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6443" autoAdjust="0"/>
  </p:normalViewPr>
  <p:slideViewPr>
    <p:cSldViewPr>
      <p:cViewPr varScale="1">
        <p:scale>
          <a:sx n="89" d="100"/>
          <a:sy n="89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90600" y="11430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90600" y="2852602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20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7952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191000"/>
            <a:ext cx="7391400" cy="42445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9CC84FC-F21C-46E7-AC1A-911D80B374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244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27F908F-8032-4965-9E67-9FC12E7CC63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8200" y="5181600"/>
            <a:ext cx="7315200" cy="8489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73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419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923520"/>
            <a:ext cx="7315200" cy="79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7150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E5BE317-DAA8-42C2-8D38-C3630EE8F02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3581400"/>
            <a:ext cx="7315200" cy="8017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F981307-118F-4241-AC43-1C457E13D8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" y="1066799"/>
            <a:ext cx="7391400" cy="1905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8A221A-E0FE-4181-A75D-AAE4ED9243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200" y="30480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</p:spTree>
    <p:extLst>
      <p:ext uri="{BB962C8B-B14F-4D97-AF65-F5344CB8AC3E}">
        <p14:creationId xmlns:p14="http://schemas.microsoft.com/office/powerpoint/2010/main" val="397083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90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094720"/>
            <a:ext cx="7315200" cy="79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8862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E5BE317-DAA8-42C2-8D38-C3630EE8F02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1143000"/>
            <a:ext cx="7315200" cy="8017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B174BCA-5027-4D91-BB42-8DD72A80D8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0574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6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8" r:id="rId11"/>
    <p:sldLayoutId id="2147483686" r:id="rId12"/>
    <p:sldLayoutId id="2147483685" r:id="rId13"/>
    <p:sldLayoutId id="2147483687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E7F-FEFD-4D97-BCD3-FEC28557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restated without a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DBA8-AD68-44EE-9DC3-AF192EC77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 LEFT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FA96-4024-4DAB-949A-1ABF05D2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FD4D-CBB3-4BBB-BC81-D8C42C8F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74BC-C0FF-4100-A151-327C678B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58E7-EE9D-4D73-989B-DA82C8F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comparison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139B-E6DD-4767-B2EE-44B87C68D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comparison_operator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[SOME|ANY|ALL]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(subquery)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with a subquery in a WHERE condition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SELECT 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99B6-E218-4198-8C16-9D729CE4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924B-8D1F-4AFE-81FB-7511C390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FD6E-F5E8-43E4-BC16-D002D47C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0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3B3B-7EDD-493B-88D3-9CA20E59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1400-B633-42C1-B963-42BE0B4683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62758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2910.947273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0630-1AC6-4522-8556-D51C2F8CA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1600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96C9F6A8-1A93-CEB5-2588-5660BDF1D8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8096" y="2184956"/>
            <a:ext cx="6836104" cy="110106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5106E8-7ACD-47BA-950E-94CDC51038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352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5EC1CE-19EA-459D-BC13-1BB8B174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F7272C-9BBD-4502-BDE9-41D34746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EDAE42-41F4-43A8-B605-297CEC69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3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7CAD-4B6B-4C32-9FB0-D9F25D36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ALL keyword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4C04-E63D-4979-AE01-7695B2539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255010" marR="118745" indent="-2912110">
              <a:spcBef>
                <a:spcPts val="3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	Equivalent expression</a:t>
            </a: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&gt; ALL (1, 2)	x &gt;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 ALL (1, 2)	x &lt;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ALL (1, 2)	(x = 1) AND (x =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x &lt;&gt; ALL (1, 2)	x NOT IN (1, 2)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45E8C-4EA5-42B4-9994-26A53382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22CE-EFA9-4ECC-9BB3-1BFDF18A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80C8-779F-411C-814A-65CB1A67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7E1C-04CA-4BF2-9540-E226E751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ALL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FB43B-433B-4F35-B738-40487FC139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066799"/>
            <a:ext cx="7467600" cy="19050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v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ALL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34)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36C807-1F50-493C-875A-5F1B89A13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29718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9E9A8B75-FD4B-42B0-940C-FADC7A278B6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914400" y="3475037"/>
            <a:ext cx="7010400" cy="57293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14BC-71B4-493D-AC5D-00966A74D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267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B1734DD6-EA54-4398-A3CA-327DE5B0D8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4773140"/>
            <a:ext cx="7010400" cy="91779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269C9-A5C7-4EB0-9A24-123C5263D7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715000"/>
            <a:ext cx="7391400" cy="457200"/>
          </a:xfrm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87A0-4A68-4AC6-AC3D-C77F4B4A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0B7E-31AB-4282-91C5-8767632E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D090-8C9C-455A-9795-DA7AFAE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5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151F-BF96-4624-8127-84F7AE3C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ANY keyword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BDCA-86D8-4C83-AD4C-07C40C49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200400" marR="0" indent="-2857500"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	Equivalent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&gt; ANY (1, 2)	x &gt;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 ANY (1, 2)	x &lt;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ANY (1, 2)	x IN (1,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</a:tabLst>
            </a:pPr>
            <a:r>
              <a:rPr lang="en-US" sz="1600" b="1" dirty="0"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x &lt;&gt; ANY (1, 2)	(x &lt;&gt; 1) OR (x &lt;&gt; 2)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BED6-D65B-4ED4-B95A-7BA83CB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820E-EAF1-45D4-B6E2-1A68589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9DDA-B6C9-4EE6-8179-779C68E4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1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42E8-5943-4951-842A-8F48DD54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uses 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E7A0-6FF8-4953-8446-74F7AEDFB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ANY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115)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E295-6A64-4A13-808F-1F1340EB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ED33-7C15-4B1A-8C50-D93A01B9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998-4C1B-46DF-916C-678F770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1A03-8A9C-4DB8-9AA3-6FD6E07B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 with invoice totals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vendor 115</a:t>
            </a:r>
            <a:endParaRPr lang="en-US" dirty="0"/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F098DBF9-AA9F-40D0-8DE7-9E564ABEB9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4914" y="1447800"/>
            <a:ext cx="6974428" cy="90838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0E1DD2-3353-4FF4-8F15-E7CD8AC8F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438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for invoices with totals less than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invoice for vendor 115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5C185898-74F1-4D04-8E7E-E032CE3FF37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295400" y="3352799"/>
            <a:ext cx="6931753" cy="108518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B9CFC9-3AED-42BF-A181-5E5233F7F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528541"/>
            <a:ext cx="7391400" cy="424459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C49AE-6543-4F5B-8197-7E144EFE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FA3A98-F7D8-4F47-BEF6-324FCD9A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363C6E-423A-4371-9FE6-CF39B23C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9E28-DE8D-417B-A807-B8F64B8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a correlated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9C86-A844-4555-8D91-F1CDE7113D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224658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 for vendor 95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28.501667</a:t>
            </a: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650F-8625-46C6-8A18-84A410F4D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962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E7E03EE0-73DC-4FD6-9A67-123DC33A37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5675" y="4470815"/>
            <a:ext cx="6907060" cy="108212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3E979C-551F-4C5B-BFA5-E21306BB9C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663785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(36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F21DC3-C434-4F98-8F8A-6F0C3B33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945FF-DECD-466C-B4D8-3F16CC5C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22D4C-13D5-4D3A-ABF1-CD97C52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2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CD62-0A88-4BFD-A8B0-8A0D925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subquery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EXISTS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3CCA-1962-4424-9E22-4BCBD7E4D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[NOT] EXISTS (subquery)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vendors without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2430-E62E-48FA-A1A6-091A4FCD2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99514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28BF0FC9-C4AA-4091-884D-3E8BB96455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045" y="4495800"/>
            <a:ext cx="6360793" cy="1143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A034E-8C08-4504-928A-5591893929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715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(88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2417BF-01FA-4C4D-8932-9E892CB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A9386-7013-4236-9491-8FA706B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49C4CE-9EBB-4005-BBE5-91DFA00F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05CC-C13B-497A-948D-4B85BFD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B5B4-458D-4799-9079-2EFB6B74B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Code SELECT statements that require subqueries.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Code SELECT statements that use common table expressions (CTEs) to define the subqueries, including recursive CTEs.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subqueries can be used in the WHERE, HAVING, FROM and SELECT clauses of a SELECT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correlated subquery and a noncorrelated subquery.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common table expressions (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CTEs).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70A1-17EF-43A5-A88F-648FEC6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D0BB-3F6E-40F9-A021-4617C3B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3053-BE78-40FE-8711-90E0070C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3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CD62-0A88-4BFD-A8B0-8A0D925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760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in the SELECT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3CCA-1962-4424-9E22-4BCBD7E4D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53519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latest_inv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latest_inv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2430-E62E-48FA-A1A6-091A4FCD2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667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B3BC0874-D0B6-913A-E409-C30D2656EE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184784"/>
            <a:ext cx="6934200" cy="10902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A034E-8C08-4504-928A-5591893929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343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2417BF-01FA-4C4D-8932-9E892CB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A9386-7013-4236-9491-8FA706B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49C4CE-9EBB-4005-BBE5-91DFA00F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9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CD62-0A88-4BFD-A8B0-8A0D925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760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query restated using a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3CCA-1962-4424-9E22-4BCBD7E4D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53519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latest_inv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latest_inv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2430-E62E-48FA-A1A6-091A4FCD2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667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2A7AF56E-8630-1C76-8865-BC20A9EEB7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10533"/>
            <a:ext cx="6985000" cy="109822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A034E-8C08-4504-928A-5591893929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343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2417BF-01FA-4C4D-8932-9E892CB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A9386-7013-4236-9491-8FA706B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49C4CE-9EBB-4005-BBE5-91DFA00F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4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A25C-3592-46C7-A51C-0AC023D6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an inline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C746-1239-4B69-8F29-291E29CA4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vendors v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C91C-0674-46DA-9C1A-04D7ED00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48B0-50B1-451B-AF17-43F722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2125-CFA1-4673-B8B7-CFC0C972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2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4E15ADD-2B01-4643-9835-553DA3D0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 (an inline view)</a:t>
            </a:r>
            <a:endParaRPr lang="en-US" dirty="0"/>
          </a:p>
        </p:txBody>
      </p:sp>
      <p:pic>
        <p:nvPicPr>
          <p:cNvPr id="26" name="Content Placeholder 25" descr="Title describes slide">
            <a:extLst>
              <a:ext uri="{FF2B5EF4-FFF2-40B4-BE49-F238E27FC236}">
                <a16:creationId xmlns:a16="http://schemas.microsoft.com/office/drawing/2014/main" id="{34F339E9-E964-43D2-A1CB-376B5C380EC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61308" y="1066800"/>
            <a:ext cx="6942892" cy="1592704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1A273AB-73D4-47C3-A4B7-2975A32A3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2743200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 rows)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9565D9-9337-48FC-A681-D10FECA35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200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27" name="Content Placeholder 26" descr="Title describes slide">
            <a:extLst>
              <a:ext uri="{FF2B5EF4-FFF2-40B4-BE49-F238E27FC236}">
                <a16:creationId xmlns:a16="http://schemas.microsoft.com/office/drawing/2014/main" id="{E12FCB5F-F2AF-4C5C-BE59-F1C0E050E5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42288" y="3657599"/>
            <a:ext cx="6961912" cy="742867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B2CB302-4B50-4C21-94D1-6629A3259C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495800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E04A-1D27-4B8D-AE99-BFEF7B92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DA5F09-B97D-4E2E-B8A1-4B76154A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D6E663-39E4-40D3-BFA9-618C0A12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9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6760-B905-471F-A6E5-3E45080B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complex query that uses three subqueries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9D18-BB09-4B26-95A2-6D51DAE6D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t1.vendor_state,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t1.sum_of_invoices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 sum of invoice totals by vendor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vendors v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 t1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5B24-C1B1-4A5B-837E-E845F35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D418-5826-47B2-AAAE-0421B32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76-544F-40AD-A2D8-EC71267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8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668F-13D6-49C2-B5FE-F86EB6E0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complex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F0DC-5D08-432E-B33F-E4B843A2A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-- top sum of invoice totals by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MAX(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-- sum of invoice totals by vendor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FROM vendors v JOIN invoices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 t2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 t3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t1.vendor_state = t3.vendor_state 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t1.sum_of_invoices = t3.sum_of_invoices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A3AF-D987-468B-BA2B-8175FCF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9176-11DD-4AB9-9637-DD5B39B1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F31D-120C-40B4-B162-7313F298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9C0C-0C1B-45BF-AAAB-D9AC91B5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of the complex query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17A02BE0-21CD-4171-BF76-20B8A40E55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934200" cy="90418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7B2902-5307-43EC-B67F-7979FD0B43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057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rows)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648B-567D-4F7A-B5BA-716B0AC0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F2B6-61E4-4915-946C-EA7860AE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0E9B-BCD8-4021-AE72-0FA36DD0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4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7E6D-9E92-4C27-BF2B-9D0F4B45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for building complex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5D77-C5F9-4475-A739-390F7194A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 the problem to be solved by the query in plain language.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pseudocode to outline the query.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subqueries and test them to be sure that they return the correct data.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and test the final query.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E360-537D-41FD-95AB-B83337FB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3BC5-8582-4B00-BF27-5AA4F6C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154B-9F5D-47A0-80B7-7D7C3B8B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20D5-D683-4993-AE5E-0D6962FD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the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5E6E-F5F8-4E2C-ACF6-671736B511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(subquery returning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(subquery returning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largest_sum_of_invoices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60B9-AEDC-45EA-A350-17977F7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A31E-393C-4DFC-A86F-1B6CA594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7FE6-E92A-42D9-9ACA-213529A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8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A156-FF76-4627-97C3-A0CB50BF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first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0B36-2256-468C-A1A4-DC143D6F0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224658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FF2A-2AE3-4309-9D2B-5B4467150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514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for the first subquery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D3CEEF84-7711-4ACD-A1AB-BCD2B36D73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529" y="3015259"/>
            <a:ext cx="6927671" cy="74741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395460-57EA-4F68-B066-9F55AFB2C2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822836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08E02-EBF5-46E8-95A2-F4567D94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F5DC6-AC11-4614-A139-7AF2E157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E26C9C-1B6F-458A-ABBF-67AF83D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E648-B732-4D9F-B851-EE3E8710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introduce a subquery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SELECT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0B0C-3964-481C-BD32-B1FE4F2D2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2672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WHERE clause as a search condition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HAVING clause as a search condition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FROM clause as a table specification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SELECT clause as a column specification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DA30-9EC0-4826-AFB3-DBD3BD29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E270-9B8B-49F9-AFD5-4F846A2E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0D94-F7AA-4A60-9E66-91DE539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A156-FF76-4627-97C3-A0CB50BF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second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0B36-2256-468C-A1A4-DC143D6F0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224658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vendors v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FF2A-2AE3-4309-9D2B-5B4467150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91894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for the second subquery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C52D487F-2E8A-4F5F-9CE1-9BE0A2643E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529" y="4456113"/>
            <a:ext cx="6927671" cy="74741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395460-57EA-4F68-B066-9F55AFB2C2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257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08E02-EBF5-46E8-95A2-F4567D94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F5DC6-AC11-4614-A139-7AF2E157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E26C9C-1B6F-458A-ABBF-67AF83D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4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6593-D25A-4948-A089-00ABF72E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0E34-4C4F-4C85-AFBA-D1CB3CC49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[RECURSIVE] cte_name1 AS (subquery1)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cte_name2 AS (subquery2)]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[...]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50D1-6C10-495E-A0EA-FB69D0E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59BA-6126-4165-A12A-D442562E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BDFB-EB4F-4796-8E1E-996C163C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060-FA36-4BCF-AD95-1863003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CTEs and a query that uses them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69A8-2A14-4831-A64F-8721586F6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summary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 v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top_in_state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summary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556C-5813-4254-B258-7141705F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54BB-1670-4952-AFA0-4D1E7E5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76CD-DD4D-4B83-B326-BA08AEAE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7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9F3F-7E18-4B10-844D-D8762E4F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CTEs and a query that uses them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A69E-04E2-4C0F-8FD4-1607CA180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406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top_in_state.sum_of_invoices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summary JOIN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top_in_state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top_in_state.vendor_state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summary.sum_of_invoices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top_in_state.sum_of_invoices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summary.vendor_state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E723-780E-4994-8F67-EDD4F7CDD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590800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19FAE0F-3F70-4FDD-ACCF-3FE78BFD4F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895" y="3094535"/>
            <a:ext cx="6999896" cy="15971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E90556-CB1B-4EA7-A2CA-FB3D2F7D34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747738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493099-D89A-4998-A1EF-2FB48CFA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94521A-9A1B-49D3-8E05-BAC3AD0E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AB9A42-A1AF-4870-9239-A95CD0D9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6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70E0-18D3-4E96-8C80-106B20AC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6B1A8938-0BE4-4846-B87A-150734C605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6543"/>
            <a:ext cx="7315200" cy="18695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398C-9239-41C8-BF18-9EAC0FCA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F9A5-4E99-4FC6-9278-0905AA8F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95AE-C988-4303-B2B2-D7A67210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56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51DC-A8ED-45C9-B841-85AC5067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recursive CTE that returns hierarchical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5F80B-840C-4733-BDC9-D6435E21E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employees_cte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Nonrecursive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 AS ranking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UNION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 Recursive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employees.employee_id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ranking + 1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JOIN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employees_cte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employees.manager_id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employees_cte.employee_id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employees_cte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ranking,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01A9-53E0-43D2-BEAC-CBEF4DCF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1F48-FB73-48FE-AE6D-ACE94904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8010-4289-41D7-8577-A0912F2F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A50-D7CA-405C-80F5-1B081ECB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final result set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484894A-5024-4022-A159-D6B8AD0D74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18692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3741-7C43-4310-BFDC-D6D8BEB8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A5A8-4614-4F44-B5DD-FA418125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55A6-421E-4B44-8274-481079C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121E-38F4-474A-95AB-E84B428A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in the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2A8D-3540-4635-AEE9-F858AFD544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585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AVG(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1879.741316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  <a:endParaRPr lang="en-US" sz="32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52FE96F6-4481-F87E-89B6-A82FF91288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168" y="4258836"/>
            <a:ext cx="6961031" cy="11211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3B75E9-2DB7-42F8-A3C5-3245A94B69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486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(21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C75ED7-CA49-48DF-B360-97AC1CE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3AF0F2-49FB-458D-BDEF-88EB761C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BCBFD-0B72-4CC4-BE2E-38B43F1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21D-8053-45D1-B25B-CB41C4DB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an inner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1192-BC9F-4FC6-8E39-03063CE8D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061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JOIN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9A5E566F-F747-18F0-B219-55088FC447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8954" y="3081270"/>
            <a:ext cx="6955246" cy="10855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47848A-84AC-45F6-830A-7458FD9F29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2672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0A3541-C448-4B8C-87B8-BDE57FC1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E868EF-56ED-4098-9023-B388DD9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756033-6BE2-4B00-8AD2-91BF8CB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4ED-C31E-4D44-921F-85512FD7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query restated with a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93B8-C883-4263-83FD-DA46BB808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366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570D6448-2948-7203-D56E-0069B3456C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581238"/>
            <a:ext cx="6985000" cy="109014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8D6201-EF4D-4A49-BAB1-892558177F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4724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EE9BE8-FCA9-47BB-8B03-29BB3532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29C429-BDDE-4C66-81C3-A3F51BAB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4B2DB7-0652-46E6-BCBE-14EEB45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4DE1-85AC-46B3-BC3A-12C03989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E112-315D-4E01-92F9-A42F55E89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join can include columns from both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join is more intuitive when it uses an existing relationship.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subqueries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subquery can pass an aggregate value to the main query.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subquery is more intuitive when it uses an ad hoc relationship.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Long, complex queries can be easier to code using subqueries.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CA0A-B979-4A2C-81B0-47D1D734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7453-FB29-4A52-A7F5-198139E3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2B76-56E5-4247-B6FC-13841EF6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2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E9C6-06F4-4BAC-A617-2A438DC5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an IN phrase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23B7-16E1-4578-9BA8-E1263975B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76864"/>
            <a:ext cx="7391400" cy="426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IN (subquery)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vendors without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DISTINCT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443A-9FFD-47C1-A136-C17D7993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1F94-5298-46DB-AADA-36DD913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D403-8AE9-482F-AFCC-86FE7762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10E3-1593-451D-878C-D6311FBB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 that gets distinct vendor ids with invoices</a:t>
            </a:r>
            <a:endParaRPr lang="en-US" dirty="0"/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EE51681F-D56E-4581-B227-DEA54763371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356587" y="1447799"/>
            <a:ext cx="6847613" cy="138881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015925-0CBC-4CB0-BEE3-6FA7DB4565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95400" y="2895600"/>
            <a:ext cx="7391400" cy="533400"/>
          </a:xfrm>
        </p:spPr>
        <p:txBody>
          <a:bodyPr/>
          <a:lstStyle/>
          <a:p>
            <a:pPr marL="4445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DF34-F178-4C9B-9861-53ADECA81E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3528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that gets vendors without invoices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3D424658-5C23-4611-9F55-1F0EC14574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56586" y="3844977"/>
            <a:ext cx="6847613" cy="124206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9AB4AC-DAB8-4AF0-AAAE-E468D745F3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5139191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(88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F394-170F-4361-A0BD-69E288B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7A2A1-4E7B-4FD1-8C8B-60D427B4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FDA1B-9C96-49F6-90E8-7CA5DA9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78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204</TotalTime>
  <Words>2887</Words>
  <Application>Microsoft Office PowerPoint</Application>
  <PresentationFormat>On-screen Show (4:3)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Courier</vt:lpstr>
      <vt:lpstr>Courier New</vt:lpstr>
      <vt:lpstr>Symbol</vt:lpstr>
      <vt:lpstr>Times New Roman</vt:lpstr>
      <vt:lpstr>Master slides_with_titles_logo</vt:lpstr>
      <vt:lpstr>Chapter 7</vt:lpstr>
      <vt:lpstr>Objectives</vt:lpstr>
      <vt:lpstr>Four ways to introduce a subquery  in a SELECT statement</vt:lpstr>
      <vt:lpstr>A subquery in the WHERE clause</vt:lpstr>
      <vt:lpstr>A query that uses an inner join</vt:lpstr>
      <vt:lpstr>The same query restated with a subquery</vt:lpstr>
      <vt:lpstr>Advantages of joins</vt:lpstr>
      <vt:lpstr>The syntax of a WHERE clause  that uses an IN phrase</vt:lpstr>
      <vt:lpstr>The result of the subquery that gets distinct vendor ids with invoices</vt:lpstr>
      <vt:lpstr>The query restated without a subquery</vt:lpstr>
      <vt:lpstr>The syntax of a WHERE clause  that uses a comparison operator</vt:lpstr>
      <vt:lpstr>The value returned by the subquery</vt:lpstr>
      <vt:lpstr>How the ALL keyword works</vt:lpstr>
      <vt:lpstr>A query that uses ALL</vt:lpstr>
      <vt:lpstr>How the ANY keyword works</vt:lpstr>
      <vt:lpstr>A query that uses ANY</vt:lpstr>
      <vt:lpstr>The result of the subquery with invoice totals for vendor 115</vt:lpstr>
      <vt:lpstr>A query that uses a correlated subquery</vt:lpstr>
      <vt:lpstr>The syntax of a subquery  that uses the EXISTS operator</vt:lpstr>
      <vt:lpstr>A subquery in the SELECT clause</vt:lpstr>
      <vt:lpstr>The same query restated using a join</vt:lpstr>
      <vt:lpstr>A query that uses an inline view</vt:lpstr>
      <vt:lpstr>The result of the subquery (an inline view)</vt:lpstr>
      <vt:lpstr>A complex query that uses three subqueries</vt:lpstr>
      <vt:lpstr>A complex query (continued)</vt:lpstr>
      <vt:lpstr>The result set of the complex query</vt:lpstr>
      <vt:lpstr>A procedure for building complex queries</vt:lpstr>
      <vt:lpstr>Pseudocode for the query</vt:lpstr>
      <vt:lpstr>The code for the first subquery</vt:lpstr>
      <vt:lpstr>The code for the second subquery</vt:lpstr>
      <vt:lpstr>The syntax of a CTE</vt:lpstr>
      <vt:lpstr>Two CTEs and a query that uses them</vt:lpstr>
      <vt:lpstr>Two CTEs and a query that uses them (continued)</vt:lpstr>
      <vt:lpstr>The Employees table</vt:lpstr>
      <vt:lpstr>A recursive CTE that returns hierarchical data</vt:lpstr>
      <vt:lpstr>The final result set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39</cp:revision>
  <cp:lastPrinted>2016-01-14T23:03:16Z</cp:lastPrinted>
  <dcterms:created xsi:type="dcterms:W3CDTF">2019-02-07T19:47:13Z</dcterms:created>
  <dcterms:modified xsi:type="dcterms:W3CDTF">2023-10-11T23:33:16Z</dcterms:modified>
</cp:coreProperties>
</file>