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6" r:id="rId15"/>
    <p:sldId id="269" r:id="rId16"/>
    <p:sldId id="270" r:id="rId17"/>
    <p:sldId id="277" r:id="rId18"/>
    <p:sldId id="271" r:id="rId19"/>
    <p:sldId id="278" r:id="rId20"/>
    <p:sldId id="272" r:id="rId21"/>
    <p:sldId id="273" r:id="rId22"/>
    <p:sldId id="274" r:id="rId23"/>
    <p:sldId id="275" r:id="rId2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86433" autoAdjust="0"/>
  </p:normalViewPr>
  <p:slideViewPr>
    <p:cSldViewPr>
      <p:cViewPr varScale="1">
        <p:scale>
          <a:sx n="99" d="100"/>
          <a:sy n="99" d="100"/>
        </p:scale>
        <p:origin x="186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689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4691658"/>
            <a:ext cx="7315200" cy="13281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199DC5C-86C0-4F09-948D-9F348FBCA3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352800"/>
            <a:ext cx="7391400" cy="1295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5B1E9CFA-FB61-4B7D-90E2-4AF75200E5C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8200" y="1796059"/>
            <a:ext cx="7315200" cy="101262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488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Text_Image_Text__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61736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471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638F955E-4540-428D-901E-B6A430A2DE3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4265" y="1756321"/>
            <a:ext cx="7315200" cy="64234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31EB415-D922-45F6-B549-D1A7790ED6D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0535" y="2996778"/>
            <a:ext cx="7391400" cy="61736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1E84C6DC-9661-4C5E-81A4-8595D08FAF4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62000" y="3690342"/>
            <a:ext cx="7315200" cy="78697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FB7D6EA5-C759-4FA6-A156-0778534CFB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0535" y="4869037"/>
            <a:ext cx="7391400" cy="617363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351CDCB7-F268-4F42-845C-9F4F51AE703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762000" y="5554836"/>
            <a:ext cx="7315200" cy="61736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CB2E7D88-EAEA-4B61-A801-9151EBC9F9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8200" y="44196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94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6" r:id="rId11"/>
    <p:sldLayoutId id="2147483685" r:id="rId12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8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data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8DCA-BD26-4C12-8AF3-AA594E33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date and time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C4AC-0193-4C61-886F-CB193AB96E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Bytes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	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	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	8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TIMESTAMP	4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	1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3581F-BD99-4A46-AE79-8580A71E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3A44-0A74-4697-8F8E-2C5AC938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5EFBF-F569-4565-84E7-7C95AA8CA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57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0F3C-CF54-4418-BED9-0D078D42E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MySQL interprets literal date/time values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5B9C4-106A-42FF-A9C4-96E607658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22860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Literal value		Value stored in DATE column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'2022-08-15'	2022-08-15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'2022-8-15'	2022-08-15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'22-8-15'	2022-08-15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'20220815'	2022-08-15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20220815	2022-08-15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'8-15-22'	(error)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'2022-02-31'	(error)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21F2F-144A-4134-9E0B-2070972E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92D0E-4F41-4B26-9143-182C514F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D9D51-1A58-49C1-AFE0-815416FFB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251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ED95A-F0B9-466B-A274-EB013F2E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MySQL interprets literal date/time values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73290-3CFE-431F-BBE2-D09B7F8641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696200" cy="4419600"/>
          </a:xfrm>
        </p:spPr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2633472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Literal value	Value stored in TIME column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6320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'7:32'	07:32:00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6320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'19:32:11'	19:32:11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6320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'193211'	19:32:11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6320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193211	19:32:11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632075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'19:61:11'	(error)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346075" algn="l"/>
                <a:tab pos="3200400" algn="l"/>
              </a:tabLst>
            </a:pPr>
            <a:r>
              <a:rPr lang="en-US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	Value stored in DATETIME or Literal Value	TIMESTAMP column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200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'2022-08-15 19:32:11’	2022-08-15 19:32:11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200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'2022-08-15’	2022-08-15 00:00:00</a:t>
            </a:r>
            <a:endParaRPr lang="en-US" sz="3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29A1C-A4BB-46B0-970A-F4A57A33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3F847-114B-48E6-901F-7D18D1F53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23BF4-B8A6-4291-8D86-12CC190C7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91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0183-8512-4F3C-B134-BB87A6445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ENUM and SET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8CA5C-8064-423A-965A-8268FCAD1E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indent="3175">
              <a:spcBef>
                <a:spcPts val="60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Bytes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ENUM(val1,val2,...)	1-2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3200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SET(val1,val2,...)	1-8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5F403-5051-47E2-977A-C24DD6A05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9BF0-C713-4C10-8D07-2C5D4121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3FB1-95F6-43C4-8357-2A75788D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01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BC6F-F808-43F1-0E8D-A8220BE4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an ENUM('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Yes','No','Maybe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column 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DCF71-FBDC-A237-DC76-B5767FA765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2057400" algn="l"/>
                <a:tab pos="4114800" algn="l"/>
              </a:tabLst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	Value stored	Value displayed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2057400" algn="l"/>
                <a:tab pos="41148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'Yes'	1	'Yes'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2057400" algn="l"/>
                <a:tab pos="41148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'No'	2	'No'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2057400" algn="l"/>
                <a:tab pos="41148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'Maybe'	3	'Maybe'</a:t>
            </a: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2057400" algn="l"/>
                <a:tab pos="41148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'Possibly'	(error)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2057400" algn="l"/>
                <a:tab pos="41148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	(error)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A29F4-F447-7311-F19E-5CECBD43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4th Edition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307BD-F711-05E6-8437-1F597279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E8C60-08F7-44A7-FA35-E9ADF970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60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9996-B12D-4950-B98C-99BCF397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927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 SET('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Pepporoni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','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Mushrooms','Olives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column 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D068A-BB9D-434E-9E90-452E26542C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467600" cy="4648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tabLst>
                <a:tab pos="2880360" algn="l"/>
                <a:tab pos="5349240" algn="l"/>
              </a:tabLst>
            </a:pPr>
            <a:r>
              <a:rPr lang="en-US" sz="1600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	Valued stored (binary)	Value displayed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880360" algn="l"/>
                <a:tab pos="534924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'Pepperoni'	1 (00000001)	'Pepperoni'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880360" algn="l"/>
                <a:tab pos="534924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'Mushrooms'	2 (00000010)	'Mushrooms'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880360" algn="l"/>
                <a:tab pos="534924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'Olives'	4 (00000100)	'Olives'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880360" algn="l"/>
                <a:tab pos="534924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Olives,Pepperoni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	5 (00000101)	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Pepperoni,Olives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880360" algn="l"/>
                <a:tab pos="534924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Olives,Olives,Mushrooms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	6 (00000110)	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Mushrooms,Olives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880360" algn="l"/>
                <a:tab pos="534924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	0 (00000000)	''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2880360" algn="l"/>
                <a:tab pos="534924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Pepperoni,Sausage</a:t>
            </a: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	(error)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A4CC3-55E6-4E9C-BA77-324C1483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862B0-044D-4D20-9DA4-50ECBA79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76282-A8CE-4BD3-A460-4C22CC68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2153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971B-D14E-46DC-8804-8D581A8E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binary data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F4E05-242B-4CFE-8D54-9CA3555A8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22860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Bytes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BINARY(M)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2286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VARBINARY(M)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512AB-B471-4C88-A02A-13DE7AB0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341F-DA25-41B5-A9E8-AD51EE16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8ABC6-0EF4-464D-B7EB-A87CA925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8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971B-D14E-46DC-8804-8D581A8E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large object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F4E05-242B-4CFE-8D54-9CA3555A89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2057400" algn="l"/>
                <a:tab pos="206375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Bytes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2057400" algn="l"/>
                <a:tab pos="20637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LONGBLOB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MEDIUMBLOB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2057400" algn="l"/>
                <a:tab pos="20637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BLOB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2057400" algn="l"/>
                <a:tab pos="20637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TINYBLOB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2057400" algn="l"/>
                <a:tab pos="20637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LONGTEXT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MEDIUMTEXT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L+3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2057400" algn="l"/>
                <a:tab pos="20637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L+2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2057400" algn="l"/>
                <a:tab pos="206375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TINYTEXT	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L+1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large objects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BLOB (binary large object) types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CLOB (character large object) types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512AB-B471-4C88-A02A-13DE7AB0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D341F-DA25-41B5-A9E8-AD51EE16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8ABC6-0EF4-464D-B7EB-A87CA925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441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A241-8045-461D-B852-D057639E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276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Implicitly convert a number to a string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25BF7-7B04-4FF9-ADC0-307335132B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79969"/>
            <a:ext cx="7391400" cy="61736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CONCAT('$',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9B372-0E95-4D6E-AAF8-01FA36FA96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869159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Implicitly convert a string to a number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7FC4C-6336-40A5-8910-CD146DD9E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AD59F-F36D-4568-8FB3-498048C2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75843-A581-4F42-8385-D516328A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0562971-C94D-41EF-AF43-71BC0D5DAD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0535" y="3365776"/>
            <a:ext cx="7391400" cy="617363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989319/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697E7EA6-3A48-FE0B-3A0B-24D2B138BF3A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235900" y="1697332"/>
            <a:ext cx="6968299" cy="997699"/>
          </a:xfrm>
          <a:prstGeom prst="rect">
            <a:avLst/>
          </a:prstGeom>
        </p:spPr>
      </p:pic>
      <p:pic>
        <p:nvPicPr>
          <p:cNvPr id="20" name="Content Placeholder 19" descr="Title describes slide">
            <a:extLst>
              <a:ext uri="{FF2B5EF4-FFF2-40B4-BE49-F238E27FC236}">
                <a16:creationId xmlns:a16="http://schemas.microsoft.com/office/drawing/2014/main" id="{1D5EFDF1-5359-0BCB-82D0-8E1971B1F46B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3"/>
          <a:stretch>
            <a:fillRect/>
          </a:stretch>
        </p:blipFill>
        <p:spPr>
          <a:xfrm>
            <a:off x="1226504" y="4001871"/>
            <a:ext cx="7003095" cy="102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20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610C-748D-B688-42DD-23BA3F209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Implicitly convert a date to a number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E0469-BDC6-50AD-0F71-3D96CD4141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</a:p>
          <a:p>
            <a:pPr marL="347345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>
                <a:tab pos="1371600" algn="l"/>
              </a:tabLst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550111E2-46B9-0DEB-CF2C-2A74CA850A7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733648"/>
            <a:ext cx="6907075" cy="100551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18D2716-9164-1FC7-A094-0D3D3235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MySQL 4th Edition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482AE3F-FBC5-FEB9-3428-DCB6D27E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73D807-5637-5A08-EA25-2ABB4BB52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11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F761-D376-4A29-8066-BD70C325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82C70-30A4-429E-8F60-76CD5F730F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Code queries that convert data from one data type to another.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data that can be stored in any of the character, numeric, date/time, and large object data types.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ENUM and SET data types.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5807A-5AC8-4467-894B-F08EB542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C8185-D3F5-449D-BF53-03C90F3A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5B481-C6E1-4679-A3C3-36B4625E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857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CEC9-B33B-498F-B094-763A0BDC9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CAST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27579-49DF-4773-94FD-E65D46187D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CAST(expression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CONVERT 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CONVERT(expression,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cast_type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Cast types you can use in these functions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CHAR[(N)]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SIGNED [INTEGER]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[INTEGER]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DECIMAL[(M[,D])]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1E9D9-BAE0-4DF7-855F-5593B9FC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E4D01-DD2E-4FFA-80BA-4059EA6D1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40E65-84BF-4E71-9DD7-08FF7082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4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63B8-46DC-4733-9E94-D20AEEB5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CAST function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3DD80-C11C-482F-A8D4-68B1C2A96F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CHAR(10))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CAST(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SIGNED)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40907-EFBE-4843-8D2A-5F53E657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DA680F-4157-40D2-8C40-9D4C0428D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699D1-B8D4-4AB8-80E2-2ADF4EF9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E63FF9-55A6-4C49-9A3E-E117A200954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0535" y="3878437"/>
            <a:ext cx="7391400" cy="114672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CONVERT(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CHAR(10))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CONVERT(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SIGNED)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invoices</a:t>
            </a:r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A6151C0-7C7D-46FD-8E35-5B95FDF425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8200" y="34290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CONVERT function</a:t>
            </a:r>
          </a:p>
        </p:txBody>
      </p:sp>
      <p:pic>
        <p:nvPicPr>
          <p:cNvPr id="8" name="Content Placeholder 7" descr="Title describes slide">
            <a:extLst>
              <a:ext uri="{FF2B5EF4-FFF2-40B4-BE49-F238E27FC236}">
                <a16:creationId xmlns:a16="http://schemas.microsoft.com/office/drawing/2014/main" id="{4F6C9E88-21A8-B505-67E7-2B84E4E2A500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2"/>
          <a:stretch>
            <a:fillRect/>
          </a:stretch>
        </p:blipFill>
        <p:spPr>
          <a:xfrm>
            <a:off x="1233880" y="2162627"/>
            <a:ext cx="5166920" cy="1073545"/>
          </a:xfrm>
          <a:prstGeom prst="rect">
            <a:avLst/>
          </a:prstGeom>
        </p:spPr>
      </p:pic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1BC7D577-7927-778B-4CFD-269EBACDECAF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3"/>
          <a:stretch>
            <a:fillRect/>
          </a:stretch>
        </p:blipFill>
        <p:spPr>
          <a:xfrm>
            <a:off x="1233880" y="4985051"/>
            <a:ext cx="5166920" cy="106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7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EFC7D-B8C9-4444-9EA9-CA512BAC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FORMAT and CHAR functions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0A37B-320C-4281-A924-66FB2D6206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number,decimal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CHAR(value1[,value2]...)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 function examples</a:t>
            </a:r>
          </a:p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3429000" algn="l"/>
                <a:tab pos="343535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Result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429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FORMAT(1234567.8901,2)	1,234,567.89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429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FORMAT(1234.56,4)	1,234.5600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34290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FORMAT(1234.56,0)	1,235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2702-0384-4B75-8D14-B7F3A259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B0206-4DD9-4143-A193-DDB5981E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BC6CE-900B-48D7-9840-E853F0F9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10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4DD05-AA76-4347-B9EF-520BC60A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567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 function examples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common control characters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0E12-86EE-4FAE-9592-241150384D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71600"/>
            <a:ext cx="7391400" cy="3200400"/>
          </a:xfrm>
        </p:spPr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20574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Function	Control character</a:t>
            </a:r>
            <a:endParaRPr lang="en-US" b="1" dirty="0">
              <a:solidFill>
                <a:srgbClr val="FFFFFF"/>
              </a:solidFill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CHAR(9)	Tab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CHAR(10)	Line feed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0574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CHAR(13)	Carriage return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uses the CHAR function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CONCAT(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CHAR(13,10), vendor_address1,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CHAR(13,10),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vendor_city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', ',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' ',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vendor_zip_code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"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Mailing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s-E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B6ABEE-7D0E-4A63-B8C9-EF72EB6C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C1CC512-E9CF-4B53-8F74-C27F3C9BF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AA9978-25C6-456B-AE0D-D248DA92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pic>
        <p:nvPicPr>
          <p:cNvPr id="5" name="Content Placeholder 4" descr="Title describes slide">
            <a:extLst>
              <a:ext uri="{FF2B5EF4-FFF2-40B4-BE49-F238E27FC236}">
                <a16:creationId xmlns:a16="http://schemas.microsoft.com/office/drawing/2014/main" id="{B1777F06-B15D-FF7F-8784-F25178DD3C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724400"/>
            <a:ext cx="6096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489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1CEF-8A4F-4E03-859B-6B980FF24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 data type categories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A745E-4721-48E1-AEEF-2467705432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Character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Numeric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Date and time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Large Object (LOB)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Spatial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JSON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0F7DB-4D2D-4A25-AFEC-27699CB6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A2553-3593-42F5-B312-B888C9DF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D0EFA-4594-4F2F-A411-ACD720CB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25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06A8-2408-44DC-B39A-90F1A7AD8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character types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D27AEF-98AF-4D60-998A-CCF43A34F4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39725" indent="-52388">
              <a:tabLst>
                <a:tab pos="2062163" algn="l"/>
              </a:tabLst>
            </a:pPr>
            <a:r>
              <a:rPr lang="en-US" b="1" dirty="0"/>
              <a:t>Type	Bytes</a:t>
            </a:r>
          </a:p>
          <a:p>
            <a:pPr indent="339725" defTabSz="10302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CHAR(M)	Mx4 </a:t>
            </a:r>
          </a:p>
          <a:p>
            <a:pPr indent="339725" defTabSz="1030288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VARCHAR(M)	L+1</a:t>
            </a:r>
          </a:p>
          <a:p>
            <a:r>
              <a:rPr lang="en-US" sz="2400" b="1" dirty="0">
                <a:solidFill>
                  <a:srgbClr val="000099"/>
                </a:solidFill>
              </a:rPr>
              <a:t>How the character types work with utf8mb4</a:t>
            </a:r>
          </a:p>
          <a:p>
            <a:pPr indent="287338" defTabSz="990600"/>
            <a:r>
              <a:rPr lang="en-US" b="1" dirty="0"/>
              <a:t>Data type	Original value	Value stored	Bytes used</a:t>
            </a:r>
          </a:p>
          <a:p>
            <a:pPr indent="287338" defTabSz="1998663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CHAR(2)	'CA’	'CA’	      8</a:t>
            </a:r>
          </a:p>
          <a:p>
            <a:pPr indent="287338" defTabSz="998538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CHAR(10)	'CA’		‘CA         ’	      40</a:t>
            </a:r>
          </a:p>
          <a:p>
            <a:pPr indent="287338" defTabSz="998538">
              <a:tabLst>
                <a:tab pos="19986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VARCHAR(10)	'CA’		'CA’		      3</a:t>
            </a:r>
          </a:p>
          <a:p>
            <a:pPr indent="287338" defTabSz="998538">
              <a:tabLst>
                <a:tab pos="1998663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VARCHAR(20)	'California'	'California’	      11</a:t>
            </a:r>
          </a:p>
          <a:p>
            <a:pPr indent="287338" defTabSz="998538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VARCHAR(20)	'New York'	'New York’	      9</a:t>
            </a:r>
          </a:p>
          <a:p>
            <a:pPr indent="287338" defTabSz="998538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VARCHAR(20)	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Murach's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MySQL"	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Murach's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MySQL"	      15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0555-A9E1-459C-BF52-F3891E57C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7377B-370A-4C7A-AE62-C8A3B77F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6D1C-320A-46EA-A2A5-B604CBF83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38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6527-25A1-4DAA-AF01-28FF0EBD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 to know about character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1611E-467C-49DA-8605-B0C0536D54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Latin1 character set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utf8mb3 character set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utf8mb4 character set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Unicode standard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1659F-A02B-4BCC-B95C-4D654752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AB3B2-8728-4B35-9536-EB80CE524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38AED-EF0C-45E9-A3BA-C9EAD317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115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FC6F9-0148-4643-AECF-0B9F877ED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integer types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46D85-757D-4FE2-86FF-947C95755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>
              <a:spcBef>
                <a:spcPts val="60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Bytes</a:t>
            </a:r>
          </a:p>
          <a:p>
            <a:pPr marL="346075" marR="0" indent="-6350">
              <a:spcBef>
                <a:spcPts val="0"/>
              </a:spcBef>
              <a:spcAft>
                <a:spcPts val="600"/>
              </a:spcAft>
              <a:tabLst>
                <a:tab pos="2116138" algn="l"/>
                <a:tab pos="2171700" algn="ctr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BIGINT	8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116138" algn="l"/>
                <a:tab pos="2171700" algn="ctr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	4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171700" algn="ctr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MEDIUMINT	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116138" algn="l"/>
                <a:tab pos="2171700" algn="ctr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SMALLINT	2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2116138" algn="l"/>
                <a:tab pos="2171700" algn="ctr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TINYINT	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58B2A-84A4-49EA-A190-626441E6B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D5889-7D72-48B4-A7BE-98365244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59EFD-FB95-4811-A200-363D0B6AE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47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3C1E-102E-4659-93BE-4097F2353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UNSIGNED attribute works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FDA5C-7079-4FA0-817D-C3AF082E3C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19200"/>
            <a:ext cx="7696200" cy="4419600"/>
          </a:xfrm>
        </p:spPr>
        <p:txBody>
          <a:bodyPr/>
          <a:lstStyle/>
          <a:p>
            <a:r>
              <a:rPr lang="en-US" sz="1800" b="1" dirty="0"/>
              <a:t>Data type	Original value	Value stored	Value displayed</a:t>
            </a:r>
          </a:p>
          <a:p>
            <a:pPr defTabSz="2519363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	99            99	          99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		     -99           -99	             -99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UNSIGNED	      99	     99	              99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UNSIGNED	     -99	    None	      None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623F1-7749-4455-8997-0BCBF6201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DB0B-D01C-4313-91D2-7FB01620A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30006-631A-4FE9-8643-8E8C2315B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57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C73F1-FBE8-4739-8645-2DA154AE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fixed-point type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34A76-B279-4BC5-90E3-25019FE82D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82189"/>
            <a:ext cx="7772400" cy="5166211"/>
          </a:xfrm>
        </p:spPr>
        <p:txBody>
          <a:bodyPr/>
          <a:lstStyle/>
          <a:p>
            <a:pPr marL="2400300" marR="0" indent="-2052638">
              <a:spcBef>
                <a:spcPts val="600"/>
              </a:spcBef>
              <a:spcAft>
                <a:spcPts val="600"/>
              </a:spcAft>
              <a:tabLst>
                <a:tab pos="22860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Bytes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  <a:tab pos="22860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DECIMAL(M, D)	Vary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floating-point types</a:t>
            </a:r>
          </a:p>
          <a:p>
            <a:pPr marL="1828800" marR="0" indent="-1481455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4572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	Bytes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	8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828800" algn="l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	4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fixed-point and floating-point types work</a:t>
            </a:r>
          </a:p>
          <a:p>
            <a:pPr marL="342900" marR="0" indent="4445">
              <a:spcBef>
                <a:spcPts val="600"/>
              </a:spcBef>
              <a:spcAft>
                <a:spcPts val="600"/>
              </a:spcAft>
              <a:tabLst>
                <a:tab pos="1828800" algn="l"/>
                <a:tab pos="1943100" algn="l"/>
                <a:tab pos="3830638" algn="l"/>
                <a:tab pos="5943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type	Original value	Value stored	Bytes used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  <a:tab pos="3886200" algn="l"/>
                <a:tab pos="6629400" algn="ctr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DECIMAL(9,2)	1.2	1.20	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  <a:tab pos="3886200" algn="l"/>
                <a:tab pos="6629400" algn="ctr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DECIMAL(9,2)	1234567.89	1234567.89	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  <a:tab pos="3886200" algn="l"/>
                <a:tab pos="6629400" algn="ctr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DECIMAL(9,2)	-1234567.89	-1234567.89	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828800" algn="l"/>
                <a:tab pos="3886200" algn="l"/>
                <a:tab pos="6629400" algn="ctr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DECIMAL(18,9)	1234567.89	1234567.890000000	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1939925" algn="l"/>
                <a:tab pos="3886200" algn="l"/>
                <a:tab pos="6629400" algn="ctr"/>
              </a:tabLst>
            </a:pPr>
            <a:r>
              <a:rPr lang="es-E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	1234567.89	1234567.89	8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828800" algn="l"/>
                <a:tab pos="1939925" algn="l"/>
                <a:tab pos="1943100" algn="l"/>
                <a:tab pos="3886200" algn="l"/>
                <a:tab pos="6629400" algn="ctr"/>
              </a:tabLst>
            </a:pPr>
            <a:r>
              <a:rPr lang="en-US" sz="14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	1234567.89	1234570	4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DE917-0067-41A6-89B6-AAF9ABD1B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D1168-B461-4544-A8C0-AD118CF80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189D5-33B9-4AEA-A014-665DE75C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082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6C4B-AC94-497E-B688-A9F4CB81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 to know about numeric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EBFCE-0BDF-4E62-8482-DDE0FDF9ED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Real number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Precision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Scale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Exact numeric type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Floating-point number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Approximate numeric type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1C47-B6A9-4572-B603-F2B75CA2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E3FC2-4402-4802-AACE-A9614E2A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B24DC-0B00-44B3-B52C-ED74E5FD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57140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831912D-F74F-4902-BF36-E309BA4E200D}" vid="{6FA90EF8-699F-411C-BEB1-D501C1430F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351</TotalTime>
  <Words>1572</Words>
  <Application>Microsoft Office PowerPoint</Application>
  <PresentationFormat>On-screen Show (4:3)</PresentationFormat>
  <Paragraphs>274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8 </vt:lpstr>
      <vt:lpstr>Objectives</vt:lpstr>
      <vt:lpstr>MySQL data type categories</vt:lpstr>
      <vt:lpstr>The character types</vt:lpstr>
      <vt:lpstr>Terms to know about character types</vt:lpstr>
      <vt:lpstr>The integer types</vt:lpstr>
      <vt:lpstr>How the UNSIGNED attribute works</vt:lpstr>
      <vt:lpstr>The fixed-point type</vt:lpstr>
      <vt:lpstr>Terms to know about numeric data types</vt:lpstr>
      <vt:lpstr>The date and time types</vt:lpstr>
      <vt:lpstr>How MySQL interprets literal date/time values</vt:lpstr>
      <vt:lpstr>How MySQL interprets literal date/time values (continued)</vt:lpstr>
      <vt:lpstr>The ENUM and SET types</vt:lpstr>
      <vt:lpstr>How an ENUM('Yes','No','Maybe') column works</vt:lpstr>
      <vt:lpstr>How a SET('Pepporoni','Mushrooms','Olives') column works</vt:lpstr>
      <vt:lpstr>The binary data types</vt:lpstr>
      <vt:lpstr>The large object types</vt:lpstr>
      <vt:lpstr>Implicitly convert a number to a string</vt:lpstr>
      <vt:lpstr>Implicitly convert a date to a number</vt:lpstr>
      <vt:lpstr>The syntax of the CAST function</vt:lpstr>
      <vt:lpstr>A statement that uses the CAST function</vt:lpstr>
      <vt:lpstr>The FORMAT and CHAR functions</vt:lpstr>
      <vt:lpstr>CHAR function examples for common control characters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Samantha Walker</dc:creator>
  <cp:lastModifiedBy>Anne Boehm</cp:lastModifiedBy>
  <cp:revision>27</cp:revision>
  <cp:lastPrinted>2016-01-14T23:03:16Z</cp:lastPrinted>
  <dcterms:created xsi:type="dcterms:W3CDTF">2019-02-08T19:21:40Z</dcterms:created>
  <dcterms:modified xsi:type="dcterms:W3CDTF">2023-09-18T22:36:14Z</dcterms:modified>
</cp:coreProperties>
</file>