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15" r:id="rId39"/>
    <p:sldId id="293" r:id="rId40"/>
    <p:sldId id="294" r:id="rId41"/>
    <p:sldId id="316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6" autoAdjust="0"/>
    <p:restoredTop sz="86486" autoAdjust="0"/>
  </p:normalViewPr>
  <p:slideViewPr>
    <p:cSldViewPr>
      <p:cViewPr varScale="1">
        <p:scale>
          <a:sx n="99" d="100"/>
          <a:sy n="99" d="100"/>
        </p:scale>
        <p:origin x="21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8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4477037"/>
            <a:ext cx="7315200" cy="12379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333394"/>
            <a:ext cx="7391400" cy="108620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AB245AB-79D8-4F5D-9DDC-F88F21F64F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200" y="11859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4040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_Image_Text_Imag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3276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4934237"/>
            <a:ext cx="7315200" cy="12379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790594"/>
            <a:ext cx="7391400" cy="108620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37933C1-9499-4704-951E-B6C9814698E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" y="2213520"/>
            <a:ext cx="7315200" cy="10143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84F4A54-9351-46B5-A548-931753531E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800" y="1066801"/>
            <a:ext cx="7391400" cy="990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14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9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D893-DEBD-44C8-9938-6D1E0D35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sort by a string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numbers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82F2-2FEC-43A4-908C-934243E600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569200" cy="1828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 by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implicitly cast as an integer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+ 0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17F76093-4B9C-4F97-8CA7-9473FD9992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667000"/>
            <a:ext cx="6792815" cy="10668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5D5DB-EFC7-4BDC-82BB-00A36FE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DD282F-8648-46A3-9095-D7583F64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6E01D5-2016-4242-A885-62DB998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9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D893-DEBD-44C8-9938-6D1E0D35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sort by a string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numbers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82F2-2FEC-43A4-908C-934243E600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569200" cy="1828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 by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after it has been padded with leading zeros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LPAD(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2, '0')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E1F13C6A-C1E5-4288-B34A-126A8E9024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7378" y="2971800"/>
            <a:ext cx="6809822" cy="106689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5D5DB-EFC7-4BDC-82BB-00A36FE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DD282F-8648-46A3-9095-D7583F64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6E01D5-2016-4242-A885-62DB998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D893-DEBD-44C8-9938-6D1E0D35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SUBSTRING_INDEX function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parse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82F2-2FEC-43A4-908C-934243E600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569200" cy="1828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SUBSTRING_INDEX(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 1)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SUBSTRING_INDEX(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 -1)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4D3F42B7-8A5D-497C-A937-4D79C4608F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9019" y="2514600"/>
            <a:ext cx="6565961" cy="103031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5D5DB-EFC7-4BDC-82BB-00A36FE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DD282F-8648-46A3-9095-D7583F64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6E01D5-2016-4242-A885-62DB998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4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D893-DEBD-44C8-9938-6D1E0D35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LOCATE function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a character in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82F2-2FEC-43A4-908C-934243E600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569200" cy="1828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LOCATE('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first_space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LOCATE('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LOCATE('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+ 1)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second_space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B26945E5-683A-40B5-A575-77663E3314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9019" y="2761443"/>
            <a:ext cx="6565961" cy="103031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5D5DB-EFC7-4BDC-82BB-00A36FE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DD282F-8648-46A3-9095-D7583F64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6E01D5-2016-4242-A885-62DB998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2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D893-DEBD-44C8-9938-6D1E0D35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SUBSTRING function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parse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82F2-2FEC-43A4-908C-934243E600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569200" cy="1828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SUBSTRING(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1, LOCATE('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SUBSTRING(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LOCATE('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2053E981-3E93-4F07-8DC8-5A8B9FADF0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8384" y="3026576"/>
            <a:ext cx="6676416" cy="104852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5D5DB-EFC7-4BDC-82BB-00A36FE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DD282F-8648-46A3-9095-D7583F64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6E01D5-2016-4242-A885-62DB998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2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0ED-58E4-4CA3-A2E4-80205B89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numeric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2634-9DA6-43E1-B155-F880379B7A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75211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ROUND(number[,length])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TRUNCATE(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number,length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CEILING(number)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FLOOR(number)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ABS(number)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SIGN(number)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SQRT(number)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number,power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RAND([integer])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70B1-0B74-4C9C-803D-57760534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BC33-1479-4F4A-8F5D-666BAA31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A08A-19EF-4F0A-A17C-C2572412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8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41B0-81DB-F385-373C-06249554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the numeric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BCBA6-65C3-9EDA-4C50-10DD14A60B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27432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  <a:tab pos="27432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ROUND(12.49,0)	12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  <a:tab pos="27432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ROUND(12.50,0)	13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  <a:tab pos="27432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ROUND(12.49,1)	12.5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  <a:tab pos="27432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TRUNCATE(12.51,0)	12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  <a:tab pos="27432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TRUNCATE(12.49,1)	12.4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F5CE7-3968-373C-1B90-2B0ECAE4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3DCEA-268A-E501-31F1-0475CD6C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04ED-61B1-AD86-DCAB-56BD8F4E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0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501D-E572-4889-8E93-9C484523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the numeric functions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5362-A543-49AB-BE6D-FE9017942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4343400"/>
          </a:xfrm>
        </p:spPr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9363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CEILING(12.5)	13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CEILING(-12.5)	-12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FLOOR(-12.5)	-13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FLOOR(12.5)	12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ABS(-1.25)	1.25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ABS(1.25)	1.25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SIGN(-1.25)	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SIGN(1.25)	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SQRT(125.43)	11.199553562530964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POWER(9,2)	81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514600" algn="l"/>
                <a:tab pos="25193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RAND()	0.2444132019248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8981-4A8E-438B-9A46-14B02786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7920-C3C3-42FD-9B67-5B55C00F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4672-15F7-4838-8152-3D64082D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6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60A8-7737-406D-A2ED-311E96BE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Float_Sample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0896E925-5548-4BC9-8A7F-E736C293BD9E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705600" cy="12149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0243-1C9A-4FD0-BB06-45B6275D1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514600"/>
            <a:ext cx="7391400" cy="838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search for an exact value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include two approximate values</a:t>
            </a:r>
          </a:p>
        </p:txBody>
      </p:sp>
      <p:pic>
        <p:nvPicPr>
          <p:cNvPr id="11" name="Content Placeholder 10" descr="Title describes slide">
            <a:extLst>
              <a:ext uri="{FF2B5EF4-FFF2-40B4-BE49-F238E27FC236}">
                <a16:creationId xmlns:a16="http://schemas.microsoft.com/office/drawing/2014/main" id="{A6C03C14-C0DE-44F8-9D51-0752C2D76F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69514" y="4258361"/>
            <a:ext cx="6681755" cy="41229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939018-5CC9-499F-8922-50E1E88C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378302"/>
            <a:ext cx="7391400" cy="108620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DE7C9-32BE-4777-97C3-4C7382EF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982F8-6F2E-4190-81E0-AFB8D78F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D6D31-18EB-4201-9642-F247F7D8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4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767-EDEA-49BC-92BA-3FD178EB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search for approximate values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19589-1937-4AB0-B278-9381D9E416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a range of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0.99 AND 1.01</a:t>
            </a:r>
          </a:p>
        </p:txBody>
      </p:sp>
      <p:pic>
        <p:nvPicPr>
          <p:cNvPr id="11" name="Content Placeholder 10" descr="Title describes slide">
            <a:extLst>
              <a:ext uri="{FF2B5EF4-FFF2-40B4-BE49-F238E27FC236}">
                <a16:creationId xmlns:a16="http://schemas.microsoft.com/office/drawing/2014/main" id="{879BF5E4-5C75-4EDB-B688-793373292293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50105" y="2348394"/>
            <a:ext cx="6683324" cy="7100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057F-ED0B-4D55-B183-D8118C94CD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2004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rounded values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750E8-7E86-4967-9A8D-D939CC306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581400"/>
            <a:ext cx="7391400" cy="108620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 = 1.00</a:t>
            </a:r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547B3B76-54A2-48F4-B31A-99858864EE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44009" y="4483350"/>
            <a:ext cx="6689420" cy="72250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A909-818F-4593-9468-23E325F0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C1797-DAD1-4E0D-9766-C92DA97D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6D017-EB4D-495B-89C3-90EB5C58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8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8BCF-807D-4FA0-AEE7-3C3EC01A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EA91-AF77-4F55-916A-8FFC77D47A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queries that format numeric or date/time data.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queries that require any of the scalar functions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queries that require any of the ranking or analytic functions presented in this chapter.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use of functions can solve the problems associated with (1) sorting string data that contains numeric values, and (2) doing date or time searches.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ranking functions for ranking the rows returned by a result set.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analytic functions for performing calculations on ordered sets of data.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74A9-E100-4B06-A47E-7D5FBBC4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5016-D9B3-4F57-BC92-5A280F67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0EB5-2E65-400F-B3DA-CC74663E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63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DE46-BE4A-4C99-86EB-A5A21437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that get the current date and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FC7B6-ED0F-485F-96F5-BC6E43AF3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NOW()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SYSDATE()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CURRENT_TIMESTAMP()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CURDATE()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CURRENT_DATE()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CURTIME()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CURRENT_TIME()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UTC_DATE()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UTC_TIME()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0982-504A-4ED2-B5AB-3F090CF7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E9E0-05EA-4210-8615-D72178EF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896F-E2FD-479B-BC77-42B91DEF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2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21F4-39CE-4B5F-86EC-D3E4A339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get the current date and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03FF9-93E0-44C8-A2A8-A170BC0C4F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2968625" algn="l"/>
                <a:tab pos="2971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 marL="2968625" marR="0" indent="-2622550">
              <a:spcBef>
                <a:spcPts val="0"/>
              </a:spcBef>
              <a:spcAft>
                <a:spcPts val="600"/>
              </a:spcAft>
              <a:tabLst>
                <a:tab pos="2968625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NOW()	2022-12-06 14:12:04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SYSDATE()	2022-12-06 14:12:04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CURDATE()	2022-12-06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CURTIME()	14:12:04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UTC_DATE()	2022-12-06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UTC_TIME()	21:12:04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CURRENT_TIMESTAMP()	2022-12-06 14:12:04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CURRENT_DATE()	2022-12-06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CURRENT_TIME()	14:12:04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563B-E54C-4CE9-B2E5-EE47ECD8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842F-F95B-4E9F-B507-EEF2881B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1904E-F55E-4E1F-AC9B-94321BA2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92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2B48-58F0-4B06-BC2F-CCE3E254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date/time parsing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5790C-5315-41B5-B604-B8D81699A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DAYOFMONTH(date)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MONTH(date)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YEAR(date)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HOUR(time)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MINUTE(time)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SECOND(time)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DAYOFWEEK(date)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QUARTER(date)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DAYOFYEAR(date)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WEEK(date[,first])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LAST_DAY(date)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DAYNAME(date)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MONTHNAME(date)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5F94-0D1E-4199-AA88-0BBA7F4A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9EC1-7866-4699-BA76-DB8D55A7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D85D-61C3-44DA-9265-8A12C35F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0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D767-41A1-4528-8E90-9BB5353A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5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the date/time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C1E1A-70BD-40BE-B515-C01ED89B41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495800"/>
          </a:xfrm>
        </p:spPr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3883025" algn="l"/>
                <a:tab pos="38862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DAYOFMONTH('2022-12-03')	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MONTH('2022-12-03')	12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YEAR('2022-12-03')	2022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HOUR('11:35:00')	11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MINUTE('11:35:00')	35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SECOND('11:35:00')	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DAYOFWEEK('2022-12-03')	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QUARTER('2022-12-03')	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DAYOFYEAR('2022-12-03')	337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WEEK('2022-12-03')	48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LAST_DAY('2022-12-03')	31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DAYNAME('2022-12-03’)	Saturday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886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MONTHNAME('2022-12-03')	December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85D1-A33E-49E7-9C59-9EA42B29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9609-FC84-4280-8B39-DF77C597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3C49-DB42-4E9A-BA26-D3946546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3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E5FC-DC1A-4008-9FDD-33168FC4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EXTRACT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E2A1D-3F11-4955-8448-ED7B22873E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144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EXTRACT(unit FROM date)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Date/time units</a:t>
            </a: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	Description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514600" algn="l"/>
                <a:tab pos="2517775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	Seconds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514600" algn="l"/>
                <a:tab pos="2517775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	Minutes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514600" algn="l"/>
                <a:tab pos="2517775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	Hours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514600" algn="l"/>
                <a:tab pos="2517775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	Day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514600" algn="l"/>
                <a:tab pos="2517775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	Month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514600" algn="l"/>
                <a:tab pos="2517775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	Year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MINUTE_SECOND	Minutes and seconds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HOUR_MINUTE	Hour and minutes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514600" algn="l"/>
                <a:tab pos="2517775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DAY_HOUR	Day and hours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YEAR_MONTH	Year and month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HOUR_SECOND	Hours, minutes, and seconds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DAY_MINUTE	Day, hours, and minutes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DAY_SECOND	Day, hours, minutes, and seconds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3C64-BE6A-425B-A8C3-57A509BA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8A16-D239-4C30-8573-446ED294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D4BB-14A6-4349-BC3F-3FD463B8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66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D824-C4DC-426D-9E42-30D9F0F6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the EXTRACT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18BD-4A10-4690-B104-326EF5A3F7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6400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EXTRACT(SECOND FROM '2022-12-03 11:35:00')	0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EXTRACT(MINUTE FROM '2022-12-03 11:35:00')	35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EXTRACT(HOUR FROM '2022-12-03 11:35:00')	11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EXTRACT(DAY FROM '2022-12-03 11:35:00')	3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EXTRACT(MONTH FROM '2022-12-03 11:35:00')	12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EXTRACT(YEAR FROM '2022-12-03 11:35:00')	2022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EXTRACT(MINUTE_SECOND FROM '2022-12-03 11:35:00')	3500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EXTRACT(HOUR_MINUTE FROM '2022-12-03 11:35:00')	1135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EXTRACT(DAY_HOUR FROM '2022-12-03 11:35:00')	311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EXTRACT(YEAR_MONTH FROM '2022-12-03 11:35:00')	202212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EXTRACT(HOUR_SECOND FROM '2022-12-03 11:35:00')	113500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6400800" algn="l"/>
                <a:tab pos="6629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EXTRACT(DAY_MINUTE FROM '2022-12-03 11:35:00')	31135</a:t>
            </a:r>
          </a:p>
          <a:p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EXTRACT(DAY_SECOND FROM '2022-12-03 11:35:00’)	3113500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6A90-AB2C-48FC-8B23-520946A1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0B32-691A-419B-AD7A-6E4036D2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A1B1-D4CE-4F0D-8504-31BFA8FA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54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3D90-989D-4E28-81BD-ADDF7A40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functions for formatting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0787-3F25-4A17-87BD-498B1620A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838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date,format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time,format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codes for date/time format strings</a:t>
            </a:r>
          </a:p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828800" indent="-148272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Month, numeric (01…12)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Month, numeric (1…12)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Month name (January…December)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Abbreviated month name (Jan…Dec)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Day of the month, numeric (00…31)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Day of the month, numeric (0…31)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Day of the month with suffix (1st, 2nd, 3rd, etc.)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Year, numeric, 2 digits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Year, numeric, 4 digits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DDCF-3115-445E-A50B-1D193A84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CB9C-9FEA-42C1-94C9-378C57D1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C172-00A0-4DEE-A4EB-1218AE3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6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44C0-04DB-46F4-9631-0C067AB2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codes for date/time format strings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0E759-A329-4C7D-8D3F-060EFED6C1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828800" indent="-148272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Weekday name (Sunday…Saturday)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Abbreviated weekday name (Sun…Sat)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Hour (00…23)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Hour (0…23)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Hour (01…12)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Hour (1…12)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Minutes (00…59)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Time, 12-hour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hh:mm:ss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AM or PM)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Time, 24-hour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hh:mm:ss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2514600" algn="l"/>
                <a:tab pos="1371600" algn="l"/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Seconds (00…59)</a:t>
            </a:r>
          </a:p>
          <a:p>
            <a:pPr marL="2286000" marR="0" indent="-1943100">
              <a:spcBef>
                <a:spcPts val="600"/>
              </a:spcBef>
              <a:spcAft>
                <a:spcPts val="900"/>
              </a:spcAft>
              <a:tabLst>
                <a:tab pos="1828800" algn="l"/>
                <a:tab pos="2057400" algn="l"/>
                <a:tab pos="1371600" algn="l"/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%p</a:t>
            </a: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 or PM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AA3B-8A30-4290-813D-CEDFF2F7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A57E-64AB-4823-83EF-84CEE1F9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A5948-7985-4D03-9F61-C8509EC6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3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E01E-79CD-4282-8639-F14AE422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the date/time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EB5F2-1714-4FCC-8515-0FB93F4BA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543800" cy="4572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4343400" algn="l"/>
                <a:tab pos="4348163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3434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DATE_FORMAT('2022-12-03',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'%m/%d/%y')	12/03/22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3434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DATE_FORMAT('2022-129-03',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'%W, %M %D, %Y’)	Saturday, December 3rd, 2022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3434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DATE_FORMAT('2022-12-03', '%e-%b-%y')	3-Dec-22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3434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DATE_FORMAT('2022-12-03 16:45', '%r')	04:45:00 PM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3434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TIME_FORMAT('16:45', '%r')	04:45:00 PM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3434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TIME_FORMAT('16:45', '%l:%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%p')	4:45 PM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DAB5-7E24-49D7-A272-6EC827DD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1871-D0E2-419A-8B95-0A380430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4946-2DC4-48F6-BE1C-DA9D165F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82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3142-5F2E-4B60-B128-FB56FEFA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Some of the functions </a:t>
            </a:r>
            <a:br>
              <a:rPr lang="en-US" dirty="0"/>
            </a:br>
            <a:r>
              <a:rPr lang="en-US" dirty="0"/>
              <a:t>for calculating dates and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75FF6-7051-4909-9960-80D3F0683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DATE_ADD(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date,INTERVAL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expression unit)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DATE_SUB(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date,INTERVAL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expression unit)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DATEDIFF(date1, date2)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TO_DAYS(date)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TIME_TO_SEC(time)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72E8-3892-4C64-A572-48DF1D88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1659-CF4F-45A1-AEAA-82AF4BEF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E813-AC26-4A41-A73A-76295483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8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C16A-E133-4621-A24A-784661BF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string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002DC-2C12-4037-A6B2-7EE2C2B9B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CONCAT(str1[,str2]...)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CONCAT_WS(sep,str1[,str2]...)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LTRIM(str) 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RTRIM(str)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TRIM([[BOTH|LEADING|TRAILING] [remove] FROM] str)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LENGTH(str)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find,search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[,start])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str,length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str,length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SUBSTRING_INDEX(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str,delimiter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str,start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[,length])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7DD9-6828-4583-8C5B-2FB84783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8319-E67B-412F-909E-5AA2AEF1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DBA8-1FAA-4241-962D-7A132342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73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F6B7-FF3A-4230-8555-E7A939D7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functions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calculating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0E2D0-D915-4289-9AEB-157B19BF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4572000" marR="0" indent="-4224655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45720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DATE_ADD('2022-12-31',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1 DAY)	2023-01-01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DATE_ADD('2022-12-31',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3 MONTH)	2023-03-31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DATE_ADD('2022-12-31 23:59:59',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1 SECOND)	2023-01-01 00:00:00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DATE_ADD('2023-01-01',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-1 DAY)	2022-12-31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DATE_SUB('2023-01-01',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1 DAY)	2022-12-31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DATE_ADD('2020-02-29',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INTERVAL 1 YEAR)	2021-02-28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DATE_ADD('2022-02-29',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1 YEAR)	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5720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DATE_ADD('2022-12-31 12:00',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'2 12' DAY_HOUR)	2023-01-03 00:00:00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6CE5-6F08-4194-9A48-1BED4A0E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C1D5-165C-4E76-AAA9-23960385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DD54-E9EC-4D41-86E8-E2E00614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69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D33A-4422-41CB-891C-96544DC7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functions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calculating dates and times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481EF-C3BD-4A67-8659-C47E36E0BD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5257800" marR="0" indent="-4910455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5262563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257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DATEDIFF('2022-12-30', '2022-12-03')	27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257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DATEDIFF('2022-12-30 23:59:59',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'2022-12-03')	27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257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DATEDIFF('2022-12-03', '2022-12-30')	-27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257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257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TO_DAYS('2022-12-30')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TO_DAYS('2022-12-03')	27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257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TIME_TO_SEC('10:00')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TIME_TO_SEC('09:59')	60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9E898-4B2E-4469-865D-2C6AE79A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6779-CD7E-49E5-9E98-2A106D2E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F828-1723-4130-9AAA-9C259393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83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8FF5-ADB8-4243-844C-A5C455BD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Date_Sample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with times</a:t>
            </a:r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4B74A3B9-FCE5-CBA2-A9D1-49EF24931FE0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58970" y="1081056"/>
            <a:ext cx="6665830" cy="15265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207DC-BF25-44B4-83CD-88E2600097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779761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fails to return a row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A509FD-9DD8-4B06-BEEB-F2073B7AC4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293755"/>
            <a:ext cx="7391400" cy="108620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'2022-02-28'</a:t>
            </a:r>
          </a:p>
        </p:txBody>
      </p:sp>
      <p:pic>
        <p:nvPicPr>
          <p:cNvPr id="13" name="Content Placeholder 12" descr="Title describes slide">
            <a:extLst>
              <a:ext uri="{FF2B5EF4-FFF2-40B4-BE49-F238E27FC236}">
                <a16:creationId xmlns:a16="http://schemas.microsoft.com/office/drawing/2014/main" id="{9078676E-B191-16A3-81BE-8CC7D7EAFE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58970" y="4219722"/>
            <a:ext cx="6665830" cy="41839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7FA8F-97DC-403E-8A56-7292C580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13A02-6735-4FEC-B35C-54713E44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1AED-6AA9-4D0B-83EA-F97C1B31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20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C4AE86-23B3-4400-8532-ED6CD0E2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techniques for ignoring time values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289350-58C0-4E34-9DFD-F8C123CA7A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a range of dates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'2022-02-28'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'2022-03-01'</a:t>
            </a:r>
          </a:p>
        </p:txBody>
      </p:sp>
      <p:pic>
        <p:nvPicPr>
          <p:cNvPr id="3" name="Content Placeholder 2" descr="Title describes slide">
            <a:extLst>
              <a:ext uri="{FF2B5EF4-FFF2-40B4-BE49-F238E27FC236}">
                <a16:creationId xmlns:a16="http://schemas.microsoft.com/office/drawing/2014/main" id="{C52D2F47-EB4E-2331-1729-A2A1504EFA6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328525" y="2659717"/>
            <a:ext cx="6553200" cy="52127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7F4CA0-EF58-4EE8-847C-AF267FCE58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180995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month, day, and year integers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D13DD2-BD2B-453E-9D25-3370F6DF59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561995"/>
            <a:ext cx="7391400" cy="108620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MONTH(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2 AND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DAYOFMONTH(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28 AND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YEAR(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2022</a:t>
            </a:r>
          </a:p>
          <a:p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D0E8F5C0-9552-B173-978C-22FFAE84D5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2430" y="4969838"/>
            <a:ext cx="6556169" cy="52151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780A9-471B-4FD8-AFA8-A48E119A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C1F07-6FAE-4272-923C-C4F5899C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2A76-0F2B-47A5-A6DF-0B26017D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94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54A5-4447-4228-B8EC-ADB03C11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techniques for ignoring time values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F26AA-4486-491F-A046-085E0018B7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391400" cy="1367558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a formatted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DATE_FORMAT(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'%m-%d-%Y') = '02-28-2022'</a:t>
            </a: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A04A9217-0DBA-F3EA-4A57-C2B07775E1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7300" y="2667000"/>
            <a:ext cx="6629400" cy="52733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32FAD1-0845-4DFC-9CA9-D106EE86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7CA385-4C08-43E5-9087-4967B450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D3D724-1E98-48A8-BBE6-E03F26D6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52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6182-9859-42C9-9774-05CBCE89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contents of the </a:t>
            </a:r>
            <a:r>
              <a:rPr lang="en-US" dirty="0" err="1"/>
              <a:t>Date_Sample</a:t>
            </a:r>
            <a:r>
              <a:rPr lang="en-US" dirty="0"/>
              <a:t> table with dates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C5FE53AC-ED32-C505-0142-E486FAB072B3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65897" y="1109430"/>
            <a:ext cx="6582703" cy="150756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C12A3-953E-4C7B-8167-5D5A32555F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762980"/>
            <a:ext cx="7391400" cy="457200"/>
          </a:xfrm>
        </p:spPr>
        <p:txBody>
          <a:bodyPr/>
          <a:lstStyle/>
          <a:p>
            <a:r>
              <a:rPr lang="en-US" dirty="0"/>
              <a:t>A SELECT statement that causes an error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F6ACE2-37F1-4063-952E-00D38A7AAB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276975"/>
            <a:ext cx="7391400" cy="1711864"/>
          </a:xfrm>
        </p:spPr>
        <p:txBody>
          <a:bodyPr/>
          <a:lstStyle/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date_sample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'10:00:00'</a:t>
            </a:r>
          </a:p>
          <a:p>
            <a:pPr marL="228600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1525. Incorrect DATETIME value: '10:00:00'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CFE5-7D3F-4387-B08E-C44C25BE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224C7-6341-4AA8-8738-DD11BA7C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08531-C290-4BAB-9E29-FCCCA82E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51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CFF7-370F-4CFA-B227-C444816B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ignore date values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BB6CD9-BE11-4307-B399-CF14B5BB96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a time that has been formatted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DATE_FORMAT(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'%T') = '10:00:00'</a:t>
            </a:r>
          </a:p>
          <a:p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45CD73FB-CC09-BF0F-235A-288FB867B9D9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74284" y="2057401"/>
            <a:ext cx="6656932" cy="5295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6763-ED44-416C-80A5-2A808D6823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7432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a time that hasn’t been formatted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7279D8-2075-4CE3-B5BD-FB75C016DD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124200"/>
            <a:ext cx="7391400" cy="108620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39725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EXTRACT(HOUR_SECOND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= 100000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Content Placeholder 13" descr="Title describes slide">
            <a:extLst>
              <a:ext uri="{FF2B5EF4-FFF2-40B4-BE49-F238E27FC236}">
                <a16:creationId xmlns:a16="http://schemas.microsoft.com/office/drawing/2014/main" id="{69E03110-0101-7E79-A29D-FA6A894CB0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4711" y="3777438"/>
            <a:ext cx="6659901" cy="52976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38F6E-BEDE-48DC-96C3-5528C1C5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7FBA1-3382-4AB7-A8AC-6BA9095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95305-9507-418B-B2F3-4BD8ABC7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69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471-6945-4B4F-9F61-B779A032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ignore date values (continued)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EA12FB-624F-4A8D-82E3-7AF9CC1286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an hour of the day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HOUR(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9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32E00774-ADCF-B7A9-3648-B60D508F25CB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35242" y="2057401"/>
            <a:ext cx="6705600" cy="52611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20FB5-14F9-4153-AF8D-ED898BAEF0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7432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a range of times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0075AB-1253-405D-B0AF-2B531CFCAB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124200"/>
            <a:ext cx="7391400" cy="108620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EXTRACT(HOUR_MINUTE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BETWEEN 900 AND 1200</a:t>
            </a:r>
          </a:p>
        </p:txBody>
      </p:sp>
      <p:pic>
        <p:nvPicPr>
          <p:cNvPr id="14" name="Content Placeholder 13" descr="Title describes slide">
            <a:extLst>
              <a:ext uri="{FF2B5EF4-FFF2-40B4-BE49-F238E27FC236}">
                <a16:creationId xmlns:a16="http://schemas.microsoft.com/office/drawing/2014/main" id="{09FA9A18-016B-3C02-76C0-68049081C6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19200" y="4006259"/>
            <a:ext cx="6705600" cy="7048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7E46-CE62-48CE-AF88-F52B6528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775C8-DECC-4B19-9857-2B8DB734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45A36-82AE-4B2C-8327-2751DAA3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7621-FE73-E4AF-165F-AB0A777A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simple CASE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0D81-E660-82EC-FCC3-A28B02B03D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899642"/>
          </a:xfrm>
        </p:spPr>
        <p:txBody>
          <a:bodyPr/>
          <a:lstStyle/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input_expression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WHEN when_expression_1 THEN result_expression_1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[WHEN when_expression_2 THEN result_expression_2]...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[ELSE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else_result_expression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  <a:defRPr/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a simple CASE function</a:t>
            </a:r>
          </a:p>
          <a:p>
            <a:pPr marL="34747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invoice_number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terms_id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47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CASE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terms_id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47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WHEN 1 THEN 'Net due 10 days'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47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WHEN 2 THEN 'Net due 20 days'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47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WHEN 3 THEN 'Net due 30 days'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47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WHEN 4 THEN 'Net due 60 days'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47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WHEN 5 THEN 'Net due 90 days'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47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END AS terms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47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 invoices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C5AE4EB7-E007-C98C-F38C-5B8E90B2EF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4871812"/>
            <a:ext cx="6096000" cy="114798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31D94C-F50B-8A27-EF39-16653E0E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8DE124-66B4-BF48-B094-F3D1DC72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4th Edition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63E2FD-A3A6-4270-F78B-794B77E8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74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6EBE-496D-4B4B-A6B9-02362DA3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searched CASE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9BABD-457F-4DD5-88C2-4A1F03EBF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WHEN conditional_expression_1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THEN result_expression_1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[WHEN conditional_expression_2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THEN result_expression_2]...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[ELSE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else_result_expression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9866-4063-460E-BC1B-0BC87281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98D0-F798-4275-B1FC-03E289F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AAAE-9C7C-47C9-AA8D-49C3EA7E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1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6984-EF20-48DA-B8EA-345AA951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string functions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DD137-AB5C-48A1-B198-FB1327DFFC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search,find,replace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str,start,length,insert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REVERSE(str)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LOWER(str) 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UPPER(str)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LPAD(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str,length,pad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RPAD(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str,length,pad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SPACE(count)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str,count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FCDC4-5B59-48A5-B261-9A798FA1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3E2B6-1DBE-471C-848D-5D846EEE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32D12-98D0-4A83-A12B-0965BE58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92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1182-3846-4E05-94D6-85B4A773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a searched CASE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6A0DB-460D-4D03-966F-5A6B2AF753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WHEN DATEDIFF(NOW(),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30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THEN 'Over 30 days past due'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WHEN DATEDIFF(NOW(),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THEN '1 to 30 days past due'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ELSE 'Current'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invoice_status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2B5FA3A0-A2CD-ADF9-A0E1-288C8C7042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945564"/>
            <a:ext cx="6705600" cy="127273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75A193-87F5-440F-B999-E90DBF81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E9878-3287-4D80-B7BD-C3EA327E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171700-B5E8-488B-AE14-25438614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75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2B93-2391-5767-810A-2A4043B7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IF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4DA3C-C7B9-2D00-F7A9-2CAF33746A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3397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IF(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test_expression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if_true_expression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else_expression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SELECT statement that uses the IF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3397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IF(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vendor_city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'Fresno', 'Yes', 'No')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AS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is_city_fresno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3397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 vendors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D0A1F618-40E5-AC10-339E-82412CB85D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8909" y="3199550"/>
            <a:ext cx="6706181" cy="12863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E3D912-2A32-16AD-F444-4DFC4391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B5A22B-49CB-71CD-5FC2-B5C4A4C8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4th Edition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DF93EF-7F71-C409-2148-21F3E744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21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E2D3-2CCB-4101-BF1E-8663AB91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IFNULL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3D214-7E5E-4C0B-8D0B-FBDF03EC17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IFNULL(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replacement_value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uses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IFNULL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IFNULL(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'No Payment')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F8CB0D8F-E287-F010-F215-333E32197E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155283"/>
            <a:ext cx="6629400" cy="125065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B35449-CCCB-4FA7-9EFE-C25DA6E7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1CBDE2-D127-4739-8333-882FD05E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7D7675-BB23-49B4-852F-E5D4ED2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41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3803-4B2E-49DB-9080-D31F2CAC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COALESCE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84032-1228-4BF6-8834-EE19FD97E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COALESCE(expression_1[, expression_2]...)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uses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COALESCE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COALESCE(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'No Payment')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40BC08BC-7B99-EEF0-B805-DF23B9B62F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155283"/>
            <a:ext cx="6705600" cy="126323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A2C8AC-123E-4675-B78A-823ADE7E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9DF132-308A-4FDB-B7D9-33773DA3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9E2F80-7651-4087-9C07-94A82E26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08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1A7D-1260-471C-BC20-52CE75D0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regular expression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59041-2EE8-4F5E-8871-A2B98F7A0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339725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REGEXP_LIKE(expr, pattern)</a:t>
            </a:r>
          </a:p>
          <a:p>
            <a:pPr indent="339725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REGEXP_INSTR(expr, pattern [, start])</a:t>
            </a:r>
          </a:p>
          <a:p>
            <a:pPr indent="339725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REGEXP_SUBSTR(expr, pattern [, start])</a:t>
            </a:r>
          </a:p>
          <a:p>
            <a:pPr indent="339725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REGEXP_REPLACE(expr, pattern, replace[, start])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58979-5F71-4C84-BCC6-FBD0FDA6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A4FB-CA90-455F-94D0-EB235BC5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91AD-F46B-4AAE-9178-9226600B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57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FA27-4C4B-4C99-B4E2-5825D300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 expression special characters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constructs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EE9F-DC57-4204-9924-063415FB1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696200" cy="4495800"/>
          </a:xfrm>
        </p:spPr>
        <p:txBody>
          <a:bodyPr/>
          <a:lstStyle/>
          <a:p>
            <a:pPr>
              <a:tabLst>
                <a:tab pos="2057400" algn="l"/>
              </a:tabLst>
            </a:pPr>
            <a:r>
              <a:rPr lang="en-US" b="1" dirty="0"/>
              <a:t>Character/ </a:t>
            </a:r>
            <a:br>
              <a:rPr lang="en-US" b="1" dirty="0"/>
            </a:br>
            <a:r>
              <a:rPr lang="en-US" b="1" dirty="0"/>
              <a:t>Construct 	Description</a:t>
            </a:r>
          </a:p>
          <a:p>
            <a:pPr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the pattern to the beginning of the value.</a:t>
            </a:r>
          </a:p>
          <a:p>
            <a:pPr defTabSz="1828800"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the pattern to the end of the value.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828800"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any single character.</a:t>
            </a:r>
          </a:p>
          <a:p>
            <a:pPr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any single character listed within the brackets.</a:t>
            </a:r>
          </a:p>
          <a:p>
            <a:pPr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[char1–char2]</a:t>
            </a:r>
            <a:r>
              <a:rPr lang="en-US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any single character within the given range.</a:t>
            </a:r>
          </a:p>
          <a:p>
            <a:pPr defTabSz="1828800"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 two string patterns and matches either one.</a:t>
            </a:r>
          </a:p>
          <a:p>
            <a:pPr defTabSz="1828800"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b="1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zero or more occurrences of the character.</a:t>
            </a:r>
          </a:p>
          <a:p>
            <a:pPr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b="1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zero or more occurrences of the sequence of 		characters in parentheses.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D410D-E962-4749-8406-F17AF5A4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A4B7-B108-4E89-9877-B7B20A38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0E00-356F-4142-827F-8ACBD10C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390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B437-5C0C-403B-B733-A82062A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regular expression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4A948-EAFB-4EB6-9791-308D3C316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54864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	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486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REGEXP_LIKE('abc123', '123')	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486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REGEXP_LIKE('abc123', '^123')	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486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REGEXP_INSTR('abc123', '123')	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486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REGEXP_SUBSTR('abc123', '[A-Z][1-9]*$')	c123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486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REGEXP_REPLACE('abc123', '1|2', '3')	abc333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8A63-B513-4361-9147-BC5C9870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C6BA-F5B2-413C-BC34-CFFD8C0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247F-E952-433B-AB5E-109BB458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81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9A59-F4D1-4781-A0AC-B21BB660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statement that uses REGEXP_INSTR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939C2-5401-405D-8537-6A2DB8CC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68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REGEXP_INSTR(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space_index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REGEXP_INSTR(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') &gt;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6EE59B78-C9EE-4291-9C25-9E501E1A5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433210"/>
            <a:ext cx="6681795" cy="118882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5D0D4C4-EFF4-4A84-9ACA-EE6A1E82D2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657600"/>
            <a:ext cx="7391400" cy="533400"/>
          </a:xfrm>
        </p:spPr>
        <p:txBody>
          <a:bodyPr/>
          <a:lstStyle/>
          <a:p>
            <a:pPr marL="347345" marR="73025">
              <a:spcBef>
                <a:spcPts val="600"/>
              </a:spcBef>
              <a:spcAft>
                <a:spcPts val="600"/>
              </a:spcAft>
              <a:tabLst>
                <a:tab pos="571500" algn="l"/>
              </a:tabLst>
            </a:pPr>
            <a:r>
              <a:rPr lang="en-US" sz="1600" b="1" dirty="0"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(17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961DE0-D47B-4A23-9C80-2060CCF7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4816E9-3E6D-42A3-9FB0-B89EE400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B902AA-978A-4715-815C-F118AC11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98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9507-FAB0-485C-B30C-F47D0501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REGEXP_SUBSTR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9E35B-46E4-49E4-BCE4-2261FF3E96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6800"/>
            <a:ext cx="7391400" cy="114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REGEXP_SUBSTR(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'^SAN|LOS')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city_match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REGEXP_SUBSTR(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'^SAN|LOS') IS NOT NULL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595D398A-9204-4799-8C0A-DCA653AE0C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209800"/>
            <a:ext cx="6718374" cy="88399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2291B5-09FD-41CE-A368-B178D0AC7B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124200"/>
            <a:ext cx="7391400" cy="533400"/>
          </a:xfrm>
        </p:spPr>
        <p:txBody>
          <a:bodyPr/>
          <a:lstStyle/>
          <a:p>
            <a:pPr marL="347345" marR="73025">
              <a:spcBef>
                <a:spcPts val="600"/>
              </a:spcBef>
              <a:spcAft>
                <a:spcPts val="600"/>
              </a:spcAft>
              <a:tabLst>
                <a:tab pos="571500" algn="l"/>
              </a:tabLst>
            </a:pPr>
            <a:r>
              <a:rPr lang="en-US" sz="1600" b="1" dirty="0"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(12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C27A49-F2D1-4FE9-9AA7-DE70CE88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5C1206-DDAC-4615-B420-DD825F56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8BADC9-6ABC-4684-9B1F-E70AAB0D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00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BE58-F1F0-48B9-BBFD-81E1498A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706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REGEXP_REPLACE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REGEXP_LIKE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5146C-B725-4DDD-9BA2-F26CC28FC7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24000"/>
            <a:ext cx="7391400" cy="1676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vendor_address1,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REGEXP_REPLACE(vendor_address1, 'STREET', 'St')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 new_address1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REGEXP_LIKE(vendor_address1, 'STREET')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96D2BBC7-ACBD-4FF4-9561-1FF0DF96CB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919880"/>
            <a:ext cx="6608637" cy="119492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4CA132-FE3F-4B87-AB2B-753AB162DE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191000"/>
            <a:ext cx="7391400" cy="533400"/>
          </a:xfrm>
        </p:spPr>
        <p:txBody>
          <a:bodyPr/>
          <a:lstStyle/>
          <a:p>
            <a:pPr marL="347345" marR="73025">
              <a:spcBef>
                <a:spcPts val="600"/>
              </a:spcBef>
              <a:spcAft>
                <a:spcPts val="600"/>
              </a:spcAft>
              <a:tabLst>
                <a:tab pos="571500" algn="l"/>
              </a:tabLst>
            </a:pPr>
            <a:r>
              <a:rPr lang="en-US" sz="1600" b="1" dirty="0"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(4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DF8B0E-C208-4BDE-8F3E-23B14804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6F18BB-DB68-4194-89C3-A548CDEF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377909-23FF-4363-8ED2-81AE0A14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9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806C-927E-4D26-8920-CE64CF5A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function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E1B8-1FAC-4234-871D-1AA6767F0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029200" marR="0" indent="-4681855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5081588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029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CONCAT('Last', 'First')	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LastFirst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029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CONCAT_WS(', ', 'Last', 'First')	'Last, First'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029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0292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LTRIM('  MySQL  ')	'MySQL  '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0292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RTRIM('  MySQL  ')	'  MySQL'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029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TRIM('  MySQL  ')	'MySQL'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029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TRIM(BOTH '*' FROM '****MySQL****')	'MySQL'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029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029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LOWER('MySQL')	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029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UPPER('ca')	'CA'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029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029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LEFT('MySQL', 3)	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029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RIGHT('MySQL', 3)	'SQL'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D527-5ADA-4378-A26B-966CC5E4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48C2E-0ADA-447B-8E40-E3C4C2FE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80B9A-C674-4EDD-A0A9-79E4339D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5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0274-7E19-4B93-8341-AEA1137A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four ranking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8695B-FFA7-4AE1-BBF5-D993C2B547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590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ROW_NUMBER()              OVER([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partition_clause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order_clause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RANK()                    OVER([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partition_clause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order_clause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DENSE_RANK()              OVER([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partition_clause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order_clause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NTILE(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integer_expression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OVER([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partition_clause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order_clause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BD85-E2D1-4A2F-9EE1-B58B52C4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45D5-8764-4A7C-A602-7975A020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23FD-3ED2-4FCC-AD36-C4C4E6EA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80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176-D0B3-477E-96E6-C609C2F2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the ROW_NUMBER function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E5B4FA-4504-426F-AABE-E6EFCC5429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ROW_NUMBER() OVER(ORDER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</p:txBody>
      </p:sp>
      <p:pic>
        <p:nvPicPr>
          <p:cNvPr id="11" name="Content Placeholder 10" descr="Title describes slide">
            <a:extLst>
              <a:ext uri="{FF2B5EF4-FFF2-40B4-BE49-F238E27FC236}">
                <a16:creationId xmlns:a16="http://schemas.microsoft.com/office/drawing/2014/main" id="{84EA692D-E56F-452B-888A-CA71EC0F26DF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51131" y="1905000"/>
            <a:ext cx="6438537" cy="101441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D6E6C-3158-4621-A175-8699C950C2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1242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the PARTITION BY clause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B6B8D8-34A5-476B-8ECE-B4358F4D23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638194"/>
            <a:ext cx="7391400" cy="108620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ROW_NUMBER() OVER(PARTITION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endParaRPr lang="en-US" dirty="0"/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ACAAC5C7-56F3-48B7-A7E8-41DF4E5A9B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52903" y="4724399"/>
            <a:ext cx="6578154" cy="118272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46B50-98F6-4657-9C61-A4B9F4A3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AD189-C752-45AA-8624-4A58B05E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673E-D62F-4A66-BD69-8B72631A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75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563-057B-4FA2-BECC-F2505D4D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RANK and DENSE_RANK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FA80-6021-4E89-BF33-0457FF527B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143000"/>
            <a:ext cx="7391400" cy="1676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RANK() OVER (ORDER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'rank',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DENSE_RANK() OVER (ORDER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dense_rank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DB7AE023-9681-4EB4-9B2F-C201EB45AA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488" y="2247044"/>
            <a:ext cx="6633023" cy="103031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105AA4-51AF-4753-AC26-3CC52428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F1CA4-A087-41FD-80A9-B1AB27E0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AE2EA3-7183-4D95-9F5E-BE35EBC0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63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2610-61DB-4FDB-87EA-4DF686E6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NTILE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3147-BA63-48DB-A24F-4FB6311BE1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NTILE(2) OVER (ORDER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tile2,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NTILE(3) OVER (ORDER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tile3,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NTILE(4) OVER (ORDER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tile4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terms</a:t>
            </a: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01529164-59FD-458B-B6E2-DE4C6FE812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7404" y="2416976"/>
            <a:ext cx="6504996" cy="101202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A590DC-19FB-47DC-BCE6-3DBAC62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4F9C3F-524D-41FB-915A-93E31776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E107AC-5226-43DB-B8FB-47DE51F7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31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3345-6912-4B9F-A040-D72AE27F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analytic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4F7B1-0A06-49A6-8AA2-4BA0767EC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{FIRST_VALUE|LAST_VALUE|NTH_VALUE}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scalar_expression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numeric_literal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OVER ([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partition_clause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order_clause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frame_clause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{LEAD|LAG}(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scalar_expression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[, offset [, default]])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OVER ([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partition_clause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order_clause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{PERCENT_RANK()|CUME_DIST()}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OVER ([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partition_clause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order_clause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66F79-A81F-4A61-B8A5-B9B6D0A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237E-2AB9-420A-96EC-6DA8EC3C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53E8D-BBCC-4B82-98A4-F9DB8ED3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84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14FD-5D81-48E5-8B4A-924B545D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columns in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Sales_Reps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B76C5-8A7B-46A6-ABF4-AF10E4C038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62865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485900" algn="l"/>
                <a:tab pos="1828800" algn="l"/>
                <a:tab pos="2743200" algn="l"/>
                <a:tab pos="40005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	Data type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VARCHAR(50)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VARCHAR(50)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columns in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342900" marR="62865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485900" algn="l"/>
                <a:tab pos="1828800" algn="l"/>
                <a:tab pos="2743200" algn="l"/>
                <a:tab pos="40005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	Data type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YEAR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DECIMAL(9,2)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4B2B-5DB1-41B1-8ECB-C54D63A3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F8EF-6902-4888-8FD2-76844FA4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6454-C9E9-4F46-9BCE-2F6800C6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2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4F51-957E-4784-B70C-4F5202E7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896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the FIRST_VALUE, NTH_VALUE, and LAST_VALUE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EE422-DF98-4102-A8F5-533CC0F5A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CONCAT(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rep_last_name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FIRST_VALUE(CONCAT(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rep_last_name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OVER (PARTITION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highest_sales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NTH_VALUE(CONCAT(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rep_last_name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OVER (PARTITION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RANGE BETWEEN UNBOUNDED PRECEDING AND UNBOUNDED FOLLOWING)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second_highest_sales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LAST_VALUE(CONCAT(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rep_last_name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OVER (PARTITION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RANGE BETWEEN UNBOUNDED PRECEDING AND UNBOUNDED FOLLOWING)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lowest_sales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sales_reps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sales_totals.rep_id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sales_reps.rep_id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6BDD-60EA-49F0-9E9F-31DC46F3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2F07-57A9-44FA-BECE-8C204AA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FDCE-5B4C-4997-A4B6-E88D3B6C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94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BF5D-2CA3-4AB9-87FC-B845DA87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query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32825284-312D-1CEC-9956-D972843C7E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143122"/>
            <a:ext cx="6545541" cy="22858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C143-42BA-4349-A621-52B96C65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8837-8039-417C-AB36-3C91E66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905B-F292-476B-8BE6-E0A37C2E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4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F8F7-4DB1-4FB1-8E37-75B1CFFA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the LAG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A137A-138C-4E7A-A475-BF4ADF59B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current_sales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1,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OVER (PARTITION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last_sales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LAG(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1,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OVER (PARTITION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'change'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7DCE05F8-7ABA-EC07-B59B-857ED53E63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200400"/>
            <a:ext cx="6802908" cy="113660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2435A7-1C18-4E48-BCCA-41DC781E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5FBBA7-C39F-4EF3-9453-8F058893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9A211C-393F-476D-B74B-426769B6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946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9AAE-56D0-4AE3-A605-4F8E500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the PERCENT_RANK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CUME_DIST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DB55-CA19-4EAF-B997-956370FF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391400" cy="1828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PERCENT_RANK()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OVER (PARTITION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pct_rank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CUME_DIST()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OVER (PARTITION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cume_dist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7BE0CC00-AC48-BA66-C400-B3AE073005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268268"/>
            <a:ext cx="6629400" cy="232151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628215-E0F0-4027-BA11-922BCB2B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722C88-0EAE-4A1C-AC1F-B4133B1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6AFB3A-8868-4CAD-8CC9-A5CD76F1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0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541A-D2F0-4F6D-BB65-1777AD35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function examples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54826-63AF-4A30-804A-9646E9BC5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5719763" marR="0" indent="-5380038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5656263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656263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SUBSTRING('(559) 555-1212', 7, 8)	'555-1212'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0292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SUBSTRING_INDEX('http://www.murach.com', '.', -2) 'murach.com' 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0292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719763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LENGTH('MySQL')	5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719763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LENGTH('  MySQL  ')	9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0292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719763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LOCATE('SQL', '  MySQL')	5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719763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LOCATE('-', '(559) 555-1212')	10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0292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719763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REPLACE(RIGHT('(559) 555-1212', 13),') ', '-')	'559-555-1212'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719763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INSERT("MySQL", 1, 0,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")	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MySQL"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5719763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INSERT('MySQL', 1, 0,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Murach''s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')	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MySQL"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C78E-CC4C-45E5-B92F-E801EE2D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5AB0-20FB-488C-B7D0-CFEB5856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2122-66B5-4259-8BFA-2E5EA3D2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9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428B-7314-43CD-A274-65B93FAD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uses three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4019-D875-429F-8BF2-A4908FE3D0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CONCAT_WS(', ',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vendor_contact_last_name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RIGHT(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vendor_phone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8) AS phone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LEFT(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vendor_phone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4) = '(559'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AB7119B7-797D-4961-9AFE-F232BB0FAB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5336" y="2667000"/>
            <a:ext cx="6603264" cy="86129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54060B-E65F-4D2A-A1E4-115C0AFC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2234D9-058D-4AC5-81B8-1F0CB3FF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CB191D-030F-4FE8-9C2E-1728FE63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6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D893-DEBD-44C8-9938-6D1E0D35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sort by a string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numbers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82F2-2FEC-43A4-908C-934243E600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24464"/>
            <a:ext cx="7391400" cy="1828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 by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string_sample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FDBE5E9D-1A24-492C-A159-F5512A7F21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8867" y="2710633"/>
            <a:ext cx="6532045" cy="10231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5D5DB-EFC7-4BDC-82BB-00A36FE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DD282F-8648-46A3-9095-D7583F64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6E01D5-2016-4242-A885-62DB998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0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D893-DEBD-44C8-9938-6D1E0D35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sort by a string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numbers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82F2-2FEC-43A4-908C-934243E600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391400" cy="1828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 by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explicitly cast as an integer</a:t>
            </a:r>
            <a:endParaRPr lang="en-US" sz="2800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971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CAST(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SIGNED)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610519A5-3F13-4FDA-92EC-E85CB398B9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6484" y="2645577"/>
            <a:ext cx="6790716" cy="106647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5D5DB-EFC7-4BDC-82BB-00A36FE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DD282F-8648-46A3-9095-D7583F64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6E01D5-2016-4242-A885-62DB998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8328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263</TotalTime>
  <Words>5268</Words>
  <Application>Microsoft Office PowerPoint</Application>
  <PresentationFormat>On-screen Show (4:3)</PresentationFormat>
  <Paragraphs>757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Narrow</vt:lpstr>
      <vt:lpstr>Courier</vt:lpstr>
      <vt:lpstr>Courier New</vt:lpstr>
      <vt:lpstr>Times New Roman</vt:lpstr>
      <vt:lpstr>Master slides_with_titles_logo</vt:lpstr>
      <vt:lpstr>Chapter 9</vt:lpstr>
      <vt:lpstr>Objectives</vt:lpstr>
      <vt:lpstr>Some of the string functions</vt:lpstr>
      <vt:lpstr>Some of the string functions (continued)</vt:lpstr>
      <vt:lpstr>String function examples</vt:lpstr>
      <vt:lpstr>String function examples (continued)</vt:lpstr>
      <vt:lpstr>A SELECT statement that uses three functions</vt:lpstr>
      <vt:lpstr>How to sort by a string column  that contains numbers (part 1)</vt:lpstr>
      <vt:lpstr>How to sort by a string column  that contains numbers (part 2)</vt:lpstr>
      <vt:lpstr>How to sort by a string column  that contains numbers (part 3)</vt:lpstr>
      <vt:lpstr>How to sort by a string column  that contains numbers (part 4)</vt:lpstr>
      <vt:lpstr>How to use the SUBSTRING_INDEX function  to parse a string</vt:lpstr>
      <vt:lpstr>How to use the LOCATE function  to find a character in a string</vt:lpstr>
      <vt:lpstr>How to use the SUBSTRING function  to parse a string</vt:lpstr>
      <vt:lpstr>Some of the numeric functions</vt:lpstr>
      <vt:lpstr>Examples that use the numeric functions</vt:lpstr>
      <vt:lpstr>Examples that use the numeric functions (continued)</vt:lpstr>
      <vt:lpstr>The Float_Sample table</vt:lpstr>
      <vt:lpstr>How to search for approximate values</vt:lpstr>
      <vt:lpstr>Functions that get the current date and time</vt:lpstr>
      <vt:lpstr>Examples that get the current date and time</vt:lpstr>
      <vt:lpstr>Some of the date/time parsing functions</vt:lpstr>
      <vt:lpstr>Examples that use the date/time parsing functions</vt:lpstr>
      <vt:lpstr>The EXTRACT function</vt:lpstr>
      <vt:lpstr>Examples that use the EXTRACT function</vt:lpstr>
      <vt:lpstr>Two functions for formatting dates and times</vt:lpstr>
      <vt:lpstr>Common codes for date/time format strings (continued)</vt:lpstr>
      <vt:lpstr>Examples that use the date/time formatting functions</vt:lpstr>
      <vt:lpstr>Some of the functions  for calculating dates and times</vt:lpstr>
      <vt:lpstr>Examples of the functions for calculating dates and times</vt:lpstr>
      <vt:lpstr>Examples of the functions for calculating dates and times (continued)</vt:lpstr>
      <vt:lpstr>The contents of the Date_Sample table with times</vt:lpstr>
      <vt:lpstr>Three techniques for ignoring time values</vt:lpstr>
      <vt:lpstr>Three techniques for ignoring time values (continued)</vt:lpstr>
      <vt:lpstr>The contents of the Date_Sample table with dates</vt:lpstr>
      <vt:lpstr>Examples that ignore date values</vt:lpstr>
      <vt:lpstr>Examples that ignore date values (continued)</vt:lpstr>
      <vt:lpstr>The syntax of the simple CASE function</vt:lpstr>
      <vt:lpstr>The syntax of the searched CASE function</vt:lpstr>
      <vt:lpstr>A statement that uses a searched CASE function</vt:lpstr>
      <vt:lpstr>The syntax of the IF function</vt:lpstr>
      <vt:lpstr>The syntax of the IFNULL function</vt:lpstr>
      <vt:lpstr>The syntax of the COALESCE function</vt:lpstr>
      <vt:lpstr>The syntax of the regular expression functions</vt:lpstr>
      <vt:lpstr>Regular expression special characters  and constructs</vt:lpstr>
      <vt:lpstr>Examples of the regular expression functions</vt:lpstr>
      <vt:lpstr>A statement that uses REGEXP_INSTR</vt:lpstr>
      <vt:lpstr>A statement that uses REGEXP_SUBSTR</vt:lpstr>
      <vt:lpstr>A statement that uses REGEXP_REPLACE  and REGEXP_LIKE</vt:lpstr>
      <vt:lpstr>The syntax of the four ranking functions</vt:lpstr>
      <vt:lpstr>A query that uses the ROW_NUMBER function</vt:lpstr>
      <vt:lpstr>A query that uses RANK and DENSE_RANK</vt:lpstr>
      <vt:lpstr>A query that uses NTILE</vt:lpstr>
      <vt:lpstr>The syntax of the analytic functions</vt:lpstr>
      <vt:lpstr>The columns in the Sales_Reps table</vt:lpstr>
      <vt:lpstr>A query that uses the FIRST_VALUE, NTH_VALUE, and LAST_VALUE functions</vt:lpstr>
      <vt:lpstr>The result of the query</vt:lpstr>
      <vt:lpstr>A query that uses the LAG function</vt:lpstr>
      <vt:lpstr>A query that uses the PERCENT_RANK  and CUME_DIST functions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32</cp:revision>
  <cp:lastPrinted>2016-01-14T23:03:16Z</cp:lastPrinted>
  <dcterms:created xsi:type="dcterms:W3CDTF">2019-02-09T00:19:26Z</dcterms:created>
  <dcterms:modified xsi:type="dcterms:W3CDTF">2023-09-17T23:20:54Z</dcterms:modified>
</cp:coreProperties>
</file>