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77" r:id="rId12"/>
    <p:sldId id="278" r:id="rId13"/>
    <p:sldId id="264" r:id="rId14"/>
    <p:sldId id="265" r:id="rId15"/>
    <p:sldId id="267" r:id="rId16"/>
    <p:sldId id="268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50" d="100"/>
          <a:sy n="50" d="100"/>
        </p:scale>
        <p:origin x="2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8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4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59" y="4581128"/>
            <a:ext cx="86210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2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PROCESS OF INTERACTION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4E1B3-3EC7-5942-8B1C-A438866525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2975527" y="547785"/>
            <a:ext cx="3192946" cy="40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179512" y="339697"/>
            <a:ext cx="8712967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A simple interaction design lifecycle model</a:t>
            </a:r>
            <a:endParaRPr lang="en-US" i="1" dirty="0">
              <a:latin typeface="Liberation Sans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79712" y="1868209"/>
            <a:ext cx="4878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dirty="0">
                <a:latin typeface="Liberation Sans"/>
              </a:rPr>
              <a:t>Exemplifies a user-centered design approach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10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089E6-EDFB-364D-B197-C4B97D63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4360"/>
            <a:ext cx="72816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753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90041" y="709688"/>
            <a:ext cx="8403108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Another lifecycle model: </a:t>
            </a:r>
            <a:br>
              <a:rPr lang="en-US" dirty="0">
                <a:latin typeface="Liberation Sans"/>
              </a:rPr>
            </a:br>
            <a:r>
              <a:rPr lang="en-US" dirty="0">
                <a:latin typeface="Liberation Sans"/>
              </a:rPr>
              <a:t>Google Design Sprints </a:t>
            </a:r>
            <a:r>
              <a:rPr lang="en-US" sz="2000" dirty="0">
                <a:latin typeface="Liberation Sans"/>
              </a:rPr>
              <a:t>(Knapp et al, 2016)</a:t>
            </a:r>
            <a:endParaRPr lang="en-US" sz="2000" i="1" dirty="0">
              <a:latin typeface="Liberation Sans"/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idx="1"/>
          </p:nvPr>
        </p:nvSpPr>
        <p:spPr>
          <a:xfrm>
            <a:off x="313184" y="1648762"/>
            <a:ext cx="8229600" cy="4525963"/>
          </a:xfrm>
        </p:spPr>
        <p:txBody>
          <a:bodyPr/>
          <a:lstStyle/>
          <a:p>
            <a:endParaRPr lang="en-US" dirty="0">
              <a:latin typeface="Liberation Sans"/>
            </a:endParaRPr>
          </a:p>
          <a:p>
            <a:pPr marL="0" indent="0">
              <a:buNone/>
            </a:pPr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EF23D-FCFE-8B42-8671-A43A9DAD8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" y="2924944"/>
            <a:ext cx="8264302" cy="1728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14E8E-8EA6-F446-A34B-F5F421CF51D0}"/>
              </a:ext>
            </a:extLst>
          </p:cNvPr>
          <p:cNvSpPr/>
          <p:nvPr/>
        </p:nvSpPr>
        <p:spPr>
          <a:xfrm>
            <a:off x="412999" y="5635989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>
                <a:latin typeface="HelveticaNeueLTStd"/>
              </a:rPr>
              <a:t>Source: </a:t>
            </a:r>
            <a:r>
              <a:rPr lang="en-GB" sz="1600" dirty="0">
                <a:latin typeface="HelveticaNeueLTStd"/>
              </a:rPr>
              <a:t>www.agilemarketing.net/google-design-sprints/ Used courtesy of Agile Marketing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28245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415801" y="214865"/>
            <a:ext cx="8728199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Another lifecycle model: </a:t>
            </a:r>
            <a:br>
              <a:rPr lang="en-US" dirty="0">
                <a:latin typeface="Liberation Sans"/>
              </a:rPr>
            </a:br>
            <a:r>
              <a:rPr lang="en-US" dirty="0">
                <a:latin typeface="Liberation Sans"/>
              </a:rPr>
              <a:t>Research in the Wild </a:t>
            </a:r>
            <a:r>
              <a:rPr lang="en-US" sz="2000" dirty="0">
                <a:latin typeface="Liberation Sans"/>
              </a:rPr>
              <a:t>(Rogers and Marshall, 2017)</a:t>
            </a:r>
            <a:endParaRPr lang="en-US" sz="2000" i="1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2019B-A955-EE42-BE7C-EC65514A6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74" y="1662415"/>
            <a:ext cx="4198726" cy="41987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8F11B1-9A0B-DF46-92E4-7E85DDA239FD}"/>
              </a:ext>
            </a:extLst>
          </p:cNvPr>
          <p:cNvSpPr/>
          <p:nvPr/>
        </p:nvSpPr>
        <p:spPr>
          <a:xfrm>
            <a:off x="323528" y="5971543"/>
            <a:ext cx="836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HelveticaNeueLTStd"/>
              </a:rPr>
              <a:t>A framework for research in the wild studies </a:t>
            </a:r>
          </a:p>
          <a:p>
            <a:r>
              <a:rPr lang="en-GB" sz="1600" i="1" dirty="0">
                <a:latin typeface="HelveticaNeueLTStd"/>
              </a:rPr>
              <a:t>Source: </a:t>
            </a:r>
            <a:r>
              <a:rPr lang="en-GB" sz="1600" dirty="0">
                <a:latin typeface="HelveticaNeueLTStd"/>
              </a:rPr>
              <a:t>Rogers and Marshall, 2017, p6. Used courtesy of Morgan &amp; Claypool</a:t>
            </a:r>
            <a:endParaRPr lang="en-GB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266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1450504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GB" dirty="0"/>
              <a:t>Some practical issues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352886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GB" dirty="0"/>
              <a:t>Who are the users?</a:t>
            </a:r>
          </a:p>
          <a:p>
            <a:r>
              <a:rPr lang="en-GB" dirty="0"/>
              <a:t>What are the users’ needs?</a:t>
            </a:r>
          </a:p>
          <a:p>
            <a:r>
              <a:rPr lang="en-US" dirty="0"/>
              <a:t>How to generate alternative designs</a:t>
            </a:r>
          </a:p>
          <a:p>
            <a:r>
              <a:rPr lang="en-US" dirty="0"/>
              <a:t>How to choose among alternatives</a:t>
            </a:r>
          </a:p>
          <a:p>
            <a:r>
              <a:rPr lang="en-GB" dirty="0"/>
              <a:t>How to integrate interaction design activities with other lifecycle models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1666528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3207"/>
            <a:ext cx="8712968" cy="1440160"/>
          </a:xfrm>
        </p:spPr>
        <p:txBody>
          <a:bodyPr>
            <a:normAutofit/>
          </a:bodyPr>
          <a:lstStyle/>
          <a:p>
            <a:r>
              <a:rPr lang="en-GB" dirty="0"/>
              <a:t>Who are the users/stakeholders?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8280920" cy="434907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1D6E7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sz="2400" dirty="0"/>
              <a:t>Not obvious:</a:t>
            </a:r>
            <a:endParaRPr lang="en-GB" sz="800" dirty="0"/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382 distinct types of users for smartphone apps </a:t>
            </a:r>
            <a:r>
              <a:rPr lang="en-GB" sz="1600" dirty="0">
                <a:solidFill>
                  <a:schemeClr val="tx1"/>
                </a:solidFill>
              </a:rPr>
              <a:t>(Sha Zhao et al, 2016)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Many products are intended for use by large sections of the population, so user is “everybody”</a:t>
            </a:r>
            <a:endParaRPr lang="en-GB" sz="900" dirty="0">
              <a:solidFill>
                <a:schemeClr val="tx1"/>
              </a:solidFill>
            </a:endParaRP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More targeted products are associated with specific roles</a:t>
            </a:r>
            <a:endParaRPr lang="en-GB" sz="800" dirty="0">
              <a:solidFill>
                <a:schemeClr val="tx1"/>
              </a:solidFill>
            </a:endParaRPr>
          </a:p>
          <a:p>
            <a:r>
              <a:rPr lang="en-GB" sz="2400" dirty="0"/>
              <a:t>Stakeholders</a:t>
            </a:r>
            <a:endParaRPr lang="en-GB" sz="800" dirty="0"/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Larger than the group of direct users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Identifying stakeholders helps identify groups to include in interaction design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1331640"/>
            <a:ext cx="8420100" cy="49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GB" sz="2500" dirty="0">
                <a:latin typeface="Liberation Sans"/>
              </a:rPr>
              <a:t>Users rarely know what is possible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GB" sz="2500" dirty="0">
                <a:latin typeface="Liberation Sans"/>
              </a:rPr>
              <a:t>Instead:</a:t>
            </a:r>
          </a:p>
          <a:p>
            <a:pPr marL="742950" lvl="1" indent="-285750" eaLnBrk="0" hangingPunct="0">
              <a:spcBef>
                <a:spcPct val="50000"/>
              </a:spcBef>
              <a:buFontTx/>
              <a:buChar char="–"/>
            </a:pPr>
            <a:r>
              <a:rPr lang="en-GB" sz="2000" dirty="0">
                <a:latin typeface="Liberation Sans"/>
              </a:rPr>
              <a:t>Explore the problem space</a:t>
            </a:r>
          </a:p>
          <a:p>
            <a:pPr marL="742950" lvl="1" indent="-285750" eaLnBrk="0" hangingPunct="0">
              <a:spcBef>
                <a:spcPct val="50000"/>
              </a:spcBef>
              <a:buFontTx/>
              <a:buChar char="–"/>
            </a:pPr>
            <a:r>
              <a:rPr lang="en-GB" sz="2000" dirty="0">
                <a:latin typeface="Liberation Sans"/>
              </a:rPr>
              <a:t>Investigate who are the users</a:t>
            </a:r>
          </a:p>
          <a:p>
            <a:pPr marL="742950" lvl="1" indent="-285750" eaLnBrk="0" hangingPunct="0">
              <a:spcBef>
                <a:spcPct val="50000"/>
              </a:spcBef>
              <a:buFontTx/>
              <a:buChar char="–"/>
            </a:pPr>
            <a:r>
              <a:rPr lang="en-GB" sz="2000" dirty="0">
                <a:latin typeface="Liberation Sans"/>
              </a:rPr>
              <a:t>Investigate user activities to see what can be improved</a:t>
            </a:r>
          </a:p>
          <a:p>
            <a:pPr marL="742950" lvl="1" indent="-285750" eaLnBrk="0" hangingPunct="0">
              <a:spcBef>
                <a:spcPct val="50000"/>
              </a:spcBef>
              <a:buFontTx/>
              <a:buChar char="–"/>
            </a:pPr>
            <a:r>
              <a:rPr lang="en-GB" sz="2000" dirty="0">
                <a:latin typeface="Liberation Sans"/>
              </a:rPr>
              <a:t>Try out ideas with potential users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GB" sz="2500" dirty="0">
                <a:latin typeface="Liberation Sans"/>
              </a:rPr>
              <a:t>Focus on peoples’ goals, usability and user experience goals rather than expect stakeholders to articulate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1BEC2C-DB53-9B4A-B385-480DFB9A0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989887" cy="1143000"/>
          </a:xfrm>
        </p:spPr>
        <p:txBody>
          <a:bodyPr>
            <a:normAutofit/>
          </a:bodyPr>
          <a:lstStyle/>
          <a:p>
            <a:r>
              <a:rPr lang="en-GB" dirty="0"/>
              <a:t>What are the users’ needs?</a:t>
            </a:r>
          </a:p>
        </p:txBody>
      </p:sp>
    </p:spTree>
    <p:extLst>
      <p:ext uri="{BB962C8B-B14F-4D97-AF65-F5344CB8AC3E}">
        <p14:creationId xmlns:p14="http://schemas.microsoft.com/office/powerpoint/2010/main" val="144297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210146"/>
          </a:xfrm>
        </p:spPr>
        <p:txBody>
          <a:bodyPr>
            <a:normAutofit/>
          </a:bodyPr>
          <a:lstStyle/>
          <a:p>
            <a:r>
              <a:rPr lang="en-GB" dirty="0"/>
              <a:t>How to generate alternatives</a:t>
            </a:r>
            <a:endParaRPr lang="en-GB" i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871566"/>
          </a:xfrm>
        </p:spPr>
        <p:txBody>
          <a:bodyPr>
            <a:normAutofit lnSpcReduction="10000"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Humans tend to stick with something that works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Considering alternatives helps identify better designs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Where do alternative designs come from?</a:t>
            </a:r>
            <a:endParaRPr lang="en-GB" sz="2200" dirty="0"/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GB" sz="2200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sz="2200" dirty="0">
                <a:solidFill>
                  <a:schemeClr val="tx1"/>
                </a:solidFill>
              </a:rPr>
              <a:t>Flair and creativity</a:t>
            </a:r>
            <a:r>
              <a:rPr lang="ja-JP" altLang="en-GB" sz="22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200" dirty="0">
                <a:solidFill>
                  <a:schemeClr val="tx1"/>
                </a:solidFill>
              </a:rPr>
              <a:t>: research and synthesis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200" dirty="0">
                <a:solidFill>
                  <a:schemeClr val="tx1"/>
                </a:solidFill>
              </a:rPr>
              <a:t>Cross-fertilisation of ideas from different perspectives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200" dirty="0">
                <a:solidFill>
                  <a:schemeClr val="tx1"/>
                </a:solidFill>
              </a:rPr>
              <a:t>Users can generate different designs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200" dirty="0">
                <a:solidFill>
                  <a:schemeClr val="tx1"/>
                </a:solidFill>
              </a:rPr>
              <a:t>Product evolution based on changing use</a:t>
            </a:r>
            <a:endParaRPr lang="en-GB" sz="900" dirty="0">
              <a:solidFill>
                <a:schemeClr val="tx1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200" dirty="0">
                <a:solidFill>
                  <a:schemeClr val="tx1"/>
                </a:solidFill>
              </a:rPr>
              <a:t>Seek inspiration: similar products and domain, or different products and domain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Balancing constraints and trade-offs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26489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324528" cy="864096"/>
          </a:xfrm>
        </p:spPr>
        <p:txBody>
          <a:bodyPr>
            <a:normAutofit/>
          </a:bodyPr>
          <a:lstStyle/>
          <a:p>
            <a:r>
              <a:rPr lang="en-GB" dirty="0"/>
              <a:t>How to choose among alternatives</a:t>
            </a:r>
            <a:endParaRPr lang="en-GB" i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229600" cy="4925144"/>
          </a:xfrm>
        </p:spPr>
        <p:txBody>
          <a:bodyPr>
            <a:noAutofit/>
          </a:bodyPr>
          <a:lstStyle/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Interaction design focuses on externally visible and measurable behaviour 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Technical feasibility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Evaluation with users or with peers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Prototypes not static documentation because behaviour is key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600" dirty="0"/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A/B Testing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Online method to inform choice between alternatives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Nontrivial to set appropriate metrics and choose user group sets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600" dirty="0"/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Quality thresholds: 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Different stakeholder groups have different quality thresholds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Usability and user experience goals lead to relevant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16565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36" y="332656"/>
            <a:ext cx="8867328" cy="1282154"/>
          </a:xfrm>
        </p:spPr>
        <p:txBody>
          <a:bodyPr>
            <a:noAutofit/>
          </a:bodyPr>
          <a:lstStyle/>
          <a:p>
            <a:r>
              <a:rPr lang="en-GB" dirty="0"/>
              <a:t>How to integrate interaction design activities within other models</a:t>
            </a:r>
            <a:endParaRPr lang="en-GB" i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953" y="1976623"/>
            <a:ext cx="8229600" cy="4752528"/>
          </a:xfrm>
        </p:spPr>
        <p:txBody>
          <a:bodyPr>
            <a:normAutofit fontScale="92500"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800" dirty="0"/>
              <a:t>Integrating interaction design activities in lifecycle models from other disciplines needs careful planning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800" dirty="0"/>
              <a:t>Software development lifecycle models are prominent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800" dirty="0"/>
              <a:t>Integrating with agile software development is promising because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it incorporates tight iterations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it champions early and regular feedback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it handles emergent requirements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it aims to strike a balance between flexibility and structure</a:t>
            </a:r>
          </a:p>
          <a:p>
            <a:pPr lvl="1" eaLnBrk="0" hangingPunct="0">
              <a:spcBef>
                <a:spcPts val="300"/>
              </a:spcBef>
              <a:spcAft>
                <a:spcPts val="300"/>
              </a:spcAft>
              <a:buFontTx/>
              <a:buChar char="—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9878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</a:t>
            </a:r>
            <a:r>
              <a:rPr lang="en-US" sz="4400" dirty="0"/>
              <a:t>ey points</a:t>
            </a:r>
            <a:endParaRPr lang="en-GB" sz="4400" i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568951" cy="4968552"/>
          </a:xfrm>
        </p:spPr>
        <p:txBody>
          <a:bodyPr>
            <a:normAutofit fontScale="92500"/>
          </a:bodyPr>
          <a:lstStyle/>
          <a:p>
            <a:pPr marL="590550" indent="-533400" eaLnBrk="0" hangingPunct="0">
              <a:spcBef>
                <a:spcPts val="300"/>
              </a:spcBef>
            </a:pPr>
            <a:r>
              <a:rPr lang="en-US" dirty="0"/>
              <a:t>Four basic activities in interaction design process</a:t>
            </a:r>
            <a:endParaRPr lang="en-US" sz="900" dirty="0"/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US" dirty="0">
                <a:solidFill>
                  <a:schemeClr val="tx1"/>
                </a:solidFill>
              </a:rPr>
              <a:t>Discovering requirements</a:t>
            </a:r>
            <a:endParaRPr lang="en-US" sz="6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</a:rPr>
              <a:t>Designing alternatives</a:t>
            </a:r>
            <a:endParaRPr lang="en-GB" sz="6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</a:rPr>
              <a:t>Prototyping</a:t>
            </a:r>
            <a:endParaRPr lang="en-GB" sz="7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</a:rPr>
              <a:t>Evaluating</a:t>
            </a:r>
            <a:endParaRPr lang="en-US" sz="1200" dirty="0">
              <a:solidFill>
                <a:schemeClr val="tx1"/>
              </a:solidFill>
            </a:endParaRPr>
          </a:p>
          <a:p>
            <a:pPr marL="590550" indent="-533400" eaLnBrk="0" hangingPunct="0">
              <a:spcBef>
                <a:spcPts val="300"/>
              </a:spcBef>
            </a:pPr>
            <a:r>
              <a:rPr lang="en-US" dirty="0"/>
              <a:t>User-centered design rests on three principles</a:t>
            </a:r>
            <a:endParaRPr lang="en-US" sz="900" dirty="0"/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</a:rPr>
              <a:t>Early focus on users and tasks</a:t>
            </a:r>
            <a:endParaRPr lang="en-GB" sz="7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</a:rPr>
              <a:t>Empirical measurement using quantifiable &amp; measurable usability criteria</a:t>
            </a:r>
            <a:endParaRPr lang="en-GB" sz="7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</a:rPr>
              <a:t>Iterative design</a:t>
            </a:r>
          </a:p>
          <a:p>
            <a:pPr marL="1371600" lvl="2" indent="-457200" eaLnBrk="0" hangingPunct="0">
              <a:spcBef>
                <a:spcPts val="300"/>
              </a:spcBef>
              <a:buFontTx/>
              <a:buAutoNum type="arabicPeriod"/>
            </a:pPr>
            <a:endParaRPr lang="en-GB" sz="2000" dirty="0">
              <a:solidFill>
                <a:schemeClr val="tx1"/>
              </a:solidFill>
            </a:endParaRPr>
          </a:p>
          <a:p>
            <a:pPr marL="990600" lvl="1" indent="-533400" eaLnBrk="0" hangingPunct="0">
              <a:spcBef>
                <a:spcPts val="300"/>
              </a:spcBef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609600" indent="-609600" eaLnBrk="0" hangingPunct="0"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609600" indent="-609600"/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04069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What is involved in Interaction Design?</a:t>
            </a:r>
            <a:endParaRPr lang="en-US" sz="8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Understanding the problem space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Importance of involving users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Degrees of user involvement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What is a user-centered approach?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Four basic activities of interaction design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A simple lifecycle model for interaction design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Some practical issues</a:t>
            </a:r>
            <a:endParaRPr lang="en-US" sz="6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Who are the users?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What are the users’ needs?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How to generate alternative designs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How to choose among alternative designs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How to integrate interaction design activities within other lifecycle models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59569"/>
              </p:ext>
            </p:extLst>
          </p:nvPr>
        </p:nvGraphicFramePr>
        <p:xfrm>
          <a:off x="6804248" y="1196752"/>
          <a:ext cx="1674813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MS_ClipArt_Gallery.2">
                  <p:embed/>
                </p:oleObj>
              </mc:Choice>
              <mc:Fallback>
                <p:oleObj name="Clip" r:id="rId2" imgW="1857600" imgH="3995640" progId="MS_ClipArt_Gallery.2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1674813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involved in Interaction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2800" dirty="0"/>
              <a:t>It is a process:</a:t>
            </a:r>
            <a:endParaRPr lang="en-GB" sz="900" dirty="0"/>
          </a:p>
          <a:p>
            <a:pPr lvl="1">
              <a:lnSpc>
                <a:spcPct val="110000"/>
              </a:lnSpc>
            </a:pPr>
            <a:r>
              <a:rPr lang="en-GB" sz="2400" dirty="0">
                <a:solidFill>
                  <a:schemeClr val="tx1"/>
                </a:solidFill>
              </a:rPr>
              <a:t>Focused on discovering requirements, designing to fulfil requirements, producing prototypes and evaluating them</a:t>
            </a:r>
            <a:endParaRPr lang="en-GB" sz="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solidFill>
                  <a:schemeClr val="tx1"/>
                </a:solidFill>
              </a:rPr>
              <a:t>Focused on users and their goals</a:t>
            </a:r>
            <a:endParaRPr lang="en-GB" sz="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solidFill>
                  <a:schemeClr val="tx1"/>
                </a:solidFill>
              </a:rPr>
              <a:t>Involves trade-offs to balance conflicting requirements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Generating alternatives and choosing between them is key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Four approaches: user-</a:t>
            </a:r>
            <a:r>
              <a:rPr lang="en-GB" sz="2800" dirty="0" err="1"/>
              <a:t>centered</a:t>
            </a:r>
            <a:r>
              <a:rPr lang="en-GB" sz="2800" dirty="0"/>
              <a:t> design, activity-</a:t>
            </a:r>
            <a:r>
              <a:rPr lang="en-GB" sz="2800" dirty="0" err="1"/>
              <a:t>centered</a:t>
            </a:r>
            <a:r>
              <a:rPr lang="en-GB" sz="2800" dirty="0"/>
              <a:t> design, systems design, and genius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double diamond of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0B3FA0-E720-4541-BDBC-4C666546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959609" cy="3960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3A94B6-BB51-8A41-8703-E1CC1F2E24DE}"/>
              </a:ext>
            </a:extLst>
          </p:cNvPr>
          <p:cNvSpPr/>
          <p:nvPr/>
        </p:nvSpPr>
        <p:spPr>
          <a:xfrm>
            <a:off x="179512" y="6040541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latin typeface="HelveticaNeueLTStd"/>
              </a:rPr>
              <a:t>Source: </a:t>
            </a:r>
            <a:r>
              <a:rPr lang="en-GB" sz="1400" dirty="0">
                <a:latin typeface="HelveticaNeueLTStd"/>
              </a:rPr>
              <a:t>Adapted from https://</a:t>
            </a:r>
            <a:r>
              <a:rPr lang="en-GB" sz="1400" dirty="0" err="1">
                <a:latin typeface="HelveticaNeueLTStd"/>
              </a:rPr>
              <a:t>www.designcouncil.org.uk</a:t>
            </a:r>
            <a:r>
              <a:rPr lang="en-GB" sz="1400" dirty="0">
                <a:latin typeface="HelveticaNeueLTStd"/>
              </a:rPr>
              <a:t>/news-opinion/design-process- what-double-diamond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77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Understanding the problem space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608512"/>
          </a:xfrm>
        </p:spPr>
        <p:txBody>
          <a:bodyPr>
            <a:normAutofit/>
          </a:bodyPr>
          <a:lstStyle/>
          <a:p>
            <a:r>
              <a:rPr lang="en-GB" sz="2800" dirty="0"/>
              <a:t>Explore: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What is currently the user experience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Why is a change needed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How will this change improve the situation</a:t>
            </a:r>
            <a:endParaRPr lang="en-GB" sz="800" dirty="0"/>
          </a:p>
          <a:p>
            <a:pPr lvl="1"/>
            <a:endParaRPr lang="en-GB" sz="800" b="1" dirty="0">
              <a:solidFill>
                <a:schemeClr val="tx1"/>
              </a:solidFill>
            </a:endParaRPr>
          </a:p>
          <a:p>
            <a:r>
              <a:rPr lang="en-GB" sz="2800" dirty="0"/>
              <a:t>Articulating the problem space </a:t>
            </a:r>
            <a:endParaRPr lang="en-GB" sz="1000" i="1" dirty="0"/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Team effort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Explore different perspectives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Avoid incorrect assumptions and unsupported claims</a:t>
            </a:r>
          </a:p>
          <a:p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Importance of involving users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386" y="1556792"/>
            <a:ext cx="8229600" cy="4536504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Expectation management</a:t>
            </a:r>
            <a:r>
              <a:rPr lang="en-GB" sz="2800" i="1" dirty="0"/>
              <a:t> </a:t>
            </a:r>
            <a:endParaRPr lang="en-GB" sz="800" dirty="0"/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Realistic expectations 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No surprises, no disappointments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Timely training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Communication, but no hype</a:t>
            </a:r>
          </a:p>
          <a:p>
            <a:pPr lvl="1"/>
            <a:endParaRPr lang="en-GB" sz="800" b="1" dirty="0">
              <a:solidFill>
                <a:schemeClr val="tx1"/>
              </a:solidFill>
            </a:endParaRPr>
          </a:p>
          <a:p>
            <a:r>
              <a:rPr lang="en-GB" sz="2800" dirty="0"/>
              <a:t>Ownership</a:t>
            </a:r>
            <a:r>
              <a:rPr lang="en-GB" sz="2800" i="1" dirty="0"/>
              <a:t> </a:t>
            </a:r>
            <a:endParaRPr lang="en-GB" sz="1000" i="1" dirty="0"/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Make the users active stakeholders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More likely to forgive or accept problems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Can make a big difference to acceptance and success of product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Degrees of user involvement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5301208"/>
          </a:xfrm>
        </p:spPr>
        <p:txBody>
          <a:bodyPr>
            <a:normAutofit/>
          </a:bodyPr>
          <a:lstStyle/>
          <a:p>
            <a:r>
              <a:rPr lang="en-GB" sz="2400" dirty="0"/>
              <a:t>Member of the design team</a:t>
            </a:r>
            <a:endParaRPr lang="en-GB" sz="800" i="1" dirty="0"/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Full time: constant input, but lose touch with users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Part time: patchy input, and very stressful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Short term: inconsistent across project life</a:t>
            </a:r>
            <a:endParaRPr lang="en-GB" sz="800" dirty="0">
              <a:solidFill>
                <a:schemeClr val="tx1"/>
              </a:solidFill>
            </a:endParaRP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Long term: consistent, but lose touch with users</a:t>
            </a:r>
          </a:p>
          <a:p>
            <a:r>
              <a:rPr lang="en-GB" sz="2400" dirty="0"/>
              <a:t>Face-to-face group individual or activities</a:t>
            </a:r>
          </a:p>
          <a:p>
            <a:r>
              <a:rPr lang="en-GB" sz="2400" dirty="0"/>
              <a:t>Online contributions from thousands of users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Online Feedback Exchange (OFE) systems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Crowdsourcing design ideas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Citizen science</a:t>
            </a:r>
          </a:p>
          <a:p>
            <a:r>
              <a:rPr lang="en-GB" sz="2400" dirty="0"/>
              <a:t>User involvement after product release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9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20" y="260648"/>
            <a:ext cx="8964488" cy="1143000"/>
          </a:xfrm>
        </p:spPr>
        <p:txBody>
          <a:bodyPr>
            <a:noAutofit/>
          </a:bodyPr>
          <a:lstStyle/>
          <a:p>
            <a:r>
              <a:rPr lang="en-GB" dirty="0"/>
              <a:t>What is a user-</a:t>
            </a:r>
            <a:r>
              <a:rPr lang="en-GB" dirty="0" err="1"/>
              <a:t>centered</a:t>
            </a:r>
            <a:r>
              <a:rPr lang="en-GB" dirty="0"/>
              <a:t> approach?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User-centered approach is based on:</a:t>
            </a:r>
            <a:endParaRPr lang="en-US" sz="28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chemeClr val="tx1"/>
                </a:solidFill>
              </a:rPr>
              <a:t>Early focus on users and tasks: directly studying cognitive, </a:t>
            </a:r>
            <a:r>
              <a:rPr lang="en-GB" sz="2400" dirty="0" err="1">
                <a:solidFill>
                  <a:schemeClr val="tx1"/>
                </a:solidFill>
              </a:rPr>
              <a:t>behavioral</a:t>
            </a:r>
            <a:r>
              <a:rPr lang="en-GB" sz="2400" dirty="0">
                <a:solidFill>
                  <a:schemeClr val="tx1"/>
                </a:solidFill>
              </a:rPr>
              <a:t>, anthropomorphic &amp; attitudinal characteristics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chemeClr val="tx1"/>
                </a:solidFill>
              </a:rPr>
              <a:t>Empirical measurement:</a:t>
            </a:r>
            <a:r>
              <a:rPr lang="en-GB" sz="2400" i="1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 users</a:t>
            </a:r>
            <a:r>
              <a:rPr lang="ja-JP" altLang="en-GB" sz="24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400" dirty="0">
                <a:solidFill>
                  <a:schemeClr val="tx1"/>
                </a:solidFill>
              </a:rPr>
              <a:t> reactions and performance to scenarios, manuals, simulations &amp; prototypes are observed, recorded and analysed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chemeClr val="tx1"/>
                </a:solidFill>
              </a:rPr>
              <a:t>Iterative design: when problems are found in user testing, fix them and carry out more tests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09320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204" y="557808"/>
            <a:ext cx="8697144" cy="1143000"/>
          </a:xfrm>
        </p:spPr>
        <p:txBody>
          <a:bodyPr>
            <a:noAutofit/>
          </a:bodyPr>
          <a:lstStyle/>
          <a:p>
            <a:r>
              <a:rPr lang="en-GB" dirty="0"/>
              <a:t>Four basic activities of Interaction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204864"/>
            <a:ext cx="7772400" cy="2448272"/>
          </a:xfrm>
        </p:spPr>
        <p:txBody>
          <a:bodyPr>
            <a:normAutofit lnSpcReduction="10000"/>
          </a:bodyPr>
          <a:lstStyle/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Discovering requirements</a:t>
            </a:r>
          </a:p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Designing alternatives</a:t>
            </a:r>
          </a:p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Prototyping alternative designs</a:t>
            </a:r>
          </a:p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Evaluating product and its user experience throughout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658A5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1006</Words>
  <Application>Microsoft Office PowerPoint</Application>
  <PresentationFormat>On-screen Show (4:3)</PresentationFormat>
  <Paragraphs>179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HelveticaNeueLTStd</vt:lpstr>
      <vt:lpstr>Liberation Sans</vt:lpstr>
      <vt:lpstr>Office Theme</vt:lpstr>
      <vt:lpstr>Clip</vt:lpstr>
      <vt:lpstr>PowerPoint Presentation</vt:lpstr>
      <vt:lpstr>Overview</vt:lpstr>
      <vt:lpstr>What is involved in Interaction Design?</vt:lpstr>
      <vt:lpstr>The double diamond of design</vt:lpstr>
      <vt:lpstr>Understanding the problem space</vt:lpstr>
      <vt:lpstr>Importance of involving users</vt:lpstr>
      <vt:lpstr>Degrees of user involvement</vt:lpstr>
      <vt:lpstr>What is a user-centered approach?</vt:lpstr>
      <vt:lpstr>Four basic activities of Interaction Design</vt:lpstr>
      <vt:lpstr>A simple interaction design lifecycle model</vt:lpstr>
      <vt:lpstr>Another lifecycle model:  Google Design Sprints (Knapp et al, 2016)</vt:lpstr>
      <vt:lpstr>Another lifecycle model:  Research in the Wild (Rogers and Marshall, 2017)</vt:lpstr>
      <vt:lpstr>Some practical issues</vt:lpstr>
      <vt:lpstr>Who are the users/stakeholders?</vt:lpstr>
      <vt:lpstr>What are the users’ needs?</vt:lpstr>
      <vt:lpstr>How to generate alternatives</vt:lpstr>
      <vt:lpstr>How to choose among alternatives</vt:lpstr>
      <vt:lpstr>How to integrate interaction design activities within other models</vt:lpstr>
      <vt:lpstr>Some key points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Chipangura, Baldreck</cp:lastModifiedBy>
  <cp:revision>57</cp:revision>
  <dcterms:created xsi:type="dcterms:W3CDTF">2015-01-06T09:40:09Z</dcterms:created>
  <dcterms:modified xsi:type="dcterms:W3CDTF">2021-12-17T10:57:52Z</dcterms:modified>
</cp:coreProperties>
</file>