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84" r:id="rId2"/>
    <p:sldId id="260" r:id="rId3"/>
    <p:sldId id="261" r:id="rId4"/>
    <p:sldId id="262" r:id="rId5"/>
    <p:sldId id="285" r:id="rId6"/>
    <p:sldId id="265" r:id="rId7"/>
    <p:sldId id="267" r:id="rId8"/>
    <p:sldId id="268" r:id="rId9"/>
    <p:sldId id="283" r:id="rId10"/>
    <p:sldId id="288" r:id="rId11"/>
    <p:sldId id="270" r:id="rId12"/>
    <p:sldId id="289" r:id="rId13"/>
    <p:sldId id="279" r:id="rId14"/>
    <p:sldId id="274" r:id="rId15"/>
    <p:sldId id="275" r:id="rId16"/>
    <p:sldId id="281" r:id="rId17"/>
    <p:sldId id="282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5"/>
    <p:restoredTop sz="94671"/>
  </p:normalViewPr>
  <p:slideViewPr>
    <p:cSldViewPr>
      <p:cViewPr varScale="1">
        <p:scale>
          <a:sx n="91" d="100"/>
          <a:sy n="91" d="100"/>
        </p:scale>
        <p:origin x="148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32DF6D-E715-CB48-AFA3-3266744F305F}" type="slidenum">
              <a:rPr lang="en-GB" sz="1200"/>
              <a:pPr eaLnBrk="1" hangingPunct="1"/>
              <a:t>2</a:t>
            </a:fld>
            <a:endParaRPr lang="en-GB" sz="120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9CEC26-E00F-864A-8FC6-1D56231E6E9D}" type="slidenum">
              <a:rPr lang="en-US" sz="1200">
                <a:latin typeface="Times" charset="0"/>
              </a:rPr>
              <a:pPr algn="r"/>
              <a:t>2</a:t>
            </a:fld>
            <a:endParaRPr lang="en-US" sz="120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8DCC3C9-CB67-C746-811E-BB9426B23B75}" type="slidenum">
              <a:rPr lang="en-GB" sz="1200"/>
              <a:pPr eaLnBrk="1" hangingPunct="1"/>
              <a:t>15</a:t>
            </a:fld>
            <a:endParaRPr lang="en-GB" sz="120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D1E45D36-CACC-A944-8306-67EC130D5EFE}" type="slidenum">
              <a:rPr lang="en-US" sz="1200">
                <a:latin typeface="Times" charset="0"/>
              </a:rPr>
              <a:pPr algn="r"/>
              <a:t>15</a:t>
            </a:fld>
            <a:endParaRPr lang="en-US" sz="120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3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3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C6CF466-C2F8-1640-8CB2-5F1EF565C33B}" type="slidenum">
              <a:rPr lang="en-GB" sz="1200"/>
              <a:pPr eaLnBrk="1" hangingPunct="1"/>
              <a:t>4</a:t>
            </a:fld>
            <a:endParaRPr lang="en-GB" sz="12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204C339-8AE7-E043-9E33-A0C692695823}" type="slidenum">
              <a:rPr lang="en-US" sz="1200">
                <a:latin typeface="Times" charset="0"/>
              </a:rPr>
              <a:pPr algn="r"/>
              <a:t>4</a:t>
            </a:fld>
            <a:endParaRPr lang="en-US" sz="120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A9FB84-4AAC-1E4D-BE6C-37ED5A4E5B5A}" type="slidenum">
              <a:rPr lang="en-GB" sz="1200"/>
              <a:pPr eaLnBrk="1" hangingPunct="1"/>
              <a:t>5</a:t>
            </a:fld>
            <a:endParaRPr lang="en-GB" sz="120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E73F79C-65CD-E346-A622-E74B37C89C56}" type="slidenum">
              <a:rPr lang="en-US" sz="1200">
                <a:latin typeface="Times" charset="0"/>
              </a:rPr>
              <a:pPr algn="r"/>
              <a:t>5</a:t>
            </a:fld>
            <a:endParaRPr lang="en-US" sz="120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49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BB346B-65E7-BC46-B2A1-C2C622E5FDA0}" type="slidenum">
              <a:rPr lang="en-GB" sz="1200"/>
              <a:pPr eaLnBrk="1" hangingPunct="1"/>
              <a:t>7</a:t>
            </a:fld>
            <a:endParaRPr lang="en-GB" sz="12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7B909EF-E09C-9C46-AB3A-CFFE5DF21AA2}" type="slidenum">
              <a:rPr lang="en-US" sz="1200">
                <a:latin typeface="Times" charset="0"/>
              </a:rPr>
              <a:pPr algn="r"/>
              <a:t>7</a:t>
            </a:fld>
            <a:endParaRPr lang="en-US" sz="1200">
              <a:latin typeface="Times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8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8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9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9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6291F18-B9C2-8F4E-A590-2AB72154DD37}" type="slidenum">
              <a:rPr lang="en-GB" sz="1200"/>
              <a:pPr eaLnBrk="1" hangingPunct="1"/>
              <a:t>10</a:t>
            </a:fld>
            <a:endParaRPr lang="en-GB" sz="1200"/>
          </a:p>
        </p:txBody>
      </p:sp>
      <p:sp>
        <p:nvSpPr>
          <p:cNvPr id="2867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E2E9098-7F29-F94E-B101-EC1881BC058C}" type="slidenum">
              <a:rPr lang="en-US" sz="1200">
                <a:latin typeface="Times" charset="0"/>
              </a:rPr>
              <a:pPr algn="r"/>
              <a:t>10</a:t>
            </a:fld>
            <a:endParaRPr lang="en-US" sz="1200">
              <a:latin typeface="Times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06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8654C-5878-0542-B8A7-565A1B905098}" type="slidenum">
              <a:rPr lang="en-GB" sz="1200"/>
              <a:pPr eaLnBrk="1" hangingPunct="1"/>
              <a:t>14</a:t>
            </a:fld>
            <a:endParaRPr lang="en-GB" sz="120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A8081E4-361E-B646-B170-BF0FC5920CA8}" type="slidenum">
              <a:rPr lang="en-US" sz="1200">
                <a:latin typeface="Times" charset="0"/>
              </a:rPr>
              <a:pPr algn="r"/>
              <a:t>14</a:t>
            </a:fld>
            <a:endParaRPr lang="en-US" sz="1200">
              <a:latin typeface="Times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51675" y="4581128"/>
            <a:ext cx="48178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Chapter 14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+mj-lt"/>
                <a:ea typeface="Liberation Sans" panose="020B0604020202020204" pitchFamily="34" charset="0"/>
                <a:cs typeface="Liberation Sans" panose="020B0604020202020204" pitchFamily="34" charset="0"/>
              </a:rPr>
              <a:t>INTRODUCING EVALUATION</a:t>
            </a:r>
            <a:endParaRPr lang="en-GB" sz="1400" dirty="0">
              <a:solidFill>
                <a:schemeClr val="accent6">
                  <a:lumMod val="75000"/>
                </a:schemeClr>
              </a:solidFill>
              <a:latin typeface="+mj-lt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FC0ED-47E6-F343-A5A9-06DC9704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2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151440" cy="1035968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Example of physiological data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2060848"/>
            <a:ext cx="8352928" cy="345638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sz="10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solidFill>
                <a:srgbClr val="7030A0"/>
              </a:solidFill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10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C7884-2E54-5D4E-82E1-A202D6A5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1844824"/>
            <a:ext cx="8178799" cy="2929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90D3C6-BA51-C245-90CD-AD56B1D69755}"/>
              </a:ext>
            </a:extLst>
          </p:cNvPr>
          <p:cNvSpPr txBox="1"/>
          <p:nvPr/>
        </p:nvSpPr>
        <p:spPr>
          <a:xfrm>
            <a:off x="508001" y="5190872"/>
            <a:ext cx="727280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iberation Sans"/>
                <a:ea typeface="ＭＳ Ｐゴシック" charset="0"/>
                <a:cs typeface="ＭＳ Ｐゴシック" charset="0"/>
              </a:rPr>
              <a:t>A participants’ skin response when scoring a goal against a friend (a), and another participants’ response when when engaging in a hockey fight against a friend versus against the computer (b).</a:t>
            </a:r>
          </a:p>
          <a:p>
            <a:r>
              <a:rPr lang="en-US" sz="1000" dirty="0"/>
              <a:t>Source: </a:t>
            </a:r>
            <a:r>
              <a:rPr lang="en-US" sz="1000" dirty="0" err="1"/>
              <a:t>Mandryk</a:t>
            </a:r>
            <a:r>
              <a:rPr lang="en-US" sz="1000" dirty="0"/>
              <a:t> and </a:t>
            </a:r>
            <a:r>
              <a:rPr lang="en-US" sz="1000" dirty="0" err="1"/>
              <a:t>Inkpen</a:t>
            </a:r>
            <a:r>
              <a:rPr lang="en-US" sz="1000" dirty="0"/>
              <a:t> (2004) The Physiological </a:t>
            </a:r>
            <a:r>
              <a:rPr lang="en-US" sz="1000" dirty="0" err="1"/>
              <a:t>Indicatorsfor</a:t>
            </a:r>
            <a:r>
              <a:rPr lang="en-US" sz="1000" dirty="0"/>
              <a:t> the Evaluation of Co-located Collaborative Play.</a:t>
            </a:r>
          </a:p>
          <a:p>
            <a:r>
              <a:rPr lang="en-US" sz="1000" dirty="0"/>
              <a:t>CSCW’2004, pp 102-111. Reproduced with permission of ACM Publications.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0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539552" y="404664"/>
            <a:ext cx="80010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Ethnobot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app used at the Royal Highland Show?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11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CB398A-72E3-3743-BB81-C6F7191D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94" y="1844824"/>
            <a:ext cx="3060700" cy="378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17236-8F37-A247-861A-9A1A41D44F05}"/>
              </a:ext>
            </a:extLst>
          </p:cNvPr>
          <p:cNvSpPr txBox="1"/>
          <p:nvPr/>
        </p:nvSpPr>
        <p:spPr>
          <a:xfrm>
            <a:off x="539552" y="5744288"/>
            <a:ext cx="835228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Notice that the </a:t>
            </a:r>
            <a:r>
              <a:rPr lang="en-US" sz="1200" b="1" dirty="0" err="1"/>
              <a:t>Ethnobat</a:t>
            </a:r>
            <a:r>
              <a:rPr lang="en-US" sz="1200" b="1" dirty="0"/>
              <a:t> directed Billy to a particular place (</a:t>
            </a:r>
            <a:r>
              <a:rPr lang="en-US" sz="1200" b="1" dirty="0" err="1"/>
              <a:t>ie</a:t>
            </a:r>
            <a:r>
              <a:rPr lang="en-US" sz="1200" b="1" dirty="0"/>
              <a:t> </a:t>
            </a:r>
            <a:r>
              <a:rPr lang="en-US" sz="1200" b="1" dirty="0" err="1"/>
              <a:t>Aberdeenshire</a:t>
            </a:r>
            <a:r>
              <a:rPr lang="en-US" sz="1200" b="1" dirty="0"/>
              <a:t> Village). Next, </a:t>
            </a:r>
            <a:r>
              <a:rPr lang="en-US" sz="1200" b="1" dirty="0" err="1"/>
              <a:t>Ethnobot</a:t>
            </a:r>
            <a:r>
              <a:rPr lang="en-US" sz="1200" b="1" dirty="0"/>
              <a:t> asks “…what’s going on?”</a:t>
            </a:r>
          </a:p>
          <a:p>
            <a:r>
              <a:rPr lang="en-US" sz="1200" b="1" dirty="0"/>
              <a:t>The screen shows five of the experience buttons from which Billy needs to select a response.</a:t>
            </a:r>
          </a:p>
          <a:p>
            <a:r>
              <a:rPr lang="en-US" sz="1000" dirty="0"/>
              <a:t>Source: </a:t>
            </a:r>
            <a:r>
              <a:rPr lang="en-US" sz="1000" dirty="0" err="1"/>
              <a:t>Tallyn</a:t>
            </a:r>
            <a:r>
              <a:rPr lang="en-US" sz="1000" dirty="0"/>
              <a:t> et al. (2018) Reproduced with permission from ACM Publishers.</a:t>
            </a:r>
          </a:p>
        </p:txBody>
      </p:sp>
    </p:spTree>
    <p:extLst>
      <p:ext uri="{BB962C8B-B14F-4D97-AF65-F5344CB8AC3E}">
        <p14:creationId xmlns:p14="http://schemas.microsoft.com/office/powerpoint/2010/main" val="427924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/>
          <p:cNvSpPr>
            <a:spLocks noGrp="1"/>
          </p:cNvSpPr>
          <p:nvPr>
            <p:ph type="title" idx="4294967295"/>
          </p:nvPr>
        </p:nvSpPr>
        <p:spPr>
          <a:xfrm>
            <a:off x="539552" y="404664"/>
            <a:ext cx="8001000" cy="10081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Experience responses submitted in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Ethnobot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17236-8F37-A247-861A-9A1A41D44F05}"/>
              </a:ext>
            </a:extLst>
          </p:cNvPr>
          <p:cNvSpPr txBox="1"/>
          <p:nvPr/>
        </p:nvSpPr>
        <p:spPr>
          <a:xfrm>
            <a:off x="539552" y="5744288"/>
            <a:ext cx="806425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number of prewritten experience responses submitted by participants to the pre-established questions that </a:t>
            </a:r>
            <a:r>
              <a:rPr lang="en-US" sz="1200" b="1" dirty="0" err="1"/>
              <a:t>Ethnobot</a:t>
            </a:r>
            <a:r>
              <a:rPr lang="en-US" sz="1200" b="1" dirty="0"/>
              <a:t> ”</a:t>
            </a:r>
            <a:br>
              <a:rPr lang="en-US" sz="1200" b="1" dirty="0"/>
            </a:br>
            <a:r>
              <a:rPr lang="en-US" sz="1200" b="1" dirty="0"/>
              <a:t>asked them about </a:t>
            </a:r>
            <a:r>
              <a:rPr lang="en-US" sz="1200" b="1"/>
              <a:t>their experiences.</a:t>
            </a:r>
          </a:p>
          <a:p>
            <a:r>
              <a:rPr lang="en-US" sz="1000" dirty="0"/>
              <a:t>Source: </a:t>
            </a:r>
            <a:r>
              <a:rPr lang="en-US" sz="1000" dirty="0" err="1"/>
              <a:t>Tallyn</a:t>
            </a:r>
            <a:r>
              <a:rPr lang="en-US" sz="1000" dirty="0"/>
              <a:t> et al. (2018) Reproduced with permission from ACM Publishers.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1B793-50CA-8542-818A-3B62B9080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12" y="1916832"/>
            <a:ext cx="6984776" cy="371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95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did we learn from the case studies?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How to observe users in the lab and in natural settings.</a:t>
            </a:r>
          </a:p>
          <a:p>
            <a:endParaRPr lang="en-US" sz="1000" dirty="0"/>
          </a:p>
          <a:p>
            <a:r>
              <a:rPr lang="en-US" dirty="0"/>
              <a:t>How evaluators excerpt different levels of control in the lab and in natural settings and in crowdsourcing evaluation studies.</a:t>
            </a:r>
          </a:p>
          <a:p>
            <a:r>
              <a:rPr lang="en-US" dirty="0"/>
              <a:t>Use of different evaluation methods </a:t>
            </a:r>
          </a:p>
          <a:p>
            <a:endParaRPr lang="en-US" sz="900" dirty="0"/>
          </a:p>
          <a:p>
            <a:r>
              <a:rPr lang="en-US" dirty="0"/>
              <a:t>How to develop different data collection and analysis techniques to evaluate user experience goals such as challenge and engagement.</a:t>
            </a:r>
          </a:p>
          <a:p>
            <a:endParaRPr lang="en-US" sz="900" dirty="0"/>
          </a:p>
          <a:p>
            <a:r>
              <a:rPr lang="en-US" dirty="0"/>
              <a:t>The ability to run experiments on the Internet that are quick and inexpensive using crowdsourcing.</a:t>
            </a:r>
          </a:p>
          <a:p>
            <a:endParaRPr lang="en-US" sz="900" dirty="0"/>
          </a:p>
          <a:p>
            <a:r>
              <a:rPr lang="en-US" dirty="0"/>
              <a:t>About recruiting  a large number of participants using Mechanical Turk.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12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methods</a:t>
            </a:r>
          </a:p>
        </p:txBody>
      </p:sp>
      <p:graphicFrame>
        <p:nvGraphicFramePr>
          <p:cNvPr id="78894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542682"/>
              </p:ext>
            </p:extLst>
          </p:nvPr>
        </p:nvGraphicFramePr>
        <p:xfrm>
          <a:off x="467544" y="764704"/>
          <a:ext cx="8229600" cy="554355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Method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Controlled settings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Natural settings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Without users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Observing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users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Asking experts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8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Modeling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iberation Sans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iberation Sans"/>
                          <a:ea typeface="ＭＳ Ｐゴシック" charset="0"/>
                          <a:cs typeface="ＭＳ Ｐゴシック" charset="0"/>
                        </a:rPr>
                        <a:t>   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8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The language of evaluation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3568" y="1340768"/>
            <a:ext cx="3848100" cy="5105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Analytics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Analytical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Biases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Controlled experiment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Crowdsourcing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Ecological validity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Expert review or </a:t>
            </a:r>
            <a:r>
              <a:rPr lang="en-US" sz="2800" dirty="0" err="1">
                <a:latin typeface="Liberation Sans"/>
                <a:ea typeface="ＭＳ Ｐゴシック" charset="0"/>
                <a:cs typeface="ＭＳ Ｐゴシック" charset="0"/>
              </a:rPr>
              <a:t>crit</a:t>
            </a: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Field study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Formative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Heuristic evaluation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buFontTx/>
              <a:buNone/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4008" y="1340768"/>
            <a:ext cx="4035425" cy="49069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Informed consent form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In the wild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Living laboratory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Predictive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Reliability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Scope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Summative evaluation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Usability laboratory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User studies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Usability testing 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Users or participants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Validity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7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Participants’ rights and getting their consent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Participants need to be told why the evaluation is being done, what they will be asked to do and informed about their rights.</a:t>
            </a:r>
          </a:p>
          <a:p>
            <a:endParaRPr lang="en-GB" sz="1100" dirty="0"/>
          </a:p>
          <a:p>
            <a:r>
              <a:rPr lang="en-GB" dirty="0"/>
              <a:t>Informed consent forms provide this information and act as a contract between participants and researchers.</a:t>
            </a:r>
          </a:p>
          <a:p>
            <a:endParaRPr lang="en-GB" sz="1100" dirty="0"/>
          </a:p>
          <a:p>
            <a:r>
              <a:rPr lang="en-GB" dirty="0"/>
              <a:t>The design of the informed consent form, the evaluation process, data analysis and data storage methods are typically approved by a high authority, </a:t>
            </a:r>
            <a:r>
              <a:rPr lang="en-GB" dirty="0" err="1"/>
              <a:t>eg</a:t>
            </a:r>
            <a:r>
              <a:rPr lang="en-GB" dirty="0"/>
              <a:t>. Institutional Review Board.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Things to consider when interpreting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Reliability: does the method produce the same results on separate occasions?</a:t>
            </a:r>
          </a:p>
          <a:p>
            <a:endParaRPr lang="en-GB" sz="900" dirty="0"/>
          </a:p>
          <a:p>
            <a:r>
              <a:rPr lang="en-GB" dirty="0"/>
              <a:t>Validity: does the method measure what it is intended to measure?</a:t>
            </a:r>
          </a:p>
          <a:p>
            <a:endParaRPr lang="en-GB" sz="900" dirty="0"/>
          </a:p>
          <a:p>
            <a:r>
              <a:rPr lang="en-GB" dirty="0"/>
              <a:t>Ecological validity: does the environment of the evaluation distort the results?</a:t>
            </a:r>
          </a:p>
          <a:p>
            <a:endParaRPr lang="en-GB" sz="900" dirty="0"/>
          </a:p>
          <a:p>
            <a:r>
              <a:rPr lang="en-GB" dirty="0"/>
              <a:t>Biases: Are there biases that distort the results?</a:t>
            </a:r>
          </a:p>
          <a:p>
            <a:endParaRPr lang="en-GB" sz="900" dirty="0"/>
          </a:p>
          <a:p>
            <a:r>
              <a:rPr lang="en-GB" dirty="0"/>
              <a:t>Scope: How generalizable are the results?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5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973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Evaluation and design are very closely integrated.</a:t>
            </a:r>
          </a:p>
          <a:p>
            <a:endParaRPr lang="en-US" sz="1300" dirty="0"/>
          </a:p>
          <a:p>
            <a:r>
              <a:rPr lang="en-US" dirty="0"/>
              <a:t>Some of the same data gathering methods are used in evaluation as for establishing requirements and identifying users’ needs, e.g. observation, interviews, and questionnaires.</a:t>
            </a:r>
          </a:p>
          <a:p>
            <a:endParaRPr lang="en-US" sz="1300" dirty="0"/>
          </a:p>
          <a:p>
            <a:r>
              <a:rPr lang="en-US" dirty="0"/>
              <a:t>Evaluations can be done in controlled settings such as laboratories, less controlled field settings, or where users are not present.</a:t>
            </a:r>
          </a:p>
          <a:p>
            <a:endParaRPr lang="en-US" sz="1300" dirty="0"/>
          </a:p>
          <a:p>
            <a:r>
              <a:rPr lang="en-US" dirty="0"/>
              <a:t>Usability testing and experiments enable the evaluator to have a high level of control over what gets tested, whereas evaluators typically impose little or no control on participants in field studies.</a:t>
            </a:r>
          </a:p>
          <a:p>
            <a:pPr marL="0" indent="0">
              <a:buNone/>
            </a:pPr>
            <a:endParaRPr lang="en-US" sz="1300" dirty="0"/>
          </a:p>
          <a:p>
            <a:r>
              <a:rPr lang="en-US" dirty="0"/>
              <a:t>Different methods can be combined to get different perspectives.</a:t>
            </a:r>
          </a:p>
          <a:p>
            <a:endParaRPr lang="en-US" sz="1300" dirty="0"/>
          </a:p>
          <a:p>
            <a:r>
              <a:rPr lang="en-US" dirty="0"/>
              <a:t>Participants need to be made aware of their rights.</a:t>
            </a:r>
          </a:p>
          <a:p>
            <a:endParaRPr lang="en-US" sz="1300" dirty="0"/>
          </a:p>
          <a:p>
            <a:r>
              <a:rPr lang="en-US" dirty="0"/>
              <a:t>It is important not to over-generalize findings from an evaluation.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18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09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GB" dirty="0">
                <a:latin typeface="Liberation Sans"/>
                <a:ea typeface="ＭＳ Ｐゴシック" charset="0"/>
                <a:cs typeface="ＭＳ Ｐゴシック" charset="0"/>
              </a:rPr>
              <a:t>The aims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219200"/>
            <a:ext cx="8610600" cy="53340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2800" dirty="0">
                <a:latin typeface="Liberation Sans"/>
              </a:rPr>
              <a:t>Explain the key concepts and terms used in evaluation</a:t>
            </a:r>
          </a:p>
          <a:p>
            <a:pPr marL="0" lvl="0" indent="0">
              <a:buNone/>
            </a:pPr>
            <a:endParaRPr lang="en-US" sz="900" dirty="0">
              <a:latin typeface="Liberation Sans"/>
            </a:endParaRPr>
          </a:p>
          <a:p>
            <a:pPr lvl="0"/>
            <a:r>
              <a:rPr lang="en-US" sz="2800" dirty="0">
                <a:latin typeface="Liberation Sans"/>
              </a:rPr>
              <a:t>Introduce range of different types of evaluation methods.</a:t>
            </a:r>
          </a:p>
          <a:p>
            <a:pPr lvl="0"/>
            <a:endParaRPr lang="en-US" sz="900" dirty="0">
              <a:latin typeface="Liberation Sans"/>
            </a:endParaRPr>
          </a:p>
          <a:p>
            <a:pPr lvl="0"/>
            <a:r>
              <a:rPr lang="en-US" sz="2800" dirty="0">
                <a:latin typeface="Liberation Sans"/>
              </a:rPr>
              <a:t>Show how different evaluation methods are used for different purposes at different stages of the design process and in different contexts of use.</a:t>
            </a:r>
          </a:p>
          <a:p>
            <a:pPr lvl="0"/>
            <a:endParaRPr lang="en-US" sz="900" dirty="0">
              <a:latin typeface="Liberation Sans"/>
            </a:endParaRPr>
          </a:p>
          <a:p>
            <a:pPr lvl="0"/>
            <a:r>
              <a:rPr lang="en-US" sz="2800" dirty="0">
                <a:latin typeface="Liberation Sans"/>
              </a:rPr>
              <a:t>Show how evaluators mixed and modified to meet the demands of evaluating novel systems.</a:t>
            </a:r>
          </a:p>
          <a:p>
            <a:pPr lvl="0"/>
            <a:endParaRPr lang="en-US" sz="900" dirty="0">
              <a:latin typeface="Liberation Sans"/>
            </a:endParaRPr>
          </a:p>
          <a:p>
            <a:pPr lvl="0"/>
            <a:r>
              <a:rPr lang="en-US" sz="2800" dirty="0">
                <a:latin typeface="Liberation Sans"/>
              </a:rPr>
              <a:t>Discuss some of the practical challenges of doing evaluation.</a:t>
            </a:r>
          </a:p>
          <a:p>
            <a:pPr lvl="0"/>
            <a:endParaRPr lang="en-US" sz="900" dirty="0">
              <a:latin typeface="Liberation Sans"/>
            </a:endParaRPr>
          </a:p>
          <a:p>
            <a:pPr lvl="0"/>
            <a:r>
              <a:rPr lang="en-US" sz="2800" dirty="0">
                <a:latin typeface="Liberation Sans"/>
              </a:rPr>
              <a:t>Illustrate through case studies how methods discussed in Chapters 8, 9 and 10 are used in evaluation and describe some methods that are specific to evaluation.</a:t>
            </a:r>
          </a:p>
          <a:p>
            <a:pPr lvl="0"/>
            <a:r>
              <a:rPr lang="en-US" sz="2800" dirty="0">
                <a:latin typeface="Liberation Sans"/>
              </a:rPr>
              <a:t>Provide an overview of methods that are discussed in detail in the next two chapters.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>
              <a:latin typeface="Liberation San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2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2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Why, what, where and when to evaluate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153400" cy="4724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	Iterative design &amp; evaluation is a continuous process that examines: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Why: to check users’ requirements and that they can use the product and they like it. 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What: a conceptual model, early prototypes of a new system and later, more complete prototypes and to compare it with competitors’ products.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Where: in natural, in-the wild, and laboratory settings.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When: throughout design; finished products can be evaluated to collect information to inform new products.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3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dirty="0">
                <a:latin typeface="Liberation Sans"/>
                <a:ea typeface="ＭＳ Ｐゴシック" charset="0"/>
                <a:cs typeface="ＭＳ Ｐゴシック" charset="0"/>
              </a:rPr>
              <a:t>Bruce </a:t>
            </a:r>
            <a:r>
              <a:rPr lang="en-US" sz="3600" dirty="0" err="1">
                <a:latin typeface="Liberation Sans"/>
                <a:ea typeface="ＭＳ Ｐゴシック" charset="0"/>
                <a:cs typeface="ＭＳ Ｐゴシック" charset="0"/>
              </a:rPr>
              <a:t>Tognazzini</a:t>
            </a:r>
            <a:r>
              <a:rPr lang="en-US" sz="3600" dirty="0">
                <a:latin typeface="Liberation Sans"/>
                <a:ea typeface="ＭＳ Ｐゴシック" charset="0"/>
                <a:cs typeface="ＭＳ Ｐゴシック" charset="0"/>
              </a:rPr>
              <a:t> tells you why you need to evaluate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	“Iterative design, with its repeating cycle of design and testing, is the only validated methodology in existence that will consistently produce successful results. If you don’t have user-testing as an integral part of your design process you are going to throw buckets of money down the drain.”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	See AskTog.com for topical discussions about design and evaluation.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4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2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Types of evaluation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752600"/>
            <a:ext cx="8153400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	</a:t>
            </a: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Controlled settings that directly involve users (</a:t>
            </a:r>
            <a:r>
              <a:rPr lang="en-US" sz="2600" dirty="0" err="1"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. usability and research labs). 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Natural settings involving users (</a:t>
            </a:r>
            <a:r>
              <a:rPr lang="en-US" sz="2600" dirty="0" err="1"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 online communities and products that are used in public places). Often there is little or no control over what users do, especially in in-the-wild settings.</a:t>
            </a:r>
          </a:p>
          <a:p>
            <a:pPr eaLnBrk="1" hangingPunct="1">
              <a:lnSpc>
                <a:spcPct val="90000"/>
              </a:lnSpc>
            </a:pPr>
            <a:endParaRPr lang="en-US" sz="8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Any setting that doesn’t directly involve users (</a:t>
            </a:r>
            <a:r>
              <a:rPr lang="en-US" sz="2600" dirty="0" err="1"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sz="2600" dirty="0">
                <a:latin typeface="Liberation Sans"/>
                <a:ea typeface="ＭＳ Ｐゴシック" charset="0"/>
                <a:cs typeface="ＭＳ Ｐゴシック" charset="0"/>
              </a:rPr>
              <a:t> consultants and researchers critique the prototypes, and may predict and model how successful they will be when used by users.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5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8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Living labs</a:t>
            </a:r>
          </a:p>
        </p:txBody>
      </p:sp>
      <p:sp>
        <p:nvSpPr>
          <p:cNvPr id="2355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56792"/>
            <a:ext cx="8229600" cy="4569371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People’s use of technology in their everyday lives can be evaluated in living labs.</a:t>
            </a:r>
          </a:p>
          <a:p>
            <a:pPr eaLnBrk="1" hangingPunct="1"/>
            <a:endParaRPr lang="en-US" sz="9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Such evaluations are too difficult to do in a usability lab.</a:t>
            </a:r>
          </a:p>
          <a:p>
            <a:pPr eaLnBrk="1" hangingPunct="1"/>
            <a:endParaRPr lang="en-US" sz="9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An early example was the Aware Home that was embedded with a complex network of sensors and audio/video recording devices </a:t>
            </a: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 err="1">
                <a:latin typeface="Liberation Sans"/>
                <a:ea typeface="ＭＳ Ｐゴシック" charset="0"/>
                <a:cs typeface="ＭＳ Ｐゴシック" charset="0"/>
              </a:rPr>
              <a:t>Abowd</a:t>
            </a:r>
            <a:r>
              <a:rPr lang="en-US" sz="2400" dirty="0">
                <a:latin typeface="Liberation Sans"/>
                <a:ea typeface="ＭＳ Ｐゴシック" charset="0"/>
                <a:cs typeface="ＭＳ Ｐゴシック" charset="0"/>
              </a:rPr>
              <a:t> et al., 2000)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More recent examples include whole blocks and cities that house hundreds of people,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Verma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et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al’s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, 2017 research in Switzerland.</a:t>
            </a: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Many citizen science projects can also be thought of as living labs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eg</a:t>
            </a:r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latin typeface="Liberation Sans"/>
                <a:ea typeface="ＭＳ Ｐゴシック" charset="0"/>
                <a:cs typeface="ＭＳ Ｐゴシック" charset="0"/>
              </a:rPr>
              <a:t>iNaturalist.com</a:t>
            </a: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These examples illustrate how the concept of a lab is changing to include other spaces where people’s use of technology can be studied in realistic environments.</a:t>
            </a:r>
          </a:p>
          <a:p>
            <a:pPr marL="0" indent="0" eaLnBrk="1" hangingPunct="1">
              <a:buNone/>
            </a:pPr>
            <a:endParaRPr lang="en-US" dirty="0">
              <a:latin typeface="Liberation Sans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6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6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Evaluation case studies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676400"/>
            <a:ext cx="7772400" cy="4495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 classic experimental investigation into the physiological responses of players of a computer game</a:t>
            </a:r>
          </a:p>
          <a:p>
            <a:pPr eaLnBrk="1" hangingPunct="1"/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An ethnographic study of visitors at the the Royal Highland show in which participants are directed and tracked using a cell phone app.</a:t>
            </a:r>
          </a:p>
          <a:p>
            <a:pPr eaLnBrk="1" hangingPunct="1"/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Crowdsourcing in which the opinions and reactions of volunteers (</a:t>
            </a:r>
            <a:r>
              <a:rPr lang="en-US" sz="2800" dirty="0" err="1">
                <a:latin typeface="Liberation Sans"/>
                <a:ea typeface="ＭＳ Ｐゴシック" charset="0"/>
                <a:cs typeface="ＭＳ Ｐゴシック" charset="0"/>
              </a:rPr>
              <a:t>ie</a:t>
            </a: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 the crowd) inform technology evaluation.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7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26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9512" y="2060848"/>
            <a:ext cx="8352928" cy="3672408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Physiological measures were used</a:t>
            </a:r>
          </a:p>
          <a:p>
            <a:pPr eaLnBrk="1" hangingPunct="1">
              <a:lnSpc>
                <a:spcPct val="90000"/>
              </a:lnSpc>
            </a:pPr>
            <a:endParaRPr lang="en-US" sz="1000" dirty="0">
              <a:latin typeface="Liberation Sans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Players were more engaged when playing against another person than when playing against a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  <a:ea typeface="ＭＳ Ｐゴシック" charset="0"/>
                <a:cs typeface="ＭＳ Ｐゴシック" charset="0"/>
              </a:rPr>
              <a:t>Why was the physiological data collected normalized?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8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2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077200" cy="1447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Liberation Sans"/>
                <a:ea typeface="ＭＳ Ｐゴシック" charset="0"/>
                <a:cs typeface="ＭＳ Ｐゴシック" charset="0"/>
              </a:rPr>
              <a:t>Challenge &amp; engagement in a collaborative immersive game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www.id-book.com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>
                <a:solidFill>
                  <a:schemeClr val="accent6">
                    <a:lumMod val="75000"/>
                  </a:schemeClr>
                </a:solidFill>
              </a:rPr>
              <a:t>9</a:t>
            </a:fld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4FF3E-6402-F841-9085-0E98BB99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904" y="1750802"/>
            <a:ext cx="5176192" cy="38933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3EFA3B-95A0-8B46-820F-5F2846892997}"/>
              </a:ext>
            </a:extLst>
          </p:cNvPr>
          <p:cNvSpPr txBox="1"/>
          <p:nvPr/>
        </p:nvSpPr>
        <p:spPr>
          <a:xfrm>
            <a:off x="1042137" y="5740797"/>
            <a:ext cx="675492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The display shows the physiological data (top right), participants and a screen of the game they played</a:t>
            </a:r>
            <a:r>
              <a:rPr lang="en-US" sz="1200" dirty="0"/>
              <a:t>.</a:t>
            </a:r>
          </a:p>
          <a:p>
            <a:r>
              <a:rPr lang="en-US" sz="1000" dirty="0"/>
              <a:t>Source: </a:t>
            </a:r>
            <a:r>
              <a:rPr lang="en-US" sz="1000" dirty="0" err="1"/>
              <a:t>Mandryk</a:t>
            </a:r>
            <a:r>
              <a:rPr lang="en-US" sz="1000" dirty="0"/>
              <a:t> and </a:t>
            </a:r>
            <a:r>
              <a:rPr lang="en-US" sz="1000" dirty="0" err="1"/>
              <a:t>Inkpen</a:t>
            </a:r>
            <a:r>
              <a:rPr lang="en-US" sz="1000" dirty="0"/>
              <a:t> (2004) The Physiological </a:t>
            </a:r>
            <a:r>
              <a:rPr lang="en-US" sz="1000" dirty="0" err="1"/>
              <a:t>Indicatorsfor</a:t>
            </a:r>
            <a:r>
              <a:rPr lang="en-US" sz="1000" dirty="0"/>
              <a:t> the Evaluation of Co-located Collaborative Play</a:t>
            </a:r>
            <a:r>
              <a:rPr lang="en-US" sz="1200" dirty="0"/>
              <a:t>.</a:t>
            </a:r>
          </a:p>
          <a:p>
            <a:r>
              <a:rPr lang="en-US" sz="1000" dirty="0"/>
              <a:t>CSCW’2004, pp 102-111. Reproduced with permission of ACM Publications.</a:t>
            </a:r>
          </a:p>
        </p:txBody>
      </p:sp>
    </p:spTree>
    <p:extLst>
      <p:ext uri="{BB962C8B-B14F-4D97-AF65-F5344CB8AC3E}">
        <p14:creationId xmlns:p14="http://schemas.microsoft.com/office/powerpoint/2010/main" val="4966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77A3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1143</Words>
  <Application>Microsoft Office PowerPoint</Application>
  <PresentationFormat>On-screen Show (4:3)</PresentationFormat>
  <Paragraphs>208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The aims</vt:lpstr>
      <vt:lpstr>Why, what, where and when to evaluate</vt:lpstr>
      <vt:lpstr>Bruce Tognazzini tells you why you need to evaluate</vt:lpstr>
      <vt:lpstr>Types of evaluation</vt:lpstr>
      <vt:lpstr>Living labs</vt:lpstr>
      <vt:lpstr>Evaluation case studies</vt:lpstr>
      <vt:lpstr>Challenge &amp; engagement in a collaborative immersive game</vt:lpstr>
      <vt:lpstr>Challenge &amp; engagement in a collaborative immersive game</vt:lpstr>
      <vt:lpstr>Example of physiological data</vt:lpstr>
      <vt:lpstr>Ethnobot app used at the Royal Highland Show?</vt:lpstr>
      <vt:lpstr>Experience responses submitted in Ethnobot</vt:lpstr>
      <vt:lpstr>What did we learn from the case studies?</vt:lpstr>
      <vt:lpstr>Evaluation methods</vt:lpstr>
      <vt:lpstr>The language of evaluation</vt:lpstr>
      <vt:lpstr>Participants’ rights and getting their consent</vt:lpstr>
      <vt:lpstr>Things to consider when interpreting data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J. Preece</dc:creator>
  <cp:lastModifiedBy>Helen.Sharp</cp:lastModifiedBy>
  <cp:revision>8</cp:revision>
  <dcterms:created xsi:type="dcterms:W3CDTF">2019-06-03T15:50:47Z</dcterms:created>
  <dcterms:modified xsi:type="dcterms:W3CDTF">2021-12-17T15:14:21Z</dcterms:modified>
</cp:coreProperties>
</file>