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9" r:id="rId3"/>
    <p:sldId id="260" r:id="rId4"/>
    <p:sldId id="295" r:id="rId5"/>
    <p:sldId id="296" r:id="rId6"/>
    <p:sldId id="297" r:id="rId7"/>
    <p:sldId id="298" r:id="rId8"/>
    <p:sldId id="282" r:id="rId9"/>
    <p:sldId id="288" r:id="rId10"/>
    <p:sldId id="289" r:id="rId11"/>
    <p:sldId id="284" r:id="rId12"/>
    <p:sldId id="287" r:id="rId13"/>
    <p:sldId id="261" r:id="rId14"/>
    <p:sldId id="262" r:id="rId15"/>
    <p:sldId id="273" r:id="rId16"/>
    <p:sldId id="274" r:id="rId17"/>
    <p:sldId id="275" r:id="rId18"/>
    <p:sldId id="276" r:id="rId19"/>
    <p:sldId id="299" r:id="rId20"/>
    <p:sldId id="293" r:id="rId21"/>
    <p:sldId id="277" r:id="rId22"/>
    <p:sldId id="278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/>
    <p:restoredTop sz="94612"/>
  </p:normalViewPr>
  <p:slideViewPr>
    <p:cSldViewPr>
      <p:cViewPr varScale="1">
        <p:scale>
          <a:sx n="132" d="100"/>
          <a:sy n="132" d="100"/>
        </p:scale>
        <p:origin x="3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18/06/2019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268CFB-CA01-484E-9EDF-A4DCDE6777F3}" type="slidenum">
              <a:rPr lang="en-GB" sz="1200"/>
              <a:pPr eaLnBrk="1" hangingPunct="1"/>
              <a:t>2</a:t>
            </a:fld>
            <a:endParaRPr lang="en-GB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3625B73-C769-A741-82AB-39C644526092}" type="slidenum">
              <a:rPr lang="en-US" sz="1200">
                <a:latin typeface="Times" charset="0"/>
              </a:rPr>
              <a:pPr algn="r"/>
              <a:t>2</a:t>
            </a:fld>
            <a:endParaRPr lang="en-US" sz="120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8B979D-5DE8-E84A-8A8A-B231011DA71D}" type="slidenum">
              <a:rPr lang="en-GB" sz="1200"/>
              <a:pPr eaLnBrk="1" hangingPunct="1"/>
              <a:t>14</a:t>
            </a:fld>
            <a:endParaRPr lang="en-GB" sz="12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28B0FC6-98B6-634C-A401-F1A4AFCFE6D6}" type="slidenum">
              <a:rPr lang="en-US" sz="1200">
                <a:latin typeface="Times" charset="0"/>
              </a:rPr>
              <a:pPr algn="r"/>
              <a:t>14</a:t>
            </a:fld>
            <a:endParaRPr lang="en-US" sz="1200">
              <a:latin typeface="Times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1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5B3570-823E-5347-AE82-3637D7306A67}" type="slidenum">
              <a:rPr lang="en-GB" sz="1200"/>
              <a:pPr eaLnBrk="1" hangingPunct="1"/>
              <a:t>15</a:t>
            </a:fld>
            <a:endParaRPr lang="en-GB" sz="120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656E841D-9747-C649-A0AC-56B9B5A8562F}" type="slidenum">
              <a:rPr lang="en-US" sz="1200">
                <a:latin typeface="Times" charset="0"/>
              </a:rPr>
              <a:pPr algn="r"/>
              <a:t>15</a:t>
            </a:fld>
            <a:endParaRPr lang="en-US" sz="1200">
              <a:latin typeface="Time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48279-5EE6-3F4E-9757-115E77A7426E}" type="slidenum">
              <a:rPr lang="en-GB" sz="1200"/>
              <a:pPr eaLnBrk="1" hangingPunct="1"/>
              <a:t>16</a:t>
            </a:fld>
            <a:endParaRPr lang="en-GB" sz="1200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833B459-A593-6B49-94D6-04E5D939A125}" type="slidenum">
              <a:rPr lang="en-US" sz="1200">
                <a:latin typeface="Times" charset="0"/>
              </a:rPr>
              <a:pPr algn="r"/>
              <a:t>16</a:t>
            </a:fld>
            <a:endParaRPr lang="en-US" sz="1200">
              <a:latin typeface="Times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877398-46D0-AC45-AC68-20927556AA1B}" type="slidenum">
              <a:rPr lang="en-GB" sz="1200"/>
              <a:pPr eaLnBrk="1" hangingPunct="1"/>
              <a:t>17</a:t>
            </a:fld>
            <a:endParaRPr lang="en-GB" sz="120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DC676E-4A99-9A49-B125-9DFF3B65910E}" type="slidenum">
              <a:rPr lang="en-US" sz="1200">
                <a:latin typeface="Times" charset="0"/>
              </a:rPr>
              <a:pPr algn="r"/>
              <a:t>17</a:t>
            </a:fld>
            <a:endParaRPr lang="en-US" sz="1200">
              <a:latin typeface="Times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2B215-19A9-6A4E-AD74-CE0939415D53}" type="slidenum">
              <a:rPr lang="en-GB" sz="1200"/>
              <a:pPr eaLnBrk="1" hangingPunct="1"/>
              <a:t>18</a:t>
            </a:fld>
            <a:endParaRPr lang="en-GB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1D6ECA7-9E21-9343-9CA9-605064831F24}" type="slidenum">
              <a:rPr lang="en-US" sz="1200">
                <a:latin typeface="Times" charset="0"/>
              </a:rPr>
              <a:pPr algn="r"/>
              <a:t>18</a:t>
            </a:fld>
            <a:endParaRPr lang="en-US" sz="1200">
              <a:latin typeface="Time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2B215-19A9-6A4E-AD74-CE0939415D53}" type="slidenum">
              <a:rPr lang="en-GB" sz="1200"/>
              <a:pPr eaLnBrk="1" hangingPunct="1"/>
              <a:t>19</a:t>
            </a:fld>
            <a:endParaRPr lang="en-GB" sz="120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1D6ECA7-9E21-9343-9CA9-605064831F24}" type="slidenum">
              <a:rPr lang="en-US" sz="1200">
                <a:latin typeface="Times" charset="0"/>
              </a:rPr>
              <a:pPr algn="r"/>
              <a:t>19</a:t>
            </a:fld>
            <a:endParaRPr lang="en-US" sz="1200">
              <a:latin typeface="Time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C429BF-A8DC-D744-869B-C33A62995452}" type="slidenum">
              <a:rPr lang="en-GB" sz="1200"/>
              <a:pPr eaLnBrk="1" hangingPunct="1"/>
              <a:t>21</a:t>
            </a:fld>
            <a:endParaRPr lang="en-GB" sz="120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BA3B5F6-BD0C-4643-B90E-DCC36FDB21D0}" type="slidenum">
              <a:rPr lang="en-US" sz="1200">
                <a:latin typeface="Times" charset="0"/>
              </a:rPr>
              <a:pPr algn="r"/>
              <a:t>21</a:t>
            </a:fld>
            <a:endParaRPr lang="en-US" sz="1200">
              <a:latin typeface="Times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33E58F-E371-8444-AF75-AABB9E574245}" type="slidenum">
              <a:rPr lang="en-GB" sz="1200"/>
              <a:pPr eaLnBrk="1" hangingPunct="1"/>
              <a:t>23</a:t>
            </a:fld>
            <a:endParaRPr lang="en-GB" sz="120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F64B1FB-7589-4E47-A023-C2EADF99F5FA}" type="slidenum">
              <a:rPr lang="en-US" sz="1200">
                <a:latin typeface="Times" charset="0"/>
              </a:rPr>
              <a:pPr algn="r"/>
              <a:t>23</a:t>
            </a:fld>
            <a:endParaRPr lang="en-US" sz="1200">
              <a:latin typeface="Times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0A1C9F-0A31-4245-AA60-64D4C0C83F14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8726162-5FEB-E64D-8924-0FA16C618B68}" type="slidenum">
              <a:rPr lang="en-US" sz="1200">
                <a:latin typeface="Times" charset="0"/>
              </a:rPr>
              <a:pPr algn="r"/>
              <a:t>3</a:t>
            </a:fld>
            <a:endParaRPr lang="en-US" sz="120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0A1C9F-0A31-4245-AA60-64D4C0C83F14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8726162-5FEB-E64D-8924-0FA16C618B68}" type="slidenum">
              <a:rPr lang="en-US" sz="1200">
                <a:latin typeface="Times" charset="0"/>
              </a:rPr>
              <a:pPr algn="r"/>
              <a:t>4</a:t>
            </a:fld>
            <a:endParaRPr lang="en-US" sz="120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2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531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19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66B3F7-24EA-1B45-B1AC-B0E8AFA68DA5}" type="slidenum">
              <a:rPr lang="en-GB" sz="1200"/>
              <a:pPr eaLnBrk="1" hangingPunct="1"/>
              <a:t>11</a:t>
            </a:fld>
            <a:endParaRPr lang="en-GB" sz="120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B59FAC9-B11F-204F-ABA8-B9C3F0CF9C52}" type="slidenum">
              <a:rPr lang="en-US" sz="1200">
                <a:latin typeface="Times" charset="0"/>
              </a:rPr>
              <a:pPr algn="r"/>
              <a:t>11</a:t>
            </a:fld>
            <a:endParaRPr lang="en-US" sz="1200">
              <a:latin typeface="Times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D2CD61-CC1D-444C-83D6-DBF617D2B41F}" type="slidenum">
              <a:rPr lang="en-GB" sz="1200"/>
              <a:pPr eaLnBrk="1" hangingPunct="1"/>
              <a:t>12</a:t>
            </a:fld>
            <a:endParaRPr lang="en-GB" sz="1200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FFE00AC-EEF4-E147-AA1E-F0CCB927AD9E}" type="slidenum">
              <a:rPr lang="en-US" sz="1200">
                <a:latin typeface="Times" charset="0"/>
              </a:rPr>
              <a:pPr algn="r"/>
              <a:t>12</a:t>
            </a:fld>
            <a:endParaRPr lang="en-US" sz="1200">
              <a:latin typeface="Times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4BA357-326F-FD49-B801-804C053ED194}" type="slidenum">
              <a:rPr lang="en-GB" sz="1200"/>
              <a:pPr eaLnBrk="1" hangingPunct="1"/>
              <a:t>13</a:t>
            </a:fld>
            <a:endParaRPr lang="en-GB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F2A56ED-C5AB-3844-A430-BB62E15181E6}" type="slidenum">
              <a:rPr lang="en-US" sz="1200">
                <a:latin typeface="Times" charset="0"/>
              </a:rPr>
              <a:pPr algn="r"/>
              <a:t>13</a:t>
            </a:fld>
            <a:endParaRPr lang="en-US" sz="1200">
              <a:latin typeface="Time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ngroup.com/reports/ipad-app-and-website-usabilit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ngroup.com/reports/ipad-app-and-website-usabi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5335" y="4581128"/>
            <a:ext cx="673052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15</a:t>
            </a:r>
          </a:p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Evaluation Studies:</a:t>
            </a:r>
          </a:p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From Controlled to Natural Settings</a:t>
            </a:r>
            <a:b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3A273-4C42-454C-8701-A6B732DB27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2693" r="1964" b="2693"/>
          <a:stretch/>
        </p:blipFill>
        <p:spPr>
          <a:xfrm>
            <a:off x="2975527" y="547785"/>
            <a:ext cx="3192946" cy="40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Examples of problems detected:</a:t>
            </a:r>
          </a:p>
          <a:p>
            <a:endParaRPr lang="en-US" sz="9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Accessing the Web was difficult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Lack of affordance and feedback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Getting lost in an application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Knowing where to tap</a:t>
            </a:r>
          </a:p>
          <a:p>
            <a:pPr lvl="1"/>
            <a:endParaRPr lang="en-US" sz="900" dirty="0">
              <a:solidFill>
                <a:schemeClr val="tx1"/>
              </a:solidFill>
            </a:endParaRPr>
          </a:p>
          <a:p>
            <a:r>
              <a:rPr lang="en-US" dirty="0"/>
              <a:t>Actions by evaluators:</a:t>
            </a:r>
          </a:p>
          <a:p>
            <a:endParaRPr lang="en-US" sz="900" dirty="0"/>
          </a:p>
          <a:p>
            <a:endParaRPr lang="en-US" sz="9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Reported to developers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Made available to public on nngroup.com  </a:t>
            </a:r>
          </a:p>
          <a:p>
            <a:pPr lvl="1"/>
            <a:endParaRPr lang="en-US" sz="900" dirty="0">
              <a:solidFill>
                <a:schemeClr val="tx1"/>
              </a:solidFill>
            </a:endParaRPr>
          </a:p>
          <a:p>
            <a:r>
              <a:rPr lang="en-US" dirty="0"/>
              <a:t>Accessibility for all users important</a:t>
            </a:r>
          </a:p>
          <a:p>
            <a:r>
              <a:rPr lang="en-US" dirty="0"/>
              <a:t>Study did not address how iPad would be used in people’s everyday lives</a:t>
            </a:r>
          </a:p>
          <a:p>
            <a:r>
              <a:rPr lang="en-US" dirty="0"/>
              <a:t>Another study was done a year later to examine this and other issues that there was insufficient time to address in the first study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58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 conditions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Usability lab or other controlled space.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Emphasis 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selecting representative users;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developing representative tasks.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800" dirty="0">
              <a:solidFill>
                <a:schemeClr val="tx1"/>
              </a:solidFill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5-10 users typically selected.</a:t>
            </a:r>
          </a:p>
          <a:p>
            <a:pPr eaLnBrk="1" hangingPunct="1">
              <a:lnSpc>
                <a:spcPct val="90000"/>
              </a:lnSpc>
            </a:pP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Tasks usually around 30 minutes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Test conditions are the same for every participant.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Informed consent form explains procedures and deals with ethical issues.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8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How many participants is enough for user testing?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3058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Liberation Sans"/>
              </a:rPr>
              <a:t>The number is a practical issue.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Liberation Sans"/>
              </a:rPr>
              <a:t>Depends on:</a:t>
            </a:r>
          </a:p>
          <a:p>
            <a:pPr eaLnBrk="1" hangingPunct="1">
              <a:lnSpc>
                <a:spcPct val="90000"/>
              </a:lnSpc>
            </a:pPr>
            <a:endParaRPr lang="en-US" sz="600" dirty="0">
              <a:latin typeface="Liberation San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schedule for testing;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availability of participants;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cost of running tests.</a:t>
            </a:r>
          </a:p>
          <a:p>
            <a:pPr lvl="1" eaLnBrk="1" hangingPunct="1">
              <a:lnSpc>
                <a:spcPct val="90000"/>
              </a:lnSpc>
            </a:pPr>
            <a:endParaRPr lang="en-US" sz="1100" dirty="0">
              <a:solidFill>
                <a:schemeClr val="tx1"/>
              </a:solidFill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Liberation Sans"/>
              </a:rPr>
              <a:t>Typically 5-10 participants. </a:t>
            </a:r>
          </a:p>
          <a:p>
            <a:pPr eaLnBrk="1" hangingPunct="1">
              <a:lnSpc>
                <a:spcPct val="90000"/>
              </a:lnSpc>
            </a:pPr>
            <a:endParaRPr lang="en-US" sz="10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Liberation Sans"/>
              </a:rPr>
              <a:t>Some experts argue that testing should continue until no new insights are gained.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4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iberation Sans"/>
              </a:rPr>
              <a:t>Usability testing &amp; Experiments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5344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Usability testing is applied experimentation.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Developers check that the system is usable by the intended user population by collecting data about participants’ performance on prescribed tasks.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Experiments test hypotheses to discover new knowledge by investigating the relationship between two or more variables. 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89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 &amp; research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9200"/>
            <a:ext cx="3962400" cy="4876800"/>
          </a:xfrm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Liberation Sans"/>
              </a:rPr>
              <a:t>	Usability testing</a:t>
            </a:r>
            <a:br>
              <a:rPr lang="en-US" sz="2400" b="1" dirty="0">
                <a:latin typeface="Liberation Sans"/>
              </a:rPr>
            </a:br>
            <a:endParaRPr lang="en-US" sz="24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Improve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Few participants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Results inform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Usually not completely replicable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Conditions controlled as much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Procedure planned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Results reported to developers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24400" y="1219200"/>
            <a:ext cx="3962400" cy="4876800"/>
          </a:xfrm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Liberation Sans"/>
              </a:rPr>
              <a:t>	</a:t>
            </a:r>
            <a:r>
              <a:rPr lang="en-US" sz="2400" dirty="0">
                <a:latin typeface="Liberation Sans"/>
              </a:rPr>
              <a:t>Experiments for research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Discover knowledge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Many participants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Results validated statistically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Must be replicable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Strongly controlled conditions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Experimental design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Liberation Sans"/>
              </a:rPr>
              <a:t>Scientific report to scientific community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8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16632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Experiments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124744"/>
            <a:ext cx="7920880" cy="5184576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Liberation Sans"/>
              </a:rPr>
              <a:t>Test hypothesis</a:t>
            </a:r>
          </a:p>
          <a:p>
            <a:pPr eaLnBrk="1" hangingPunct="1"/>
            <a:endParaRPr lang="en-US" sz="900" dirty="0">
              <a:latin typeface="Liberation Sans"/>
            </a:endParaRPr>
          </a:p>
          <a:p>
            <a:pPr eaLnBrk="1" hangingPunct="1"/>
            <a:r>
              <a:rPr lang="en-US" dirty="0">
                <a:latin typeface="Liberation Sans"/>
              </a:rPr>
              <a:t>Predict the relationship between two or more variables.</a:t>
            </a:r>
          </a:p>
          <a:p>
            <a:pPr eaLnBrk="1" hangingPunct="1"/>
            <a:endParaRPr lang="en-US" sz="900" dirty="0">
              <a:latin typeface="Liberation Sans"/>
            </a:endParaRPr>
          </a:p>
          <a:p>
            <a:pPr eaLnBrk="1" hangingPunct="1"/>
            <a:r>
              <a:rPr lang="en-US" dirty="0">
                <a:latin typeface="Liberation Sans"/>
              </a:rPr>
              <a:t>Independent variable is manipulated by the researcher.</a:t>
            </a:r>
          </a:p>
          <a:p>
            <a:pPr eaLnBrk="1" hangingPunct="1"/>
            <a:endParaRPr lang="en-US" sz="900" dirty="0">
              <a:latin typeface="Liberation Sans"/>
            </a:endParaRPr>
          </a:p>
          <a:p>
            <a:pPr eaLnBrk="1" hangingPunct="1"/>
            <a:r>
              <a:rPr lang="en-US" dirty="0">
                <a:latin typeface="Liberation Sans"/>
              </a:rPr>
              <a:t>Dependent variable influenced by the independent variable.</a:t>
            </a:r>
          </a:p>
          <a:p>
            <a:pPr eaLnBrk="1" hangingPunct="1"/>
            <a:endParaRPr lang="en-US" sz="900" dirty="0">
              <a:latin typeface="Liberation Sans"/>
            </a:endParaRPr>
          </a:p>
          <a:p>
            <a:pPr eaLnBrk="1" hangingPunct="1"/>
            <a:r>
              <a:rPr lang="en-US" dirty="0">
                <a:latin typeface="Liberation Sans"/>
              </a:rPr>
              <a:t>Typical experimental designs have one or two independent variables.</a:t>
            </a:r>
          </a:p>
          <a:p>
            <a:pPr eaLnBrk="1" hangingPunct="1"/>
            <a:endParaRPr lang="en-US" sz="900" dirty="0">
              <a:latin typeface="Liberation Sans"/>
            </a:endParaRPr>
          </a:p>
          <a:p>
            <a:pPr eaLnBrk="1" hangingPunct="1"/>
            <a:r>
              <a:rPr lang="en-US" dirty="0">
                <a:latin typeface="Liberation Sans"/>
              </a:rPr>
              <a:t>Validated statistically &amp; replicable.</a:t>
            </a:r>
          </a:p>
          <a:p>
            <a:pPr eaLnBrk="1" hangingPunct="1"/>
            <a:endParaRPr lang="en-US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26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Liberation Sans"/>
              </a:rPr>
              <a:t>Experimental designs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229600" cy="4648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</a:rPr>
              <a:t>Different participants (between subjects) -  single group of participants is allocated randomly to the experimental conditions.</a:t>
            </a:r>
          </a:p>
          <a:p>
            <a:pPr eaLnBrk="1" hangingPunct="1"/>
            <a:endParaRPr lang="en-US" sz="900" dirty="0">
              <a:latin typeface="Liberation Sans"/>
            </a:endParaRPr>
          </a:p>
          <a:p>
            <a:pPr eaLnBrk="1" hangingPunct="1"/>
            <a:r>
              <a:rPr lang="en-US" dirty="0">
                <a:latin typeface="Liberation Sans"/>
              </a:rPr>
              <a:t>Same participants (within subjects) - all participants appear in both conditions.</a:t>
            </a:r>
          </a:p>
          <a:p>
            <a:pPr eaLnBrk="1" hangingPunct="1"/>
            <a:endParaRPr lang="en-US" sz="800" dirty="0">
              <a:latin typeface="Liberation Sans"/>
            </a:endParaRPr>
          </a:p>
          <a:p>
            <a:pPr eaLnBrk="1" hangingPunct="1"/>
            <a:r>
              <a:rPr lang="en-US" dirty="0">
                <a:latin typeface="Liberation Sans"/>
              </a:rPr>
              <a:t>Matched participants (pairwise) - participants are matched in pairs, e.g., based on expertise, gender, etc.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3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Different, same, matched participant design</a:t>
            </a:r>
          </a:p>
        </p:txBody>
      </p:sp>
      <p:graphicFrame>
        <p:nvGraphicFramePr>
          <p:cNvPr id="43010" name="Object 2"/>
          <p:cNvGraphicFramePr>
            <a:graphicFrameLocks noGrp="1" noChangeAspect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716827543"/>
              </p:ext>
            </p:extLst>
          </p:nvPr>
        </p:nvGraphicFramePr>
        <p:xfrm>
          <a:off x="539552" y="1700808"/>
          <a:ext cx="760095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6" name="Document" r:id="rId4" imgW="7487069" imgH="4781103" progId="Word.Document.8">
                  <p:embed/>
                </p:oleObj>
              </mc:Choice>
              <mc:Fallback>
                <p:oleObj name="Document" r:id="rId4" imgW="7487069" imgH="4781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00808"/>
                        <a:ext cx="7600950" cy="485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100392" y="1700808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8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Field studies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3820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Field studies are done in natural settings.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“In the wild” is a term for prototypes being used freely in natural settings.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Aim to understand what users do naturally and how technology impacts them.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Field studies are used in product design to:</a:t>
            </a:r>
          </a:p>
          <a:p>
            <a:pPr eaLnBrk="1" hangingPunct="1">
              <a:lnSpc>
                <a:spcPct val="90000"/>
              </a:lnSpc>
            </a:pPr>
            <a:endParaRPr lang="en-US" sz="600" dirty="0">
              <a:latin typeface="Liberation Sans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Liberation Sans"/>
              </a:rPr>
              <a:t> identify opportunities for new technology;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Liberation Sans"/>
              </a:rPr>
              <a:t>determine design requirements;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Liberation Sans"/>
              </a:rPr>
              <a:t>decide how best to introduce new technology;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Liberation Sans"/>
              </a:rPr>
              <a:t>evaluate technology in use.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092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304800"/>
            <a:ext cx="858768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A field study of a pain-monitoring device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382000" cy="4699992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Monitoring patients’ pain is a known challenge for physicians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Goal of the study was to evaluate the use of a pain-monitoring device for use after ambulatory surgery</a:t>
            </a: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err="1">
                <a:latin typeface="Liberation Sans"/>
              </a:rPr>
              <a:t>Painpad</a:t>
            </a:r>
            <a:r>
              <a:rPr lang="en-US" sz="2800" dirty="0">
                <a:latin typeface="Liberation Sans"/>
              </a:rPr>
              <a:t> was a keypad device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It was usability tested extensively in the lab before being taken into two hospitals.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Aim was to understand how </a:t>
            </a:r>
            <a:r>
              <a:rPr lang="en-US" sz="2800" dirty="0" err="1">
                <a:latin typeface="Liberation Sans"/>
              </a:rPr>
              <a:t>painpad</a:t>
            </a:r>
            <a:r>
              <a:rPr lang="en-US" sz="2800" dirty="0">
                <a:latin typeface="Liberation Sans"/>
              </a:rPr>
              <a:t> was used in the natural environment and routines in two UK hospitals.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How pain-monitoring with </a:t>
            </a:r>
            <a:r>
              <a:rPr lang="en-US" sz="2800" dirty="0" err="1">
                <a:latin typeface="Liberation Sans"/>
              </a:rPr>
              <a:t>painpad</a:t>
            </a:r>
            <a:r>
              <a:rPr lang="en-US" sz="2800" dirty="0">
                <a:latin typeface="Liberation Sans"/>
              </a:rPr>
              <a:t> differed from</a:t>
            </a:r>
            <a:endParaRPr lang="en-US" sz="6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4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Liberation Sans"/>
              </a:rPr>
              <a:t>The aims: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Liberation Sans"/>
              </a:rPr>
              <a:t>• Explain how to do usability testing</a:t>
            </a:r>
          </a:p>
          <a:p>
            <a:pPr eaLnBrk="1" hangingPunct="1">
              <a:buFontTx/>
              <a:buNone/>
            </a:pPr>
            <a:endParaRPr lang="en-US" dirty="0">
              <a:latin typeface="Liberation Sans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Liberation Sans"/>
              </a:rPr>
              <a:t>• Outline the basics of experimental design </a:t>
            </a:r>
          </a:p>
          <a:p>
            <a:pPr eaLnBrk="1" hangingPunct="1">
              <a:buFontTx/>
              <a:buNone/>
            </a:pPr>
            <a:endParaRPr lang="en-US" dirty="0">
              <a:latin typeface="Liberation Sans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Liberation Sans"/>
              </a:rPr>
              <a:t>• Describe how to do field studies</a:t>
            </a:r>
            <a:endParaRPr lang="en-GB" dirty="0">
              <a:latin typeface="Liberation Sans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48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Liberation Sans"/>
              </a:rPr>
              <a:t>Painpad</a:t>
            </a:r>
            <a:endParaRPr lang="en-US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C6608-985A-0D4C-A9DE-75C2B3B0883B}"/>
              </a:ext>
            </a:extLst>
          </p:cNvPr>
          <p:cNvSpPr txBox="1"/>
          <p:nvPr/>
        </p:nvSpPr>
        <p:spPr>
          <a:xfrm>
            <a:off x="2627784" y="5655091"/>
            <a:ext cx="4100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 tangible device for inpatient self-logging of pain</a:t>
            </a:r>
          </a:p>
          <a:p>
            <a:r>
              <a:rPr lang="en-US" sz="1000" dirty="0"/>
              <a:t>Source: Price et al., 2018. Reproduced with permission of ACM Publications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BDCC09-8995-1B4F-BFCD-42E3C152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32" y="1417638"/>
            <a:ext cx="3934022" cy="39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0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collection &amp; participants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28800"/>
            <a:ext cx="7772400" cy="42672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Two studies in two hospitals involving 54 people 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13 males, 41 females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Privacy was a important concern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Hospital stay ranged from 1-7 days, mean and median age 64.6, 64.5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Given </a:t>
            </a:r>
            <a:r>
              <a:rPr lang="en-US" dirty="0" err="1">
                <a:latin typeface="Liberation Sans"/>
              </a:rPr>
              <a:t>painpad</a:t>
            </a:r>
            <a:r>
              <a:rPr lang="en-US" dirty="0">
                <a:latin typeface="Liberation Sans"/>
              </a:rPr>
              <a:t> after surgery and prompted to report pain levels every two hours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Nurses also collected scores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All data entered into charts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Patients of one hospital were given a user-satisfaction survey when the left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Liberation Sans"/>
              </a:rPr>
              <a:t>Also rated </a:t>
            </a:r>
            <a:r>
              <a:rPr lang="en-US" dirty="0" err="1">
                <a:latin typeface="Liberation Sans"/>
              </a:rPr>
              <a:t>painpad</a:t>
            </a:r>
            <a:r>
              <a:rPr lang="en-US" dirty="0">
                <a:latin typeface="Liberation Sans"/>
              </a:rPr>
              <a:t> on a 1-5 Likert scale</a:t>
            </a:r>
          </a:p>
          <a:p>
            <a:pPr lvl="1" eaLnBrk="1" hangingPunct="1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Liberation Sans"/>
              <a:ea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27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analysis &amp; presentation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latin typeface="Liberation Sans"/>
              </a:rPr>
              <a:t>Three types of data were collected: </a:t>
            </a:r>
          </a:p>
          <a:p>
            <a:pPr eaLnBrk="1" hangingPunct="1"/>
            <a:endParaRPr lang="en-US" sz="800" dirty="0">
              <a:latin typeface="Liberation Sans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Satisfaction with </a:t>
            </a:r>
            <a:r>
              <a:rPr lang="en-US" dirty="0" err="1">
                <a:solidFill>
                  <a:schemeClr val="tx1"/>
                </a:solidFill>
                <a:latin typeface="Liberation Sans"/>
              </a:rPr>
              <a:t>painpad</a:t>
            </a:r>
            <a:r>
              <a:rPr lang="en-US" dirty="0">
                <a:solidFill>
                  <a:schemeClr val="tx1"/>
                </a:solidFill>
                <a:latin typeface="Liberation Sans"/>
              </a:rPr>
              <a:t> based on questionnaire responses,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Patients’ compliance with the two-hour routine,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How data collected from </a:t>
            </a:r>
            <a:r>
              <a:rPr lang="en-US" dirty="0" err="1">
                <a:solidFill>
                  <a:schemeClr val="tx1"/>
                </a:solidFill>
                <a:latin typeface="Liberation Sans"/>
              </a:rPr>
              <a:t>painpad</a:t>
            </a:r>
            <a:r>
              <a:rPr lang="en-US" dirty="0">
                <a:solidFill>
                  <a:schemeClr val="tx1"/>
                </a:solidFill>
                <a:latin typeface="Liberation Sans"/>
              </a:rPr>
              <a:t> compared with data collected by nurses.</a:t>
            </a:r>
          </a:p>
          <a:p>
            <a:r>
              <a:rPr lang="en-US" dirty="0">
                <a:latin typeface="Liberation Sans"/>
              </a:rPr>
              <a:t>Data showed: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Satisfaction with </a:t>
            </a:r>
            <a:r>
              <a:rPr lang="en-US" dirty="0" err="1">
                <a:solidFill>
                  <a:schemeClr val="tx1"/>
                </a:solidFill>
                <a:latin typeface="Liberation Sans"/>
              </a:rPr>
              <a:t>painpad</a:t>
            </a:r>
            <a:r>
              <a:rPr lang="en-US" dirty="0">
                <a:solidFill>
                  <a:schemeClr val="tx1"/>
                </a:solidFill>
                <a:latin typeface="Liberation Sans"/>
              </a:rPr>
              <a:t> 4.63 on Likert scale;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Patience compliance was mixed, some liked others disliked or didn’t notice the prompts; 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Liberation Sans"/>
              </a:rPr>
              <a:t>Patients recorded more scores with </a:t>
            </a:r>
            <a:r>
              <a:rPr lang="en-US" dirty="0" err="1">
                <a:solidFill>
                  <a:schemeClr val="tx1"/>
                </a:solidFill>
                <a:latin typeface="Liberation Sans"/>
              </a:rPr>
              <a:t>Painpad</a:t>
            </a:r>
            <a:r>
              <a:rPr lang="en-US" dirty="0">
                <a:solidFill>
                  <a:schemeClr val="tx1"/>
                </a:solidFill>
                <a:latin typeface="Liberation Sans"/>
              </a:rPr>
              <a:t> than with the nurses</a:t>
            </a:r>
            <a:endParaRPr lang="en-US" sz="800" dirty="0">
              <a:solidFill>
                <a:schemeClr val="tx1"/>
              </a:solidFill>
              <a:latin typeface="Liberation Sans"/>
            </a:endParaRPr>
          </a:p>
          <a:p>
            <a:pPr eaLnBrk="1" hangingPunct="1"/>
            <a:endParaRPr lang="en-US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50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8864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Key points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36712"/>
            <a:ext cx="8534400" cy="561662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Liberation Sans"/>
              </a:rPr>
              <a:t>Usability testing takes place in controlled usability labs or temporary labs.</a:t>
            </a:r>
          </a:p>
          <a:p>
            <a:endParaRPr lang="en-US" sz="800" dirty="0">
              <a:latin typeface="Liberation Sans"/>
            </a:endParaRPr>
          </a:p>
          <a:p>
            <a:r>
              <a:rPr lang="en-US" sz="1600" dirty="0">
                <a:latin typeface="Liberation Sans"/>
              </a:rPr>
              <a:t>Usability testing focuses on performance measures, </a:t>
            </a:r>
            <a:r>
              <a:rPr lang="en-US" sz="1600" dirty="0" err="1">
                <a:latin typeface="Liberation Sans"/>
              </a:rPr>
              <a:t>eg</a:t>
            </a:r>
            <a:r>
              <a:rPr lang="en-US" sz="1600" dirty="0">
                <a:latin typeface="Liberation Sans"/>
              </a:rPr>
              <a:t>. how long and how many errors are made when completing a set of predefined tasks. Indirect observation (video and keystroke logging), user satisfaction questionnaires and interviews are also collected.</a:t>
            </a:r>
          </a:p>
          <a:p>
            <a:endParaRPr lang="en-US" sz="800" dirty="0">
              <a:latin typeface="Liberation Sans"/>
            </a:endParaRPr>
          </a:p>
          <a:p>
            <a:r>
              <a:rPr lang="en-US" sz="1600" dirty="0">
                <a:latin typeface="Liberation Sans"/>
              </a:rPr>
              <a:t>Affordable, remote testing systems are more portable than usability labs. Many also contain mobile eye-tracking and other devices.</a:t>
            </a:r>
          </a:p>
          <a:p>
            <a:endParaRPr lang="en-US" sz="800" dirty="0">
              <a:latin typeface="Liberation Sans"/>
            </a:endParaRPr>
          </a:p>
          <a:p>
            <a:r>
              <a:rPr lang="en-US" sz="1600" dirty="0">
                <a:latin typeface="Liberation Sans"/>
              </a:rPr>
              <a:t>Experiments test a hypothesis by manipulating certain variables while keeping others constant.</a:t>
            </a:r>
          </a:p>
          <a:p>
            <a:endParaRPr lang="en-US" sz="800" dirty="0">
              <a:latin typeface="Liberation Sans"/>
            </a:endParaRPr>
          </a:p>
          <a:p>
            <a:r>
              <a:rPr lang="en-US" sz="1600" dirty="0">
                <a:latin typeface="Liberation Sans"/>
              </a:rPr>
              <a:t>The experimenter controls independent variable(s) in order to measure dependent variable(s).</a:t>
            </a:r>
          </a:p>
          <a:p>
            <a:endParaRPr lang="en-US" sz="800" dirty="0">
              <a:latin typeface="Liberation Sans"/>
            </a:endParaRPr>
          </a:p>
          <a:p>
            <a:r>
              <a:rPr lang="en-US" sz="1600" dirty="0">
                <a:latin typeface="Liberation Sans"/>
              </a:rPr>
              <a:t>Field studies are evaluation studies that are carried out in natural settings to discover how people interact with technology in the real world.</a:t>
            </a:r>
          </a:p>
          <a:p>
            <a:endParaRPr lang="en-US" sz="800" dirty="0">
              <a:latin typeface="Liberation Sans"/>
            </a:endParaRPr>
          </a:p>
          <a:p>
            <a:r>
              <a:rPr lang="en-US" sz="1600" dirty="0">
                <a:latin typeface="Liberation Sans"/>
              </a:rPr>
              <a:t>Field studies that involve the deployment of prototypes or technologies in natural settings may also be referred to as ‘in the wild’ studies.</a:t>
            </a:r>
          </a:p>
          <a:p>
            <a:endParaRPr lang="en-US" sz="800" dirty="0">
              <a:latin typeface="Liberation Sans"/>
            </a:endParaRPr>
          </a:p>
          <a:p>
            <a:r>
              <a:rPr lang="en-US" sz="1600" dirty="0">
                <a:latin typeface="Liberation Sans"/>
              </a:rPr>
              <a:t>Sometimes the findings of a field study are unexpected, especially for in the wild studies that explore how novel technologies are used by participants in their own homes, places of work, or outside.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18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16632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80728"/>
            <a:ext cx="8458200" cy="550465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Involves recording performance of typical users doing typical tasks.</a:t>
            </a:r>
          </a:p>
          <a:p>
            <a:pPr eaLnBrk="1" hangingPunct="1">
              <a:lnSpc>
                <a:spcPct val="90000"/>
              </a:lnSpc>
            </a:pP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Controlled settings. </a:t>
            </a:r>
          </a:p>
          <a:p>
            <a:pPr eaLnBrk="1" hangingPunct="1">
              <a:lnSpc>
                <a:spcPct val="90000"/>
              </a:lnSpc>
            </a:pP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Users are observed and timed.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Data is recorded on video &amp; key presses are logged. 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The data is used to calculate performance times, and to identify &amp; explain errors. </a:t>
            </a:r>
          </a:p>
          <a:p>
            <a:pPr eaLnBrk="1" hangingPunct="1">
              <a:lnSpc>
                <a:spcPct val="90000"/>
              </a:lnSpc>
            </a:pP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User satisfaction is evaluated using questionnaires &amp; interviews. </a:t>
            </a:r>
          </a:p>
          <a:p>
            <a:pPr eaLnBrk="1" hangingPunct="1">
              <a:lnSpc>
                <a:spcPct val="90000"/>
              </a:lnSpc>
            </a:pP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Field observations may be used to provide contextual understanding.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84582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Quantitative performance measures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80728"/>
            <a:ext cx="8458200" cy="550465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Number of users successfully completing the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Time to complete task</a:t>
            </a:r>
            <a:endParaRPr lang="en-US" sz="900" dirty="0">
              <a:latin typeface="Liberation Sans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Time to complete task after time away from task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Number and type of errors per task. 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Number of errors per unit of time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Number of navigations to online help or manuals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Number of users making a particular type of error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Liberation Sans"/>
              </a:rPr>
              <a:t>From </a:t>
            </a:r>
            <a:r>
              <a:rPr lang="en-US" sz="2800" dirty="0" err="1">
                <a:latin typeface="Liberation Sans"/>
              </a:rPr>
              <a:t>Wixon</a:t>
            </a:r>
            <a:r>
              <a:rPr lang="en-US" sz="2800" dirty="0">
                <a:latin typeface="Liberation Sans"/>
              </a:rPr>
              <a:t> and Wilson, 1997 but still relevant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Liberation San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9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Usability lab with observers watching a user &amp; assistant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E3DCB-4957-BE43-8442-CC9005A3E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08928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err="1">
                <a:latin typeface="Liberation Sans"/>
              </a:rPr>
              <a:t>Tobii</a:t>
            </a:r>
            <a:r>
              <a:rPr lang="en-US" dirty="0">
                <a:latin typeface="Liberation Sans"/>
              </a:rPr>
              <a:t> Glasses Mobile Eye-Tracking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7C2D-34E6-6943-877C-B601F6D4EE8B}"/>
              </a:ext>
            </a:extLst>
          </p:cNvPr>
          <p:cNvSpPr txBox="1"/>
          <p:nvPr/>
        </p:nvSpPr>
        <p:spPr>
          <a:xfrm>
            <a:off x="2176456" y="5669664"/>
            <a:ext cx="46121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Dalton et al., 2015, p.3891. Reproduced with permission of ACM Publications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21F1E1-0681-4346-88C2-EA4B68E4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882283" cy="36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3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Portable equipment for use in the field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E2FB-E673-4F46-9372-C32D6F9175A0}"/>
              </a:ext>
            </a:extLst>
          </p:cNvPr>
          <p:cNvSpPr txBox="1"/>
          <p:nvPr/>
        </p:nvSpPr>
        <p:spPr>
          <a:xfrm>
            <a:off x="2103430" y="5721588"/>
            <a:ext cx="66967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The setup used in the Chicago usability testing sessions</a:t>
            </a:r>
          </a:p>
          <a:p>
            <a:r>
              <a:rPr lang="en-US" sz="1000" dirty="0"/>
              <a:t>Source:  </a:t>
            </a:r>
            <a:r>
              <a:rPr lang="en-US" sz="1000" dirty="0">
                <a:hlinkClick r:id="rId3"/>
              </a:rPr>
              <a:t>http://www.nngroup.com/reports/ipad-app-and-website-usability</a:t>
            </a:r>
            <a:r>
              <a:rPr lang="en-US" sz="1000" dirty="0"/>
              <a:t>. </a:t>
            </a:r>
          </a:p>
          <a:p>
            <a:r>
              <a:rPr lang="en-US" sz="1000" dirty="0"/>
              <a:t>Used courtesy of the </a:t>
            </a:r>
            <a:r>
              <a:rPr lang="en-US" sz="1000" dirty="0" err="1"/>
              <a:t>Neilsen</a:t>
            </a:r>
            <a:r>
              <a:rPr lang="en-US" sz="1000" dirty="0"/>
              <a:t>-Norman Group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F17A1F-9414-224E-9CCA-E33B3C689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736946"/>
            <a:ext cx="4950149" cy="37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3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the iPad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First study was conducted quickly in two cities: Fremont, CA and Chicago</a:t>
            </a:r>
          </a:p>
          <a:p>
            <a:r>
              <a:rPr lang="en-GB" dirty="0"/>
              <a:t>Tests had to be done quickly as information was needed by 3</a:t>
            </a:r>
            <a:r>
              <a:rPr lang="en-GB" baseline="30000" dirty="0"/>
              <a:t>rd</a:t>
            </a:r>
            <a:r>
              <a:rPr lang="en-GB" dirty="0"/>
              <a:t> party app developers</a:t>
            </a:r>
          </a:p>
          <a:p>
            <a:r>
              <a:rPr lang="en-GB" dirty="0"/>
              <a:t>Also needed to be secretly so that the competition was not aware before the iPad was launched.</a:t>
            </a:r>
          </a:p>
          <a:p>
            <a:r>
              <a:rPr lang="en-GB" dirty="0"/>
              <a:t>7 participants with 3+ months experience with iPhones</a:t>
            </a:r>
          </a:p>
          <a:p>
            <a:endParaRPr lang="en-GB" sz="1300" dirty="0"/>
          </a:p>
          <a:p>
            <a:r>
              <a:rPr lang="en-GB" dirty="0"/>
              <a:t>Signed an informed consent form explaining:</a:t>
            </a:r>
          </a:p>
          <a:p>
            <a:endParaRPr lang="en-GB" sz="13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what the participant would be asked to do;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length of time needed for the study;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compensation that would be offered for participating;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participants’ right to withdraw from the study at any time;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a promise that the person’s identity would not be disclosed; 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 agreement that the data collected would be confidential and would be available to only the evaluators</a:t>
            </a:r>
          </a:p>
          <a:p>
            <a:pPr lvl="1"/>
            <a:endParaRPr lang="en-GB" sz="1300" dirty="0">
              <a:solidFill>
                <a:schemeClr val="tx1"/>
              </a:solidFill>
            </a:endParaRPr>
          </a:p>
          <a:p>
            <a:r>
              <a:rPr lang="en-GB" dirty="0"/>
              <a:t>Then they were asked to explore the iPad</a:t>
            </a:r>
          </a:p>
          <a:p>
            <a:endParaRPr lang="en-GB" sz="1100" dirty="0"/>
          </a:p>
          <a:p>
            <a:r>
              <a:rPr lang="en-GB" dirty="0"/>
              <a:t>Next they were asked to perform randomly assigned specified tasks</a:t>
            </a:r>
          </a:p>
          <a:p>
            <a:endParaRPr lang="en-GB" dirty="0"/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4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Examples of the tasks used in the iPad evaluation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9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F532D-C177-884C-B09D-55B8258A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77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EF6F8-99E5-8D41-A505-B557197A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670050"/>
            <a:ext cx="79883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435B0-D564-D542-8E06-4D654CE908B5}"/>
              </a:ext>
            </a:extLst>
          </p:cNvPr>
          <p:cNvSpPr txBox="1"/>
          <p:nvPr/>
        </p:nvSpPr>
        <p:spPr>
          <a:xfrm>
            <a:off x="683568" y="5517232"/>
            <a:ext cx="41456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</a:t>
            </a:r>
            <a:r>
              <a:rPr lang="en-US" sz="1200" dirty="0" err="1"/>
              <a:t>Budiu</a:t>
            </a:r>
            <a:r>
              <a:rPr lang="en-US" sz="1200" dirty="0"/>
              <a:t> and Nielsen, 2010</a:t>
            </a:r>
          </a:p>
          <a:p>
            <a:r>
              <a:rPr lang="en-US" sz="1000" dirty="0"/>
              <a:t>Source:  </a:t>
            </a:r>
            <a:r>
              <a:rPr lang="en-US" sz="1000" dirty="0">
                <a:hlinkClick r:id="rId4"/>
              </a:rPr>
              <a:t>http://www.nngroup.com/reports/ipad-app-and-website-usability</a:t>
            </a:r>
            <a:r>
              <a:rPr lang="en-US" sz="1000" dirty="0"/>
              <a:t>. </a:t>
            </a:r>
          </a:p>
          <a:p>
            <a:r>
              <a:rPr lang="en-US" sz="1000" dirty="0"/>
              <a:t>Used courtesy of the </a:t>
            </a:r>
            <a:r>
              <a:rPr lang="en-US" sz="1000" dirty="0" err="1"/>
              <a:t>Neilsen</a:t>
            </a:r>
            <a:r>
              <a:rPr lang="en-US" sz="1000" dirty="0"/>
              <a:t>-Norman Group</a:t>
            </a:r>
          </a:p>
        </p:txBody>
      </p:sp>
    </p:spTree>
    <p:extLst>
      <p:ext uri="{BB962C8B-B14F-4D97-AF65-F5344CB8AC3E}">
        <p14:creationId xmlns:p14="http://schemas.microsoft.com/office/powerpoint/2010/main" val="109316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77A36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1458</Words>
  <Application>Microsoft Macintosh PowerPoint</Application>
  <PresentationFormat>On-screen Show (4:3)</PresentationFormat>
  <Paragraphs>285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Calibri</vt:lpstr>
      <vt:lpstr>Liberation Sans</vt:lpstr>
      <vt:lpstr>Times</vt:lpstr>
      <vt:lpstr>Office Theme</vt:lpstr>
      <vt:lpstr>Document</vt:lpstr>
      <vt:lpstr>PowerPoint Presentation</vt:lpstr>
      <vt:lpstr>The aims:</vt:lpstr>
      <vt:lpstr>Usability testing</vt:lpstr>
      <vt:lpstr>Quantitative performance measures</vt:lpstr>
      <vt:lpstr>Usability lab with observers watching a user &amp; assistant</vt:lpstr>
      <vt:lpstr>Tobii Glasses Mobile Eye-Tracking System</vt:lpstr>
      <vt:lpstr>Portable equipment for use in the field</vt:lpstr>
      <vt:lpstr>Testing the iPad usability</vt:lpstr>
      <vt:lpstr>Examples of the tasks used in the iPad evaluation</vt:lpstr>
      <vt:lpstr>Problems and actions</vt:lpstr>
      <vt:lpstr>Usability testing conditions</vt:lpstr>
      <vt:lpstr>How many participants is enough for user testing?</vt:lpstr>
      <vt:lpstr>Usability testing &amp; Experiments </vt:lpstr>
      <vt:lpstr>Usability testing &amp; research</vt:lpstr>
      <vt:lpstr>Experiments</vt:lpstr>
      <vt:lpstr>Experimental designs</vt:lpstr>
      <vt:lpstr>Different, same, matched participant design</vt:lpstr>
      <vt:lpstr>Field studies</vt:lpstr>
      <vt:lpstr>A field study of a pain-monitoring device</vt:lpstr>
      <vt:lpstr>Painpad</vt:lpstr>
      <vt:lpstr>Data collection &amp; participants</vt:lpstr>
      <vt:lpstr>Data analysis &amp; presentation</vt:lpstr>
      <vt:lpstr>Key points</vt:lpstr>
    </vt:vector>
  </TitlesOfParts>
  <Company>John Wiley and Sons, Inc.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Helen.Sharp</cp:lastModifiedBy>
  <cp:revision>66</cp:revision>
  <dcterms:created xsi:type="dcterms:W3CDTF">2015-01-06T09:40:09Z</dcterms:created>
  <dcterms:modified xsi:type="dcterms:W3CDTF">2019-06-18T12:29:01Z</dcterms:modified>
</cp:coreProperties>
</file>