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259" r:id="rId3"/>
    <p:sldId id="260" r:id="rId4"/>
    <p:sldId id="261" r:id="rId5"/>
    <p:sldId id="262" r:id="rId6"/>
    <p:sldId id="264" r:id="rId7"/>
    <p:sldId id="263" r:id="rId8"/>
    <p:sldId id="267" r:id="rId9"/>
    <p:sldId id="286" r:id="rId10"/>
    <p:sldId id="287" r:id="rId11"/>
    <p:sldId id="294" r:id="rId12"/>
    <p:sldId id="293" r:id="rId13"/>
    <p:sldId id="268" r:id="rId14"/>
    <p:sldId id="269" r:id="rId15"/>
    <p:sldId id="270" r:id="rId16"/>
    <p:sldId id="297" r:id="rId17"/>
    <p:sldId id="295" r:id="rId18"/>
    <p:sldId id="300" r:id="rId19"/>
    <p:sldId id="301" r:id="rId20"/>
    <p:sldId id="302" r:id="rId21"/>
    <p:sldId id="298" r:id="rId22"/>
    <p:sldId id="274" r:id="rId23"/>
    <p:sldId id="280" r:id="rId24"/>
    <p:sldId id="283"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52" autoAdjust="0"/>
    <p:restoredTop sz="94970" autoAdjust="0"/>
  </p:normalViewPr>
  <p:slideViewPr>
    <p:cSldViewPr>
      <p:cViewPr varScale="1">
        <p:scale>
          <a:sx n="111" d="100"/>
          <a:sy n="111" d="100"/>
        </p:scale>
        <p:origin x="1888" y="2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18/06/2019</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3700215-3FED-D849-BC84-8C8F04441205}" type="slidenum">
              <a:rPr lang="en-GB"/>
              <a:pPr/>
              <a:t>2</a:t>
            </a:fld>
            <a:endParaRPr lang="en-GB"/>
          </a:p>
        </p:txBody>
      </p:sp>
      <p:sp>
        <p:nvSpPr>
          <p:cNvPr id="112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BB9BC9C6-8171-C347-8490-201A4DF19BB8}" type="slidenum">
              <a:rPr lang="en-US" sz="1200">
                <a:latin typeface="Times" charset="0"/>
                <a:cs typeface="ＭＳ Ｐゴシック" charset="0"/>
              </a:rPr>
              <a:pPr algn="r" eaLnBrk="0" hangingPunct="0"/>
              <a:t>2</a:t>
            </a:fld>
            <a:endParaRPr lang="en-US" sz="1200">
              <a:latin typeface="Times" charset="0"/>
              <a:cs typeface="ＭＳ Ｐゴシック" charset="0"/>
            </a:endParaRPr>
          </a:p>
        </p:txBody>
      </p:sp>
      <p:sp>
        <p:nvSpPr>
          <p:cNvPr id="11267"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268" name="Rectangle 3"/>
          <p:cNvSpPr>
            <a:spLocks noGrp="1" noChangeArrowheads="1"/>
          </p:cNvSpPr>
          <p:nvPr>
            <p:ph type="body" idx="1"/>
          </p:nvPr>
        </p:nvSpPr>
        <p:spPr>
          <a:xfrm>
            <a:off x="914400" y="4343400"/>
            <a:ext cx="5029200" cy="4114800"/>
          </a:xfrm>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12</a:t>
            </a:fld>
            <a:endParaRPr lang="en-GB"/>
          </a:p>
        </p:txBody>
      </p:sp>
      <p:sp>
        <p:nvSpPr>
          <p:cNvPr id="25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200">
                <a:latin typeface="Times" charset="0"/>
                <a:cs typeface="ＭＳ Ｐゴシック" charset="0"/>
              </a:rPr>
              <a:pPr algn="r" eaLnBrk="0" hangingPunct="0"/>
              <a:t>12</a:t>
            </a:fld>
            <a:endParaRPr lang="en-US" sz="120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28030368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7D53D6E-54A6-2540-B574-785B13C7E882}" type="slidenum">
              <a:rPr lang="en-GB"/>
              <a:pPr/>
              <a:t>13</a:t>
            </a:fld>
            <a:endParaRPr lang="en-GB"/>
          </a:p>
        </p:txBody>
      </p:sp>
      <p:sp>
        <p:nvSpPr>
          <p:cNvPr id="286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7EB23DC-6012-C140-A0E0-999F828747B8}" type="slidenum">
              <a:rPr lang="en-US" sz="1200">
                <a:latin typeface="Times" charset="0"/>
                <a:cs typeface="ＭＳ Ｐゴシック" charset="0"/>
              </a:rPr>
              <a:pPr algn="r" eaLnBrk="0" hangingPunct="0"/>
              <a:t>13</a:t>
            </a:fld>
            <a:endParaRPr lang="en-US" sz="1200">
              <a:latin typeface="Times" charset="0"/>
              <a:cs typeface="ＭＳ Ｐゴシック" charset="0"/>
            </a:endParaRPr>
          </a:p>
        </p:txBody>
      </p:sp>
      <p:sp>
        <p:nvSpPr>
          <p:cNvPr id="2867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F906CFC-8661-024C-8B41-7AB420FB4D56}" type="slidenum">
              <a:rPr lang="en-GB"/>
              <a:pPr/>
              <a:t>14</a:t>
            </a:fld>
            <a:endParaRPr lang="en-GB"/>
          </a:p>
        </p:txBody>
      </p:sp>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CF2CF0B7-F22D-9748-AB89-76014D82D321}" type="slidenum">
              <a:rPr lang="en-US" sz="1200">
                <a:latin typeface="Times" charset="0"/>
                <a:cs typeface="ＭＳ Ｐゴシック" charset="0"/>
              </a:rPr>
              <a:pPr algn="r" eaLnBrk="0" hangingPunct="0"/>
              <a:t>14</a:t>
            </a:fld>
            <a:endParaRPr lang="en-US" sz="1200">
              <a:latin typeface="Times" charset="0"/>
              <a:cs typeface="ＭＳ Ｐゴシック" charset="0"/>
            </a:endParaRPr>
          </a:p>
        </p:txBody>
      </p:sp>
      <p:sp>
        <p:nvSpPr>
          <p:cNvPr id="3072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072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15</a:t>
            </a:fld>
            <a:endParaRPr lang="en-GB"/>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15</a:t>
            </a:fld>
            <a:endParaRPr lang="en-US" sz="120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16</a:t>
            </a:fld>
            <a:endParaRPr lang="en-GB"/>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16</a:t>
            </a:fld>
            <a:endParaRPr lang="en-US" sz="120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3684522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17</a:t>
            </a:fld>
            <a:endParaRPr lang="en-GB"/>
          </a:p>
        </p:txBody>
      </p:sp>
    </p:spTree>
    <p:extLst>
      <p:ext uri="{BB962C8B-B14F-4D97-AF65-F5344CB8AC3E}">
        <p14:creationId xmlns:p14="http://schemas.microsoft.com/office/powerpoint/2010/main" val="3720257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18</a:t>
            </a:fld>
            <a:endParaRPr lang="en-GB"/>
          </a:p>
        </p:txBody>
      </p:sp>
    </p:spTree>
    <p:extLst>
      <p:ext uri="{BB962C8B-B14F-4D97-AF65-F5344CB8AC3E}">
        <p14:creationId xmlns:p14="http://schemas.microsoft.com/office/powerpoint/2010/main" val="487106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19</a:t>
            </a:fld>
            <a:endParaRPr lang="en-GB"/>
          </a:p>
        </p:txBody>
      </p:sp>
    </p:spTree>
    <p:extLst>
      <p:ext uri="{BB962C8B-B14F-4D97-AF65-F5344CB8AC3E}">
        <p14:creationId xmlns:p14="http://schemas.microsoft.com/office/powerpoint/2010/main" val="5972983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20</a:t>
            </a:fld>
            <a:endParaRPr lang="en-GB"/>
          </a:p>
        </p:txBody>
      </p:sp>
    </p:spTree>
    <p:extLst>
      <p:ext uri="{BB962C8B-B14F-4D97-AF65-F5344CB8AC3E}">
        <p14:creationId xmlns:p14="http://schemas.microsoft.com/office/powerpoint/2010/main" val="20703643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21</a:t>
            </a:fld>
            <a:endParaRPr lang="en-GB"/>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21</a:t>
            </a:fld>
            <a:endParaRPr lang="en-US" sz="120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152425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21C34D6-6EB8-2F42-B6C9-86C360A02D41}" type="slidenum">
              <a:rPr lang="en-GB"/>
              <a:pPr/>
              <a:t>3</a:t>
            </a:fld>
            <a:endParaRPr lang="en-GB"/>
          </a:p>
        </p:txBody>
      </p:sp>
      <p:sp>
        <p:nvSpPr>
          <p:cNvPr id="13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309B77E-277C-1C47-9720-C76BA9E282E5}" type="slidenum">
              <a:rPr lang="en-US" sz="1200">
                <a:latin typeface="Times" charset="0"/>
                <a:cs typeface="ＭＳ Ｐゴシック" charset="0"/>
              </a:rPr>
              <a:pPr algn="r" eaLnBrk="0" hangingPunct="0"/>
              <a:t>3</a:t>
            </a:fld>
            <a:endParaRPr lang="en-US" sz="1200">
              <a:latin typeface="Times" charset="0"/>
              <a:cs typeface="ＭＳ Ｐゴシック" charset="0"/>
            </a:endParaRPr>
          </a:p>
        </p:txBody>
      </p:sp>
      <p:sp>
        <p:nvSpPr>
          <p:cNvPr id="1331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31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740CD76-3589-0C45-87E7-3C87DD6EF704}" type="slidenum">
              <a:rPr lang="en-GB"/>
              <a:pPr/>
              <a:t>22</a:t>
            </a:fld>
            <a:endParaRPr lang="en-GB"/>
          </a:p>
        </p:txBody>
      </p:sp>
      <p:sp>
        <p:nvSpPr>
          <p:cNvPr id="389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9675295-48CB-A84D-A41F-1074F5B16ED4}" type="slidenum">
              <a:rPr lang="en-US" sz="1200">
                <a:latin typeface="Times" charset="0"/>
                <a:cs typeface="ＭＳ Ｐゴシック" charset="0"/>
              </a:rPr>
              <a:pPr algn="r" eaLnBrk="0" hangingPunct="0"/>
              <a:t>22</a:t>
            </a:fld>
            <a:endParaRPr lang="en-US" sz="1200">
              <a:latin typeface="Times" charset="0"/>
              <a:cs typeface="ＭＳ Ｐゴシック" charset="0"/>
            </a:endParaRPr>
          </a:p>
        </p:txBody>
      </p:sp>
      <p:sp>
        <p:nvSpPr>
          <p:cNvPr id="3891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4195824-A99E-144D-BAA3-2315B388E321}" type="slidenum">
              <a:rPr lang="en-GB"/>
              <a:pPr/>
              <a:t>23</a:t>
            </a:fld>
            <a:endParaRPr lang="en-GB"/>
          </a:p>
        </p:txBody>
      </p:sp>
      <p:sp>
        <p:nvSpPr>
          <p:cNvPr id="491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36EDE2E-394A-8745-A6F2-8BB0481073E7}" type="slidenum">
              <a:rPr lang="en-US" sz="1200">
                <a:latin typeface="Times" charset="0"/>
                <a:cs typeface="ＭＳ Ｐゴシック" charset="0"/>
              </a:rPr>
              <a:pPr algn="r" eaLnBrk="0" hangingPunct="0"/>
              <a:t>23</a:t>
            </a:fld>
            <a:endParaRPr lang="en-US" sz="1200">
              <a:latin typeface="Times" charset="0"/>
              <a:cs typeface="ＭＳ Ｐゴシック" charset="0"/>
            </a:endParaRPr>
          </a:p>
        </p:txBody>
      </p:sp>
      <p:sp>
        <p:nvSpPr>
          <p:cNvPr id="4915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FCC7A14-00E1-764F-9158-9BF0CE98CFEE}" type="slidenum">
              <a:rPr lang="en-GB"/>
              <a:pPr/>
              <a:t>24</a:t>
            </a:fld>
            <a:endParaRPr lang="en-GB"/>
          </a:p>
        </p:txBody>
      </p:sp>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A7D298E-EA3F-BB43-8C51-108576466ADB}" type="slidenum">
              <a:rPr lang="en-US" sz="1200">
                <a:latin typeface="Times" charset="0"/>
                <a:cs typeface="ＭＳ Ｐゴシック" charset="0"/>
              </a:rPr>
              <a:pPr algn="r" eaLnBrk="0" hangingPunct="0"/>
              <a:t>24</a:t>
            </a:fld>
            <a:endParaRPr lang="en-US" sz="1200">
              <a:latin typeface="Times" charset="0"/>
              <a:cs typeface="ＭＳ Ｐゴシック" charset="0"/>
            </a:endParaRPr>
          </a:p>
        </p:txBody>
      </p:sp>
      <p:sp>
        <p:nvSpPr>
          <p:cNvPr id="5529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300"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8CEF937-322D-F44D-8DEE-08AB261E95F3}" type="slidenum">
              <a:rPr lang="en-GB"/>
              <a:pPr/>
              <a:t>4</a:t>
            </a:fld>
            <a:endParaRPr lang="en-GB"/>
          </a:p>
        </p:txBody>
      </p:sp>
      <p:sp>
        <p:nvSpPr>
          <p:cNvPr id="153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E932286E-F022-8D48-A448-5755492BF0AF}" type="slidenum">
              <a:rPr lang="en-US" sz="1200">
                <a:latin typeface="Times" charset="0"/>
                <a:cs typeface="ＭＳ Ｐゴシック" charset="0"/>
              </a:rPr>
              <a:pPr algn="r" eaLnBrk="0" hangingPunct="0"/>
              <a:t>4</a:t>
            </a:fld>
            <a:endParaRPr lang="en-US" sz="1200">
              <a:latin typeface="Times" charset="0"/>
              <a:cs typeface="ＭＳ Ｐゴシック" charset="0"/>
            </a:endParaRPr>
          </a:p>
        </p:txBody>
      </p:sp>
      <p:sp>
        <p:nvSpPr>
          <p:cNvPr id="1536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36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6A80E4-72B2-864E-9963-FF3109CC2AA6}" type="slidenum">
              <a:rPr lang="en-GB"/>
              <a:pPr/>
              <a:t>5</a:t>
            </a:fld>
            <a:endParaRPr lang="en-GB"/>
          </a:p>
        </p:txBody>
      </p:sp>
      <p:sp>
        <p:nvSpPr>
          <p:cNvPr id="174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1A7127EA-2EEF-2A46-B2F2-073760493F98}" type="slidenum">
              <a:rPr lang="en-US" sz="1200">
                <a:latin typeface="Times" charset="0"/>
                <a:cs typeface="ＭＳ Ｐゴシック" charset="0"/>
              </a:rPr>
              <a:pPr algn="r" eaLnBrk="0" hangingPunct="0"/>
              <a:t>5</a:t>
            </a:fld>
            <a:endParaRPr lang="en-US" sz="1200">
              <a:latin typeface="Times" charset="0"/>
              <a:cs typeface="ＭＳ Ｐゴシック" charset="0"/>
            </a:endParaRPr>
          </a:p>
        </p:txBody>
      </p:sp>
      <p:sp>
        <p:nvSpPr>
          <p:cNvPr id="1741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41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E9DC1D8-DC31-CD41-97A6-A4AD2846D57B}" type="slidenum">
              <a:rPr lang="en-GB"/>
              <a:pPr/>
              <a:t>6</a:t>
            </a:fld>
            <a:endParaRPr lang="en-GB"/>
          </a:p>
        </p:txBody>
      </p:sp>
      <p:sp>
        <p:nvSpPr>
          <p:cNvPr id="215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37940ED-FA17-274D-B47B-FCED49112585}" type="slidenum">
              <a:rPr lang="en-US" sz="1200">
                <a:latin typeface="Times" charset="0"/>
                <a:cs typeface="ＭＳ Ｐゴシック" charset="0"/>
              </a:rPr>
              <a:pPr algn="r" eaLnBrk="0" hangingPunct="0"/>
              <a:t>6</a:t>
            </a:fld>
            <a:endParaRPr lang="en-US" sz="1200">
              <a:latin typeface="Times" charset="0"/>
              <a:cs typeface="ＭＳ Ｐゴシック" charset="0"/>
            </a:endParaRPr>
          </a:p>
        </p:txBody>
      </p:sp>
      <p:sp>
        <p:nvSpPr>
          <p:cNvPr id="21507"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508" name="Rectangle 3"/>
          <p:cNvSpPr>
            <a:spLocks noGrp="1" noChangeArrowheads="1"/>
          </p:cNvSpPr>
          <p:nvPr>
            <p:ph type="body" idx="1"/>
          </p:nvPr>
        </p:nvSpPr>
        <p:spPr>
          <a:xfrm>
            <a:off x="914400" y="4343400"/>
            <a:ext cx="5029200" cy="4114800"/>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617DE18-FBB2-8B42-940F-C2AF0427A242}" type="slidenum">
              <a:rPr lang="en-GB"/>
              <a:pPr/>
              <a:t>7</a:t>
            </a:fld>
            <a:endParaRPr lang="en-GB"/>
          </a:p>
        </p:txBody>
      </p:sp>
      <p:sp>
        <p:nvSpPr>
          <p:cNvPr id="194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D8AFEF0A-C690-6F44-B195-7130E6102CDD}" type="slidenum">
              <a:rPr lang="en-US" sz="1200">
                <a:latin typeface="Times" charset="0"/>
                <a:cs typeface="ＭＳ Ｐゴシック" charset="0"/>
              </a:rPr>
              <a:pPr algn="r" eaLnBrk="0" hangingPunct="0"/>
              <a:t>7</a:t>
            </a:fld>
            <a:endParaRPr lang="en-US" sz="1200">
              <a:latin typeface="Times" charset="0"/>
              <a:cs typeface="ＭＳ Ｐゴシック" charset="0"/>
            </a:endParaRPr>
          </a:p>
        </p:txBody>
      </p:sp>
      <p:sp>
        <p:nvSpPr>
          <p:cNvPr id="1945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460"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A3FF15F-9C3B-2546-A87F-DD6F5C261494}" type="slidenum">
              <a:rPr lang="en-GB"/>
              <a:pPr/>
              <a:t>9</a:t>
            </a:fld>
            <a:endParaRPr lang="en-GB"/>
          </a:p>
        </p:txBody>
      </p:sp>
      <p:sp>
        <p:nvSpPr>
          <p:cNvPr id="235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9B26C145-ECB2-464E-82A5-11F3BCE2CA1E}" type="slidenum">
              <a:rPr lang="en-US" sz="1200">
                <a:latin typeface="Times" charset="0"/>
                <a:cs typeface="ＭＳ Ｐゴシック" charset="0"/>
              </a:rPr>
              <a:pPr algn="r" eaLnBrk="0" hangingPunct="0"/>
              <a:t>9</a:t>
            </a:fld>
            <a:endParaRPr lang="en-US" sz="1200">
              <a:latin typeface="Times" charset="0"/>
              <a:cs typeface="ＭＳ Ｐゴシック" charset="0"/>
            </a:endParaRPr>
          </a:p>
        </p:txBody>
      </p:sp>
      <p:sp>
        <p:nvSpPr>
          <p:cNvPr id="2355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55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10</a:t>
            </a:fld>
            <a:endParaRPr lang="en-GB"/>
          </a:p>
        </p:txBody>
      </p:sp>
      <p:sp>
        <p:nvSpPr>
          <p:cNvPr id="25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200">
                <a:latin typeface="Times" charset="0"/>
                <a:cs typeface="ＭＳ Ｐゴシック" charset="0"/>
              </a:rPr>
              <a:pPr algn="r" eaLnBrk="0" hangingPunct="0"/>
              <a:t>10</a:t>
            </a:fld>
            <a:endParaRPr lang="en-US" sz="120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11</a:t>
            </a:fld>
            <a:endParaRPr lang="en-GB"/>
          </a:p>
        </p:txBody>
      </p:sp>
      <p:sp>
        <p:nvSpPr>
          <p:cNvPr id="25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200">
                <a:latin typeface="Times" charset="0"/>
                <a:cs typeface="ＭＳ Ｐゴシック" charset="0"/>
              </a:rPr>
              <a:pPr algn="r" eaLnBrk="0" hangingPunct="0"/>
              <a:t>11</a:t>
            </a:fld>
            <a:endParaRPr lang="en-US" sz="120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a:p>
        </p:txBody>
      </p:sp>
    </p:spTree>
    <p:extLst>
      <p:ext uri="{BB962C8B-B14F-4D97-AF65-F5344CB8AC3E}">
        <p14:creationId xmlns:p14="http://schemas.microsoft.com/office/powerpoint/2010/main" val="48711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r>
              <a:rPr lang="en-US"/>
              <a:t>www.id-book.com</a:t>
            </a:r>
            <a:endParaRPr lang="en-GB"/>
          </a:p>
        </p:txBody>
      </p:sp>
      <p:sp>
        <p:nvSpPr>
          <p:cNvPr id="5" name="Footer Placeholder 4"/>
          <p:cNvSpPr>
            <a:spLocks noGrp="1"/>
          </p:cNvSpPr>
          <p:nvPr>
            <p:ph type="ftr" sz="quarter" idx="11"/>
          </p:nvPr>
        </p:nvSpPr>
        <p:spPr/>
        <p:txBody>
          <a:bodyPr/>
          <a:lstStyle/>
          <a:p>
            <a:r>
              <a:rPr lang="en-GB"/>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www.id-book.com</a:t>
            </a:r>
            <a:endParaRPr lang="en-GB"/>
          </a:p>
        </p:txBody>
      </p:sp>
      <p:sp>
        <p:nvSpPr>
          <p:cNvPr id="5" name="Footer Placeholder 4"/>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6" name="Slide Number Placeholder 5"/>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www.id-book.com</a:t>
            </a:r>
            <a:endParaRPr lang="en-GB"/>
          </a:p>
        </p:txBody>
      </p:sp>
      <p:sp>
        <p:nvSpPr>
          <p:cNvPr id="5" name="Footer Placeholder 4"/>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6" name="Slide Number Placeholder 5"/>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27143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a:t>www.id-book.com</a:t>
            </a:r>
            <a:endParaRPr lang="en-GB"/>
          </a:p>
        </p:txBody>
      </p:sp>
      <p:sp>
        <p:nvSpPr>
          <p:cNvPr id="5" name="Footer Placeholder 4"/>
          <p:cNvSpPr>
            <a:spLocks noGrp="1"/>
          </p:cNvSpPr>
          <p:nvPr>
            <p:ph type="ftr" sz="quarter" idx="11"/>
          </p:nvPr>
        </p:nvSpPr>
        <p:spPr/>
        <p:txBody>
          <a:bodyPr/>
          <a:lstStyle/>
          <a:p>
            <a:r>
              <a:rPr lang="en-GB"/>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259341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www.id-book.com</a:t>
            </a:r>
            <a:endParaRPr lang="en-GB"/>
          </a:p>
        </p:txBody>
      </p:sp>
      <p:sp>
        <p:nvSpPr>
          <p:cNvPr id="5" name="Footer Placeholder 4"/>
          <p:cNvSpPr>
            <a:spLocks noGrp="1"/>
          </p:cNvSpPr>
          <p:nvPr>
            <p:ph type="ftr" sz="quarter" idx="11"/>
          </p:nvPr>
        </p:nvSpPr>
        <p:spPr/>
        <p:txBody>
          <a:bodyPr/>
          <a:lstStyle/>
          <a:p>
            <a:r>
              <a:rPr lang="en-GB"/>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r>
              <a:rPr lang="en-US"/>
              <a:t>www.id-book.com</a:t>
            </a:r>
            <a:endParaRPr lang="en-GB"/>
          </a:p>
        </p:txBody>
      </p:sp>
      <p:sp>
        <p:nvSpPr>
          <p:cNvPr id="6" name="Footer Placeholder 5"/>
          <p:cNvSpPr>
            <a:spLocks noGrp="1"/>
          </p:cNvSpPr>
          <p:nvPr>
            <p:ph type="ftr" sz="quarter" idx="11"/>
          </p:nvPr>
        </p:nvSpPr>
        <p:spPr/>
        <p:txBody>
          <a:bodyPr/>
          <a:lstStyle/>
          <a:p>
            <a:r>
              <a:rPr lang="en-GB"/>
              <a:t>www.id-book.com</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r>
              <a:rPr lang="en-US"/>
              <a:t>www.id-book.com</a:t>
            </a:r>
            <a:endParaRPr lang="en-GB"/>
          </a:p>
        </p:txBody>
      </p:sp>
      <p:sp>
        <p:nvSpPr>
          <p:cNvPr id="8" name="Footer Placeholder 7"/>
          <p:cNvSpPr>
            <a:spLocks noGrp="1"/>
          </p:cNvSpPr>
          <p:nvPr>
            <p:ph type="ftr" sz="quarter" idx="11"/>
          </p:nvPr>
        </p:nvSpPr>
        <p:spPr/>
        <p:txBody>
          <a:bodyPr/>
          <a:lstStyle/>
          <a:p>
            <a:r>
              <a:rPr lang="en-GB"/>
              <a:t>www.id-book.com</a:t>
            </a:r>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r>
              <a:rPr lang="en-US"/>
              <a:t>www.id-book.com</a:t>
            </a:r>
            <a:endParaRPr lang="en-GB"/>
          </a:p>
        </p:txBody>
      </p:sp>
      <p:sp>
        <p:nvSpPr>
          <p:cNvPr id="4" name="Footer Placeholder 3"/>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a:p>
        </p:txBody>
      </p:sp>
    </p:spTree>
    <p:extLst>
      <p:ext uri="{BB962C8B-B14F-4D97-AF65-F5344CB8AC3E}">
        <p14:creationId xmlns:p14="http://schemas.microsoft.com/office/powerpoint/2010/main" val="407614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www.id-book.com</a:t>
            </a:r>
            <a:endParaRPr lang="en-GB"/>
          </a:p>
        </p:txBody>
      </p:sp>
      <p:sp>
        <p:nvSpPr>
          <p:cNvPr id="3" name="Footer Placeholder 2"/>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4" name="Slide Number Placeholder 3"/>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23699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www.id-book.com</a:t>
            </a:r>
            <a:endParaRPr lang="en-GB"/>
          </a:p>
        </p:txBody>
      </p:sp>
      <p:sp>
        <p:nvSpPr>
          <p:cNvPr id="6" name="Footer Placeholder 5"/>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7" name="Slide Number Placeholder 6"/>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225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www.id-book.com</a:t>
            </a:r>
            <a:endParaRPr lang="en-GB"/>
          </a:p>
        </p:txBody>
      </p:sp>
      <p:sp>
        <p:nvSpPr>
          <p:cNvPr id="6" name="Footer Placeholder 5"/>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7" name="Slide Number Placeholder 6"/>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27904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a:t>www.id-book.com</a:t>
            </a: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a:t>www.id-book.com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u.wiley.com/WileyCDA/WileyTitle/productCd-1119020751.html"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620688"/>
            <a:ext cx="2857500" cy="37242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58358" y="4581128"/>
            <a:ext cx="8204490" cy="1077218"/>
          </a:xfrm>
          <a:prstGeom prst="rect">
            <a:avLst/>
          </a:prstGeom>
          <a:noFill/>
        </p:spPr>
        <p:txBody>
          <a:bodyPr wrap="none" rtlCol="0">
            <a:spAutoFit/>
          </a:bodyPr>
          <a:lstStyle/>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16</a:t>
            </a:r>
          </a:p>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Evaluation: Inspections, Analytics &amp; Models </a:t>
            </a:r>
            <a:endParaRPr lang="en-GB" sz="14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5" name="Picture 4">
            <a:extLst>
              <a:ext uri="{FF2B5EF4-FFF2-40B4-BE49-F238E27FC236}">
                <a16:creationId xmlns:a16="http://schemas.microsoft.com/office/drawing/2014/main" id="{81AB005A-1802-5241-80FA-2DB09117C39E}"/>
              </a:ext>
            </a:extLst>
          </p:cNvPr>
          <p:cNvPicPr>
            <a:picLocks noChangeAspect="1"/>
          </p:cNvPicPr>
          <p:nvPr/>
        </p:nvPicPr>
        <p:blipFill rotWithShape="1">
          <a:blip r:embed="rId4">
            <a:extLst>
              <a:ext uri="{28A0092B-C50C-407E-A947-70E740481C1C}">
                <a14:useLocalDpi xmlns:a14="http://schemas.microsoft.com/office/drawing/2010/main" val="0"/>
              </a:ext>
            </a:extLst>
          </a:blip>
          <a:srcRect l="51575" t="2693" r="1964" b="2693"/>
          <a:stretch/>
        </p:blipFill>
        <p:spPr>
          <a:xfrm>
            <a:off x="2975527" y="547785"/>
            <a:ext cx="3192946" cy="4004712"/>
          </a:xfrm>
          <a:prstGeom prst="rect">
            <a:avLst/>
          </a:prstGeom>
        </p:spPr>
      </p:pic>
    </p:spTree>
    <p:extLst>
      <p:ext uri="{BB962C8B-B14F-4D97-AF65-F5344CB8AC3E}">
        <p14:creationId xmlns:p14="http://schemas.microsoft.com/office/powerpoint/2010/main" val="147118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85800" y="304800"/>
            <a:ext cx="7772400" cy="914400"/>
          </a:xfrm>
        </p:spPr>
        <p:txBody>
          <a:bodyPr/>
          <a:lstStyle/>
          <a:p>
            <a:r>
              <a:rPr lang="en-US"/>
              <a:t>Advantages and problems</a:t>
            </a:r>
          </a:p>
        </p:txBody>
      </p:sp>
      <p:sp>
        <p:nvSpPr>
          <p:cNvPr id="24579" name="Rectangle 3"/>
          <p:cNvSpPr>
            <a:spLocks noGrp="1" noChangeArrowheads="1"/>
          </p:cNvSpPr>
          <p:nvPr>
            <p:ph type="body" idx="4294967295"/>
          </p:nvPr>
        </p:nvSpPr>
        <p:spPr>
          <a:xfrm>
            <a:off x="685800" y="1600200"/>
            <a:ext cx="7772400" cy="4495800"/>
          </a:xfrm>
        </p:spPr>
        <p:txBody>
          <a:bodyPr>
            <a:normAutofit lnSpcReduction="10000"/>
          </a:bodyPr>
          <a:lstStyle/>
          <a:p>
            <a:pPr>
              <a:lnSpc>
                <a:spcPct val="90000"/>
              </a:lnSpc>
            </a:pPr>
            <a:r>
              <a:rPr lang="en-US" sz="2800" dirty="0"/>
              <a:t>Few ethical &amp; practical issues to consider because users not involved.</a:t>
            </a:r>
          </a:p>
          <a:p>
            <a:pPr>
              <a:lnSpc>
                <a:spcPct val="90000"/>
              </a:lnSpc>
            </a:pPr>
            <a:endParaRPr lang="en-US" sz="1100" dirty="0"/>
          </a:p>
          <a:p>
            <a:pPr>
              <a:lnSpc>
                <a:spcPct val="90000"/>
              </a:lnSpc>
            </a:pPr>
            <a:r>
              <a:rPr lang="en-US" sz="2800" dirty="0"/>
              <a:t>Can be difficult &amp; expensive to find experts.</a:t>
            </a:r>
          </a:p>
          <a:p>
            <a:pPr>
              <a:lnSpc>
                <a:spcPct val="90000"/>
              </a:lnSpc>
            </a:pPr>
            <a:endParaRPr lang="en-US" sz="1100" dirty="0"/>
          </a:p>
          <a:p>
            <a:pPr>
              <a:lnSpc>
                <a:spcPct val="90000"/>
              </a:lnSpc>
            </a:pPr>
            <a:r>
              <a:rPr lang="en-US" sz="2800" dirty="0"/>
              <a:t>Best experts have knowledge of application domain &amp; users.</a:t>
            </a:r>
          </a:p>
          <a:p>
            <a:pPr>
              <a:lnSpc>
                <a:spcPct val="90000"/>
              </a:lnSpc>
            </a:pPr>
            <a:endParaRPr lang="en-US" sz="1000" dirty="0"/>
          </a:p>
          <a:p>
            <a:pPr>
              <a:lnSpc>
                <a:spcPct val="90000"/>
              </a:lnSpc>
            </a:pPr>
            <a:r>
              <a:rPr lang="en-US" sz="2800" dirty="0"/>
              <a:t>Biggest problems:</a:t>
            </a:r>
          </a:p>
          <a:p>
            <a:pPr lvl="1">
              <a:lnSpc>
                <a:spcPct val="90000"/>
              </a:lnSpc>
            </a:pPr>
            <a:r>
              <a:rPr lang="en-US" sz="2400" dirty="0">
                <a:solidFill>
                  <a:schemeClr val="tx1"/>
                </a:solidFill>
              </a:rPr>
              <a:t>Important problems may get missed;</a:t>
            </a:r>
          </a:p>
          <a:p>
            <a:pPr lvl="1">
              <a:lnSpc>
                <a:spcPct val="90000"/>
              </a:lnSpc>
            </a:pPr>
            <a:r>
              <a:rPr lang="en-US" sz="2400" dirty="0">
                <a:solidFill>
                  <a:schemeClr val="tx1"/>
                </a:solidFill>
              </a:rPr>
              <a:t>Many trivial problems are often identified – </a:t>
            </a:r>
            <a:r>
              <a:rPr lang="en-US" sz="2400" dirty="0" err="1">
                <a:solidFill>
                  <a:schemeClr val="tx1"/>
                </a:solidFill>
              </a:rPr>
              <a:t>ie</a:t>
            </a:r>
            <a:r>
              <a:rPr lang="en-US" sz="2400" dirty="0">
                <a:solidFill>
                  <a:schemeClr val="tx1"/>
                </a:solidFill>
              </a:rPr>
              <a:t> false alarms;</a:t>
            </a:r>
          </a:p>
          <a:p>
            <a:pPr lvl="1">
              <a:lnSpc>
                <a:spcPct val="90000"/>
              </a:lnSpc>
            </a:pPr>
            <a:r>
              <a:rPr lang="en-US" sz="2400" dirty="0">
                <a:solidFill>
                  <a:schemeClr val="tx1"/>
                </a:solidFill>
              </a:rPr>
              <a:t>Experts have biases.</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10</a:t>
            </a:fld>
            <a:endParaRPr lang="en-GB"/>
          </a:p>
        </p:txBody>
      </p:sp>
    </p:spTree>
    <p:extLst>
      <p:ext uri="{BB962C8B-B14F-4D97-AF65-F5344CB8AC3E}">
        <p14:creationId xmlns:p14="http://schemas.microsoft.com/office/powerpoint/2010/main" val="154777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85800" y="304800"/>
            <a:ext cx="7772400" cy="914400"/>
          </a:xfrm>
        </p:spPr>
        <p:txBody>
          <a:bodyPr>
            <a:normAutofit fontScale="90000"/>
          </a:bodyPr>
          <a:lstStyle/>
          <a:p>
            <a:r>
              <a:rPr lang="en-US" dirty="0"/>
              <a:t>Turning design guidelines and golden rules into heuristics </a:t>
            </a:r>
          </a:p>
        </p:txBody>
      </p:sp>
      <p:sp>
        <p:nvSpPr>
          <p:cNvPr id="24579" name="Rectangle 3"/>
          <p:cNvSpPr>
            <a:spLocks noGrp="1" noChangeArrowheads="1"/>
          </p:cNvSpPr>
          <p:nvPr>
            <p:ph type="body" idx="4294967295"/>
          </p:nvPr>
        </p:nvSpPr>
        <p:spPr>
          <a:xfrm>
            <a:off x="685800" y="1600200"/>
            <a:ext cx="7772400" cy="4495800"/>
          </a:xfrm>
        </p:spPr>
        <p:txBody>
          <a:bodyPr>
            <a:normAutofit/>
          </a:bodyPr>
          <a:lstStyle/>
          <a:p>
            <a:pPr marL="0" indent="0">
              <a:lnSpc>
                <a:spcPct val="90000"/>
              </a:lnSpc>
              <a:buNone/>
            </a:pPr>
            <a:r>
              <a:rPr lang="en-US" sz="2800" dirty="0"/>
              <a:t>Ask questions like the following:</a:t>
            </a:r>
          </a:p>
          <a:p>
            <a:pPr marL="0" indent="0">
              <a:lnSpc>
                <a:spcPct val="90000"/>
              </a:lnSpc>
              <a:buNone/>
            </a:pPr>
            <a:endParaRPr lang="en-US" sz="2800" dirty="0"/>
          </a:p>
          <a:p>
            <a:pPr marL="0" indent="0">
              <a:lnSpc>
                <a:spcPct val="90000"/>
              </a:lnSpc>
              <a:buNone/>
            </a:pPr>
            <a:r>
              <a:rPr lang="en-US" sz="2800" i="1" dirty="0"/>
              <a:t>“Does the application include a visible title page, section or site? Does the user always know where they are located? Does the user always know what the system or application is doing? Are the links clearly defined? Can all actions be visualized directly (i.e., no other actions are required)?”</a:t>
            </a:r>
          </a:p>
          <a:p>
            <a:pPr marL="0" indent="0">
              <a:lnSpc>
                <a:spcPct val="90000"/>
              </a:lnSpc>
              <a:buNone/>
            </a:pPr>
            <a:r>
              <a:rPr lang="en-US" sz="2800" i="1" dirty="0"/>
              <a:t>			Granollers, 2018, p. 62</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11</a:t>
            </a:fld>
            <a:endParaRPr lang="en-GB"/>
          </a:p>
        </p:txBody>
      </p:sp>
    </p:spTree>
    <p:extLst>
      <p:ext uri="{BB962C8B-B14F-4D97-AF65-F5344CB8AC3E}">
        <p14:creationId xmlns:p14="http://schemas.microsoft.com/office/powerpoint/2010/main" val="2554614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85800" y="304800"/>
            <a:ext cx="7772400" cy="914400"/>
          </a:xfrm>
        </p:spPr>
        <p:txBody>
          <a:bodyPr>
            <a:normAutofit fontScale="90000"/>
          </a:bodyPr>
          <a:lstStyle/>
          <a:p>
            <a:r>
              <a:rPr lang="en-US" dirty="0"/>
              <a:t>Evaluating for accessibility using Guidelines</a:t>
            </a:r>
          </a:p>
        </p:txBody>
      </p:sp>
      <p:sp>
        <p:nvSpPr>
          <p:cNvPr id="24579" name="Rectangle 3"/>
          <p:cNvSpPr>
            <a:spLocks noGrp="1" noChangeArrowheads="1"/>
          </p:cNvSpPr>
          <p:nvPr>
            <p:ph type="body" idx="4294967295"/>
          </p:nvPr>
        </p:nvSpPr>
        <p:spPr>
          <a:xfrm>
            <a:off x="685800" y="1600200"/>
            <a:ext cx="7772400" cy="4495800"/>
          </a:xfrm>
        </p:spPr>
        <p:txBody>
          <a:bodyPr>
            <a:normAutofit fontScale="92500" lnSpcReduction="10000"/>
          </a:bodyPr>
          <a:lstStyle/>
          <a:p>
            <a:pPr>
              <a:lnSpc>
                <a:spcPct val="90000"/>
              </a:lnSpc>
            </a:pPr>
            <a:r>
              <a:rPr lang="en-US" sz="2800" dirty="0"/>
              <a:t>Web Content Accessibility Guidelines (WCAG) (see Lazar et al., 2015).</a:t>
            </a:r>
          </a:p>
          <a:p>
            <a:pPr>
              <a:lnSpc>
                <a:spcPct val="90000"/>
              </a:lnSpc>
            </a:pPr>
            <a:r>
              <a:rPr lang="en-US" sz="2800" dirty="0"/>
              <a:t>Guidelines can be used as heuristics for evaluating websites.</a:t>
            </a:r>
          </a:p>
          <a:p>
            <a:pPr>
              <a:lnSpc>
                <a:spcPct val="90000"/>
              </a:lnSpc>
            </a:pPr>
            <a:r>
              <a:rPr lang="en-US" sz="2800" dirty="0"/>
              <a:t>Governments and large corporations have to make their websites accessible by law.</a:t>
            </a:r>
          </a:p>
          <a:p>
            <a:pPr marL="0" indent="0">
              <a:lnSpc>
                <a:spcPct val="90000"/>
              </a:lnSpc>
              <a:buNone/>
            </a:pPr>
            <a:endParaRPr lang="en-US" sz="1000" dirty="0"/>
          </a:p>
          <a:p>
            <a:pPr>
              <a:lnSpc>
                <a:spcPct val="90000"/>
              </a:lnSpc>
            </a:pPr>
            <a:r>
              <a:rPr lang="en-US" sz="2800" dirty="0"/>
              <a:t>Four key concepts:</a:t>
            </a:r>
          </a:p>
          <a:p>
            <a:pPr lvl="1">
              <a:lnSpc>
                <a:spcPct val="90000"/>
              </a:lnSpc>
            </a:pPr>
            <a:r>
              <a:rPr lang="en-US" sz="2400" dirty="0">
                <a:solidFill>
                  <a:schemeClr val="tx1"/>
                </a:solidFill>
              </a:rPr>
              <a:t>Perceivable;</a:t>
            </a:r>
          </a:p>
          <a:p>
            <a:pPr lvl="1">
              <a:lnSpc>
                <a:spcPct val="90000"/>
              </a:lnSpc>
            </a:pPr>
            <a:r>
              <a:rPr lang="en-US" sz="2400" dirty="0">
                <a:solidFill>
                  <a:schemeClr val="tx1"/>
                </a:solidFill>
              </a:rPr>
              <a:t>Operable;</a:t>
            </a:r>
          </a:p>
          <a:p>
            <a:pPr lvl="1">
              <a:lnSpc>
                <a:spcPct val="90000"/>
              </a:lnSpc>
            </a:pPr>
            <a:r>
              <a:rPr lang="en-US" sz="2400" dirty="0">
                <a:solidFill>
                  <a:schemeClr val="tx1"/>
                </a:solidFill>
              </a:rPr>
              <a:t>Understandable;</a:t>
            </a:r>
          </a:p>
          <a:p>
            <a:pPr lvl="1">
              <a:lnSpc>
                <a:spcPct val="90000"/>
              </a:lnSpc>
            </a:pPr>
            <a:r>
              <a:rPr lang="en-US" sz="2400" dirty="0">
                <a:solidFill>
                  <a:schemeClr val="tx1"/>
                </a:solidFill>
              </a:rPr>
              <a:t>Robust.</a:t>
            </a:r>
          </a:p>
          <a:p>
            <a:pPr marL="457200" lvl="1" indent="0">
              <a:lnSpc>
                <a:spcPct val="90000"/>
              </a:lnSpc>
              <a:buNone/>
            </a:pPr>
            <a:r>
              <a:rPr lang="en-US" sz="2400" dirty="0">
                <a:solidFill>
                  <a:schemeClr val="tx1"/>
                </a:solidFill>
              </a:rPr>
              <a:t>https//www.w3.org/standards-guidelines/</a:t>
            </a:r>
            <a:r>
              <a:rPr lang="en-US" sz="2400" dirty="0" err="1">
                <a:solidFill>
                  <a:schemeClr val="tx1"/>
                </a:solidFill>
              </a:rPr>
              <a:t>wcag</a:t>
            </a:r>
            <a:r>
              <a:rPr lang="en-US" sz="2400" dirty="0">
                <a:solidFill>
                  <a:schemeClr val="tx1"/>
                </a:solidFill>
              </a:rPr>
              <a:t>/glance</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12</a:t>
            </a:fld>
            <a:endParaRPr lang="en-GB"/>
          </a:p>
        </p:txBody>
      </p:sp>
    </p:spTree>
    <p:extLst>
      <p:ext uri="{BB962C8B-B14F-4D97-AF65-F5344CB8AC3E}">
        <p14:creationId xmlns:p14="http://schemas.microsoft.com/office/powerpoint/2010/main" val="2834605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228600"/>
            <a:ext cx="7772400" cy="1143000"/>
          </a:xfrm>
        </p:spPr>
        <p:txBody>
          <a:bodyPr/>
          <a:lstStyle/>
          <a:p>
            <a:r>
              <a:rPr lang="en-US"/>
              <a:t>Cognitive walkthroughs</a:t>
            </a:r>
          </a:p>
        </p:txBody>
      </p:sp>
      <p:sp>
        <p:nvSpPr>
          <p:cNvPr id="27651" name="Rectangle 3"/>
          <p:cNvSpPr>
            <a:spLocks noGrp="1" noChangeArrowheads="1"/>
          </p:cNvSpPr>
          <p:nvPr>
            <p:ph type="body" idx="4294967295"/>
          </p:nvPr>
        </p:nvSpPr>
        <p:spPr>
          <a:xfrm>
            <a:off x="533400" y="1295400"/>
            <a:ext cx="7772400" cy="4953000"/>
          </a:xfrm>
        </p:spPr>
        <p:txBody>
          <a:bodyPr>
            <a:normAutofit lnSpcReduction="10000"/>
          </a:bodyPr>
          <a:lstStyle/>
          <a:p>
            <a:pPr>
              <a:lnSpc>
                <a:spcPct val="90000"/>
              </a:lnSpc>
            </a:pPr>
            <a:r>
              <a:rPr lang="en-US" dirty="0"/>
              <a:t>Focus on ease of learning.</a:t>
            </a:r>
          </a:p>
          <a:p>
            <a:pPr>
              <a:lnSpc>
                <a:spcPct val="90000"/>
              </a:lnSpc>
            </a:pPr>
            <a:endParaRPr lang="en-US" sz="1300" dirty="0"/>
          </a:p>
          <a:p>
            <a:pPr>
              <a:lnSpc>
                <a:spcPct val="90000"/>
              </a:lnSpc>
            </a:pPr>
            <a:r>
              <a:rPr lang="en-US" dirty="0"/>
              <a:t>Designer presents an aspect of the design &amp; usage scenarios.</a:t>
            </a:r>
          </a:p>
          <a:p>
            <a:pPr>
              <a:lnSpc>
                <a:spcPct val="90000"/>
              </a:lnSpc>
            </a:pPr>
            <a:endParaRPr lang="en-US" sz="1300" dirty="0"/>
          </a:p>
          <a:p>
            <a:pPr>
              <a:lnSpc>
                <a:spcPct val="90000"/>
              </a:lnSpc>
            </a:pPr>
            <a:r>
              <a:rPr lang="en-US" dirty="0"/>
              <a:t>Expert is told the assumptions about user population, context of use, task details.</a:t>
            </a:r>
          </a:p>
          <a:p>
            <a:pPr>
              <a:lnSpc>
                <a:spcPct val="90000"/>
              </a:lnSpc>
            </a:pPr>
            <a:endParaRPr lang="en-US" sz="1300" dirty="0"/>
          </a:p>
          <a:p>
            <a:pPr>
              <a:lnSpc>
                <a:spcPct val="90000"/>
              </a:lnSpc>
            </a:pPr>
            <a:r>
              <a:rPr lang="en-US" dirty="0"/>
              <a:t>One or more experts walk through the  design prototype with the scenario.</a:t>
            </a:r>
          </a:p>
          <a:p>
            <a:pPr>
              <a:lnSpc>
                <a:spcPct val="90000"/>
              </a:lnSpc>
            </a:pPr>
            <a:endParaRPr lang="en-US" sz="1300" dirty="0"/>
          </a:p>
          <a:p>
            <a:pPr>
              <a:lnSpc>
                <a:spcPct val="90000"/>
              </a:lnSpc>
            </a:pPr>
            <a:r>
              <a:rPr lang="en-US" dirty="0"/>
              <a:t>Experts are guided by 3 questions.</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13</a:t>
            </a:fld>
            <a:endParaRPr lang="en-GB"/>
          </a:p>
        </p:txBody>
      </p:sp>
    </p:spTree>
    <p:extLst>
      <p:ext uri="{BB962C8B-B14F-4D97-AF65-F5344CB8AC3E}">
        <p14:creationId xmlns:p14="http://schemas.microsoft.com/office/powerpoint/2010/main" val="2220395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85800" y="228600"/>
            <a:ext cx="7772400" cy="1143000"/>
          </a:xfrm>
        </p:spPr>
        <p:txBody>
          <a:bodyPr/>
          <a:lstStyle/>
          <a:p>
            <a:r>
              <a:rPr lang="en-US"/>
              <a:t>The 3 questions</a:t>
            </a:r>
          </a:p>
        </p:txBody>
      </p:sp>
      <p:sp>
        <p:nvSpPr>
          <p:cNvPr id="29699" name="Rectangle 3"/>
          <p:cNvSpPr>
            <a:spLocks noGrp="1" noChangeArrowheads="1"/>
          </p:cNvSpPr>
          <p:nvPr>
            <p:ph type="body" idx="4294967295"/>
          </p:nvPr>
        </p:nvSpPr>
        <p:spPr>
          <a:xfrm>
            <a:off x="685800" y="1447800"/>
            <a:ext cx="7772400" cy="4648200"/>
          </a:xfrm>
        </p:spPr>
        <p:txBody>
          <a:bodyPr/>
          <a:lstStyle/>
          <a:p>
            <a:r>
              <a:rPr lang="en-US" sz="2800" dirty="0"/>
              <a:t>Will the correct action be sufficiently evident to the user?</a:t>
            </a:r>
          </a:p>
          <a:p>
            <a:r>
              <a:rPr lang="en-US" sz="2800" dirty="0"/>
              <a:t>Will the user notice that the correct action is available? </a:t>
            </a:r>
          </a:p>
          <a:p>
            <a:r>
              <a:rPr lang="en-US" sz="2800" dirty="0"/>
              <a:t>Will the user associate and interpret the response from the action correctly? </a:t>
            </a:r>
            <a:br>
              <a:rPr lang="en-US" sz="2800" dirty="0"/>
            </a:br>
            <a:br>
              <a:rPr lang="en-US" sz="2800" dirty="0"/>
            </a:br>
            <a:r>
              <a:rPr lang="en-US" sz="2800" dirty="0"/>
              <a:t>As the experts work through the scenario they note problems.</a:t>
            </a:r>
          </a:p>
          <a:p>
            <a:endParaRPr lang="en-US" sz="2800"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14</a:t>
            </a:fld>
            <a:endParaRPr lang="en-GB"/>
          </a:p>
        </p:txBody>
      </p:sp>
    </p:spTree>
    <p:extLst>
      <p:ext uri="{BB962C8B-B14F-4D97-AF65-F5344CB8AC3E}">
        <p14:creationId xmlns:p14="http://schemas.microsoft.com/office/powerpoint/2010/main" val="621613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09600" y="228600"/>
            <a:ext cx="7772400" cy="1143000"/>
          </a:xfrm>
        </p:spPr>
        <p:txBody>
          <a:bodyPr/>
          <a:lstStyle/>
          <a:p>
            <a:r>
              <a:rPr lang="en-US"/>
              <a:t>Pluralistic walkthrough</a:t>
            </a:r>
          </a:p>
        </p:txBody>
      </p:sp>
      <p:sp>
        <p:nvSpPr>
          <p:cNvPr id="31747" name="Rectangle 3"/>
          <p:cNvSpPr>
            <a:spLocks noGrp="1" noChangeArrowheads="1"/>
          </p:cNvSpPr>
          <p:nvPr>
            <p:ph type="body" idx="4294967295"/>
          </p:nvPr>
        </p:nvSpPr>
        <p:spPr>
          <a:xfrm>
            <a:off x="685800" y="1447800"/>
            <a:ext cx="8001000" cy="4648200"/>
          </a:xfrm>
        </p:spPr>
        <p:txBody>
          <a:bodyPr>
            <a:normAutofit fontScale="92500" lnSpcReduction="10000"/>
          </a:bodyPr>
          <a:lstStyle/>
          <a:p>
            <a:r>
              <a:rPr lang="en-US" sz="2800" dirty="0"/>
              <a:t>Variation on the cognitive walkthrough theme.</a:t>
            </a:r>
          </a:p>
          <a:p>
            <a:endParaRPr lang="en-US" sz="1200" dirty="0"/>
          </a:p>
          <a:p>
            <a:r>
              <a:rPr lang="en-US" sz="2800" dirty="0"/>
              <a:t>Performed by a carefully managed team.</a:t>
            </a:r>
          </a:p>
          <a:p>
            <a:endParaRPr lang="en-US" sz="1200" dirty="0"/>
          </a:p>
          <a:p>
            <a:r>
              <a:rPr lang="en-US" sz="2800" dirty="0"/>
              <a:t>The panel of experts begins by working separately.</a:t>
            </a:r>
          </a:p>
          <a:p>
            <a:endParaRPr lang="en-US" sz="1200" dirty="0"/>
          </a:p>
          <a:p>
            <a:r>
              <a:rPr lang="en-US" sz="2800" dirty="0"/>
              <a:t>Then there is managed discussion that leads to agreed decisions.</a:t>
            </a:r>
          </a:p>
          <a:p>
            <a:endParaRPr lang="en-US" sz="1100" dirty="0"/>
          </a:p>
          <a:p>
            <a:r>
              <a:rPr lang="en-US" sz="2800" dirty="0"/>
              <a:t>The approach lends itself well to participatory design.</a:t>
            </a:r>
          </a:p>
          <a:p>
            <a:endParaRPr lang="en-US" sz="1100" dirty="0"/>
          </a:p>
          <a:p>
            <a:r>
              <a:rPr lang="en-US" sz="2800" dirty="0"/>
              <a:t>Also other adaptations of basic cognitive walkthroughs.</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15</a:t>
            </a:fld>
            <a:endParaRPr lang="en-GB"/>
          </a:p>
        </p:txBody>
      </p:sp>
    </p:spTree>
    <p:extLst>
      <p:ext uri="{BB962C8B-B14F-4D97-AF65-F5344CB8AC3E}">
        <p14:creationId xmlns:p14="http://schemas.microsoft.com/office/powerpoint/2010/main" val="20842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09600" y="228600"/>
            <a:ext cx="7772400" cy="1143000"/>
          </a:xfrm>
        </p:spPr>
        <p:txBody>
          <a:bodyPr/>
          <a:lstStyle/>
          <a:p>
            <a:r>
              <a:rPr lang="en-US" dirty="0"/>
              <a:t>Web Analytics</a:t>
            </a:r>
          </a:p>
        </p:txBody>
      </p:sp>
      <p:sp>
        <p:nvSpPr>
          <p:cNvPr id="31747" name="Rectangle 3"/>
          <p:cNvSpPr>
            <a:spLocks noGrp="1" noChangeArrowheads="1"/>
          </p:cNvSpPr>
          <p:nvPr>
            <p:ph type="body" idx="4294967295"/>
          </p:nvPr>
        </p:nvSpPr>
        <p:spPr>
          <a:xfrm>
            <a:off x="685800" y="1447800"/>
            <a:ext cx="8001000" cy="4648200"/>
          </a:xfrm>
        </p:spPr>
        <p:txBody>
          <a:bodyPr>
            <a:normAutofit fontScale="85000" lnSpcReduction="20000"/>
          </a:bodyPr>
          <a:lstStyle/>
          <a:p>
            <a:r>
              <a:rPr lang="en-US" sz="2800" dirty="0"/>
              <a:t>A form of interaction logging that analyzes users’ activities on website.</a:t>
            </a:r>
            <a:endParaRPr lang="en-US" sz="1200" dirty="0"/>
          </a:p>
          <a:p>
            <a:r>
              <a:rPr lang="en-US" sz="2800" dirty="0"/>
              <a:t>Designers use the analysis to improve their designs.</a:t>
            </a:r>
          </a:p>
          <a:p>
            <a:r>
              <a:rPr lang="en-US" sz="2800" dirty="0"/>
              <a:t>When designs don’t meet users’ needs they will not return to the site.</a:t>
            </a:r>
            <a:endParaRPr lang="en-US" sz="1200" dirty="0"/>
          </a:p>
          <a:p>
            <a:r>
              <a:rPr lang="en-US" sz="2800" dirty="0"/>
              <a:t>They become one-time users</a:t>
            </a:r>
          </a:p>
          <a:p>
            <a:r>
              <a:rPr lang="en-US" sz="2800" dirty="0"/>
              <a:t>Web analytics enable designers to track the activities of users on their site.</a:t>
            </a:r>
          </a:p>
          <a:p>
            <a:r>
              <a:rPr lang="en-US" sz="2800" dirty="0"/>
              <a:t>They can see how many people come to the site, how long they stay and where they go.</a:t>
            </a:r>
            <a:endParaRPr lang="en-US" sz="1100" dirty="0"/>
          </a:p>
          <a:p>
            <a:r>
              <a:rPr lang="en-US" sz="2800" dirty="0"/>
              <a:t>Web analytics offer designers the “big picture” about how their site performs based on user activity.</a:t>
            </a:r>
          </a:p>
          <a:p>
            <a:r>
              <a:rPr lang="en-US" sz="2800" dirty="0"/>
              <a:t>One of the most well-know analytics. </a:t>
            </a:r>
          </a:p>
          <a:p>
            <a:pPr marL="0" indent="0">
              <a:buNone/>
            </a:pPr>
            <a:endParaRPr lang="en-US" sz="2800"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16</a:t>
            </a:fld>
            <a:endParaRPr lang="en-GB"/>
          </a:p>
        </p:txBody>
      </p:sp>
    </p:spTree>
    <p:extLst>
      <p:ext uri="{BB962C8B-B14F-4D97-AF65-F5344CB8AC3E}">
        <p14:creationId xmlns:p14="http://schemas.microsoft.com/office/powerpoint/2010/main" val="623689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683568" y="274638"/>
            <a:ext cx="8003232" cy="990438"/>
          </a:xfrm>
        </p:spPr>
        <p:txBody>
          <a:bodyPr>
            <a:normAutofit fontScale="90000"/>
          </a:bodyPr>
          <a:lstStyle/>
          <a:p>
            <a:r>
              <a:rPr lang="en-US" dirty="0"/>
              <a:t>Segment of Google Analytics for id-</a:t>
            </a:r>
            <a:r>
              <a:rPr lang="en-US" dirty="0" err="1"/>
              <a:t>book.com</a:t>
            </a:r>
            <a:r>
              <a:rPr lang="en-US" dirty="0"/>
              <a:t>, December 2018</a:t>
            </a:r>
            <a:endParaRPr lang="en-US" sz="2400"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17</a:t>
            </a:fld>
            <a:endParaRPr lang="en-GB"/>
          </a:p>
        </p:txBody>
      </p:sp>
      <p:pic>
        <p:nvPicPr>
          <p:cNvPr id="2" name="Picture 1">
            <a:extLst>
              <a:ext uri="{FF2B5EF4-FFF2-40B4-BE49-F238E27FC236}">
                <a16:creationId xmlns:a16="http://schemas.microsoft.com/office/drawing/2014/main" id="{3C2A0939-E1BF-354B-A990-6CFF1A483243}"/>
              </a:ext>
            </a:extLst>
          </p:cNvPr>
          <p:cNvPicPr>
            <a:picLocks noChangeAspect="1"/>
          </p:cNvPicPr>
          <p:nvPr/>
        </p:nvPicPr>
        <p:blipFill>
          <a:blip r:embed="rId3"/>
          <a:stretch>
            <a:fillRect/>
          </a:stretch>
        </p:blipFill>
        <p:spPr>
          <a:xfrm>
            <a:off x="2915816" y="1438190"/>
            <a:ext cx="4139034" cy="4975309"/>
          </a:xfrm>
          <a:prstGeom prst="rect">
            <a:avLst/>
          </a:prstGeom>
        </p:spPr>
      </p:pic>
    </p:spTree>
    <p:extLst>
      <p:ext uri="{BB962C8B-B14F-4D97-AF65-F5344CB8AC3E}">
        <p14:creationId xmlns:p14="http://schemas.microsoft.com/office/powerpoint/2010/main" val="3360857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noAutofit/>
          </a:bodyPr>
          <a:lstStyle/>
          <a:p>
            <a:r>
              <a:rPr lang="en-US" dirty="0"/>
              <a:t>Segment of Google Analytics for id-</a:t>
            </a:r>
            <a:r>
              <a:rPr lang="en-US" dirty="0" err="1"/>
              <a:t>book.com</a:t>
            </a:r>
            <a:r>
              <a:rPr lang="en-US" dirty="0"/>
              <a:t>, December 2018</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18</a:t>
            </a:fld>
            <a:endParaRPr lang="en-GB"/>
          </a:p>
        </p:txBody>
      </p:sp>
      <p:pic>
        <p:nvPicPr>
          <p:cNvPr id="4" name="Picture 3">
            <a:extLst>
              <a:ext uri="{FF2B5EF4-FFF2-40B4-BE49-F238E27FC236}">
                <a16:creationId xmlns:a16="http://schemas.microsoft.com/office/drawing/2014/main" id="{56235E63-0211-E847-AE07-3CACC2C57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3648" y="1628800"/>
            <a:ext cx="6260518" cy="4401927"/>
          </a:xfrm>
          <a:prstGeom prst="rect">
            <a:avLst/>
          </a:prstGeom>
        </p:spPr>
      </p:pic>
    </p:spTree>
    <p:extLst>
      <p:ext uri="{BB962C8B-B14F-4D97-AF65-F5344CB8AC3E}">
        <p14:creationId xmlns:p14="http://schemas.microsoft.com/office/powerpoint/2010/main" val="3740067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normAutofit fontScale="90000"/>
          </a:bodyPr>
          <a:lstStyle/>
          <a:p>
            <a:r>
              <a:rPr lang="en-US" dirty="0"/>
              <a:t>Segment of early </a:t>
            </a:r>
            <a:r>
              <a:rPr lang="en-US" dirty="0" err="1"/>
              <a:t>VisiStat</a:t>
            </a:r>
            <a:r>
              <a:rPr lang="en-US" dirty="0"/>
              <a:t> Analytics from 2010</a:t>
            </a:r>
            <a:endParaRPr lang="en-US" sz="2400"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19</a:t>
            </a:fld>
            <a:endParaRPr lang="en-GB"/>
          </a:p>
        </p:txBody>
      </p:sp>
      <p:pic>
        <p:nvPicPr>
          <p:cNvPr id="2049" name="Picture 1" descr="page1image36720">
            <a:extLst>
              <a:ext uri="{FF2B5EF4-FFF2-40B4-BE49-F238E27FC236}">
                <a16:creationId xmlns:a16="http://schemas.microsoft.com/office/drawing/2014/main" id="{C01786F6-34F1-E445-A809-4A3E3ED57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661" y="1949172"/>
            <a:ext cx="6652678" cy="29596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67C659-5511-AB45-A92A-199482AE7139}"/>
              </a:ext>
            </a:extLst>
          </p:cNvPr>
          <p:cNvSpPr txBox="1"/>
          <p:nvPr/>
        </p:nvSpPr>
        <p:spPr>
          <a:xfrm>
            <a:off x="2861768" y="5540310"/>
            <a:ext cx="3658374" cy="246221"/>
          </a:xfrm>
          <a:prstGeom prst="rect">
            <a:avLst/>
          </a:prstGeom>
          <a:noFill/>
        </p:spPr>
        <p:txBody>
          <a:bodyPr wrap="none" rtlCol="0">
            <a:spAutoFit/>
          </a:bodyPr>
          <a:lstStyle/>
          <a:p>
            <a:r>
              <a:rPr lang="en-US" sz="1000" dirty="0"/>
              <a:t>Source: http//</a:t>
            </a:r>
            <a:r>
              <a:rPr lang="en-US" sz="1000" dirty="0" err="1"/>
              <a:t>www.visistat.com</a:t>
            </a:r>
            <a:r>
              <a:rPr lang="en-US" sz="1000" dirty="0"/>
              <a:t>/tracking/monthly-page-</a:t>
            </a:r>
            <a:r>
              <a:rPr lang="en-US" sz="1000" dirty="0" err="1"/>
              <a:t>views.php</a:t>
            </a:r>
            <a:endParaRPr lang="en-US" sz="1000" dirty="0"/>
          </a:p>
        </p:txBody>
      </p:sp>
    </p:spTree>
    <p:extLst>
      <p:ext uri="{BB962C8B-B14F-4D97-AF65-F5344CB8AC3E}">
        <p14:creationId xmlns:p14="http://schemas.microsoft.com/office/powerpoint/2010/main" val="1294930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381000"/>
            <a:ext cx="7772400" cy="1143000"/>
          </a:xfrm>
        </p:spPr>
        <p:txBody>
          <a:bodyPr/>
          <a:lstStyle/>
          <a:p>
            <a:r>
              <a:rPr lang="en-GB" dirty="0"/>
              <a:t>Aims:</a:t>
            </a:r>
          </a:p>
        </p:txBody>
      </p:sp>
      <p:sp>
        <p:nvSpPr>
          <p:cNvPr id="10243" name="Rectangle 3"/>
          <p:cNvSpPr>
            <a:spLocks noGrp="1" noChangeArrowheads="1"/>
          </p:cNvSpPr>
          <p:nvPr>
            <p:ph type="body" idx="4294967295"/>
          </p:nvPr>
        </p:nvSpPr>
        <p:spPr>
          <a:xfrm>
            <a:off x="533400" y="1447800"/>
            <a:ext cx="8077200" cy="4876800"/>
          </a:xfrm>
        </p:spPr>
        <p:txBody>
          <a:bodyPr>
            <a:normAutofit/>
          </a:bodyPr>
          <a:lstStyle/>
          <a:p>
            <a:r>
              <a:rPr lang="en-US" sz="2800" dirty="0"/>
              <a:t>Describe the key concepts associated with inspection methods.</a:t>
            </a:r>
          </a:p>
          <a:p>
            <a:endParaRPr lang="en-US" sz="1200" dirty="0"/>
          </a:p>
          <a:p>
            <a:r>
              <a:rPr lang="en-US" sz="2800" dirty="0"/>
              <a:t>Explain how to do heuristic evaluation and walkthroughs.</a:t>
            </a:r>
          </a:p>
          <a:p>
            <a:endParaRPr lang="en-US" sz="1200" dirty="0"/>
          </a:p>
          <a:p>
            <a:r>
              <a:rPr lang="en-US" sz="2800" dirty="0"/>
              <a:t>Explain the role of analytics in evaluation.</a:t>
            </a:r>
          </a:p>
          <a:p>
            <a:endParaRPr lang="en-US" sz="1200" dirty="0"/>
          </a:p>
          <a:p>
            <a:r>
              <a:rPr lang="en-US" sz="2800" dirty="0"/>
              <a:t>Describe how A/B testing is used in evaluation.</a:t>
            </a:r>
          </a:p>
          <a:p>
            <a:endParaRPr lang="en-US" sz="1200" dirty="0"/>
          </a:p>
          <a:p>
            <a:r>
              <a:rPr lang="en-US" sz="2800" dirty="0"/>
              <a:t>Describe how to use </a:t>
            </a:r>
            <a:r>
              <a:rPr lang="en-US" sz="2800" dirty="0" err="1"/>
              <a:t>Fitts</a:t>
            </a:r>
            <a:r>
              <a:rPr lang="en-US" sz="2800" dirty="0"/>
              <a:t>’ Law – a predictive model.</a:t>
            </a:r>
            <a:endParaRPr lang="en-GB" sz="2800" dirty="0"/>
          </a:p>
        </p:txBody>
      </p:sp>
      <p:sp>
        <p:nvSpPr>
          <p:cNvPr id="10244" name="Rectangle 4"/>
          <p:cNvSpPr>
            <a:spLocks noChangeArrowheads="1"/>
          </p:cNvSpPr>
          <p:nvPr/>
        </p:nvSpPr>
        <p:spPr bwMode="auto">
          <a:xfrm>
            <a:off x="34925" y="-219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a:latin typeface="Times" charset="0"/>
              <a:cs typeface="ＭＳ Ｐゴシック" charset="0"/>
            </a:endParaRPr>
          </a:p>
        </p:txBody>
      </p:sp>
      <p:sp>
        <p:nvSpPr>
          <p:cNvPr id="3" name="Footer Placeholder 2"/>
          <p:cNvSpPr>
            <a:spLocks noGrp="1"/>
          </p:cNvSpPr>
          <p:nvPr>
            <p:ph type="ftr" sz="quarter" idx="11"/>
          </p:nvPr>
        </p:nvSpPr>
        <p:spPr/>
        <p:txBody>
          <a:bodyPr/>
          <a:lstStyle/>
          <a:p>
            <a:r>
              <a:rPr lang="en-GB"/>
              <a:t>www.id-book.com</a:t>
            </a:r>
          </a:p>
        </p:txBody>
      </p:sp>
      <p:sp>
        <p:nvSpPr>
          <p:cNvPr id="4" name="Slide Number Placeholder 3"/>
          <p:cNvSpPr>
            <a:spLocks noGrp="1"/>
          </p:cNvSpPr>
          <p:nvPr>
            <p:ph type="sldNum" sz="quarter" idx="12"/>
          </p:nvPr>
        </p:nvSpPr>
        <p:spPr/>
        <p:txBody>
          <a:bodyPr/>
          <a:lstStyle/>
          <a:p>
            <a:fld id="{A7EA2D8D-44E5-43C4-BBA1-AE3E32EF0894}" type="slidenum">
              <a:rPr lang="en-GB" smtClean="0"/>
              <a:t>2</a:t>
            </a:fld>
            <a:endParaRPr lang="en-GB"/>
          </a:p>
        </p:txBody>
      </p:sp>
    </p:spTree>
    <p:extLst>
      <p:ext uri="{BB962C8B-B14F-4D97-AF65-F5344CB8AC3E}">
        <p14:creationId xmlns:p14="http://schemas.microsoft.com/office/powerpoint/2010/main" val="1119162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normAutofit fontScale="90000"/>
          </a:bodyPr>
          <a:lstStyle/>
          <a:p>
            <a:r>
              <a:rPr lang="en-US" dirty="0"/>
              <a:t>Segment of early </a:t>
            </a:r>
            <a:r>
              <a:rPr lang="en-US" dirty="0" err="1"/>
              <a:t>VisiStat</a:t>
            </a:r>
            <a:r>
              <a:rPr lang="en-US" dirty="0"/>
              <a:t> Analytics from 2010</a:t>
            </a:r>
            <a:endParaRPr lang="en-US" sz="2400"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20</a:t>
            </a:fld>
            <a:endParaRPr lang="en-GB"/>
          </a:p>
        </p:txBody>
      </p:sp>
      <p:sp>
        <p:nvSpPr>
          <p:cNvPr id="4" name="TextBox 3">
            <a:extLst>
              <a:ext uri="{FF2B5EF4-FFF2-40B4-BE49-F238E27FC236}">
                <a16:creationId xmlns:a16="http://schemas.microsoft.com/office/drawing/2014/main" id="{D6EF2116-B0C2-9A43-A7F9-87D8D43C7F85}"/>
              </a:ext>
            </a:extLst>
          </p:cNvPr>
          <p:cNvSpPr txBox="1"/>
          <p:nvPr/>
        </p:nvSpPr>
        <p:spPr>
          <a:xfrm>
            <a:off x="2627784" y="5459618"/>
            <a:ext cx="4126514" cy="707886"/>
          </a:xfrm>
          <a:prstGeom prst="rect">
            <a:avLst/>
          </a:prstGeom>
          <a:noFill/>
        </p:spPr>
        <p:txBody>
          <a:bodyPr wrap="none" rtlCol="0">
            <a:spAutoFit/>
          </a:bodyPr>
          <a:lstStyle/>
          <a:p>
            <a:r>
              <a:rPr lang="en-US" sz="1200" b="1" dirty="0"/>
              <a:t>Where visitors to Mountain Wineries in California come from.</a:t>
            </a:r>
          </a:p>
          <a:p>
            <a:r>
              <a:rPr lang="en-US" sz="1000" dirty="0"/>
              <a:t>Source: http//</a:t>
            </a:r>
            <a:r>
              <a:rPr lang="en-US" sz="1000" dirty="0" err="1"/>
              <a:t>www.visistat.com</a:t>
            </a:r>
            <a:r>
              <a:rPr lang="en-US" sz="1000" dirty="0"/>
              <a:t>/tracking/monthly-page-</a:t>
            </a:r>
            <a:r>
              <a:rPr lang="en-US" sz="1000" dirty="0" err="1"/>
              <a:t>views.php</a:t>
            </a:r>
            <a:endParaRPr lang="en-US" sz="1000" dirty="0"/>
          </a:p>
          <a:p>
            <a:endParaRPr lang="en-US" dirty="0"/>
          </a:p>
        </p:txBody>
      </p:sp>
      <p:pic>
        <p:nvPicPr>
          <p:cNvPr id="7" name="Picture 6">
            <a:extLst>
              <a:ext uri="{FF2B5EF4-FFF2-40B4-BE49-F238E27FC236}">
                <a16:creationId xmlns:a16="http://schemas.microsoft.com/office/drawing/2014/main" id="{D965DAD2-2DFF-C941-BF10-8E99B2B43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060848"/>
            <a:ext cx="5187910" cy="3012335"/>
          </a:xfrm>
          <a:prstGeom prst="rect">
            <a:avLst/>
          </a:prstGeom>
        </p:spPr>
      </p:pic>
    </p:spTree>
    <p:extLst>
      <p:ext uri="{BB962C8B-B14F-4D97-AF65-F5344CB8AC3E}">
        <p14:creationId xmlns:p14="http://schemas.microsoft.com/office/powerpoint/2010/main" val="823613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09600" y="228600"/>
            <a:ext cx="7772400" cy="1143000"/>
          </a:xfrm>
        </p:spPr>
        <p:txBody>
          <a:bodyPr/>
          <a:lstStyle/>
          <a:p>
            <a:r>
              <a:rPr lang="en-US" dirty="0"/>
              <a:t>A/B Testing</a:t>
            </a:r>
          </a:p>
        </p:txBody>
      </p:sp>
      <p:sp>
        <p:nvSpPr>
          <p:cNvPr id="31747" name="Rectangle 3"/>
          <p:cNvSpPr>
            <a:spLocks noGrp="1" noChangeArrowheads="1"/>
          </p:cNvSpPr>
          <p:nvPr>
            <p:ph type="body" idx="4294967295"/>
          </p:nvPr>
        </p:nvSpPr>
        <p:spPr>
          <a:xfrm>
            <a:off x="685800" y="1447800"/>
            <a:ext cx="8001000" cy="4648200"/>
          </a:xfrm>
        </p:spPr>
        <p:txBody>
          <a:bodyPr>
            <a:normAutofit fontScale="77500" lnSpcReduction="20000"/>
          </a:bodyPr>
          <a:lstStyle/>
          <a:p>
            <a:r>
              <a:rPr lang="en-US" sz="2800" dirty="0"/>
              <a:t>A large-scale experiment.</a:t>
            </a:r>
          </a:p>
          <a:p>
            <a:endParaRPr lang="en-US" sz="900" dirty="0"/>
          </a:p>
          <a:p>
            <a:r>
              <a:rPr lang="en-US" sz="2800" dirty="0"/>
              <a:t>Offers another way to evaluate a website, application of app running on a mobile device.</a:t>
            </a:r>
          </a:p>
          <a:p>
            <a:endParaRPr lang="en-US" sz="900" dirty="0"/>
          </a:p>
          <a:p>
            <a:r>
              <a:rPr lang="en-US" sz="2800" dirty="0"/>
              <a:t>Often used for evaluating changes in design on social media applications.</a:t>
            </a:r>
          </a:p>
          <a:p>
            <a:endParaRPr lang="en-US" sz="1000" dirty="0"/>
          </a:p>
          <a:p>
            <a:r>
              <a:rPr lang="en-US" sz="2800" dirty="0"/>
              <a:t>Compares how two groups of users perform on two versions of a design.</a:t>
            </a:r>
          </a:p>
          <a:p>
            <a:endParaRPr lang="en-US" sz="1000" dirty="0"/>
          </a:p>
          <a:p>
            <a:r>
              <a:rPr lang="en-US" sz="2800" dirty="0"/>
              <a:t>Can involve thousands of users.</a:t>
            </a:r>
            <a:endParaRPr lang="en-US" sz="1100" dirty="0"/>
          </a:p>
          <a:p>
            <a:endParaRPr lang="en-US" sz="1000" dirty="0"/>
          </a:p>
          <a:p>
            <a:r>
              <a:rPr lang="en-US" sz="2800" dirty="0"/>
              <a:t>May create ethical dilemmas if users don’t know they are part of the test.</a:t>
            </a:r>
          </a:p>
          <a:p>
            <a:endParaRPr lang="en-US" sz="1000" dirty="0"/>
          </a:p>
          <a:p>
            <a:r>
              <a:rPr lang="en-US" sz="2800" dirty="0"/>
              <a:t>Care is needed to ensure that other issues are not affecting users’ behavior.</a:t>
            </a:r>
          </a:p>
          <a:p>
            <a:endParaRPr lang="en-US" sz="1000"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21</a:t>
            </a:fld>
            <a:endParaRPr lang="en-GB"/>
          </a:p>
        </p:txBody>
      </p:sp>
    </p:spTree>
    <p:extLst>
      <p:ext uri="{BB962C8B-B14F-4D97-AF65-F5344CB8AC3E}">
        <p14:creationId xmlns:p14="http://schemas.microsoft.com/office/powerpoint/2010/main" val="3136209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85800" y="228600"/>
            <a:ext cx="7772400" cy="1143000"/>
          </a:xfrm>
        </p:spPr>
        <p:txBody>
          <a:bodyPr/>
          <a:lstStyle/>
          <a:p>
            <a:r>
              <a:rPr lang="en-US"/>
              <a:t>Predictive models</a:t>
            </a:r>
          </a:p>
        </p:txBody>
      </p:sp>
      <p:sp>
        <p:nvSpPr>
          <p:cNvPr id="37891" name="Rectangle 3"/>
          <p:cNvSpPr>
            <a:spLocks noGrp="1" noChangeArrowheads="1"/>
          </p:cNvSpPr>
          <p:nvPr>
            <p:ph type="body" idx="4294967295"/>
          </p:nvPr>
        </p:nvSpPr>
        <p:spPr>
          <a:xfrm>
            <a:off x="457200" y="1295400"/>
            <a:ext cx="8153400" cy="5029200"/>
          </a:xfrm>
        </p:spPr>
        <p:txBody>
          <a:bodyPr>
            <a:normAutofit/>
          </a:bodyPr>
          <a:lstStyle/>
          <a:p>
            <a:pPr>
              <a:lnSpc>
                <a:spcPct val="90000"/>
              </a:lnSpc>
            </a:pPr>
            <a:r>
              <a:rPr lang="en-US" sz="3000" dirty="0"/>
              <a:t>Provide a way of evaluating products or designs without directly involving users.</a:t>
            </a:r>
          </a:p>
          <a:p>
            <a:pPr>
              <a:lnSpc>
                <a:spcPct val="90000"/>
              </a:lnSpc>
            </a:pPr>
            <a:endParaRPr lang="en-US" sz="800" dirty="0"/>
          </a:p>
          <a:p>
            <a:pPr>
              <a:lnSpc>
                <a:spcPct val="90000"/>
              </a:lnSpc>
            </a:pPr>
            <a:r>
              <a:rPr lang="en-US" sz="3000" dirty="0"/>
              <a:t>Less expensive than user testing.</a:t>
            </a:r>
          </a:p>
          <a:p>
            <a:pPr>
              <a:lnSpc>
                <a:spcPct val="90000"/>
              </a:lnSpc>
            </a:pPr>
            <a:endParaRPr lang="en-US" sz="800" dirty="0"/>
          </a:p>
          <a:p>
            <a:pPr>
              <a:lnSpc>
                <a:spcPct val="90000"/>
              </a:lnSpc>
            </a:pPr>
            <a:r>
              <a:rPr lang="en-US" sz="3000" dirty="0"/>
              <a:t>Usefulness limited to systems with predictable tasks - e.g., telephone answering systems, mobiles, cell and smart phones.</a:t>
            </a:r>
          </a:p>
          <a:p>
            <a:pPr>
              <a:lnSpc>
                <a:spcPct val="90000"/>
              </a:lnSpc>
            </a:pPr>
            <a:endParaRPr lang="en-US" sz="800" dirty="0"/>
          </a:p>
          <a:p>
            <a:pPr>
              <a:lnSpc>
                <a:spcPct val="90000"/>
              </a:lnSpc>
            </a:pPr>
            <a:r>
              <a:rPr lang="en-US" sz="3000" dirty="0"/>
              <a:t>Based on expert error-free behavior.</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22</a:t>
            </a:fld>
            <a:endParaRPr lang="en-GB"/>
          </a:p>
        </p:txBody>
      </p:sp>
    </p:spTree>
    <p:extLst>
      <p:ext uri="{BB962C8B-B14F-4D97-AF65-F5344CB8AC3E}">
        <p14:creationId xmlns:p14="http://schemas.microsoft.com/office/powerpoint/2010/main" val="283220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685800" y="152400"/>
            <a:ext cx="7772400" cy="1143000"/>
          </a:xfrm>
        </p:spPr>
        <p:txBody>
          <a:bodyPr/>
          <a:lstStyle/>
          <a:p>
            <a:r>
              <a:rPr lang="en-US"/>
              <a:t>Fitts’ Law </a:t>
            </a:r>
            <a:r>
              <a:rPr lang="en-US" sz="2800"/>
              <a:t>(Fitts, 1954)</a:t>
            </a:r>
            <a:endParaRPr lang="en-US">
              <a:solidFill>
                <a:schemeClr val="tx1"/>
              </a:solidFill>
            </a:endParaRPr>
          </a:p>
        </p:txBody>
      </p:sp>
      <p:sp>
        <p:nvSpPr>
          <p:cNvPr id="48131" name="Rectangle 3"/>
          <p:cNvSpPr>
            <a:spLocks noGrp="1" noChangeArrowheads="1"/>
          </p:cNvSpPr>
          <p:nvPr>
            <p:ph type="body" idx="4294967295"/>
          </p:nvPr>
        </p:nvSpPr>
        <p:spPr>
          <a:xfrm>
            <a:off x="685800" y="1295400"/>
            <a:ext cx="7772400" cy="5029200"/>
          </a:xfrm>
        </p:spPr>
        <p:txBody>
          <a:bodyPr>
            <a:normAutofit fontScale="92500" lnSpcReduction="10000"/>
          </a:bodyPr>
          <a:lstStyle/>
          <a:p>
            <a:r>
              <a:rPr lang="en-US" sz="2800" dirty="0" err="1"/>
              <a:t>Fitts</a:t>
            </a:r>
            <a:r>
              <a:rPr lang="en-US" sz="2800" dirty="0"/>
              <a:t>’ Law predicts that the time to point at an object using a device is a function of the distance from the target object &amp; the object’s size. </a:t>
            </a:r>
          </a:p>
          <a:p>
            <a:endParaRPr lang="en-US" sz="800" dirty="0"/>
          </a:p>
          <a:p>
            <a:r>
              <a:rPr lang="en-US" sz="2800" dirty="0"/>
              <a:t>The further away and the smaller the object, the longer the time to locate it and point to it.</a:t>
            </a:r>
          </a:p>
          <a:p>
            <a:endParaRPr lang="en-US" sz="900" dirty="0"/>
          </a:p>
          <a:p>
            <a:r>
              <a:rPr lang="en-US" sz="2800" dirty="0"/>
              <a:t>Particularly useful for determining where on a screen to position an object.</a:t>
            </a:r>
          </a:p>
          <a:p>
            <a:endParaRPr lang="en-US" sz="800" dirty="0"/>
          </a:p>
          <a:p>
            <a:r>
              <a:rPr lang="en-US" sz="2800" dirty="0" err="1"/>
              <a:t>Fitts</a:t>
            </a:r>
            <a:r>
              <a:rPr lang="en-US" sz="2800" dirty="0"/>
              <a:t>’ Law is useful for evaluating systems for which the time to locate an object is important, e.g., a cell and smart phones,</a:t>
            </a:r>
            <a:br>
              <a:rPr lang="en-US" sz="2800" dirty="0"/>
            </a:br>
            <a:r>
              <a:rPr lang="en-US" sz="2800" dirty="0"/>
              <a:t>a handheld and mobile devices. </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23</a:t>
            </a:fld>
            <a:endParaRPr lang="en-GB"/>
          </a:p>
        </p:txBody>
      </p:sp>
    </p:spTree>
    <p:extLst>
      <p:ext uri="{BB962C8B-B14F-4D97-AF65-F5344CB8AC3E}">
        <p14:creationId xmlns:p14="http://schemas.microsoft.com/office/powerpoint/2010/main" val="2659544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685800" y="152400"/>
            <a:ext cx="7772400" cy="914400"/>
          </a:xfrm>
        </p:spPr>
        <p:txBody>
          <a:bodyPr/>
          <a:lstStyle/>
          <a:p>
            <a:r>
              <a:rPr lang="en-US"/>
              <a:t>Key points</a:t>
            </a:r>
          </a:p>
        </p:txBody>
      </p:sp>
      <p:sp>
        <p:nvSpPr>
          <p:cNvPr id="54275" name="Rectangle 3"/>
          <p:cNvSpPr>
            <a:spLocks noGrp="1" noChangeArrowheads="1"/>
          </p:cNvSpPr>
          <p:nvPr>
            <p:ph type="body" idx="4294967295"/>
          </p:nvPr>
        </p:nvSpPr>
        <p:spPr>
          <a:xfrm>
            <a:off x="304800" y="1219200"/>
            <a:ext cx="8610600" cy="5105400"/>
          </a:xfrm>
        </p:spPr>
        <p:txBody>
          <a:bodyPr>
            <a:normAutofit fontScale="85000" lnSpcReduction="20000"/>
          </a:bodyPr>
          <a:lstStyle/>
          <a:p>
            <a:pPr>
              <a:lnSpc>
                <a:spcPct val="90000"/>
              </a:lnSpc>
            </a:pPr>
            <a:r>
              <a:rPr lang="en-US" sz="2800" dirty="0"/>
              <a:t>Inspections can be used to evaluate requirements, mockups, functional prototypes, or systems. </a:t>
            </a:r>
          </a:p>
          <a:p>
            <a:pPr>
              <a:lnSpc>
                <a:spcPct val="90000"/>
              </a:lnSpc>
            </a:pPr>
            <a:endParaRPr lang="en-US" sz="1000" dirty="0"/>
          </a:p>
          <a:p>
            <a:pPr>
              <a:lnSpc>
                <a:spcPct val="90000"/>
              </a:lnSpc>
            </a:pPr>
            <a:r>
              <a:rPr lang="en-US" sz="2800" dirty="0"/>
              <a:t>User testing &amp; heuristic evaluation may reveal different usability problems.</a:t>
            </a:r>
          </a:p>
          <a:p>
            <a:pPr>
              <a:lnSpc>
                <a:spcPct val="90000"/>
              </a:lnSpc>
            </a:pPr>
            <a:endParaRPr lang="en-US" sz="900" dirty="0"/>
          </a:p>
          <a:p>
            <a:pPr>
              <a:lnSpc>
                <a:spcPct val="90000"/>
              </a:lnSpc>
            </a:pPr>
            <a:r>
              <a:rPr lang="en-US" sz="2800" dirty="0"/>
              <a:t>Design guidelines can be used to develop heuristics.</a:t>
            </a:r>
          </a:p>
          <a:p>
            <a:pPr>
              <a:lnSpc>
                <a:spcPct val="90000"/>
              </a:lnSpc>
            </a:pPr>
            <a:endParaRPr lang="en-US" sz="900" dirty="0"/>
          </a:p>
          <a:p>
            <a:pPr>
              <a:lnSpc>
                <a:spcPct val="90000"/>
              </a:lnSpc>
            </a:pPr>
            <a:r>
              <a:rPr lang="en-US" sz="2800" dirty="0"/>
              <a:t>Walkthroughs are fine-grained focused method for evaluating small parts of  a product. </a:t>
            </a:r>
          </a:p>
          <a:p>
            <a:pPr>
              <a:lnSpc>
                <a:spcPct val="90000"/>
              </a:lnSpc>
            </a:pPr>
            <a:endParaRPr lang="en-US" sz="900" dirty="0"/>
          </a:p>
          <a:p>
            <a:pPr>
              <a:lnSpc>
                <a:spcPct val="90000"/>
              </a:lnSpc>
            </a:pPr>
            <a:r>
              <a:rPr lang="en-US" sz="2800" dirty="0"/>
              <a:t>Analytics involves collecting data about users activity on a website or product to see which parts are used.</a:t>
            </a:r>
          </a:p>
          <a:p>
            <a:pPr>
              <a:lnSpc>
                <a:spcPct val="90000"/>
              </a:lnSpc>
            </a:pPr>
            <a:endParaRPr lang="en-US" sz="900" dirty="0"/>
          </a:p>
          <a:p>
            <a:pPr>
              <a:lnSpc>
                <a:spcPct val="90000"/>
              </a:lnSpc>
            </a:pPr>
            <a:r>
              <a:rPr lang="en-US" sz="2800" dirty="0"/>
              <a:t>A/B testing a form of large-scale experiment.</a:t>
            </a:r>
          </a:p>
          <a:p>
            <a:pPr>
              <a:lnSpc>
                <a:spcPct val="90000"/>
              </a:lnSpc>
            </a:pPr>
            <a:endParaRPr lang="en-US" sz="900" dirty="0"/>
          </a:p>
          <a:p>
            <a:pPr>
              <a:lnSpc>
                <a:spcPct val="90000"/>
              </a:lnSpc>
            </a:pPr>
            <a:r>
              <a:rPr lang="en-US" sz="2800" dirty="0"/>
              <a:t>Fitts’ Law can be used to predict expert, error-free performance for clearly defined tasks with limited key presses, </a:t>
            </a:r>
            <a:r>
              <a:rPr lang="en-US" sz="2800" dirty="0" err="1"/>
              <a:t>eg</a:t>
            </a:r>
            <a:r>
              <a:rPr lang="en-US" sz="2800" dirty="0"/>
              <a:t> to evaluate keypress sequences for handheld devices and the position of objects on a screen. </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24</a:t>
            </a:fld>
            <a:endParaRPr lang="en-GB"/>
          </a:p>
        </p:txBody>
      </p:sp>
    </p:spTree>
    <p:extLst>
      <p:ext uri="{BB962C8B-B14F-4D97-AF65-F5344CB8AC3E}">
        <p14:creationId xmlns:p14="http://schemas.microsoft.com/office/powerpoint/2010/main" val="177953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09600" y="228600"/>
            <a:ext cx="7772400" cy="1143000"/>
          </a:xfrm>
        </p:spPr>
        <p:txBody>
          <a:bodyPr/>
          <a:lstStyle/>
          <a:p>
            <a:r>
              <a:rPr lang="en-US" dirty="0"/>
              <a:t>Inspections</a:t>
            </a:r>
          </a:p>
        </p:txBody>
      </p:sp>
      <p:sp>
        <p:nvSpPr>
          <p:cNvPr id="12291" name="Rectangle 3"/>
          <p:cNvSpPr>
            <a:spLocks noGrp="1" noChangeArrowheads="1"/>
          </p:cNvSpPr>
          <p:nvPr>
            <p:ph type="body" idx="4294967295"/>
          </p:nvPr>
        </p:nvSpPr>
        <p:spPr>
          <a:xfrm>
            <a:off x="685800" y="1524000"/>
            <a:ext cx="7772400" cy="4572000"/>
          </a:xfrm>
        </p:spPr>
        <p:txBody>
          <a:bodyPr>
            <a:normAutofit fontScale="92500" lnSpcReduction="10000"/>
          </a:bodyPr>
          <a:lstStyle/>
          <a:p>
            <a:pPr>
              <a:lnSpc>
                <a:spcPct val="90000"/>
              </a:lnSpc>
            </a:pPr>
            <a:r>
              <a:rPr lang="en-US" sz="2800" dirty="0"/>
              <a:t>Several kinds.</a:t>
            </a:r>
          </a:p>
          <a:p>
            <a:pPr>
              <a:lnSpc>
                <a:spcPct val="90000"/>
              </a:lnSpc>
            </a:pPr>
            <a:endParaRPr lang="en-US" sz="2800" dirty="0"/>
          </a:p>
          <a:p>
            <a:pPr>
              <a:lnSpc>
                <a:spcPct val="90000"/>
              </a:lnSpc>
            </a:pPr>
            <a:r>
              <a:rPr lang="en-US" sz="2800" dirty="0"/>
              <a:t>Experts use their knowledge of users &amp; technology to review software usability.</a:t>
            </a:r>
          </a:p>
          <a:p>
            <a:pPr>
              <a:lnSpc>
                <a:spcPct val="90000"/>
              </a:lnSpc>
            </a:pPr>
            <a:endParaRPr lang="en-US" sz="2800" dirty="0"/>
          </a:p>
          <a:p>
            <a:pPr>
              <a:lnSpc>
                <a:spcPct val="90000"/>
              </a:lnSpc>
            </a:pPr>
            <a:r>
              <a:rPr lang="en-US" sz="2800" dirty="0"/>
              <a:t>Expert critiques can be formal or informal.</a:t>
            </a:r>
          </a:p>
          <a:p>
            <a:pPr>
              <a:lnSpc>
                <a:spcPct val="90000"/>
              </a:lnSpc>
            </a:pPr>
            <a:endParaRPr lang="en-US" sz="2800" dirty="0"/>
          </a:p>
          <a:p>
            <a:pPr>
              <a:lnSpc>
                <a:spcPct val="90000"/>
              </a:lnSpc>
            </a:pPr>
            <a:r>
              <a:rPr lang="en-US" sz="2800" dirty="0"/>
              <a:t>Heuristic evaluation is a review guided by a set of heuristics.</a:t>
            </a:r>
          </a:p>
          <a:p>
            <a:pPr>
              <a:lnSpc>
                <a:spcPct val="90000"/>
              </a:lnSpc>
            </a:pPr>
            <a:endParaRPr lang="en-US" sz="2800" dirty="0"/>
          </a:p>
          <a:p>
            <a:pPr>
              <a:lnSpc>
                <a:spcPct val="90000"/>
              </a:lnSpc>
            </a:pPr>
            <a:r>
              <a:rPr lang="en-US" sz="2800" dirty="0"/>
              <a:t>Walkthroughs involve stepping through a pre-planned scenario noting potential problems.</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3</a:t>
            </a:fld>
            <a:endParaRPr lang="en-GB"/>
          </a:p>
        </p:txBody>
      </p:sp>
    </p:spTree>
    <p:extLst>
      <p:ext uri="{BB962C8B-B14F-4D97-AF65-F5344CB8AC3E}">
        <p14:creationId xmlns:p14="http://schemas.microsoft.com/office/powerpoint/2010/main" val="40585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85800" y="228600"/>
            <a:ext cx="7772400" cy="1143000"/>
          </a:xfrm>
        </p:spPr>
        <p:txBody>
          <a:bodyPr/>
          <a:lstStyle/>
          <a:p>
            <a:r>
              <a:rPr lang="en-US"/>
              <a:t>Heuristic evaluation</a:t>
            </a:r>
          </a:p>
        </p:txBody>
      </p:sp>
      <p:sp>
        <p:nvSpPr>
          <p:cNvPr id="14339" name="Rectangle 3"/>
          <p:cNvSpPr>
            <a:spLocks noGrp="1" noChangeArrowheads="1"/>
          </p:cNvSpPr>
          <p:nvPr>
            <p:ph type="body" idx="4294967295"/>
          </p:nvPr>
        </p:nvSpPr>
        <p:spPr>
          <a:xfrm>
            <a:off x="533400" y="1371600"/>
            <a:ext cx="7772400" cy="4876800"/>
          </a:xfrm>
        </p:spPr>
        <p:txBody>
          <a:bodyPr>
            <a:normAutofit fontScale="92500" lnSpcReduction="10000"/>
          </a:bodyPr>
          <a:lstStyle/>
          <a:p>
            <a:pPr>
              <a:lnSpc>
                <a:spcPct val="90000"/>
              </a:lnSpc>
            </a:pPr>
            <a:r>
              <a:rPr lang="en-US" sz="2800" dirty="0"/>
              <a:t>Developed by Jacob Nielsen in the early 1990s.</a:t>
            </a:r>
          </a:p>
          <a:p>
            <a:pPr>
              <a:lnSpc>
                <a:spcPct val="90000"/>
              </a:lnSpc>
            </a:pPr>
            <a:endParaRPr lang="en-US" sz="1300" dirty="0"/>
          </a:p>
          <a:p>
            <a:pPr>
              <a:lnSpc>
                <a:spcPct val="90000"/>
              </a:lnSpc>
            </a:pPr>
            <a:r>
              <a:rPr lang="en-US" sz="2800" dirty="0"/>
              <a:t>Based on heuristics distilled from an empirical analysis of 249 usability problems.</a:t>
            </a:r>
          </a:p>
          <a:p>
            <a:pPr>
              <a:lnSpc>
                <a:spcPct val="90000"/>
              </a:lnSpc>
            </a:pPr>
            <a:endParaRPr lang="en-US" sz="1300" dirty="0"/>
          </a:p>
          <a:p>
            <a:pPr>
              <a:lnSpc>
                <a:spcPct val="90000"/>
              </a:lnSpc>
            </a:pPr>
            <a:r>
              <a:rPr lang="en-US" sz="2800" dirty="0"/>
              <a:t>These heuristics have been revised for current technology by Nielsen and others for:</a:t>
            </a:r>
          </a:p>
          <a:p>
            <a:pPr lvl="1">
              <a:lnSpc>
                <a:spcPct val="90000"/>
              </a:lnSpc>
            </a:pPr>
            <a:r>
              <a:rPr lang="en-US" sz="2400" dirty="0">
                <a:solidFill>
                  <a:schemeClr val="tx1"/>
                </a:solidFill>
              </a:rPr>
              <a:t>mobile devices, </a:t>
            </a:r>
          </a:p>
          <a:p>
            <a:pPr lvl="1">
              <a:lnSpc>
                <a:spcPct val="90000"/>
              </a:lnSpc>
            </a:pPr>
            <a:r>
              <a:rPr lang="en-US" sz="2400" dirty="0" err="1">
                <a:solidFill>
                  <a:schemeClr val="tx1"/>
                </a:solidFill>
              </a:rPr>
              <a:t>wearables</a:t>
            </a:r>
            <a:r>
              <a:rPr lang="en-US" sz="2400" dirty="0">
                <a:solidFill>
                  <a:schemeClr val="tx1"/>
                </a:solidFill>
              </a:rPr>
              <a:t>,</a:t>
            </a:r>
          </a:p>
          <a:p>
            <a:pPr lvl="1">
              <a:lnSpc>
                <a:spcPct val="90000"/>
              </a:lnSpc>
            </a:pPr>
            <a:r>
              <a:rPr lang="en-US" sz="2400" dirty="0">
                <a:solidFill>
                  <a:schemeClr val="tx1"/>
                </a:solidFill>
              </a:rPr>
              <a:t>virtual worlds, </a:t>
            </a:r>
          </a:p>
          <a:p>
            <a:pPr lvl="1">
              <a:lnSpc>
                <a:spcPct val="90000"/>
              </a:lnSpc>
            </a:pPr>
            <a:r>
              <a:rPr lang="en-US" sz="2400" dirty="0">
                <a:solidFill>
                  <a:schemeClr val="tx1"/>
                </a:solidFill>
              </a:rPr>
              <a:t>social media, etc.</a:t>
            </a:r>
          </a:p>
          <a:p>
            <a:pPr lvl="1">
              <a:lnSpc>
                <a:spcPct val="90000"/>
              </a:lnSpc>
            </a:pPr>
            <a:endParaRPr lang="en-US" sz="1300" dirty="0">
              <a:solidFill>
                <a:schemeClr val="tx1"/>
              </a:solidFill>
            </a:endParaRPr>
          </a:p>
          <a:p>
            <a:pPr>
              <a:lnSpc>
                <a:spcPct val="90000"/>
              </a:lnSpc>
            </a:pPr>
            <a:r>
              <a:rPr lang="en-US" sz="2800" dirty="0"/>
              <a:t>Design guidelines form a basis for developing heuristics.</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4</a:t>
            </a:fld>
            <a:endParaRPr lang="en-GB"/>
          </a:p>
        </p:txBody>
      </p:sp>
    </p:spTree>
    <p:extLst>
      <p:ext uri="{BB962C8B-B14F-4D97-AF65-F5344CB8AC3E}">
        <p14:creationId xmlns:p14="http://schemas.microsoft.com/office/powerpoint/2010/main" val="365788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85800" y="304800"/>
            <a:ext cx="7846640" cy="963960"/>
          </a:xfrm>
        </p:spPr>
        <p:txBody>
          <a:bodyPr>
            <a:normAutofit fontScale="90000"/>
          </a:bodyPr>
          <a:lstStyle/>
          <a:p>
            <a:r>
              <a:rPr lang="en-US" dirty="0"/>
              <a:t>Revised version (2014) of Nielsen’s original heuristics</a:t>
            </a:r>
          </a:p>
        </p:txBody>
      </p:sp>
      <p:sp>
        <p:nvSpPr>
          <p:cNvPr id="16387" name="Rectangle 3"/>
          <p:cNvSpPr>
            <a:spLocks noGrp="1" noChangeArrowheads="1"/>
          </p:cNvSpPr>
          <p:nvPr>
            <p:ph type="body" idx="4294967295"/>
          </p:nvPr>
        </p:nvSpPr>
        <p:spPr>
          <a:xfrm>
            <a:off x="457200" y="1556792"/>
            <a:ext cx="8382000" cy="4691608"/>
          </a:xfrm>
        </p:spPr>
        <p:txBody>
          <a:bodyPr>
            <a:normAutofit lnSpcReduction="10000"/>
          </a:bodyPr>
          <a:lstStyle/>
          <a:p>
            <a:pPr>
              <a:lnSpc>
                <a:spcPct val="90000"/>
              </a:lnSpc>
            </a:pPr>
            <a:r>
              <a:rPr lang="en-US" sz="2800" dirty="0"/>
              <a:t>Visibility of system status.</a:t>
            </a:r>
          </a:p>
          <a:p>
            <a:pPr>
              <a:lnSpc>
                <a:spcPct val="90000"/>
              </a:lnSpc>
            </a:pPr>
            <a:r>
              <a:rPr lang="en-US" sz="2800" dirty="0"/>
              <a:t>Match between system and real world.</a:t>
            </a:r>
          </a:p>
          <a:p>
            <a:pPr>
              <a:lnSpc>
                <a:spcPct val="90000"/>
              </a:lnSpc>
            </a:pPr>
            <a:r>
              <a:rPr lang="en-US" sz="2800" dirty="0"/>
              <a:t>User control and freedom.</a:t>
            </a:r>
          </a:p>
          <a:p>
            <a:pPr>
              <a:lnSpc>
                <a:spcPct val="90000"/>
              </a:lnSpc>
            </a:pPr>
            <a:r>
              <a:rPr lang="en-US" sz="2800" dirty="0"/>
              <a:t>Consistency and standards.</a:t>
            </a:r>
          </a:p>
          <a:p>
            <a:pPr>
              <a:lnSpc>
                <a:spcPct val="90000"/>
              </a:lnSpc>
            </a:pPr>
            <a:r>
              <a:rPr lang="en-US" sz="2800" dirty="0"/>
              <a:t>Error prevention. </a:t>
            </a:r>
          </a:p>
          <a:p>
            <a:pPr>
              <a:lnSpc>
                <a:spcPct val="90000"/>
              </a:lnSpc>
            </a:pPr>
            <a:r>
              <a:rPr lang="en-US" sz="2800" dirty="0"/>
              <a:t>Recognition rather than recall.</a:t>
            </a:r>
          </a:p>
          <a:p>
            <a:pPr>
              <a:lnSpc>
                <a:spcPct val="90000"/>
              </a:lnSpc>
            </a:pPr>
            <a:r>
              <a:rPr lang="en-US" sz="2800" dirty="0"/>
              <a:t>Flexibility and efficiency of use.</a:t>
            </a:r>
          </a:p>
          <a:p>
            <a:pPr>
              <a:lnSpc>
                <a:spcPct val="90000"/>
              </a:lnSpc>
            </a:pPr>
            <a:r>
              <a:rPr lang="en-US" sz="2800" dirty="0"/>
              <a:t>Aesthetic and minimalist design.</a:t>
            </a:r>
          </a:p>
          <a:p>
            <a:pPr>
              <a:lnSpc>
                <a:spcPct val="90000"/>
              </a:lnSpc>
            </a:pPr>
            <a:r>
              <a:rPr lang="en-US" sz="2800" dirty="0"/>
              <a:t>Help users recognize, diagnose, recover from errors.</a:t>
            </a:r>
          </a:p>
          <a:p>
            <a:pPr>
              <a:lnSpc>
                <a:spcPct val="90000"/>
              </a:lnSpc>
            </a:pPr>
            <a:r>
              <a:rPr lang="en-US" sz="2800" dirty="0"/>
              <a:t>Help and documentation.</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5</a:t>
            </a:fld>
            <a:endParaRPr lang="en-GB"/>
          </a:p>
        </p:txBody>
      </p:sp>
    </p:spTree>
    <p:extLst>
      <p:ext uri="{BB962C8B-B14F-4D97-AF65-F5344CB8AC3E}">
        <p14:creationId xmlns:p14="http://schemas.microsoft.com/office/powerpoint/2010/main" val="2126952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381000" y="457200"/>
            <a:ext cx="8001000" cy="1143000"/>
          </a:xfrm>
        </p:spPr>
        <p:txBody>
          <a:bodyPr/>
          <a:lstStyle/>
          <a:p>
            <a:r>
              <a:rPr lang="en-US"/>
              <a:t>No. of evaluators &amp; problems</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6</a:t>
            </a:fld>
            <a:endParaRPr lang="en-GB"/>
          </a:p>
        </p:txBody>
      </p:sp>
      <p:pic>
        <p:nvPicPr>
          <p:cNvPr id="2" name="Picture 1">
            <a:extLst>
              <a:ext uri="{FF2B5EF4-FFF2-40B4-BE49-F238E27FC236}">
                <a16:creationId xmlns:a16="http://schemas.microsoft.com/office/drawing/2014/main" id="{FBCE0778-4FBD-7044-B3DA-9C22373F09E1}"/>
              </a:ext>
            </a:extLst>
          </p:cNvPr>
          <p:cNvPicPr>
            <a:picLocks noChangeAspect="1"/>
          </p:cNvPicPr>
          <p:nvPr/>
        </p:nvPicPr>
        <p:blipFill>
          <a:blip r:embed="rId3"/>
          <a:stretch>
            <a:fillRect/>
          </a:stretch>
        </p:blipFill>
        <p:spPr>
          <a:xfrm>
            <a:off x="2123728" y="1966132"/>
            <a:ext cx="4896544" cy="2925735"/>
          </a:xfrm>
          <a:prstGeom prst="rect">
            <a:avLst/>
          </a:prstGeom>
        </p:spPr>
      </p:pic>
      <p:sp>
        <p:nvSpPr>
          <p:cNvPr id="4" name="TextBox 3">
            <a:extLst>
              <a:ext uri="{FF2B5EF4-FFF2-40B4-BE49-F238E27FC236}">
                <a16:creationId xmlns:a16="http://schemas.microsoft.com/office/drawing/2014/main" id="{E063FC1B-796C-AF47-BDF2-273E355F9A24}"/>
              </a:ext>
            </a:extLst>
          </p:cNvPr>
          <p:cNvSpPr txBox="1"/>
          <p:nvPr/>
        </p:nvSpPr>
        <p:spPr>
          <a:xfrm>
            <a:off x="2570413" y="5316332"/>
            <a:ext cx="5049587" cy="615553"/>
          </a:xfrm>
          <a:prstGeom prst="rect">
            <a:avLst/>
          </a:prstGeom>
          <a:noFill/>
        </p:spPr>
        <p:txBody>
          <a:bodyPr wrap="none" rtlCol="0">
            <a:spAutoFit/>
          </a:bodyPr>
          <a:lstStyle/>
          <a:p>
            <a:r>
              <a:rPr lang="en-US" sz="1200" b="1" dirty="0"/>
              <a:t>Curve showing the proportion of usability problems in an interface found by</a:t>
            </a:r>
            <a:br>
              <a:rPr lang="en-US" sz="1200" b="1" dirty="0"/>
            </a:br>
            <a:r>
              <a:rPr lang="en-US" sz="1200" b="1" dirty="0"/>
              <a:t>heuristic evaluation using different numbers of evaluators.</a:t>
            </a:r>
          </a:p>
          <a:p>
            <a:r>
              <a:rPr lang="en-US" sz="1000" dirty="0"/>
              <a:t>Source: Nielsen and Mack, 1994. Courtesy of John Wiley &amp; Sons, Inc.</a:t>
            </a:r>
          </a:p>
        </p:txBody>
      </p:sp>
    </p:spTree>
    <p:extLst>
      <p:ext uri="{BB962C8B-B14F-4D97-AF65-F5344CB8AC3E}">
        <p14:creationId xmlns:p14="http://schemas.microsoft.com/office/powerpoint/2010/main" val="166230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5800" y="228600"/>
            <a:ext cx="7772400" cy="1143000"/>
          </a:xfrm>
        </p:spPr>
        <p:txBody>
          <a:bodyPr/>
          <a:lstStyle/>
          <a:p>
            <a:r>
              <a:rPr lang="en-US" dirty="0"/>
              <a:t>Number of evaluators</a:t>
            </a:r>
          </a:p>
        </p:txBody>
      </p:sp>
      <p:sp>
        <p:nvSpPr>
          <p:cNvPr id="18435" name="Rectangle 3"/>
          <p:cNvSpPr>
            <a:spLocks noGrp="1" noChangeArrowheads="1"/>
          </p:cNvSpPr>
          <p:nvPr>
            <p:ph type="body" idx="4294967295"/>
          </p:nvPr>
        </p:nvSpPr>
        <p:spPr>
          <a:xfrm>
            <a:off x="685800" y="1447800"/>
            <a:ext cx="7772400" cy="4648200"/>
          </a:xfrm>
        </p:spPr>
        <p:txBody>
          <a:bodyPr>
            <a:normAutofit lnSpcReduction="10000"/>
          </a:bodyPr>
          <a:lstStyle/>
          <a:p>
            <a:pPr marL="0" indent="0">
              <a:buNone/>
            </a:pPr>
            <a:endParaRPr lang="en-US" dirty="0"/>
          </a:p>
          <a:p>
            <a:r>
              <a:rPr lang="en-US" dirty="0"/>
              <a:t>Nielsen suggests that on average 5 evaluators identify 75-80% of usability problems.</a:t>
            </a:r>
          </a:p>
          <a:p>
            <a:endParaRPr lang="en-US" sz="1200" dirty="0"/>
          </a:p>
          <a:p>
            <a:r>
              <a:rPr lang="en-US" dirty="0" err="1"/>
              <a:t>Cockton</a:t>
            </a:r>
            <a:r>
              <a:rPr lang="en-US" dirty="0"/>
              <a:t> and  </a:t>
            </a:r>
            <a:r>
              <a:rPr lang="en-US" dirty="0" err="1"/>
              <a:t>Woolrych</a:t>
            </a:r>
            <a:r>
              <a:rPr lang="en-US" dirty="0"/>
              <a:t> (2001) point out that the number of users needed to find 75-80% of usability problems depends on the context and nature of the task problems.</a:t>
            </a:r>
          </a:p>
          <a:p>
            <a:endParaRPr lang="en-US" dirty="0"/>
          </a:p>
          <a:p>
            <a:endParaRPr lang="en-US"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7</a:t>
            </a:fld>
            <a:endParaRPr lang="en-GB"/>
          </a:p>
        </p:txBody>
      </p:sp>
    </p:spTree>
    <p:extLst>
      <p:ext uri="{BB962C8B-B14F-4D97-AF65-F5344CB8AC3E}">
        <p14:creationId xmlns:p14="http://schemas.microsoft.com/office/powerpoint/2010/main" val="3609137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p:txBody>
          <a:bodyPr>
            <a:normAutofit fontScale="90000"/>
          </a:bodyPr>
          <a:lstStyle/>
          <a:p>
            <a:r>
              <a:rPr lang="en-US"/>
              <a:t>Heuristics for websites focus on key criteria </a:t>
            </a:r>
            <a:r>
              <a:rPr lang="en-US" sz="2400"/>
              <a:t>(Budd, 2007)</a:t>
            </a:r>
          </a:p>
        </p:txBody>
      </p:sp>
      <p:sp>
        <p:nvSpPr>
          <p:cNvPr id="26627" name="Content Placeholder 2"/>
          <p:cNvSpPr>
            <a:spLocks noGrp="1"/>
          </p:cNvSpPr>
          <p:nvPr>
            <p:ph idx="4294967295"/>
          </p:nvPr>
        </p:nvSpPr>
        <p:spPr>
          <a:xfrm>
            <a:off x="467544" y="1700808"/>
            <a:ext cx="8229600" cy="4525963"/>
          </a:xfrm>
        </p:spPr>
        <p:txBody>
          <a:bodyPr>
            <a:normAutofit/>
          </a:bodyPr>
          <a:lstStyle/>
          <a:p>
            <a:r>
              <a:rPr lang="en-US" dirty="0"/>
              <a:t>Clarity</a:t>
            </a:r>
          </a:p>
          <a:p>
            <a:endParaRPr lang="en-US" sz="1300" dirty="0"/>
          </a:p>
          <a:p>
            <a:r>
              <a:rPr lang="en-US" dirty="0"/>
              <a:t>Minimize unnecessary complexity &amp; cognitive load</a:t>
            </a:r>
          </a:p>
          <a:p>
            <a:endParaRPr lang="en-US" sz="1200" dirty="0"/>
          </a:p>
          <a:p>
            <a:r>
              <a:rPr lang="en-US" dirty="0"/>
              <a:t>Provide users with context</a:t>
            </a:r>
          </a:p>
          <a:p>
            <a:endParaRPr lang="en-US" sz="1200" dirty="0"/>
          </a:p>
          <a:p>
            <a:r>
              <a:rPr lang="en-US" dirty="0"/>
              <a:t>Promote positive &amp; pleasurable user experience</a:t>
            </a:r>
          </a:p>
          <a:p>
            <a:endParaRPr lang="en-US" dirty="0"/>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8</a:t>
            </a:fld>
            <a:endParaRPr lang="en-GB"/>
          </a:p>
        </p:txBody>
      </p:sp>
    </p:spTree>
    <p:extLst>
      <p:ext uri="{BB962C8B-B14F-4D97-AF65-F5344CB8AC3E}">
        <p14:creationId xmlns:p14="http://schemas.microsoft.com/office/powerpoint/2010/main" val="197199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09600" y="228600"/>
            <a:ext cx="7848600" cy="1524000"/>
          </a:xfrm>
        </p:spPr>
        <p:txBody>
          <a:bodyPr/>
          <a:lstStyle/>
          <a:p>
            <a:r>
              <a:rPr lang="en-US" dirty="0"/>
              <a:t>Doing heuristic evaluation</a:t>
            </a:r>
          </a:p>
        </p:txBody>
      </p:sp>
      <p:sp>
        <p:nvSpPr>
          <p:cNvPr id="22531" name="Rectangle 3"/>
          <p:cNvSpPr>
            <a:spLocks noGrp="1" noChangeArrowheads="1"/>
          </p:cNvSpPr>
          <p:nvPr>
            <p:ph type="body" idx="4294967295"/>
          </p:nvPr>
        </p:nvSpPr>
        <p:spPr>
          <a:xfrm>
            <a:off x="611560" y="1916832"/>
            <a:ext cx="7772400" cy="4495800"/>
          </a:xfrm>
        </p:spPr>
        <p:txBody>
          <a:bodyPr>
            <a:normAutofit/>
          </a:bodyPr>
          <a:lstStyle/>
          <a:p>
            <a:r>
              <a:rPr lang="en-US" sz="2800" dirty="0"/>
              <a:t>Briefing session to tell experts what to do.</a:t>
            </a:r>
          </a:p>
          <a:p>
            <a:endParaRPr lang="en-US" sz="1200" dirty="0"/>
          </a:p>
          <a:p>
            <a:r>
              <a:rPr lang="en-US" sz="2800" dirty="0"/>
              <a:t>Evaluation period of 1-2 hours in which:</a:t>
            </a:r>
          </a:p>
          <a:p>
            <a:pPr lvl="1"/>
            <a:r>
              <a:rPr lang="en-US" sz="2400" dirty="0">
                <a:solidFill>
                  <a:schemeClr val="tx1"/>
                </a:solidFill>
              </a:rPr>
              <a:t>Each expert works separately;</a:t>
            </a:r>
          </a:p>
          <a:p>
            <a:pPr lvl="1"/>
            <a:endParaRPr lang="en-US" sz="800" dirty="0">
              <a:solidFill>
                <a:schemeClr val="tx1"/>
              </a:solidFill>
            </a:endParaRPr>
          </a:p>
          <a:p>
            <a:pPr lvl="1"/>
            <a:r>
              <a:rPr lang="en-US" sz="2400" dirty="0">
                <a:solidFill>
                  <a:schemeClr val="tx1"/>
                </a:solidFill>
              </a:rPr>
              <a:t>Take one pass to get a feel for the product;</a:t>
            </a:r>
          </a:p>
          <a:p>
            <a:pPr lvl="1"/>
            <a:endParaRPr lang="en-US" sz="800" dirty="0">
              <a:solidFill>
                <a:schemeClr val="tx1"/>
              </a:solidFill>
            </a:endParaRPr>
          </a:p>
          <a:p>
            <a:pPr lvl="1"/>
            <a:r>
              <a:rPr lang="en-US" sz="2400" dirty="0">
                <a:solidFill>
                  <a:schemeClr val="tx1"/>
                </a:solidFill>
              </a:rPr>
              <a:t>Take a second pass to focus on specific features.</a:t>
            </a:r>
          </a:p>
          <a:p>
            <a:pPr lvl="1"/>
            <a:endParaRPr lang="en-US" sz="1200" dirty="0">
              <a:solidFill>
                <a:schemeClr val="tx1"/>
              </a:solidFill>
            </a:endParaRPr>
          </a:p>
          <a:p>
            <a:r>
              <a:rPr lang="en-US" sz="2800" dirty="0"/>
              <a:t>Debriefing session in which experts work together to prioritize problems.</a:t>
            </a:r>
          </a:p>
        </p:txBody>
      </p:sp>
      <p:sp>
        <p:nvSpPr>
          <p:cNvPr id="3" name="Footer Placeholder 2"/>
          <p:cNvSpPr>
            <a:spLocks noGrp="1"/>
          </p:cNvSpPr>
          <p:nvPr>
            <p:ph type="ftr" sz="quarter" idx="11"/>
          </p:nvPr>
        </p:nvSpPr>
        <p:spPr/>
        <p:txBody>
          <a:bodyPr/>
          <a:lstStyle/>
          <a:p>
            <a:r>
              <a:rPr lang="en-GB"/>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9</a:t>
            </a:fld>
            <a:endParaRPr lang="en-GB"/>
          </a:p>
        </p:txBody>
      </p:sp>
    </p:spTree>
    <p:extLst>
      <p:ext uri="{BB962C8B-B14F-4D97-AF65-F5344CB8AC3E}">
        <p14:creationId xmlns:p14="http://schemas.microsoft.com/office/powerpoint/2010/main" val="3948650654"/>
      </p:ext>
    </p:extLst>
  </p:cSld>
  <p:clrMapOvr>
    <a:masterClrMapping/>
  </p:clrMapOvr>
</p:sld>
</file>

<file path=ppt/theme/theme1.xml><?xml version="1.0" encoding="utf-8"?>
<a:theme xmlns:a="http://schemas.openxmlformats.org/drawingml/2006/main" name="Office Theme">
  <a:themeElements>
    <a:clrScheme name="Custom 8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77A36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TotalTime>
  <Words>1443</Words>
  <Application>Microsoft Macintosh PowerPoint</Application>
  <PresentationFormat>On-screen Show (4:3)</PresentationFormat>
  <Paragraphs>271</Paragraphs>
  <Slides>24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ＭＳ Ｐゴシック</vt:lpstr>
      <vt:lpstr>Arial</vt:lpstr>
      <vt:lpstr>Calibri</vt:lpstr>
      <vt:lpstr>Liberation Sans</vt:lpstr>
      <vt:lpstr>Times</vt:lpstr>
      <vt:lpstr>Office Theme</vt:lpstr>
      <vt:lpstr>PowerPoint Presentation</vt:lpstr>
      <vt:lpstr>Aims:</vt:lpstr>
      <vt:lpstr>Inspections</vt:lpstr>
      <vt:lpstr>Heuristic evaluation</vt:lpstr>
      <vt:lpstr>Revised version (2014) of Nielsen’s original heuristics</vt:lpstr>
      <vt:lpstr>No. of evaluators &amp; problems</vt:lpstr>
      <vt:lpstr>Number of evaluators</vt:lpstr>
      <vt:lpstr>Heuristics for websites focus on key criteria (Budd, 2007)</vt:lpstr>
      <vt:lpstr>Doing heuristic evaluation</vt:lpstr>
      <vt:lpstr>Advantages and problems</vt:lpstr>
      <vt:lpstr>Turning design guidelines and golden rules into heuristics </vt:lpstr>
      <vt:lpstr>Evaluating for accessibility using Guidelines</vt:lpstr>
      <vt:lpstr>Cognitive walkthroughs</vt:lpstr>
      <vt:lpstr>The 3 questions</vt:lpstr>
      <vt:lpstr>Pluralistic walkthrough</vt:lpstr>
      <vt:lpstr>Web Analytics</vt:lpstr>
      <vt:lpstr>Segment of Google Analytics for id-book.com, December 2018</vt:lpstr>
      <vt:lpstr>Segment of Google Analytics for id-book.com, December 2018</vt:lpstr>
      <vt:lpstr>Segment of early VisiStat Analytics from 2010</vt:lpstr>
      <vt:lpstr>Segment of early VisiStat Analytics from 2010</vt:lpstr>
      <vt:lpstr>A/B Testing</vt:lpstr>
      <vt:lpstr>Predictive models</vt:lpstr>
      <vt:lpstr>Fitts’ Law (Fitts, 1954)</vt:lpstr>
      <vt:lpstr>Key points</vt:lpstr>
    </vt:vector>
  </TitlesOfParts>
  <Company>John Wiley and Sons, Inc.</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Helen.Sharp</cp:lastModifiedBy>
  <cp:revision>55</cp:revision>
  <dcterms:created xsi:type="dcterms:W3CDTF">2015-01-06T09:40:09Z</dcterms:created>
  <dcterms:modified xsi:type="dcterms:W3CDTF">2019-06-18T12:33:05Z</dcterms:modified>
</cp:coreProperties>
</file>