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A6E8-FDA1-44A0-9D80-C8D91C903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B5AD86-3100-4756-9C00-E178C4A1B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4B2C08-EE02-4354-BFBD-F7932449486B}"/>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F42845EC-8C08-494F-85C2-C47ACD347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7EBC7-0D1E-4815-9B0A-9FECD7609A7B}"/>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328968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3FA1-12C9-490E-B851-86AAABD8AB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AE0B32-2809-4F11-83D0-A8C28AF2A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43A64-ABF0-43F6-9AD1-0B47D0AD5C83}"/>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4B06FBD9-5BBF-4C02-A0B2-CB736FAD0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A2FC6-612A-464B-B808-7E4DAE1E24C9}"/>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5508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BD613-14EB-46C2-A566-333A861566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48645-CE00-42E4-B333-15EF834F96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27436-B463-481B-B9B8-E3D9E048F166}"/>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30C63F11-5289-4C5C-B026-AF761F215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6C445-2EEA-4F44-8883-90E41556636A}"/>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226663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8443-F0B0-4115-A18C-7FECF0C97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63095-C5DA-42B3-9CCF-DBEB5AFE0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E8C22-9199-40A7-AF72-4EFF0CCD7D9E}"/>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CE4CF146-F345-4F9E-A284-907AB3586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AA094-278F-45D5-8C2D-365E14585459}"/>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27410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80E8-8B57-4247-810C-E9613BE3B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CFE591-ADB1-492B-9C5C-9E750E292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D604C-01D8-4280-9B44-4A33EB4438CF}"/>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EFEE30A4-FFD9-42E1-96F3-4F664D3B9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5B4BB-0585-42CB-B929-1FC0DCA88D5E}"/>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216954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9AC2-5AEF-4A49-8EED-67A061596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3A4747-3067-4DED-9334-F107C0816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69FF93-80DE-4C67-9167-81487C8A8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8FA057-FBF7-450C-82B6-A24CA3A6B0DA}"/>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6" name="Footer Placeholder 5">
            <a:extLst>
              <a:ext uri="{FF2B5EF4-FFF2-40B4-BE49-F238E27FC236}">
                <a16:creationId xmlns:a16="http://schemas.microsoft.com/office/drawing/2014/main" id="{7002AC2A-BFBE-486B-924A-13AABCE63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67049A-1337-48AD-A5D5-97125FA63A7A}"/>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104849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BA43-0102-4F70-B36B-D9455E0611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1C74AC-44E4-4A79-9EA9-606766F13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A9824-71CF-45AC-9A58-C95EB61C2F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F52FDA-6915-46D2-A143-EEC182D6B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7873E-A664-4778-A2A7-F55B2932D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EC35D4-CDBD-4D86-8AB4-63A07B27B2CB}"/>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8" name="Footer Placeholder 7">
            <a:extLst>
              <a:ext uri="{FF2B5EF4-FFF2-40B4-BE49-F238E27FC236}">
                <a16:creationId xmlns:a16="http://schemas.microsoft.com/office/drawing/2014/main" id="{413CCADA-B25F-4C9A-ACE7-5D6AF15E3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93C0C8-C348-46B0-8D2F-EEB5606AACC1}"/>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320555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C3E4-F89A-466F-B303-3C174C9B4F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665C4B-D7BE-4DF0-9671-D7173B92C0C5}"/>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4" name="Footer Placeholder 3">
            <a:extLst>
              <a:ext uri="{FF2B5EF4-FFF2-40B4-BE49-F238E27FC236}">
                <a16:creationId xmlns:a16="http://schemas.microsoft.com/office/drawing/2014/main" id="{338229C5-5CF4-4D70-8F25-D8EA0529D5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E3EDB6-2AA2-4C8A-8B5D-E0E2E06052CF}"/>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36058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DDF44-54D6-4CFC-9CB1-A927F9194FAF}"/>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3" name="Footer Placeholder 2">
            <a:extLst>
              <a:ext uri="{FF2B5EF4-FFF2-40B4-BE49-F238E27FC236}">
                <a16:creationId xmlns:a16="http://schemas.microsoft.com/office/drawing/2014/main" id="{EC8A43C3-A9F5-4C19-A621-484336F765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463F5F-EE5D-4B44-944B-B41E8059BD1E}"/>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403273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85AC-8B17-40DF-A32A-5D5B104AA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793D7A-61A8-454C-B2CD-7994E9597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1B2FAC-5DAB-469F-B313-3269C6F50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38EFB-781B-486E-A545-5DEBD7A28BBA}"/>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6" name="Footer Placeholder 5">
            <a:extLst>
              <a:ext uri="{FF2B5EF4-FFF2-40B4-BE49-F238E27FC236}">
                <a16:creationId xmlns:a16="http://schemas.microsoft.com/office/drawing/2014/main" id="{684D72E9-6736-4D65-9BFD-B8F3C76F9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CA654-20EF-4212-A39D-6D4FB6D3D362}"/>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10117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01E9-5CA9-46C1-9420-9548D33D1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6B9FDF-8379-41F6-B190-D38DD4303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6C20B5-158D-41C1-AED2-552A7F01C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C3EF1-07A3-43AB-85C4-3D3079661924}"/>
              </a:ext>
            </a:extLst>
          </p:cNvPr>
          <p:cNvSpPr>
            <a:spLocks noGrp="1"/>
          </p:cNvSpPr>
          <p:nvPr>
            <p:ph type="dt" sz="half" idx="10"/>
          </p:nvPr>
        </p:nvSpPr>
        <p:spPr/>
        <p:txBody>
          <a:bodyPr/>
          <a:lstStyle/>
          <a:p>
            <a:fld id="{A7F7191A-1141-48D8-906F-BE4278F3FC66}" type="datetimeFigureOut">
              <a:rPr lang="en-IN" smtClean="0"/>
              <a:t>27-02-2021</a:t>
            </a:fld>
            <a:endParaRPr lang="en-IN"/>
          </a:p>
        </p:txBody>
      </p:sp>
      <p:sp>
        <p:nvSpPr>
          <p:cNvPr id="6" name="Footer Placeholder 5">
            <a:extLst>
              <a:ext uri="{FF2B5EF4-FFF2-40B4-BE49-F238E27FC236}">
                <a16:creationId xmlns:a16="http://schemas.microsoft.com/office/drawing/2014/main" id="{44F95844-C0B0-4B64-9F0C-BB6371D84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E7657-4666-4FC2-A80A-9E5EA02B1CD4}"/>
              </a:ext>
            </a:extLst>
          </p:cNvPr>
          <p:cNvSpPr>
            <a:spLocks noGrp="1"/>
          </p:cNvSpPr>
          <p:nvPr>
            <p:ph type="sldNum" sz="quarter" idx="12"/>
          </p:nvPr>
        </p:nvSpPr>
        <p:spPr/>
        <p:txBody>
          <a:bodyPr/>
          <a:lstStyle/>
          <a:p>
            <a:fld id="{85526B6A-1C51-4C3A-8176-CC873619D998}" type="slidenum">
              <a:rPr lang="en-IN" smtClean="0"/>
              <a:t>‹#›</a:t>
            </a:fld>
            <a:endParaRPr lang="en-IN"/>
          </a:p>
        </p:txBody>
      </p:sp>
    </p:spTree>
    <p:extLst>
      <p:ext uri="{BB962C8B-B14F-4D97-AF65-F5344CB8AC3E}">
        <p14:creationId xmlns:p14="http://schemas.microsoft.com/office/powerpoint/2010/main" val="394935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97572-2C63-4675-8BB4-D7589FAA38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9E81F-C90B-4181-A2D5-44D482534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B2720-0758-4160-A2C0-564A2F501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7191A-1141-48D8-906F-BE4278F3FC66}" type="datetimeFigureOut">
              <a:rPr lang="en-IN" smtClean="0"/>
              <a:t>27-02-2021</a:t>
            </a:fld>
            <a:endParaRPr lang="en-IN"/>
          </a:p>
        </p:txBody>
      </p:sp>
      <p:sp>
        <p:nvSpPr>
          <p:cNvPr id="5" name="Footer Placeholder 4">
            <a:extLst>
              <a:ext uri="{FF2B5EF4-FFF2-40B4-BE49-F238E27FC236}">
                <a16:creationId xmlns:a16="http://schemas.microsoft.com/office/drawing/2014/main" id="{5EF1771D-BA40-4533-9625-983DEAB8B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182C01-B7DF-4DCF-B292-A2766E9DF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26B6A-1C51-4C3A-8176-CC873619D998}" type="slidenum">
              <a:rPr lang="en-IN" smtClean="0"/>
              <a:t>‹#›</a:t>
            </a:fld>
            <a:endParaRPr lang="en-IN"/>
          </a:p>
        </p:txBody>
      </p:sp>
    </p:spTree>
    <p:extLst>
      <p:ext uri="{BB962C8B-B14F-4D97-AF65-F5344CB8AC3E}">
        <p14:creationId xmlns:p14="http://schemas.microsoft.com/office/powerpoint/2010/main" val="3001367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hyperlink" Target="https://eu-gb.dataplatform.cloud.ibm.com/analytics/notebooks/v2/b3f3241d-426a-4b17-bdd4-4083d59095c3/view?access_token=f14e12844500e09200819e08eb18262c9b63d812d6d7dbabb070b1c21798db3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6FC576-AE30-4C09-A12C-0582F2A6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16">
            <a:extLst>
              <a:ext uri="{FF2B5EF4-FFF2-40B4-BE49-F238E27FC236}">
                <a16:creationId xmlns:a16="http://schemas.microsoft.com/office/drawing/2014/main" id="{4C9B42E9-98C7-4F12-83B6-F992E0CBC072}"/>
              </a:ext>
            </a:extLst>
          </p:cNvPr>
          <p:cNvPicPr>
            <a:picLocks noChangeAspect="1"/>
          </p:cNvPicPr>
          <p:nvPr/>
        </p:nvPicPr>
        <p:blipFill rotWithShape="1">
          <a:blip r:embed="rId2">
            <a:extLst>
              <a:ext uri="{28A0092B-C50C-407E-A947-70E740481C1C}">
                <a14:useLocalDpi xmlns:a14="http://schemas.microsoft.com/office/drawing/2010/main" val="0"/>
              </a:ext>
            </a:extLst>
          </a:blip>
          <a:srcRect t="392" r="2" b="9656"/>
          <a:stretch/>
        </p:blipFill>
        <p:spPr>
          <a:xfrm>
            <a:off x="1" y="10"/>
            <a:ext cx="6099048" cy="3428990"/>
          </a:xfrm>
          <a:prstGeom prst="rect">
            <a:avLst/>
          </a:prstGeom>
        </p:spPr>
      </p:pic>
      <p:pic>
        <p:nvPicPr>
          <p:cNvPr id="11" name="Picture 10">
            <a:extLst>
              <a:ext uri="{FF2B5EF4-FFF2-40B4-BE49-F238E27FC236}">
                <a16:creationId xmlns:a16="http://schemas.microsoft.com/office/drawing/2014/main" id="{DAA1DAF1-7B74-4278-BCF4-6ED2DAF219A2}"/>
              </a:ext>
            </a:extLst>
          </p:cNvPr>
          <p:cNvPicPr>
            <a:picLocks noChangeAspect="1"/>
          </p:cNvPicPr>
          <p:nvPr/>
        </p:nvPicPr>
        <p:blipFill rotWithShape="1">
          <a:blip r:embed="rId3">
            <a:extLst>
              <a:ext uri="{28A0092B-C50C-407E-A947-70E740481C1C}">
                <a14:useLocalDpi xmlns:a14="http://schemas.microsoft.com/office/drawing/2010/main" val="0"/>
              </a:ext>
            </a:extLst>
          </a:blip>
          <a:srcRect t="50" r="2" b="2"/>
          <a:stretch/>
        </p:blipFill>
        <p:spPr>
          <a:xfrm>
            <a:off x="6092952" y="10"/>
            <a:ext cx="6099048" cy="3428990"/>
          </a:xfrm>
          <a:prstGeom prst="rect">
            <a:avLst/>
          </a:prstGeom>
        </p:spPr>
      </p:pic>
      <p:pic>
        <p:nvPicPr>
          <p:cNvPr id="15" name="Picture 14">
            <a:extLst>
              <a:ext uri="{FF2B5EF4-FFF2-40B4-BE49-F238E27FC236}">
                <a16:creationId xmlns:a16="http://schemas.microsoft.com/office/drawing/2014/main" id="{F8C6EEC8-C647-4569-BC5E-55D69F8508C0}"/>
              </a:ext>
            </a:extLst>
          </p:cNvPr>
          <p:cNvPicPr>
            <a:picLocks noChangeAspect="1"/>
          </p:cNvPicPr>
          <p:nvPr/>
        </p:nvPicPr>
        <p:blipFill rotWithShape="1">
          <a:blip r:embed="rId4">
            <a:extLst>
              <a:ext uri="{28A0092B-C50C-407E-A947-70E740481C1C}">
                <a14:useLocalDpi xmlns:a14="http://schemas.microsoft.com/office/drawing/2010/main" val="0"/>
              </a:ext>
            </a:extLst>
          </a:blip>
          <a:srcRect t="8209" r="2" b="2"/>
          <a:stretch/>
        </p:blipFill>
        <p:spPr>
          <a:xfrm>
            <a:off x="1" y="3429000"/>
            <a:ext cx="6099048" cy="3429000"/>
          </a:xfrm>
          <a:prstGeom prst="rect">
            <a:avLst/>
          </a:prstGeom>
        </p:spPr>
      </p:pic>
      <p:pic>
        <p:nvPicPr>
          <p:cNvPr id="19" name="Picture 18">
            <a:extLst>
              <a:ext uri="{FF2B5EF4-FFF2-40B4-BE49-F238E27FC236}">
                <a16:creationId xmlns:a16="http://schemas.microsoft.com/office/drawing/2014/main" id="{E0EF6D4F-DB06-416A-B371-23612B7C93C4}"/>
              </a:ext>
            </a:extLst>
          </p:cNvPr>
          <p:cNvPicPr>
            <a:picLocks noChangeAspect="1"/>
          </p:cNvPicPr>
          <p:nvPr/>
        </p:nvPicPr>
        <p:blipFill rotWithShape="1">
          <a:blip r:embed="rId5">
            <a:extLst>
              <a:ext uri="{28A0092B-C50C-407E-A947-70E740481C1C}">
                <a14:useLocalDpi xmlns:a14="http://schemas.microsoft.com/office/drawing/2010/main" val="0"/>
              </a:ext>
            </a:extLst>
          </a:blip>
          <a:srcRect l="12401" r="-1" b="-1"/>
          <a:stretch/>
        </p:blipFill>
        <p:spPr>
          <a:xfrm>
            <a:off x="6092952" y="3429000"/>
            <a:ext cx="6099048" cy="3429000"/>
          </a:xfrm>
          <a:prstGeom prst="rect">
            <a:avLst/>
          </a:prstGeom>
        </p:spPr>
      </p:pic>
      <p:sp>
        <p:nvSpPr>
          <p:cNvPr id="2" name="TextBox 1">
            <a:extLst>
              <a:ext uri="{FF2B5EF4-FFF2-40B4-BE49-F238E27FC236}">
                <a16:creationId xmlns:a16="http://schemas.microsoft.com/office/drawing/2014/main" id="{2BB8466A-723A-414D-BF3F-972EDB078407}"/>
              </a:ext>
            </a:extLst>
          </p:cNvPr>
          <p:cNvSpPr txBox="1"/>
          <p:nvPr/>
        </p:nvSpPr>
        <p:spPr>
          <a:xfrm>
            <a:off x="6172854" y="6098958"/>
            <a:ext cx="6099048" cy="523220"/>
          </a:xfrm>
          <a:prstGeom prst="rect">
            <a:avLst/>
          </a:prstGeom>
          <a:noFill/>
        </p:spPr>
        <p:txBody>
          <a:bodyPr wrap="square" rtlCol="0">
            <a:spAutoFit/>
          </a:bodyPr>
          <a:lstStyle/>
          <a:p>
            <a:r>
              <a:rPr lang="en-US" sz="2800" b="1" dirty="0">
                <a:solidFill>
                  <a:schemeClr val="bg1"/>
                </a:solidFill>
              </a:rPr>
              <a:t>Battle of the Neighborhoods : Mumbai</a:t>
            </a:r>
            <a:endParaRPr lang="en-IN" sz="2800" b="1" dirty="0">
              <a:solidFill>
                <a:schemeClr val="bg1"/>
              </a:solidFill>
            </a:endParaRPr>
          </a:p>
        </p:txBody>
      </p:sp>
    </p:spTree>
    <p:extLst>
      <p:ext uri="{BB962C8B-B14F-4D97-AF65-F5344CB8AC3E}">
        <p14:creationId xmlns:p14="http://schemas.microsoft.com/office/powerpoint/2010/main" val="38016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36486" y="376914"/>
            <a:ext cx="11319028" cy="6555128"/>
          </a:xfrm>
          <a:prstGeom prst="rect">
            <a:avLst/>
          </a:prstGeom>
          <a:noFill/>
          <a:ln>
            <a:noFill/>
          </a:ln>
        </p:spPr>
        <p:txBody>
          <a:bodyPr wrap="square" rtlCol="0">
            <a:spAutoFit/>
          </a:bodyPr>
          <a:lstStyle/>
          <a:p>
            <a:pPr marL="285750" indent="-285750">
              <a:lnSpc>
                <a:spcPct val="107000"/>
              </a:lnSpc>
              <a:spcAft>
                <a:spcPts val="8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Notebook URL: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https://eu-gb.dataplatform.cloud.ibm.com/analytics/notebooks/v2/b3f3241d-426a-4b17-bdd4-4083d59095c3/view?access_token=f14e12844500e09200819e08eb18262c9b63d812d6d7dbabb070b1c21798db36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Technologies 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IBM Cloud Watson Studio</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Jupyter</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notebook</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Foursquare API</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Language: Python 3.7</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Packages/Libraries used: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numpy</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 (to handle data in a vectorized manner)</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pandas - (for data analysis)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requests - (to handle requests)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KMeans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sklearn.cluster</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 (for K-means clustering)</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endParaRPr lang="en-IN" dirty="0"/>
          </a:p>
        </p:txBody>
      </p:sp>
    </p:spTree>
    <p:extLst>
      <p:ext uri="{BB962C8B-B14F-4D97-AF65-F5344CB8AC3E}">
        <p14:creationId xmlns:p14="http://schemas.microsoft.com/office/powerpoint/2010/main" val="44070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186414"/>
            <a:ext cx="11319028" cy="2002728"/>
          </a:xfrm>
          <a:prstGeom prst="rect">
            <a:avLst/>
          </a:prstGeom>
          <a:noFill/>
          <a:ln>
            <a:solidFill>
              <a:schemeClr val="accent1"/>
            </a:solid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Problem Statement: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This project aims to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analyze</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various neighbourhoods in the city of Mumbai and offer a comparison between them in terms of amenities available. </a:t>
            </a: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This can be extremely useful for individuals or families looking to relocate to the city and provides them with an objective analysis across multiple parameters to facilitate their choice of neighbourhood aligned with their needs and priorities.</a:t>
            </a:r>
            <a:endParaRPr lang="en-IN" dirty="0"/>
          </a:p>
        </p:txBody>
      </p:sp>
      <p:sp>
        <p:nvSpPr>
          <p:cNvPr id="3" name="TextBox 2">
            <a:extLst>
              <a:ext uri="{FF2B5EF4-FFF2-40B4-BE49-F238E27FC236}">
                <a16:creationId xmlns:a16="http://schemas.microsoft.com/office/drawing/2014/main" id="{A38436E8-AED4-497A-9933-02B877DC7D29}"/>
              </a:ext>
            </a:extLst>
          </p:cNvPr>
          <p:cNvSpPr txBox="1"/>
          <p:nvPr/>
        </p:nvSpPr>
        <p:spPr>
          <a:xfrm>
            <a:off x="452761" y="2601138"/>
            <a:ext cx="11319029" cy="3924729"/>
          </a:xfrm>
          <a:prstGeom prst="rect">
            <a:avLst/>
          </a:prstGeom>
          <a:noFill/>
          <a:ln>
            <a:solidFill>
              <a:schemeClr val="accent1"/>
            </a:solid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 Source: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000000"/>
                </a:solidFill>
                <a:effectLst/>
                <a:latin typeface="open sans semibold"/>
                <a:ea typeface="Calibri" panose="020F0502020204030204" pitchFamily="34" charset="0"/>
                <a:cs typeface="Times New Roman" panose="02020603050405020304" pitchFamily="18" charset="0"/>
              </a:rPr>
              <a:t>All India Pin-code directory with contact details along with Latitude and longitude from the Open Government Data (OGD) Platform India. This contains all the pin-code list across India with geocodes and other relevant information. Latitude and longitude information for Mumbai neighbourhoods from the dataset is then used along with the Foursquare API to obtain information on venues within them.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Methodology: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We carry out clustering of the neighbourhoods using K-Means algorithm. The neighbourhoods are grouped into 3 clusters based on similarity of types of venues within them. Cluster labels are assigned to them and the data is loaded into a new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dataframe</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including top 10 venues for each neighbourhood.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Finally, each of the clusters are examined. Depending on the types of venues within each cluster, final conclusions are drawn with regards to suitability of the neighbourhood depending on the requirements of the persons looking to relocate. Final results are then summarised.</a:t>
            </a:r>
            <a:endParaRPr lang="en-IN" dirty="0"/>
          </a:p>
        </p:txBody>
      </p:sp>
    </p:spTree>
    <p:extLst>
      <p:ext uri="{BB962C8B-B14F-4D97-AF65-F5344CB8AC3E}">
        <p14:creationId xmlns:p14="http://schemas.microsoft.com/office/powerpoint/2010/main" val="15726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186414"/>
            <a:ext cx="11319028" cy="5297412"/>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Result Data Snapshots: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dirty="0"/>
          </a:p>
        </p:txBody>
      </p:sp>
      <p:pic>
        <p:nvPicPr>
          <p:cNvPr id="5" name="Picture 4">
            <a:extLst>
              <a:ext uri="{FF2B5EF4-FFF2-40B4-BE49-F238E27FC236}">
                <a16:creationId xmlns:a16="http://schemas.microsoft.com/office/drawing/2014/main" id="{5A85130B-78B0-4C6E-B1D0-9BA1204DC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318287"/>
            <a:ext cx="11725275" cy="4221426"/>
          </a:xfrm>
          <a:prstGeom prst="rect">
            <a:avLst/>
          </a:prstGeom>
        </p:spPr>
      </p:pic>
    </p:spTree>
    <p:extLst>
      <p:ext uri="{BB962C8B-B14F-4D97-AF65-F5344CB8AC3E}">
        <p14:creationId xmlns:p14="http://schemas.microsoft.com/office/powerpoint/2010/main" val="161130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186414"/>
            <a:ext cx="11319028" cy="5297412"/>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Result Data Snapshots: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dirty="0"/>
          </a:p>
        </p:txBody>
      </p:sp>
      <p:pic>
        <p:nvPicPr>
          <p:cNvPr id="4" name="Picture 3">
            <a:extLst>
              <a:ext uri="{FF2B5EF4-FFF2-40B4-BE49-F238E27FC236}">
                <a16:creationId xmlns:a16="http://schemas.microsoft.com/office/drawing/2014/main" id="{BE193926-C1A6-4586-BD2D-22DBD24E1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3780"/>
            <a:ext cx="11991975" cy="3780890"/>
          </a:xfrm>
          <a:prstGeom prst="rect">
            <a:avLst/>
          </a:prstGeom>
        </p:spPr>
      </p:pic>
    </p:spTree>
    <p:extLst>
      <p:ext uri="{BB962C8B-B14F-4D97-AF65-F5344CB8AC3E}">
        <p14:creationId xmlns:p14="http://schemas.microsoft.com/office/powerpoint/2010/main" val="90161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186414"/>
            <a:ext cx="11319028" cy="5297412"/>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Result Data Snapshots: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dirty="0"/>
          </a:p>
        </p:txBody>
      </p:sp>
      <p:pic>
        <p:nvPicPr>
          <p:cNvPr id="5" name="Picture 4">
            <a:extLst>
              <a:ext uri="{FF2B5EF4-FFF2-40B4-BE49-F238E27FC236}">
                <a16:creationId xmlns:a16="http://schemas.microsoft.com/office/drawing/2014/main" id="{BB9A360D-DAF6-4873-890C-6BECCC42D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8851"/>
            <a:ext cx="11944350" cy="4140298"/>
          </a:xfrm>
          <a:prstGeom prst="rect">
            <a:avLst/>
          </a:prstGeom>
        </p:spPr>
      </p:pic>
    </p:spTree>
    <p:extLst>
      <p:ext uri="{BB962C8B-B14F-4D97-AF65-F5344CB8AC3E}">
        <p14:creationId xmlns:p14="http://schemas.microsoft.com/office/powerpoint/2010/main" val="209733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186414"/>
            <a:ext cx="11319028" cy="5297412"/>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4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Result Data Snapshots: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dirty="0"/>
          </a:p>
        </p:txBody>
      </p:sp>
      <p:pic>
        <p:nvPicPr>
          <p:cNvPr id="4" name="Picture 3">
            <a:extLst>
              <a:ext uri="{FF2B5EF4-FFF2-40B4-BE49-F238E27FC236}">
                <a16:creationId xmlns:a16="http://schemas.microsoft.com/office/drawing/2014/main" id="{42BEFA74-A5FA-4B2F-B774-563E81772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755"/>
            <a:ext cx="11944350" cy="3408589"/>
          </a:xfrm>
          <a:prstGeom prst="rect">
            <a:avLst/>
          </a:prstGeom>
        </p:spPr>
      </p:pic>
    </p:spTree>
    <p:extLst>
      <p:ext uri="{BB962C8B-B14F-4D97-AF65-F5344CB8AC3E}">
        <p14:creationId xmlns:p14="http://schemas.microsoft.com/office/powerpoint/2010/main" val="85415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52761" y="548364"/>
            <a:ext cx="11319028" cy="4176208"/>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Results:</a:t>
            </a:r>
          </a:p>
          <a:p>
            <a:pPr>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The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of Mumbai were grouped into 3 sample clusters on the basis of most common venue types within them.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Arial" panose="020B0604020202020204" pitchFamily="34" charset="0"/>
              <a:buChar char="•"/>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Cluster 1 was observed to have more individual lifestyle options such as cafes, restaurants, bars as well as gyms and flea markets. These comprised of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located more towards South Mumbai.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Arial" panose="020B0604020202020204" pitchFamily="34" charset="0"/>
              <a:buChar char="•"/>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Cluster 2 was observed to have more commercial establishments. These comprised of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located more towards Central Mumbai.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Arial" panose="020B0604020202020204" pitchFamily="34" charset="0"/>
              <a:buChar char="•"/>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Cluster 3 was observed to have more retail stores, markets and fast food restaurants. These comprised of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located more towards North Mumbai.</a:t>
            </a:r>
            <a:endParaRPr lang="en-IN" sz="1400" dirty="0">
              <a:solidFill>
                <a:srgbClr val="24292E"/>
              </a:solidFill>
              <a:latin typeface="Segoe UI" panose="020B0502040204020203" pitchFamily="34" charset="0"/>
              <a:cs typeface="Times New Roman" panose="02020603050405020304" pitchFamily="18" charset="0"/>
            </a:endParaRPr>
          </a:p>
          <a:p>
            <a:pPr algn="just">
              <a:lnSpc>
                <a:spcPct val="107000"/>
              </a:lnSpc>
              <a:spcBef>
                <a:spcPts val="1800"/>
              </a:spcBef>
              <a:spcAft>
                <a:spcPts val="1200"/>
              </a:spcAft>
            </a:pPr>
            <a:endParaRPr lang="en-IN" dirty="0"/>
          </a:p>
        </p:txBody>
      </p:sp>
    </p:spTree>
    <p:extLst>
      <p:ext uri="{BB962C8B-B14F-4D97-AF65-F5344CB8AC3E}">
        <p14:creationId xmlns:p14="http://schemas.microsoft.com/office/powerpoint/2010/main" val="378128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36486" y="548364"/>
            <a:ext cx="11319028" cy="4824398"/>
          </a:xfrm>
          <a:prstGeom prst="rect">
            <a:avLst/>
          </a:prstGeom>
          <a:noFill/>
          <a:ln>
            <a:noFill/>
          </a:ln>
        </p:spPr>
        <p:txBody>
          <a:bodyPr wrap="square" rtlCol="0">
            <a:spAutoFit/>
          </a:bodyPr>
          <a:lstStyle/>
          <a:p>
            <a:pPr marL="285750" indent="-285750">
              <a:lnSpc>
                <a:spcPct val="107000"/>
              </a:lnSpc>
              <a:spcBef>
                <a:spcPts val="1800"/>
              </a:spcBef>
              <a:spcAft>
                <a:spcPts val="12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Discussion: Observations &amp; Recommendations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Arial" panose="020B0604020202020204" pitchFamily="34" charset="0"/>
              <a:buChar char="•"/>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Individuals or families can shortlist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based on increased presence / availability of their preferred venues. Individuals may prefer the option of staying in Cluster 1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with greater options for eating out such as cafes, restaurants, bars as well as lifestyle options such as gyms and flea markets.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800"/>
              </a:spcBef>
              <a:spcAft>
                <a:spcPts val="1200"/>
              </a:spcAft>
              <a:buFont typeface="Arial" panose="020B0604020202020204" pitchFamily="34" charset="0"/>
              <a:buChar char="•"/>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On the other hand, families may prefer to go with Cluster 3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that have more stores and fast-food restaurants.</a:t>
            </a:r>
          </a:p>
          <a:p>
            <a:pPr marL="285750" indent="-285750">
              <a:lnSpc>
                <a:spcPct val="107000"/>
              </a:lnSpc>
              <a:spcBef>
                <a:spcPts val="1800"/>
              </a:spcBef>
              <a:spcAft>
                <a:spcPts val="1200"/>
              </a:spcAft>
              <a:buFont typeface="Arial" panose="020B0604020202020204" pitchFamily="34" charset="0"/>
              <a:buChar char="•"/>
            </a:pPr>
            <a:endPar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285750" indent="-285750">
              <a:lnSpc>
                <a:spcPct val="107000"/>
              </a:lnSpc>
              <a:spcBef>
                <a:spcPts val="1800"/>
              </a:spcBef>
              <a:spcAft>
                <a:spcPts val="1200"/>
              </a:spcAft>
              <a:buFont typeface="Wingdings" panose="05000000000000000000" pitchFamily="2" charset="2"/>
              <a:buChar char="Ø"/>
            </a:pPr>
            <a:r>
              <a:rPr lang="en-IN" sz="16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00"/>
              </a:spcBef>
              <a:spcAft>
                <a:spcPts val="1200"/>
              </a:spcAft>
            </a:pP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This methodology helps provide interested parties with the ability to review respective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in a structured and grouped manner, thereby giving them the ability to narrow down on </a:t>
            </a:r>
            <a:r>
              <a:rPr lang="en-IN" sz="14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neighborhoods</a:t>
            </a:r>
            <a:r>
              <a:rPr lang="en-IN" sz="14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that suit their lifestyle requirements.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endParaRPr lang="en-IN" dirty="0"/>
          </a:p>
        </p:txBody>
      </p:sp>
    </p:spTree>
    <p:extLst>
      <p:ext uri="{BB962C8B-B14F-4D97-AF65-F5344CB8AC3E}">
        <p14:creationId xmlns:p14="http://schemas.microsoft.com/office/powerpoint/2010/main" val="299734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0DA5C-73C4-4E04-A3BD-E06F3D3C32C4}"/>
              </a:ext>
            </a:extLst>
          </p:cNvPr>
          <p:cNvSpPr txBox="1"/>
          <p:nvPr/>
        </p:nvSpPr>
        <p:spPr>
          <a:xfrm>
            <a:off x="436486" y="2643864"/>
            <a:ext cx="11319028" cy="1221296"/>
          </a:xfrm>
          <a:prstGeom prst="rect">
            <a:avLst/>
          </a:prstGeom>
          <a:noFill/>
          <a:ln>
            <a:noFill/>
          </a:ln>
        </p:spPr>
        <p:txBody>
          <a:bodyPr wrap="square" rtlCol="0">
            <a:spAutoFit/>
          </a:bodyPr>
          <a:lstStyle/>
          <a:p>
            <a:pPr algn="ctr">
              <a:lnSpc>
                <a:spcPct val="107000"/>
              </a:lnSpc>
              <a:spcBef>
                <a:spcPts val="1800"/>
              </a:spcBef>
              <a:spcAft>
                <a:spcPts val="1200"/>
              </a:spcAft>
            </a:pPr>
            <a:r>
              <a:rPr lang="en-IN" sz="2800"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APPENDIX</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800"/>
              </a:spcBef>
              <a:spcAft>
                <a:spcPts val="1200"/>
              </a:spcAft>
            </a:pPr>
            <a:endParaRPr lang="en-IN" dirty="0"/>
          </a:p>
        </p:txBody>
      </p:sp>
    </p:spTree>
    <p:extLst>
      <p:ext uri="{BB962C8B-B14F-4D97-AF65-F5344CB8AC3E}">
        <p14:creationId xmlns:p14="http://schemas.microsoft.com/office/powerpoint/2010/main" val="225240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570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open sans semibold</vt:lpstr>
      <vt:lpstr>Segoe UI</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Nair</dc:creator>
  <cp:lastModifiedBy>Mahesh Nair</cp:lastModifiedBy>
  <cp:revision>5</cp:revision>
  <dcterms:created xsi:type="dcterms:W3CDTF">2021-02-27T06:14:12Z</dcterms:created>
  <dcterms:modified xsi:type="dcterms:W3CDTF">2021-02-27T07:09:36Z</dcterms:modified>
</cp:coreProperties>
</file>