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5683"/>
    <a:srgbClr val="485783"/>
    <a:srgbClr val="636E94"/>
    <a:srgbClr val="485784"/>
    <a:srgbClr val="D1D5E0"/>
    <a:srgbClr val="F6EDF2"/>
    <a:srgbClr val="485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C51440-58AE-7725-9A40-E4E660E82734}" v="107" dt="2023-10-12T09:21:23.084"/>
    <p1510:client id="{2AE16A1C-52FF-418E-9547-B79C0E6F6AC2}" v="1484" dt="2023-10-12T13:38:09.222"/>
    <p1510:client id="{8B4B9ED5-F177-4641-8FFD-F29DA2D918E9}" v="5" dt="2023-10-12T08:51:20.368"/>
    <p1510:client id="{C90BA037-A49C-4BB1-80D2-9499ABA87635}" v="125" dt="2023-10-12T09:35:56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8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2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0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0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4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3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2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2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8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03171-0BA0-4AF0-AF05-04AFA1A4A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ózsaszín és kék felhők">
            <a:extLst>
              <a:ext uri="{FF2B5EF4-FFF2-40B4-BE49-F238E27FC236}">
                <a16:creationId xmlns:a16="http://schemas.microsoft.com/office/drawing/2014/main" id="{0FA09FB9-2BC4-B65D-E547-9ABEA1BCF4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68" r="26262" b="6"/>
          <a:stretch/>
        </p:blipFill>
        <p:spPr>
          <a:xfrm>
            <a:off x="20" y="10"/>
            <a:ext cx="47624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28B901-D4EA-4C4D-A150-23D2A6DEC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9459" y="1"/>
            <a:ext cx="7482541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60B08A-B322-4C79-AB6D-7E4246352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800"/>
            <a:ext cx="6099101" cy="5486400"/>
          </a:xfrm>
          <a:prstGeom prst="rect">
            <a:avLst/>
          </a:prstGeom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743A796-E23F-59BF-FFF0-F4D048AA9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371599"/>
            <a:ext cx="4762500" cy="2360429"/>
          </a:xfrm>
        </p:spPr>
        <p:txBody>
          <a:bodyPr>
            <a:normAutofit/>
          </a:bodyPr>
          <a:lstStyle/>
          <a:p>
            <a:r>
              <a:rPr lang="hu-HU" dirty="0">
                <a:ea typeface="+mj-lt"/>
                <a:cs typeface="+mj-lt"/>
              </a:rPr>
              <a:t>sebészeti eszköz</a:t>
            </a:r>
            <a:endParaRPr lang="hu-HU" dirty="0"/>
          </a:p>
          <a:p>
            <a:r>
              <a:rPr lang="hu-HU" dirty="0">
                <a:ea typeface="+mj-lt"/>
                <a:cs typeface="+mj-lt"/>
              </a:rPr>
              <a:t>pixelekben mért sebességének</a:t>
            </a:r>
            <a:endParaRPr lang="hu-HU" dirty="0"/>
          </a:p>
          <a:p>
            <a:r>
              <a:rPr lang="hu-HU" dirty="0"/>
              <a:t>Vizsgálata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C4F2258-426F-A43C-AF2F-73659F092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114800"/>
            <a:ext cx="2395437" cy="13716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Kardos Dániel, </a:t>
            </a:r>
            <a:r>
              <a:rPr lang="hu-HU" dirty="0" err="1"/>
              <a:t>Bánóczy</a:t>
            </a:r>
            <a:r>
              <a:rPr lang="hu-HU" dirty="0"/>
              <a:t> Martin</a:t>
            </a:r>
          </a:p>
        </p:txBody>
      </p:sp>
    </p:spTree>
    <p:extLst>
      <p:ext uri="{BB962C8B-B14F-4D97-AF65-F5344CB8AC3E}">
        <p14:creationId xmlns:p14="http://schemas.microsoft.com/office/powerpoint/2010/main" val="240144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EE8294-4110-44EB-8577-6CA8DF797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45E44A-48F0-452E-94AB-C02C0355C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700" y="685800"/>
            <a:ext cx="74295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743A796-E23F-59BF-FFF0-F4D048AA9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2500" y="942449"/>
            <a:ext cx="6096000" cy="936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cap="all" spc="3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Package-ek</a:t>
            </a:r>
            <a:endParaRPr lang="en-US" kern="1200" cap="all" spc="300" baseline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Rózsaszín és kék felhők">
            <a:extLst>
              <a:ext uri="{FF2B5EF4-FFF2-40B4-BE49-F238E27FC236}">
                <a16:creationId xmlns:a16="http://schemas.microsoft.com/office/drawing/2014/main" id="{0FA09FB9-2BC4-B65D-E547-9ABEA1BCF4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14" r="30076"/>
          <a:stretch/>
        </p:blipFill>
        <p:spPr>
          <a:xfrm>
            <a:off x="1" y="10"/>
            <a:ext cx="3390899" cy="6857990"/>
          </a:xfrm>
          <a:prstGeom prst="rect">
            <a:avLst/>
          </a:prstGeom>
        </p:spPr>
      </p:pic>
      <p:sp>
        <p:nvSpPr>
          <p:cNvPr id="3" name="Alcím 2">
            <a:extLst>
              <a:ext uri="{FF2B5EF4-FFF2-40B4-BE49-F238E27FC236}">
                <a16:creationId xmlns:a16="http://schemas.microsoft.com/office/drawing/2014/main" id="{1C4F2258-426F-A43C-AF2F-73659F092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786" y="2719596"/>
            <a:ext cx="6879530" cy="28546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hu-HU" sz="2800" i="0" dirty="0">
                <a:solidFill>
                  <a:srgbClr val="C586C0"/>
                </a:solidFill>
                <a:latin typeface="Menlo"/>
              </a:rPr>
              <a:t>import</a:t>
            </a:r>
            <a:r>
              <a:rPr lang="hu-HU" sz="2800" i="0" dirty="0">
                <a:solidFill>
                  <a:srgbClr val="D4D4D4"/>
                </a:solidFill>
                <a:latin typeface="Menlo"/>
              </a:rPr>
              <a:t> </a:t>
            </a:r>
            <a:r>
              <a:rPr lang="hu-HU" sz="2800" i="0" dirty="0">
                <a:solidFill>
                  <a:srgbClr val="4EC9B0"/>
                </a:solidFill>
                <a:latin typeface="Menlo"/>
              </a:rPr>
              <a:t>cv2</a:t>
            </a:r>
            <a:endParaRPr lang="hu-HU" sz="2800"/>
          </a:p>
          <a:p>
            <a:pPr algn="l"/>
            <a:r>
              <a:rPr lang="hu-HU" sz="2800" i="0" dirty="0">
                <a:solidFill>
                  <a:srgbClr val="C586C0"/>
                </a:solidFill>
                <a:latin typeface="Menlo"/>
              </a:rPr>
              <a:t>import</a:t>
            </a:r>
            <a:r>
              <a:rPr lang="hu-HU" sz="2800" i="0" dirty="0">
                <a:solidFill>
                  <a:srgbClr val="D4D4D4"/>
                </a:solidFill>
                <a:latin typeface="Menlo"/>
              </a:rPr>
              <a:t> </a:t>
            </a:r>
            <a:r>
              <a:rPr lang="hu-HU" sz="2800" i="0" dirty="0" err="1">
                <a:solidFill>
                  <a:srgbClr val="4EC9B0"/>
                </a:solidFill>
                <a:latin typeface="Menlo"/>
              </a:rPr>
              <a:t>numpy</a:t>
            </a:r>
            <a:r>
              <a:rPr lang="hu-HU" sz="2800" i="0" dirty="0">
                <a:solidFill>
                  <a:srgbClr val="D4D4D4"/>
                </a:solidFill>
                <a:latin typeface="Menlo"/>
              </a:rPr>
              <a:t> </a:t>
            </a:r>
            <a:r>
              <a:rPr lang="hu-HU" sz="2800" i="0" dirty="0" err="1">
                <a:solidFill>
                  <a:srgbClr val="C586C0"/>
                </a:solidFill>
                <a:latin typeface="Menlo"/>
              </a:rPr>
              <a:t>as</a:t>
            </a:r>
            <a:r>
              <a:rPr lang="hu-HU" sz="2800" i="0" dirty="0">
                <a:solidFill>
                  <a:srgbClr val="D4D4D4"/>
                </a:solidFill>
                <a:latin typeface="Menlo"/>
              </a:rPr>
              <a:t> </a:t>
            </a:r>
            <a:r>
              <a:rPr lang="hu-HU" sz="2800" i="0" dirty="0" err="1">
                <a:solidFill>
                  <a:srgbClr val="4EC9B0"/>
                </a:solidFill>
                <a:latin typeface="Menlo"/>
              </a:rPr>
              <a:t>np</a:t>
            </a:r>
            <a:endParaRPr lang="hu-HU" sz="2800"/>
          </a:p>
          <a:p>
            <a:pPr algn="l"/>
            <a:r>
              <a:rPr lang="hu-HU" sz="2800" i="0" dirty="0">
                <a:solidFill>
                  <a:srgbClr val="C586C0"/>
                </a:solidFill>
                <a:latin typeface="Menlo"/>
              </a:rPr>
              <a:t>import</a:t>
            </a:r>
            <a:r>
              <a:rPr lang="hu-HU" sz="2800" i="0" dirty="0">
                <a:solidFill>
                  <a:srgbClr val="D4D4D4"/>
                </a:solidFill>
                <a:latin typeface="Menlo"/>
              </a:rPr>
              <a:t> </a:t>
            </a:r>
            <a:r>
              <a:rPr lang="hu-HU" sz="2800" i="0" dirty="0" err="1">
                <a:solidFill>
                  <a:srgbClr val="4EC9B0"/>
                </a:solidFill>
                <a:latin typeface="Menlo"/>
              </a:rPr>
              <a:t>matplotlib</a:t>
            </a:r>
            <a:r>
              <a:rPr lang="hu-HU" sz="2800" i="0" dirty="0" err="1">
                <a:solidFill>
                  <a:srgbClr val="D4D4D4"/>
                </a:solidFill>
                <a:latin typeface="Menlo"/>
              </a:rPr>
              <a:t>.</a:t>
            </a:r>
            <a:r>
              <a:rPr lang="hu-HU" sz="2800" i="0" dirty="0" err="1">
                <a:solidFill>
                  <a:srgbClr val="4EC9B0"/>
                </a:solidFill>
                <a:latin typeface="Menlo"/>
              </a:rPr>
              <a:t>pyplot</a:t>
            </a:r>
            <a:r>
              <a:rPr lang="hu-HU" sz="2800" i="0" dirty="0">
                <a:solidFill>
                  <a:srgbClr val="D4D4D4"/>
                </a:solidFill>
                <a:latin typeface="Menlo"/>
              </a:rPr>
              <a:t> </a:t>
            </a:r>
            <a:r>
              <a:rPr lang="hu-HU" sz="2800" i="0" dirty="0" err="1">
                <a:solidFill>
                  <a:srgbClr val="C586C0"/>
                </a:solidFill>
                <a:latin typeface="Menlo"/>
              </a:rPr>
              <a:t>as</a:t>
            </a:r>
            <a:r>
              <a:rPr lang="hu-HU" sz="2800" i="0" dirty="0">
                <a:solidFill>
                  <a:srgbClr val="D4D4D4"/>
                </a:solidFill>
                <a:latin typeface="Menlo"/>
              </a:rPr>
              <a:t> </a:t>
            </a:r>
            <a:r>
              <a:rPr lang="hu-HU" sz="2800" i="0" dirty="0" err="1">
                <a:solidFill>
                  <a:srgbClr val="4EC9B0"/>
                </a:solidFill>
                <a:latin typeface="Menlo"/>
              </a:rPr>
              <a:t>plt</a:t>
            </a:r>
            <a:endParaRPr lang="hu-HU" sz="2800"/>
          </a:p>
          <a:p>
            <a:pPr algn="l"/>
            <a:r>
              <a:rPr lang="hu-HU" sz="2800" i="0" dirty="0">
                <a:solidFill>
                  <a:srgbClr val="C586C0"/>
                </a:solidFill>
                <a:latin typeface="Menlo"/>
              </a:rPr>
              <a:t>import</a:t>
            </a:r>
            <a:r>
              <a:rPr lang="hu-HU" sz="2800" i="0" dirty="0">
                <a:solidFill>
                  <a:srgbClr val="D4D4D4"/>
                </a:solidFill>
                <a:latin typeface="Menlo"/>
              </a:rPr>
              <a:t> </a:t>
            </a:r>
            <a:r>
              <a:rPr lang="hu-HU" sz="2800" i="0" dirty="0" err="1">
                <a:solidFill>
                  <a:srgbClr val="4EC9B0"/>
                </a:solidFill>
                <a:latin typeface="Menlo"/>
              </a:rPr>
              <a:t>os</a:t>
            </a:r>
            <a:endParaRPr lang="hu-HU" dirty="0" err="1"/>
          </a:p>
        </p:txBody>
      </p:sp>
    </p:spTree>
    <p:extLst>
      <p:ext uri="{BB962C8B-B14F-4D97-AF65-F5344CB8AC3E}">
        <p14:creationId xmlns:p14="http://schemas.microsoft.com/office/powerpoint/2010/main" val="367236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129AE00-6D8C-41D7-8B33-B44A25E0D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E793DA-F1DD-4288-A72D-1AFC134DB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1"/>
            <a:ext cx="7467601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743A796-E23F-59BF-FFF0-F4D048AA9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48060"/>
            <a:ext cx="6096000" cy="9256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err="1">
                <a:solidFill>
                  <a:schemeClr val="bg1"/>
                </a:solidFill>
              </a:rPr>
              <a:t>Beolvasás</a:t>
            </a:r>
            <a:endParaRPr lang="hu-HU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C4F2258-426F-A43C-AF2F-73659F092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4651" y="2508832"/>
            <a:ext cx="6239050" cy="28047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i="0" dirty="0" err="1"/>
              <a:t>Fájlnév</a:t>
            </a:r>
            <a:r>
              <a:rPr lang="en-US" i="0" dirty="0"/>
              <a:t> </a:t>
            </a:r>
            <a:r>
              <a:rPr lang="en-US" i="0" dirty="0" err="1"/>
              <a:t>alapján</a:t>
            </a:r>
            <a:r>
              <a:rPr lang="en-US" i="0" dirty="0"/>
              <a:t> </a:t>
            </a:r>
            <a:r>
              <a:rPr lang="en-US" i="0" dirty="0" err="1"/>
              <a:t>az</a:t>
            </a:r>
            <a:r>
              <a:rPr lang="en-US" i="0" dirty="0"/>
              <a:t> </a:t>
            </a:r>
            <a:r>
              <a:rPr lang="en-US" i="0" dirty="0" err="1"/>
              <a:t>első</a:t>
            </a:r>
            <a:r>
              <a:rPr lang="en-US" i="0" dirty="0"/>
              <a:t> 10 </a:t>
            </a:r>
            <a:r>
              <a:rPr lang="en-US" i="0" dirty="0" err="1"/>
              <a:t>képet</a:t>
            </a:r>
            <a:r>
              <a:rPr lang="en-US" i="0" dirty="0"/>
              <a:t> </a:t>
            </a:r>
            <a:r>
              <a:rPr lang="en-US" i="0" dirty="0" err="1"/>
              <a:t>nézzük</a:t>
            </a:r>
            <a:r>
              <a:rPr lang="en-US" i="0" dirty="0"/>
              <a:t>,</a:t>
            </a:r>
            <a:endParaRPr lang="en-US" i="0" dirty="0">
              <a:highlight>
                <a:srgbClr val="636E94"/>
              </a:highlight>
            </a:endParaRPr>
          </a:p>
          <a:p>
            <a:pPr algn="l"/>
            <a:endParaRPr lang="en-US" i="0" dirty="0">
              <a:solidFill>
                <a:srgbClr val="242B41"/>
              </a:solidFill>
              <a:latin typeface="Goudy Old Style"/>
            </a:endParaRPr>
          </a:p>
          <a:p>
            <a:pPr indent="-228600" algn="l">
              <a:buChar char="•"/>
            </a:pPr>
            <a:r>
              <a:rPr lang="en-US" i="0" dirty="0">
                <a:solidFill>
                  <a:srgbClr val="C586C0"/>
                </a:solidFill>
                <a:highlight>
                  <a:srgbClr val="636E94"/>
                </a:highlight>
                <a:latin typeface="Menlo"/>
              </a:rPr>
              <a:t>for</a:t>
            </a:r>
            <a:r>
              <a:rPr lang="en-US" i="0" dirty="0">
                <a:solidFill>
                  <a:srgbClr val="D4D4D4"/>
                </a:solidFill>
                <a:highlight>
                  <a:srgbClr val="636E94"/>
                </a:highlight>
                <a:latin typeface="Menlo"/>
              </a:rPr>
              <a:t> </a:t>
            </a:r>
            <a:r>
              <a:rPr lang="en-US" i="0" dirty="0" err="1">
                <a:solidFill>
                  <a:srgbClr val="9CDCFE"/>
                </a:solidFill>
                <a:highlight>
                  <a:srgbClr val="636E94"/>
                </a:highlight>
                <a:latin typeface="Menlo"/>
              </a:rPr>
              <a:t>i</a:t>
            </a:r>
            <a:r>
              <a:rPr lang="en-US" i="0" dirty="0">
                <a:solidFill>
                  <a:srgbClr val="D4D4D4"/>
                </a:solidFill>
                <a:highlight>
                  <a:srgbClr val="636E94"/>
                </a:highlight>
                <a:latin typeface="Menlo"/>
              </a:rPr>
              <a:t> </a:t>
            </a:r>
            <a:r>
              <a:rPr lang="en-US" i="0" dirty="0">
                <a:solidFill>
                  <a:srgbClr val="C586C0"/>
                </a:solidFill>
                <a:highlight>
                  <a:srgbClr val="636E94"/>
                </a:highlight>
                <a:latin typeface="Menlo"/>
              </a:rPr>
              <a:t>in</a:t>
            </a:r>
            <a:r>
              <a:rPr lang="en-US" i="0" dirty="0">
                <a:solidFill>
                  <a:srgbClr val="D4D4D4"/>
                </a:solidFill>
                <a:highlight>
                  <a:srgbClr val="636E94"/>
                </a:highlight>
                <a:latin typeface="Menlo"/>
              </a:rPr>
              <a:t> </a:t>
            </a:r>
            <a:r>
              <a:rPr lang="en-US" i="0" dirty="0">
                <a:solidFill>
                  <a:srgbClr val="4EC9B0"/>
                </a:solidFill>
                <a:highlight>
                  <a:srgbClr val="636E94"/>
                </a:highlight>
                <a:latin typeface="Menlo"/>
              </a:rPr>
              <a:t>range</a:t>
            </a:r>
            <a:r>
              <a:rPr lang="en-US" i="0" dirty="0">
                <a:solidFill>
                  <a:srgbClr val="D4D4D4"/>
                </a:solidFill>
                <a:highlight>
                  <a:srgbClr val="636E94"/>
                </a:highlight>
                <a:latin typeface="Menlo"/>
              </a:rPr>
              <a:t>(</a:t>
            </a:r>
            <a:r>
              <a:rPr lang="en-US" i="0" dirty="0">
                <a:solidFill>
                  <a:srgbClr val="B5CEA8"/>
                </a:solidFill>
                <a:highlight>
                  <a:srgbClr val="636E94"/>
                </a:highlight>
                <a:latin typeface="Menlo"/>
              </a:rPr>
              <a:t>10</a:t>
            </a:r>
            <a:r>
              <a:rPr lang="en-US" i="0" dirty="0">
                <a:solidFill>
                  <a:srgbClr val="D4D4D4"/>
                </a:solidFill>
                <a:highlight>
                  <a:srgbClr val="636E94"/>
                </a:highlight>
                <a:latin typeface="Menlo"/>
              </a:rPr>
              <a:t>): </a:t>
            </a:r>
            <a:endParaRPr lang="en-US" i="0">
              <a:solidFill>
                <a:srgbClr val="242B41"/>
              </a:solidFill>
              <a:highlight>
                <a:srgbClr val="636E94"/>
              </a:highlight>
              <a:latin typeface="Goudy Old Style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2400" i="0" dirty="0" err="1">
                <a:solidFill>
                  <a:srgbClr val="9CDCFE"/>
                </a:solidFill>
                <a:highlight>
                  <a:srgbClr val="636E94"/>
                </a:highlight>
                <a:latin typeface="Menlo"/>
              </a:rPr>
              <a:t>image_file</a:t>
            </a:r>
            <a:r>
              <a:rPr lang="en-US" sz="2400" i="0" dirty="0">
                <a:solidFill>
                  <a:srgbClr val="D4D4D4"/>
                </a:solidFill>
                <a:highlight>
                  <a:srgbClr val="636E94"/>
                </a:highlight>
                <a:latin typeface="Menlo"/>
              </a:rPr>
              <a:t> = </a:t>
            </a:r>
            <a:r>
              <a:rPr lang="en-US" sz="2400" i="0" dirty="0">
                <a:solidFill>
                  <a:srgbClr val="569CD6"/>
                </a:solidFill>
                <a:highlight>
                  <a:srgbClr val="636E94"/>
                </a:highlight>
                <a:latin typeface="Menlo"/>
              </a:rPr>
              <a:t>f</a:t>
            </a:r>
            <a:r>
              <a:rPr lang="en-US" sz="2400" i="0" dirty="0">
                <a:solidFill>
                  <a:srgbClr val="CE9178"/>
                </a:solidFill>
                <a:highlight>
                  <a:srgbClr val="636E94"/>
                </a:highlight>
                <a:latin typeface="Menlo"/>
              </a:rPr>
              <a:t>"</a:t>
            </a:r>
            <a:r>
              <a:rPr lang="en-US" sz="2400" i="0" dirty="0">
                <a:solidFill>
                  <a:srgbClr val="569CD6"/>
                </a:solidFill>
                <a:highlight>
                  <a:srgbClr val="636E94"/>
                </a:highlight>
                <a:latin typeface="Menlo"/>
              </a:rPr>
              <a:t>{</a:t>
            </a:r>
            <a:r>
              <a:rPr lang="en-US" sz="2400" i="0" dirty="0">
                <a:solidFill>
                  <a:srgbClr val="9CDCFE"/>
                </a:solidFill>
                <a:highlight>
                  <a:srgbClr val="636E94"/>
                </a:highlight>
                <a:latin typeface="Menlo"/>
              </a:rPr>
              <a:t>i</a:t>
            </a:r>
            <a:r>
              <a:rPr lang="en-US" sz="2400" i="0" dirty="0">
                <a:solidFill>
                  <a:srgbClr val="569CD6"/>
                </a:solidFill>
                <a:highlight>
                  <a:srgbClr val="636E94"/>
                </a:highlight>
                <a:latin typeface="Menlo"/>
              </a:rPr>
              <a:t>:03d}</a:t>
            </a:r>
            <a:r>
              <a:rPr lang="en-US" sz="2400" i="0" dirty="0">
                <a:solidFill>
                  <a:srgbClr val="CE9178"/>
                </a:solidFill>
                <a:highlight>
                  <a:srgbClr val="636E94"/>
                </a:highlight>
                <a:latin typeface="Menlo"/>
              </a:rPr>
              <a:t>.</a:t>
            </a:r>
            <a:r>
              <a:rPr lang="en-US" sz="2400" i="0" dirty="0" err="1">
                <a:solidFill>
                  <a:srgbClr val="CE9178"/>
                </a:solidFill>
                <a:highlight>
                  <a:srgbClr val="636E94"/>
                </a:highlight>
                <a:latin typeface="Menlo"/>
              </a:rPr>
              <a:t>png</a:t>
            </a:r>
            <a:r>
              <a:rPr lang="en-US" sz="2400" i="0" dirty="0">
                <a:solidFill>
                  <a:srgbClr val="CE9178"/>
                </a:solidFill>
                <a:highlight>
                  <a:srgbClr val="636E94"/>
                </a:highlight>
                <a:latin typeface="Menlo"/>
              </a:rPr>
              <a:t>"</a:t>
            </a:r>
            <a:endParaRPr lang="en-US" sz="2400" dirty="0"/>
          </a:p>
          <a:p>
            <a:pPr lvl="1" algn="l"/>
            <a:endParaRPr lang="en-US" sz="2400" dirty="0">
              <a:solidFill>
                <a:srgbClr val="CE9178"/>
              </a:solidFill>
              <a:highlight>
                <a:srgbClr val="636E94"/>
              </a:highlight>
              <a:latin typeface="Menlo"/>
            </a:endParaRPr>
          </a:p>
          <a:p>
            <a:pPr marL="228600" lvl="1" algn="l">
              <a:buFont typeface="Arial" panose="020B0604020202020204" pitchFamily="34" charset="0"/>
              <a:buChar char="•"/>
            </a:pPr>
            <a:r>
              <a:rPr lang="en-US" sz="2400" err="1"/>
              <a:t>Ezután</a:t>
            </a:r>
            <a:r>
              <a:rPr lang="en-US" sz="2400" dirty="0"/>
              <a:t> OpenCV-vel </a:t>
            </a:r>
            <a:r>
              <a:rPr lang="en-US" sz="2400" err="1"/>
              <a:t>beolvassuk</a:t>
            </a:r>
            <a:r>
              <a:rPr lang="en-US" sz="2400" dirty="0"/>
              <a:t> a </a:t>
            </a:r>
            <a:r>
              <a:rPr lang="en-US" sz="2400" err="1"/>
              <a:t>képet</a:t>
            </a:r>
            <a:endParaRPr lang="en-US" sz="2400"/>
          </a:p>
          <a:p>
            <a:pPr lvl="1" algn="l"/>
            <a:endParaRPr lang="en-US" sz="2400" i="0" dirty="0">
              <a:solidFill>
                <a:srgbClr val="D4D4D4"/>
              </a:solidFill>
              <a:highlight>
                <a:srgbClr val="636E94"/>
              </a:highlight>
              <a:latin typeface="Menlo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i="0" dirty="0">
              <a:solidFill>
                <a:srgbClr val="D4D4D4"/>
              </a:solidFill>
              <a:highlight>
                <a:srgbClr val="636E94"/>
              </a:highlight>
              <a:latin typeface="Menlo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i="0" dirty="0"/>
          </a:p>
        </p:txBody>
      </p:sp>
      <p:pic>
        <p:nvPicPr>
          <p:cNvPr id="4" name="Picture 3" descr="Rózsaszín és kék felhők">
            <a:extLst>
              <a:ext uri="{FF2B5EF4-FFF2-40B4-BE49-F238E27FC236}">
                <a16:creationId xmlns:a16="http://schemas.microsoft.com/office/drawing/2014/main" id="{0FA09FB9-2BC4-B65D-E547-9ABEA1BCF4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12" r="25975" b="1"/>
          <a:stretch/>
        </p:blipFill>
        <p:spPr>
          <a:xfrm>
            <a:off x="8153400" y="685800"/>
            <a:ext cx="339721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83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6771E30-A604-493B-BC4C-1AA766591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743A796-E23F-59BF-FFF0-F4D048AA9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200" y="496047"/>
            <a:ext cx="6119904" cy="1303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Szürkeárnyalatos kép előállítása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13EDF91-3802-4360-909F-A0509363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625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ózsaszín és kék felhők">
            <a:extLst>
              <a:ext uri="{FF2B5EF4-FFF2-40B4-BE49-F238E27FC236}">
                <a16:creationId xmlns:a16="http://schemas.microsoft.com/office/drawing/2014/main" id="{0FA09FB9-2BC4-B65D-E547-9ABEA1BCF4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50" r="26013" b="1"/>
          <a:stretch/>
        </p:blipFill>
        <p:spPr>
          <a:xfrm>
            <a:off x="4865" y="-3242"/>
            <a:ext cx="4768982" cy="6864484"/>
          </a:xfrm>
          <a:prstGeom prst="rect">
            <a:avLst/>
          </a:prstGeom>
        </p:spPr>
      </p:pic>
      <p:sp>
        <p:nvSpPr>
          <p:cNvPr id="3" name="Alcím 2">
            <a:extLst>
              <a:ext uri="{FF2B5EF4-FFF2-40B4-BE49-F238E27FC236}">
                <a16:creationId xmlns:a16="http://schemas.microsoft.com/office/drawing/2014/main" id="{1C4F2258-426F-A43C-AF2F-73659F092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5020" y="2254897"/>
            <a:ext cx="6944190" cy="40337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14300" indent="-228600" algn="l">
              <a:buFont typeface="Arial" panose="020B0604020202020204" pitchFamily="34" charset="0"/>
              <a:buChar char="•"/>
            </a:pPr>
            <a:r>
              <a:rPr lang="en-US" i="0" dirty="0"/>
              <a:t>optikai áramlás </a:t>
            </a:r>
            <a:r>
              <a:rPr lang="en-US" i="0" dirty="0" err="1"/>
              <a:t>algoritmusok</a:t>
            </a:r>
            <a:r>
              <a:rPr lang="en-US" i="0" dirty="0"/>
              <a:t> </a:t>
            </a:r>
            <a:r>
              <a:rPr lang="en-US" i="0" dirty="0" err="1"/>
              <a:t>tipikusan</a:t>
            </a:r>
            <a:r>
              <a:rPr lang="en-US" i="0" dirty="0"/>
              <a:t> </a:t>
            </a:r>
            <a:r>
              <a:rPr lang="en-US" i="0" dirty="0" err="1"/>
              <a:t>szürkeárnyalatos</a:t>
            </a:r>
            <a:r>
              <a:rPr lang="en-US" i="0" dirty="0"/>
              <a:t> </a:t>
            </a:r>
            <a:r>
              <a:rPr lang="en-US" i="0" dirty="0" err="1"/>
              <a:t>képeken</a:t>
            </a:r>
            <a:r>
              <a:rPr lang="en-US" i="0" dirty="0"/>
              <a:t> </a:t>
            </a:r>
            <a:r>
              <a:rPr lang="en-US" i="0" dirty="0" err="1"/>
              <a:t>dolgoznak</a:t>
            </a:r>
            <a:r>
              <a:rPr lang="en-US" i="0" dirty="0"/>
              <a:t>, </a:t>
            </a:r>
            <a:r>
              <a:rPr lang="en-US" i="0" dirty="0" err="1"/>
              <a:t>ugyanis</a:t>
            </a:r>
            <a:r>
              <a:rPr lang="en-US" i="0" dirty="0"/>
              <a:t> </a:t>
            </a:r>
            <a:r>
              <a:rPr lang="en-US" i="0" dirty="0" err="1"/>
              <a:t>ezek</a:t>
            </a:r>
            <a:r>
              <a:rPr lang="en-US" i="0" dirty="0"/>
              <a:t> </a:t>
            </a:r>
            <a:r>
              <a:rPr lang="en-US" i="0" dirty="0" err="1"/>
              <a:t>csak</a:t>
            </a:r>
            <a:r>
              <a:rPr lang="en-US" i="0" dirty="0"/>
              <a:t> </a:t>
            </a:r>
            <a:r>
              <a:rPr lang="en-US" i="0" dirty="0" err="1"/>
              <a:t>egyetlen</a:t>
            </a:r>
            <a:r>
              <a:rPr lang="en-US" i="0" dirty="0"/>
              <a:t> </a:t>
            </a:r>
            <a:r>
              <a:rPr lang="en-US" i="0" dirty="0" err="1"/>
              <a:t>színkomponenst</a:t>
            </a:r>
            <a:r>
              <a:rPr lang="en-US" i="0" dirty="0"/>
              <a:t> tartalmaznak, a pixelintenzitást</a:t>
            </a:r>
          </a:p>
          <a:p>
            <a:pPr marL="114300" indent="-228600" algn="l">
              <a:buFont typeface="Arial" panose="020B0604020202020204" pitchFamily="34" charset="0"/>
              <a:buChar char="•"/>
            </a:pPr>
            <a:r>
              <a:rPr lang="en-US" i="0" dirty="0"/>
              <a:t>az intenzitás különbségek alapján számítják ki az áramlást</a:t>
            </a:r>
          </a:p>
          <a:p>
            <a:pPr marL="114300" indent="-228600" algn="l">
              <a:buFont typeface="Arial" panose="020B0604020202020204" pitchFamily="34" charset="0"/>
              <a:buChar char="•"/>
            </a:pPr>
            <a:r>
              <a:rPr lang="en-US" i="0" dirty="0"/>
              <a:t>az </a:t>
            </a:r>
            <a:r>
              <a:rPr lang="en-US" i="0" dirty="0" err="1"/>
              <a:t>algoritmusnak</a:t>
            </a:r>
            <a:r>
              <a:rPr lang="en-US" i="0" dirty="0"/>
              <a:t> </a:t>
            </a:r>
            <a:r>
              <a:rPr lang="en-US" i="0" dirty="0" err="1"/>
              <a:t>komplexebb</a:t>
            </a:r>
            <a:r>
              <a:rPr lang="en-US" i="0" dirty="0"/>
              <a:t> </a:t>
            </a:r>
            <a:r>
              <a:rPr lang="en-US" i="0" dirty="0" err="1"/>
              <a:t>számításokra</a:t>
            </a:r>
            <a:r>
              <a:rPr lang="en-US" i="0" dirty="0"/>
              <a:t> </a:t>
            </a:r>
            <a:r>
              <a:rPr lang="en-US" i="0" dirty="0" err="1"/>
              <a:t>lenne</a:t>
            </a:r>
            <a:r>
              <a:rPr lang="en-US" i="0" dirty="0"/>
              <a:t> </a:t>
            </a:r>
            <a:r>
              <a:rPr lang="en-US" i="0" dirty="0" err="1"/>
              <a:t>szüksége</a:t>
            </a:r>
            <a:r>
              <a:rPr lang="en-US" i="0" dirty="0"/>
              <a:t> a </a:t>
            </a:r>
            <a:r>
              <a:rPr lang="en-US" i="0" dirty="0" err="1"/>
              <a:t>színes</a:t>
            </a:r>
            <a:r>
              <a:rPr lang="en-US" i="0" dirty="0"/>
              <a:t> </a:t>
            </a:r>
            <a:r>
              <a:rPr lang="en-US" i="0" dirty="0" err="1"/>
              <a:t>információ</a:t>
            </a:r>
            <a:r>
              <a:rPr lang="en-US" i="0" dirty="0"/>
              <a:t> </a:t>
            </a:r>
            <a:r>
              <a:rPr lang="en-US" i="0" dirty="0" err="1"/>
              <a:t>kezeléséhez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19201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1">
            <a:extLst>
              <a:ext uri="{FF2B5EF4-FFF2-40B4-BE49-F238E27FC236}">
                <a16:creationId xmlns:a16="http://schemas.microsoft.com/office/drawing/2014/main" id="{3129AE00-6D8C-41D7-8B33-B44A25E0D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F9E793DA-F1DD-4288-A72D-1AFC134DB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1"/>
            <a:ext cx="7467601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743A796-E23F-59BF-FFF0-F4D048AA9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407780"/>
            <a:ext cx="5139445" cy="20424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 cap="all" spc="3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Optikai</a:t>
            </a:r>
            <a:r>
              <a:rPr lang="en-US" sz="3000" kern="1200" cap="all" spc="3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cap="all" spc="3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áramlás</a:t>
            </a:r>
            <a:r>
              <a:rPr lang="en-US" sz="3000" kern="1200" cap="all" spc="3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cap="all" spc="3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kiszámítása</a:t>
            </a:r>
            <a:br>
              <a:rPr lang="en-US" sz="3000" dirty="0">
                <a:solidFill>
                  <a:schemeClr val="bg1"/>
                </a:solidFill>
              </a:rPr>
            </a:br>
            <a:r>
              <a:rPr lang="en-US" sz="3000" dirty="0" err="1">
                <a:solidFill>
                  <a:schemeClr val="bg1"/>
                </a:solidFill>
              </a:rPr>
              <a:t>Farneback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algoritmussal</a:t>
            </a:r>
            <a:endParaRPr lang="en-US" sz="3000" kern="1200" cap="all" spc="300" baseline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Rózsaszín és kék felhők">
            <a:extLst>
              <a:ext uri="{FF2B5EF4-FFF2-40B4-BE49-F238E27FC236}">
                <a16:creationId xmlns:a16="http://schemas.microsoft.com/office/drawing/2014/main" id="{0FA09FB9-2BC4-B65D-E547-9ABEA1BCF4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12" r="25975" b="1"/>
          <a:stretch/>
        </p:blipFill>
        <p:spPr>
          <a:xfrm>
            <a:off x="5834975" y="685800"/>
            <a:ext cx="5715636" cy="5486400"/>
          </a:xfrm>
          <a:prstGeom prst="rect">
            <a:avLst/>
          </a:prstGeom>
        </p:spPr>
      </p:pic>
      <p:sp>
        <p:nvSpPr>
          <p:cNvPr id="3" name="Alcím 2">
            <a:extLst>
              <a:ext uri="{FF2B5EF4-FFF2-40B4-BE49-F238E27FC236}">
                <a16:creationId xmlns:a16="http://schemas.microsoft.com/office/drawing/2014/main" id="{1C4F2258-426F-A43C-AF2F-73659F092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3204" y="952406"/>
            <a:ext cx="6401177" cy="384239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000" i="0" dirty="0">
                <a:solidFill>
                  <a:srgbClr val="569CD6"/>
                </a:solidFill>
                <a:highlight>
                  <a:srgbClr val="485783"/>
                </a:highlight>
                <a:latin typeface="Menlo"/>
              </a:rPr>
              <a:t>def</a:t>
            </a:r>
            <a:r>
              <a:rPr lang="en-US" sz="2000" i="0" dirty="0">
                <a:solidFill>
                  <a:srgbClr val="D4D4D4"/>
                </a:solidFill>
                <a:highlight>
                  <a:srgbClr val="485783"/>
                </a:highlight>
                <a:latin typeface="Menlo"/>
              </a:rPr>
              <a:t> </a:t>
            </a:r>
            <a:r>
              <a:rPr lang="en-US" sz="2000" i="0" dirty="0" err="1">
                <a:solidFill>
                  <a:srgbClr val="DCDCAA"/>
                </a:solidFill>
                <a:highlight>
                  <a:srgbClr val="485783"/>
                </a:highlight>
                <a:latin typeface="Menlo"/>
              </a:rPr>
              <a:t>calcOpticalFlowFarneback</a:t>
            </a:r>
            <a:r>
              <a:rPr lang="en-US" sz="2000" i="0" dirty="0">
                <a:solidFill>
                  <a:srgbClr val="D4D4D4"/>
                </a:solidFill>
                <a:highlight>
                  <a:srgbClr val="485783"/>
                </a:highlight>
                <a:latin typeface="Menlo"/>
              </a:rPr>
              <a:t>(</a:t>
            </a:r>
            <a:br>
              <a:rPr lang="en-US" sz="2000" i="0">
                <a:highlight>
                  <a:srgbClr val="485783"/>
                </a:highlight>
                <a:latin typeface="Menlo"/>
              </a:rPr>
            </a:br>
            <a:r>
              <a:rPr lang="en-US" sz="2000" i="0" dirty="0">
                <a:solidFill>
                  <a:srgbClr val="D4D4D4"/>
                </a:solidFill>
                <a:highlight>
                  <a:srgbClr val="485783"/>
                </a:highlight>
                <a:latin typeface="Menlo"/>
              </a:rPr>
              <a:t> </a:t>
            </a:r>
            <a:r>
              <a:rPr lang="en-US" sz="2000" i="0" dirty="0" err="1">
                <a:solidFill>
                  <a:srgbClr val="9CDCFE"/>
                </a:solidFill>
                <a:highlight>
                  <a:srgbClr val="485783"/>
                </a:highlight>
                <a:latin typeface="Menlo"/>
              </a:rPr>
              <a:t>prev</a:t>
            </a:r>
            <a:r>
              <a:rPr lang="en-US" sz="2000" i="0" dirty="0">
                <a:solidFill>
                  <a:srgbClr val="D4D4D4"/>
                </a:solidFill>
                <a:highlight>
                  <a:srgbClr val="485783"/>
                </a:highlight>
                <a:latin typeface="Menlo"/>
              </a:rPr>
              <a:t>: Any,</a:t>
            </a:r>
            <a:br>
              <a:rPr lang="en-US" sz="2000" i="0">
                <a:highlight>
                  <a:srgbClr val="485783"/>
                </a:highlight>
                <a:latin typeface="Menlo"/>
              </a:rPr>
            </a:br>
            <a:r>
              <a:rPr lang="en-US" sz="2000" i="0" dirty="0">
                <a:solidFill>
                  <a:srgbClr val="D4D4D4"/>
                </a:solidFill>
                <a:highlight>
                  <a:srgbClr val="485783"/>
                </a:highlight>
                <a:latin typeface="Menlo"/>
              </a:rPr>
              <a:t> </a:t>
            </a:r>
            <a:r>
              <a:rPr lang="en-US" sz="2000" i="0" dirty="0">
                <a:solidFill>
                  <a:srgbClr val="9CDCFE"/>
                </a:solidFill>
                <a:highlight>
                  <a:srgbClr val="485783"/>
                </a:highlight>
                <a:latin typeface="Menlo"/>
              </a:rPr>
              <a:t>next</a:t>
            </a:r>
            <a:r>
              <a:rPr lang="en-US" sz="2000" i="0" dirty="0">
                <a:solidFill>
                  <a:srgbClr val="D4D4D4"/>
                </a:solidFill>
                <a:highlight>
                  <a:srgbClr val="485783"/>
                </a:highlight>
                <a:latin typeface="Menlo"/>
              </a:rPr>
              <a:t>: Any,</a:t>
            </a:r>
            <a:br>
              <a:rPr lang="en-US" sz="2000" i="0">
                <a:highlight>
                  <a:srgbClr val="485783"/>
                </a:highlight>
                <a:latin typeface="Menlo"/>
              </a:rPr>
            </a:br>
            <a:r>
              <a:rPr lang="en-US" sz="2000" i="0" dirty="0">
                <a:solidFill>
                  <a:srgbClr val="D4D4D4"/>
                </a:solidFill>
                <a:highlight>
                  <a:srgbClr val="485783"/>
                </a:highlight>
                <a:latin typeface="Menlo"/>
              </a:rPr>
              <a:t> </a:t>
            </a:r>
            <a:r>
              <a:rPr lang="en-US" sz="2000" i="0" dirty="0">
                <a:solidFill>
                  <a:srgbClr val="9CDCFE"/>
                </a:solidFill>
                <a:highlight>
                  <a:srgbClr val="485783"/>
                </a:highlight>
                <a:latin typeface="Menlo"/>
              </a:rPr>
              <a:t>flow</a:t>
            </a:r>
            <a:r>
              <a:rPr lang="en-US" sz="2000" i="0" dirty="0">
                <a:solidFill>
                  <a:srgbClr val="D4D4D4"/>
                </a:solidFill>
                <a:highlight>
                  <a:srgbClr val="485783"/>
                </a:highlight>
                <a:latin typeface="Menlo"/>
              </a:rPr>
              <a:t>: Any,</a:t>
            </a:r>
            <a:br>
              <a:rPr lang="en-US" sz="2000" i="0">
                <a:highlight>
                  <a:srgbClr val="485783"/>
                </a:highlight>
                <a:latin typeface="Menlo"/>
              </a:rPr>
            </a:br>
            <a:r>
              <a:rPr lang="en-US" sz="2000" i="0" dirty="0">
                <a:solidFill>
                  <a:srgbClr val="D4D4D4"/>
                </a:solidFill>
                <a:highlight>
                  <a:srgbClr val="485783"/>
                </a:highlight>
                <a:latin typeface="Menlo"/>
              </a:rPr>
              <a:t> </a:t>
            </a:r>
            <a:r>
              <a:rPr lang="en-US" sz="2000" i="0" dirty="0" err="1">
                <a:solidFill>
                  <a:srgbClr val="9CDCFE"/>
                </a:solidFill>
                <a:highlight>
                  <a:srgbClr val="485783"/>
                </a:highlight>
                <a:latin typeface="Menlo"/>
              </a:rPr>
              <a:t>pyr_scale</a:t>
            </a:r>
            <a:r>
              <a:rPr lang="en-US" sz="2000" i="0" dirty="0">
                <a:solidFill>
                  <a:srgbClr val="D4D4D4"/>
                </a:solidFill>
                <a:highlight>
                  <a:srgbClr val="485783"/>
                </a:highlight>
                <a:latin typeface="Menlo"/>
              </a:rPr>
              <a:t>: </a:t>
            </a:r>
            <a:r>
              <a:rPr lang="en-US" sz="2000" i="0" dirty="0">
                <a:solidFill>
                  <a:srgbClr val="4EC9B0"/>
                </a:solidFill>
                <a:highlight>
                  <a:srgbClr val="485783"/>
                </a:highlight>
                <a:latin typeface="Menlo"/>
              </a:rPr>
              <a:t>float</a:t>
            </a:r>
            <a:r>
              <a:rPr lang="en-US" sz="2000" i="0" dirty="0">
                <a:solidFill>
                  <a:srgbClr val="D4D4D4"/>
                </a:solidFill>
                <a:highlight>
                  <a:srgbClr val="485783"/>
                </a:highlight>
                <a:latin typeface="Menlo"/>
              </a:rPr>
              <a:t>,</a:t>
            </a:r>
            <a:br>
              <a:rPr lang="en-US" sz="2000" i="0">
                <a:highlight>
                  <a:srgbClr val="485783"/>
                </a:highlight>
                <a:latin typeface="Menlo"/>
              </a:rPr>
            </a:br>
            <a:r>
              <a:rPr lang="en-US" sz="2000" i="0" dirty="0">
                <a:solidFill>
                  <a:srgbClr val="D4D4D4"/>
                </a:solidFill>
                <a:highlight>
                  <a:srgbClr val="485783"/>
                </a:highlight>
                <a:latin typeface="Menlo"/>
              </a:rPr>
              <a:t> </a:t>
            </a:r>
            <a:r>
              <a:rPr lang="en-US" sz="2000" i="0" dirty="0">
                <a:solidFill>
                  <a:srgbClr val="9CDCFE"/>
                </a:solidFill>
                <a:highlight>
                  <a:srgbClr val="485783"/>
                </a:highlight>
                <a:latin typeface="Menlo"/>
              </a:rPr>
              <a:t>levels</a:t>
            </a:r>
            <a:r>
              <a:rPr lang="en-US" sz="2000" i="0" dirty="0">
                <a:solidFill>
                  <a:srgbClr val="D4D4D4"/>
                </a:solidFill>
                <a:highlight>
                  <a:srgbClr val="485783"/>
                </a:highlight>
                <a:latin typeface="Menlo"/>
              </a:rPr>
              <a:t>: </a:t>
            </a:r>
            <a:r>
              <a:rPr lang="en-US" sz="2000" i="0" dirty="0">
                <a:solidFill>
                  <a:srgbClr val="4EC9B0"/>
                </a:solidFill>
                <a:highlight>
                  <a:srgbClr val="485783"/>
                </a:highlight>
                <a:latin typeface="Menlo"/>
              </a:rPr>
              <a:t>int</a:t>
            </a:r>
            <a:r>
              <a:rPr lang="en-US" sz="2000" i="0" dirty="0">
                <a:solidFill>
                  <a:srgbClr val="D4D4D4"/>
                </a:solidFill>
                <a:highlight>
                  <a:srgbClr val="485783"/>
                </a:highlight>
                <a:latin typeface="Menlo"/>
              </a:rPr>
              <a:t>,</a:t>
            </a:r>
            <a:br>
              <a:rPr lang="en-US" sz="2000" i="0">
                <a:highlight>
                  <a:srgbClr val="485783"/>
                </a:highlight>
                <a:latin typeface="Menlo"/>
              </a:rPr>
            </a:br>
            <a:r>
              <a:rPr lang="en-US" sz="2000" i="0" dirty="0">
                <a:solidFill>
                  <a:srgbClr val="D4D4D4"/>
                </a:solidFill>
                <a:highlight>
                  <a:srgbClr val="485783"/>
                </a:highlight>
                <a:latin typeface="Menlo"/>
              </a:rPr>
              <a:t> </a:t>
            </a:r>
            <a:r>
              <a:rPr lang="en-US" sz="2000" i="0" dirty="0" err="1">
                <a:solidFill>
                  <a:srgbClr val="9CDCFE"/>
                </a:solidFill>
                <a:highlight>
                  <a:srgbClr val="485783"/>
                </a:highlight>
                <a:latin typeface="Menlo"/>
              </a:rPr>
              <a:t>winsize</a:t>
            </a:r>
            <a:r>
              <a:rPr lang="en-US" sz="2000" i="0" dirty="0">
                <a:solidFill>
                  <a:srgbClr val="D4D4D4"/>
                </a:solidFill>
                <a:highlight>
                  <a:srgbClr val="485783"/>
                </a:highlight>
                <a:latin typeface="Menlo"/>
              </a:rPr>
              <a:t>: </a:t>
            </a:r>
            <a:r>
              <a:rPr lang="en-US" sz="2000" i="0" dirty="0">
                <a:solidFill>
                  <a:srgbClr val="4EC9B0"/>
                </a:solidFill>
                <a:highlight>
                  <a:srgbClr val="485783"/>
                </a:highlight>
                <a:latin typeface="Menlo"/>
              </a:rPr>
              <a:t>int</a:t>
            </a:r>
            <a:r>
              <a:rPr lang="en-US" sz="2000" i="0" dirty="0">
                <a:solidFill>
                  <a:srgbClr val="D4D4D4"/>
                </a:solidFill>
                <a:highlight>
                  <a:srgbClr val="485783"/>
                </a:highlight>
                <a:latin typeface="Menlo"/>
              </a:rPr>
              <a:t>,</a:t>
            </a:r>
            <a:br>
              <a:rPr lang="en-US" sz="2000" i="0">
                <a:highlight>
                  <a:srgbClr val="485783"/>
                </a:highlight>
                <a:latin typeface="Menlo"/>
              </a:rPr>
            </a:br>
            <a:r>
              <a:rPr lang="en-US" sz="2000" i="0" dirty="0">
                <a:solidFill>
                  <a:srgbClr val="D4D4D4"/>
                </a:solidFill>
                <a:highlight>
                  <a:srgbClr val="485783"/>
                </a:highlight>
                <a:latin typeface="Menlo"/>
              </a:rPr>
              <a:t> </a:t>
            </a:r>
            <a:r>
              <a:rPr lang="en-US" sz="2000" i="0" dirty="0">
                <a:solidFill>
                  <a:srgbClr val="9CDCFE"/>
                </a:solidFill>
                <a:highlight>
                  <a:srgbClr val="485783"/>
                </a:highlight>
                <a:latin typeface="Menlo"/>
              </a:rPr>
              <a:t>iterations</a:t>
            </a:r>
            <a:r>
              <a:rPr lang="en-US" sz="2000" i="0" dirty="0">
                <a:solidFill>
                  <a:srgbClr val="D4D4D4"/>
                </a:solidFill>
                <a:highlight>
                  <a:srgbClr val="485783"/>
                </a:highlight>
                <a:latin typeface="Menlo"/>
              </a:rPr>
              <a:t>: </a:t>
            </a:r>
            <a:r>
              <a:rPr lang="en-US" sz="2000" i="0" dirty="0">
                <a:solidFill>
                  <a:srgbClr val="4EC9B0"/>
                </a:solidFill>
                <a:highlight>
                  <a:srgbClr val="485783"/>
                </a:highlight>
                <a:latin typeface="Menlo"/>
              </a:rPr>
              <a:t>int</a:t>
            </a:r>
            <a:r>
              <a:rPr lang="en-US" sz="2000" i="0" dirty="0">
                <a:solidFill>
                  <a:srgbClr val="D4D4D4"/>
                </a:solidFill>
                <a:highlight>
                  <a:srgbClr val="485783"/>
                </a:highlight>
                <a:latin typeface="Menlo"/>
              </a:rPr>
              <a:t>,</a:t>
            </a:r>
            <a:br>
              <a:rPr lang="en-US" sz="2000" i="0">
                <a:highlight>
                  <a:srgbClr val="485783"/>
                </a:highlight>
                <a:latin typeface="Menlo"/>
              </a:rPr>
            </a:br>
            <a:r>
              <a:rPr lang="en-US" sz="2000" i="0" dirty="0">
                <a:solidFill>
                  <a:srgbClr val="D4D4D4"/>
                </a:solidFill>
                <a:highlight>
                  <a:srgbClr val="485783"/>
                </a:highlight>
                <a:latin typeface="Menlo"/>
              </a:rPr>
              <a:t> </a:t>
            </a:r>
            <a:r>
              <a:rPr lang="en-US" sz="2000" i="0" dirty="0" err="1">
                <a:solidFill>
                  <a:srgbClr val="9CDCFE"/>
                </a:solidFill>
                <a:highlight>
                  <a:srgbClr val="485783"/>
                </a:highlight>
                <a:latin typeface="Menlo"/>
              </a:rPr>
              <a:t>poly_n</a:t>
            </a:r>
            <a:r>
              <a:rPr lang="en-US" sz="2000" i="0" dirty="0">
                <a:solidFill>
                  <a:srgbClr val="D4D4D4"/>
                </a:solidFill>
                <a:highlight>
                  <a:srgbClr val="485783"/>
                </a:highlight>
                <a:latin typeface="Menlo"/>
              </a:rPr>
              <a:t>: </a:t>
            </a:r>
            <a:r>
              <a:rPr lang="en-US" sz="2000" i="0" dirty="0">
                <a:solidFill>
                  <a:srgbClr val="4EC9B0"/>
                </a:solidFill>
                <a:highlight>
                  <a:srgbClr val="485783"/>
                </a:highlight>
                <a:latin typeface="Menlo"/>
              </a:rPr>
              <a:t>int</a:t>
            </a:r>
            <a:r>
              <a:rPr lang="en-US" sz="2000" i="0" dirty="0">
                <a:solidFill>
                  <a:srgbClr val="D4D4D4"/>
                </a:solidFill>
                <a:highlight>
                  <a:srgbClr val="485783"/>
                </a:highlight>
                <a:latin typeface="Menlo"/>
              </a:rPr>
              <a:t>,</a:t>
            </a:r>
            <a:br>
              <a:rPr lang="en-US" sz="2000" i="0">
                <a:highlight>
                  <a:srgbClr val="485783"/>
                </a:highlight>
                <a:latin typeface="Menlo"/>
              </a:rPr>
            </a:br>
            <a:r>
              <a:rPr lang="en-US" sz="2000" i="0" dirty="0">
                <a:solidFill>
                  <a:srgbClr val="D4D4D4"/>
                </a:solidFill>
                <a:highlight>
                  <a:srgbClr val="485783"/>
                </a:highlight>
                <a:latin typeface="Menlo"/>
              </a:rPr>
              <a:t> </a:t>
            </a:r>
            <a:r>
              <a:rPr lang="en-US" sz="2000" i="0" dirty="0" err="1">
                <a:solidFill>
                  <a:srgbClr val="9CDCFE"/>
                </a:solidFill>
                <a:highlight>
                  <a:srgbClr val="485783"/>
                </a:highlight>
                <a:latin typeface="Menlo"/>
              </a:rPr>
              <a:t>poly_sigma</a:t>
            </a:r>
            <a:r>
              <a:rPr lang="en-US" sz="2000" i="0" dirty="0">
                <a:solidFill>
                  <a:srgbClr val="D4D4D4"/>
                </a:solidFill>
                <a:highlight>
                  <a:srgbClr val="485783"/>
                </a:highlight>
                <a:latin typeface="Menlo"/>
              </a:rPr>
              <a:t>: </a:t>
            </a:r>
            <a:r>
              <a:rPr lang="en-US" sz="2000" i="0" dirty="0">
                <a:solidFill>
                  <a:srgbClr val="4EC9B0"/>
                </a:solidFill>
                <a:highlight>
                  <a:srgbClr val="485783"/>
                </a:highlight>
                <a:latin typeface="Menlo"/>
              </a:rPr>
              <a:t>float</a:t>
            </a:r>
            <a:r>
              <a:rPr lang="en-US" sz="2000" i="0" dirty="0">
                <a:solidFill>
                  <a:srgbClr val="D4D4D4"/>
                </a:solidFill>
                <a:highlight>
                  <a:srgbClr val="485783"/>
                </a:highlight>
                <a:latin typeface="Menlo"/>
              </a:rPr>
              <a:t>,</a:t>
            </a:r>
            <a:br>
              <a:rPr lang="en-US" sz="2000" i="0">
                <a:highlight>
                  <a:srgbClr val="485783"/>
                </a:highlight>
                <a:latin typeface="Menlo"/>
              </a:rPr>
            </a:br>
            <a:r>
              <a:rPr lang="en-US" sz="2000" i="0" dirty="0">
                <a:solidFill>
                  <a:srgbClr val="D4D4D4"/>
                </a:solidFill>
                <a:highlight>
                  <a:srgbClr val="485783"/>
                </a:highlight>
                <a:latin typeface="Menlo"/>
              </a:rPr>
              <a:t> </a:t>
            </a:r>
            <a:r>
              <a:rPr lang="en-US" sz="2000" i="0" dirty="0">
                <a:solidFill>
                  <a:srgbClr val="9CDCFE"/>
                </a:solidFill>
                <a:highlight>
                  <a:srgbClr val="485783"/>
                </a:highlight>
                <a:latin typeface="Menlo"/>
              </a:rPr>
              <a:t>flags</a:t>
            </a:r>
            <a:r>
              <a:rPr lang="en-US" sz="2000" i="0" dirty="0">
                <a:solidFill>
                  <a:srgbClr val="D4D4D4"/>
                </a:solidFill>
                <a:highlight>
                  <a:srgbClr val="485783"/>
                </a:highlight>
                <a:latin typeface="Menlo"/>
              </a:rPr>
              <a:t>: </a:t>
            </a:r>
            <a:r>
              <a:rPr lang="en-US" sz="2000" i="0" dirty="0">
                <a:solidFill>
                  <a:srgbClr val="4EC9B0"/>
                </a:solidFill>
                <a:highlight>
                  <a:srgbClr val="485783"/>
                </a:highlight>
                <a:latin typeface="Menlo"/>
              </a:rPr>
              <a:t>int</a:t>
            </a:r>
            <a:br>
              <a:rPr lang="en-US" sz="2000" i="0">
                <a:highlight>
                  <a:srgbClr val="485783"/>
                </a:highlight>
                <a:latin typeface="Menlo"/>
              </a:rPr>
            </a:br>
            <a:r>
              <a:rPr lang="en-US" sz="2000" i="0" dirty="0">
                <a:solidFill>
                  <a:srgbClr val="4EC9B0"/>
                </a:solidFill>
                <a:highlight>
                  <a:srgbClr val="485783"/>
                </a:highlight>
                <a:latin typeface="Menlo"/>
              </a:rPr>
              <a:t>) -&gt; Any</a:t>
            </a:r>
            <a:endParaRPr lang="en-US" sz="2000" i="0" dirty="0">
              <a:highlight>
                <a:srgbClr val="485783"/>
              </a:highlight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highlight>
                <a:srgbClr val="636E94"/>
              </a:highlight>
            </a:endParaRPr>
          </a:p>
          <a:p>
            <a:pPr lvl="1" indent="-228600" algn="l">
              <a:buChar char="•"/>
            </a:pPr>
            <a:endParaRPr lang="en-US" dirty="0">
              <a:highlight>
                <a:srgbClr val="636E94"/>
              </a:highlight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i="0" dirty="0">
              <a:highlight>
                <a:srgbClr val="636E94"/>
              </a:highlight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val="34370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1">
            <a:extLst>
              <a:ext uri="{FF2B5EF4-FFF2-40B4-BE49-F238E27FC236}">
                <a16:creationId xmlns:a16="http://schemas.microsoft.com/office/drawing/2014/main" id="{3129AE00-6D8C-41D7-8B33-B44A25E0D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F9E793DA-F1DD-4288-A72D-1AFC134DB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1"/>
            <a:ext cx="7467601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ózsaszín és kék felhők">
            <a:extLst>
              <a:ext uri="{FF2B5EF4-FFF2-40B4-BE49-F238E27FC236}">
                <a16:creationId xmlns:a16="http://schemas.microsoft.com/office/drawing/2014/main" id="{0FA09FB9-2BC4-B65D-E547-9ABEA1BCF4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12" r="25975" b="1"/>
          <a:stretch/>
        </p:blipFill>
        <p:spPr>
          <a:xfrm>
            <a:off x="5834975" y="685800"/>
            <a:ext cx="5715636" cy="5486400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47B18E4B-F997-4AE6-2ECC-C360290B2627}"/>
              </a:ext>
            </a:extLst>
          </p:cNvPr>
          <p:cNvSpPr txBox="1"/>
          <p:nvPr/>
        </p:nvSpPr>
        <p:spPr>
          <a:xfrm>
            <a:off x="6280827" y="1295400"/>
            <a:ext cx="6374858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9CDCFE"/>
                </a:solidFill>
                <a:highlight>
                  <a:srgbClr val="485682"/>
                </a:highlight>
                <a:latin typeface="Menlo"/>
              </a:rPr>
              <a:t>flow</a:t>
            </a:r>
            <a:r>
              <a:rPr lang="en-US" dirty="0">
                <a:solidFill>
                  <a:srgbClr val="D4D4D4"/>
                </a:solidFill>
                <a:highlight>
                  <a:srgbClr val="485682"/>
                </a:highlight>
                <a:latin typeface="Menlo"/>
              </a:rPr>
              <a:t> = </a:t>
            </a:r>
            <a:r>
              <a:rPr lang="en-US" dirty="0">
                <a:solidFill>
                  <a:srgbClr val="4EC9B0"/>
                </a:solidFill>
                <a:highlight>
                  <a:srgbClr val="485682"/>
                </a:highlight>
                <a:latin typeface="Menlo"/>
              </a:rPr>
              <a:t>cv2</a:t>
            </a:r>
            <a:r>
              <a:rPr lang="en-US" dirty="0">
                <a:solidFill>
                  <a:srgbClr val="D4D4D4"/>
                </a:solidFill>
                <a:highlight>
                  <a:srgbClr val="485682"/>
                </a:highlight>
                <a:latin typeface="Menlo"/>
              </a:rPr>
              <a:t>.</a:t>
            </a:r>
            <a:r>
              <a:rPr lang="en-US" dirty="0">
                <a:solidFill>
                  <a:srgbClr val="DCDCAA"/>
                </a:solidFill>
                <a:highlight>
                  <a:srgbClr val="485682"/>
                </a:highlight>
                <a:latin typeface="Menlo"/>
              </a:rPr>
              <a:t>calcOpticalFlowFarneback</a:t>
            </a:r>
            <a:r>
              <a:rPr lang="en-US" dirty="0">
                <a:solidFill>
                  <a:srgbClr val="D4D4D4"/>
                </a:solidFill>
                <a:highlight>
                  <a:srgbClr val="485682"/>
                </a:highlight>
                <a:latin typeface="Menlo"/>
              </a:rPr>
              <a:t>(</a:t>
            </a:r>
          </a:p>
          <a:p>
            <a:r>
              <a:rPr lang="en-US" dirty="0" err="1">
                <a:solidFill>
                  <a:srgbClr val="9CDCFE"/>
                </a:solidFill>
                <a:highlight>
                  <a:srgbClr val="485682"/>
                </a:highlight>
                <a:latin typeface="Menlo"/>
              </a:rPr>
              <a:t>prev</a:t>
            </a:r>
            <a:r>
              <a:rPr lang="en-US" dirty="0">
                <a:solidFill>
                  <a:srgbClr val="9CDCFE"/>
                </a:solidFill>
                <a:highlight>
                  <a:srgbClr val="485682"/>
                </a:highlight>
                <a:latin typeface="Menlo"/>
              </a:rPr>
              <a:t>: </a:t>
            </a:r>
            <a:r>
              <a:rPr lang="en-US" dirty="0" err="1">
                <a:solidFill>
                  <a:srgbClr val="D4D4D4"/>
                </a:solidFill>
                <a:highlight>
                  <a:srgbClr val="485783"/>
                </a:highlight>
                <a:latin typeface="Menlo"/>
              </a:rPr>
              <a:t>prev_image</a:t>
            </a:r>
            <a:r>
              <a:rPr lang="en-US" dirty="0">
                <a:solidFill>
                  <a:srgbClr val="D4D4D4"/>
                </a:solidFill>
                <a:highlight>
                  <a:srgbClr val="485682"/>
                </a:highlight>
                <a:latin typeface="Menlo"/>
              </a:rPr>
              <a:t>,</a:t>
            </a:r>
          </a:p>
          <a:p>
            <a:r>
              <a:rPr lang="en-US" dirty="0">
                <a:solidFill>
                  <a:srgbClr val="9CDCFE"/>
                </a:solidFill>
                <a:highlight>
                  <a:srgbClr val="485682"/>
                </a:highlight>
                <a:latin typeface="Menlo"/>
              </a:rPr>
              <a:t>next: </a:t>
            </a:r>
            <a:r>
              <a:rPr lang="en-US" err="1">
                <a:solidFill>
                  <a:srgbClr val="D4D4D4"/>
                </a:solidFill>
                <a:highlight>
                  <a:srgbClr val="485783"/>
                </a:highlight>
                <a:latin typeface="Menlo"/>
              </a:rPr>
              <a:t>frame_gray</a:t>
            </a:r>
            <a:r>
              <a:rPr lang="en-US" dirty="0">
                <a:solidFill>
                  <a:srgbClr val="D4D4D4"/>
                </a:solidFill>
                <a:highlight>
                  <a:srgbClr val="485682"/>
                </a:highlight>
                <a:latin typeface="Menlo"/>
              </a:rPr>
              <a:t>,</a:t>
            </a:r>
          </a:p>
          <a:p>
            <a:r>
              <a:rPr lang="en-US" dirty="0">
                <a:solidFill>
                  <a:srgbClr val="9CDCFE"/>
                </a:solidFill>
                <a:highlight>
                  <a:srgbClr val="485682"/>
                </a:highlight>
                <a:latin typeface="Menlo"/>
              </a:rPr>
              <a:t>flow:</a:t>
            </a:r>
            <a:r>
              <a:rPr lang="en-US" dirty="0">
                <a:solidFill>
                  <a:srgbClr val="4FC1FF"/>
                </a:solidFill>
                <a:highlight>
                  <a:srgbClr val="485682"/>
                </a:highlight>
                <a:latin typeface="Menlo"/>
              </a:rPr>
              <a:t> None</a:t>
            </a:r>
            <a:r>
              <a:rPr lang="en-US" dirty="0">
                <a:solidFill>
                  <a:srgbClr val="D4D4D4"/>
                </a:solidFill>
                <a:highlight>
                  <a:srgbClr val="485682"/>
                </a:highlight>
                <a:latin typeface="Menlo"/>
              </a:rPr>
              <a:t>,</a:t>
            </a:r>
          </a:p>
          <a:p>
            <a:r>
              <a:rPr lang="en-US" dirty="0" err="1">
                <a:solidFill>
                  <a:srgbClr val="9CDCFE"/>
                </a:solidFill>
                <a:highlight>
                  <a:srgbClr val="485682"/>
                </a:highlight>
                <a:latin typeface="Menlo"/>
              </a:rPr>
              <a:t>pyr_scale</a:t>
            </a:r>
            <a:r>
              <a:rPr lang="en-US" dirty="0">
                <a:solidFill>
                  <a:srgbClr val="9CDCFE"/>
                </a:solidFill>
                <a:highlight>
                  <a:srgbClr val="485682"/>
                </a:highlight>
                <a:latin typeface="Menlo"/>
              </a:rPr>
              <a:t>:</a:t>
            </a:r>
            <a:r>
              <a:rPr lang="en-US" dirty="0">
                <a:solidFill>
                  <a:srgbClr val="B5CEA8"/>
                </a:solidFill>
                <a:highlight>
                  <a:srgbClr val="485682"/>
                </a:highlight>
                <a:latin typeface="Menlo"/>
              </a:rPr>
              <a:t> 0.5</a:t>
            </a:r>
            <a:r>
              <a:rPr lang="en-US" dirty="0">
                <a:solidFill>
                  <a:srgbClr val="D4D4D4"/>
                </a:solidFill>
                <a:highlight>
                  <a:srgbClr val="485682"/>
                </a:highlight>
                <a:latin typeface="Menlo"/>
              </a:rPr>
              <a:t>, </a:t>
            </a:r>
          </a:p>
          <a:p>
            <a:r>
              <a:rPr lang="en-US" dirty="0">
                <a:solidFill>
                  <a:srgbClr val="9CDCFE"/>
                </a:solidFill>
                <a:highlight>
                  <a:srgbClr val="485682"/>
                </a:highlight>
                <a:latin typeface="Menlo"/>
              </a:rPr>
              <a:t>levels:</a:t>
            </a:r>
            <a:r>
              <a:rPr lang="en-US" dirty="0">
                <a:solidFill>
                  <a:srgbClr val="B5CEA8"/>
                </a:solidFill>
                <a:highlight>
                  <a:srgbClr val="485682"/>
                </a:highlight>
                <a:latin typeface="Menlo"/>
              </a:rPr>
              <a:t> 3</a:t>
            </a:r>
            <a:r>
              <a:rPr lang="en-US" dirty="0">
                <a:solidFill>
                  <a:srgbClr val="D4D4D4"/>
                </a:solidFill>
                <a:highlight>
                  <a:srgbClr val="485682"/>
                </a:highlight>
                <a:latin typeface="Menlo"/>
              </a:rPr>
              <a:t>, </a:t>
            </a:r>
          </a:p>
          <a:p>
            <a:r>
              <a:rPr lang="en-US" dirty="0" err="1">
                <a:solidFill>
                  <a:srgbClr val="9CDCFE"/>
                </a:solidFill>
                <a:highlight>
                  <a:srgbClr val="485682"/>
                </a:highlight>
                <a:latin typeface="Menlo"/>
              </a:rPr>
              <a:t>winsize</a:t>
            </a:r>
            <a:r>
              <a:rPr lang="en-US" dirty="0">
                <a:solidFill>
                  <a:srgbClr val="9CDCFE"/>
                </a:solidFill>
                <a:highlight>
                  <a:srgbClr val="485682"/>
                </a:highlight>
                <a:latin typeface="Menlo"/>
              </a:rPr>
              <a:t>:</a:t>
            </a:r>
            <a:r>
              <a:rPr lang="en-US" dirty="0">
                <a:solidFill>
                  <a:srgbClr val="B5CEA8"/>
                </a:solidFill>
                <a:highlight>
                  <a:srgbClr val="485682"/>
                </a:highlight>
                <a:latin typeface="Menlo"/>
              </a:rPr>
              <a:t> 15</a:t>
            </a:r>
            <a:r>
              <a:rPr lang="en-US" dirty="0">
                <a:solidFill>
                  <a:srgbClr val="D4D4D4"/>
                </a:solidFill>
                <a:highlight>
                  <a:srgbClr val="485682"/>
                </a:highlight>
                <a:latin typeface="Menlo"/>
              </a:rPr>
              <a:t>, </a:t>
            </a:r>
          </a:p>
          <a:p>
            <a:r>
              <a:rPr lang="en-US" dirty="0">
                <a:solidFill>
                  <a:srgbClr val="9CDCFE"/>
                </a:solidFill>
                <a:highlight>
                  <a:srgbClr val="485682"/>
                </a:highlight>
                <a:latin typeface="Menlo"/>
              </a:rPr>
              <a:t>iterations:</a:t>
            </a:r>
            <a:r>
              <a:rPr lang="en-US" dirty="0">
                <a:solidFill>
                  <a:srgbClr val="B5CEA8"/>
                </a:solidFill>
                <a:highlight>
                  <a:srgbClr val="485682"/>
                </a:highlight>
                <a:latin typeface="Menlo"/>
              </a:rPr>
              <a:t> 3</a:t>
            </a:r>
            <a:r>
              <a:rPr lang="en-US" dirty="0">
                <a:solidFill>
                  <a:srgbClr val="D4D4D4"/>
                </a:solidFill>
                <a:highlight>
                  <a:srgbClr val="485682"/>
                </a:highlight>
                <a:latin typeface="Menlo"/>
              </a:rPr>
              <a:t>, </a:t>
            </a:r>
          </a:p>
          <a:p>
            <a:r>
              <a:rPr lang="en-US" dirty="0" err="1">
                <a:solidFill>
                  <a:srgbClr val="9CDCFE"/>
                </a:solidFill>
                <a:highlight>
                  <a:srgbClr val="485682"/>
                </a:highlight>
                <a:latin typeface="Menlo"/>
              </a:rPr>
              <a:t>poly_n</a:t>
            </a:r>
            <a:r>
              <a:rPr lang="en-US" dirty="0">
                <a:solidFill>
                  <a:srgbClr val="9CDCFE"/>
                </a:solidFill>
                <a:highlight>
                  <a:srgbClr val="485682"/>
                </a:highlight>
                <a:latin typeface="Menlo"/>
              </a:rPr>
              <a:t>:</a:t>
            </a:r>
            <a:r>
              <a:rPr lang="en-US" dirty="0">
                <a:solidFill>
                  <a:srgbClr val="B5CEA8"/>
                </a:solidFill>
                <a:highlight>
                  <a:srgbClr val="485682"/>
                </a:highlight>
                <a:latin typeface="Menlo"/>
              </a:rPr>
              <a:t> 5</a:t>
            </a:r>
            <a:r>
              <a:rPr lang="en-US" dirty="0">
                <a:solidFill>
                  <a:srgbClr val="D4D4D4"/>
                </a:solidFill>
                <a:highlight>
                  <a:srgbClr val="485682"/>
                </a:highlight>
                <a:latin typeface="Menlo"/>
              </a:rPr>
              <a:t>, </a:t>
            </a:r>
          </a:p>
          <a:p>
            <a:r>
              <a:rPr lang="en-US" dirty="0" err="1">
                <a:solidFill>
                  <a:srgbClr val="9CDCFE"/>
                </a:solidFill>
                <a:highlight>
                  <a:srgbClr val="485682"/>
                </a:highlight>
                <a:latin typeface="Menlo"/>
              </a:rPr>
              <a:t>poly_sigma</a:t>
            </a:r>
            <a:r>
              <a:rPr lang="en-US" dirty="0">
                <a:solidFill>
                  <a:srgbClr val="9CDCFE"/>
                </a:solidFill>
                <a:highlight>
                  <a:srgbClr val="485682"/>
                </a:highlight>
                <a:latin typeface="Menlo"/>
              </a:rPr>
              <a:t>:</a:t>
            </a:r>
            <a:r>
              <a:rPr lang="en-US" dirty="0">
                <a:solidFill>
                  <a:srgbClr val="B5CEA8"/>
                </a:solidFill>
                <a:highlight>
                  <a:srgbClr val="485682"/>
                </a:highlight>
                <a:latin typeface="Menlo"/>
              </a:rPr>
              <a:t> 1.2</a:t>
            </a:r>
            <a:r>
              <a:rPr lang="en-US" dirty="0">
                <a:solidFill>
                  <a:srgbClr val="D4D4D4"/>
                </a:solidFill>
                <a:highlight>
                  <a:srgbClr val="485682"/>
                </a:highlight>
                <a:latin typeface="Menlo"/>
              </a:rPr>
              <a:t>, </a:t>
            </a:r>
          </a:p>
          <a:p>
            <a:r>
              <a:rPr lang="en-US" dirty="0">
                <a:solidFill>
                  <a:srgbClr val="9CDCFE"/>
                </a:solidFill>
                <a:highlight>
                  <a:srgbClr val="485682"/>
                </a:highlight>
                <a:latin typeface="Menlo"/>
              </a:rPr>
              <a:t>flags:</a:t>
            </a:r>
            <a:r>
              <a:rPr lang="en-US" dirty="0">
                <a:solidFill>
                  <a:srgbClr val="B5CEA8"/>
                </a:solidFill>
                <a:highlight>
                  <a:srgbClr val="485682"/>
                </a:highlight>
                <a:latin typeface="Menlo"/>
              </a:rPr>
              <a:t> 0</a:t>
            </a:r>
            <a:r>
              <a:rPr lang="en-US" dirty="0">
                <a:solidFill>
                  <a:srgbClr val="D4D4D4"/>
                </a:solidFill>
                <a:highlight>
                  <a:srgbClr val="485682"/>
                </a:highlight>
                <a:latin typeface="Menlo"/>
              </a:rPr>
              <a:t>)</a:t>
            </a:r>
            <a:endParaRPr lang="en-US" dirty="0"/>
          </a:p>
          <a:p>
            <a:endParaRPr lang="en-US">
              <a:solidFill>
                <a:srgbClr val="D4D4D4"/>
              </a:solidFill>
              <a:latin typeface="Menlo"/>
            </a:endParaRPr>
          </a:p>
        </p:txBody>
      </p:sp>
      <p:sp>
        <p:nvSpPr>
          <p:cNvPr id="7" name="Alcím 6">
            <a:extLst>
              <a:ext uri="{FF2B5EF4-FFF2-40B4-BE49-F238E27FC236}">
                <a16:creationId xmlns:a16="http://schemas.microsoft.com/office/drawing/2014/main" id="{CB14878C-B6CD-1542-D4C7-DBDB46867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314" y="678543"/>
            <a:ext cx="5156469" cy="54936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1900" dirty="0">
                <a:solidFill>
                  <a:srgbClr val="9CDCFE"/>
                </a:solidFill>
                <a:highlight>
                  <a:srgbClr val="485682"/>
                </a:highlight>
                <a:latin typeface="Menlo"/>
              </a:rPr>
              <a:t>Flow:</a:t>
            </a:r>
            <a:r>
              <a:rPr lang="hu-HU" dirty="0"/>
              <a:t> </a:t>
            </a:r>
            <a:r>
              <a:rPr lang="hu-HU" i="0" dirty="0">
                <a:ea typeface="+mj-lt"/>
                <a:cs typeface="+mj-lt"/>
              </a:rPr>
              <a:t>az optikai áramlás eredménye (vektor)</a:t>
            </a:r>
            <a:endParaRPr lang="hu-HU" dirty="0"/>
          </a:p>
          <a:p>
            <a:r>
              <a:rPr lang="hu-HU" sz="1900" err="1">
                <a:solidFill>
                  <a:srgbClr val="9CDCFE"/>
                </a:solidFill>
                <a:highlight>
                  <a:srgbClr val="485682"/>
                </a:highlight>
                <a:latin typeface="Menlo"/>
              </a:rPr>
              <a:t>Pyr_scale</a:t>
            </a:r>
            <a:r>
              <a:rPr lang="hu-HU" sz="1900" dirty="0">
                <a:solidFill>
                  <a:srgbClr val="9CDCFE"/>
                </a:solidFill>
                <a:highlight>
                  <a:srgbClr val="485682"/>
                </a:highlight>
                <a:latin typeface="Menlo"/>
              </a:rPr>
              <a:t>:</a:t>
            </a:r>
            <a:r>
              <a:rPr lang="hu-HU" dirty="0"/>
              <a:t> </a:t>
            </a:r>
            <a:r>
              <a:rPr lang="hu-HU" i="0" dirty="0">
                <a:ea typeface="+mj-lt"/>
                <a:cs typeface="+mj-lt"/>
              </a:rPr>
              <a:t>az áramlás érzékenysége</a:t>
            </a:r>
            <a:endParaRPr lang="hu-HU" dirty="0">
              <a:ea typeface="+mj-lt"/>
              <a:cs typeface="+mj-lt"/>
            </a:endParaRPr>
          </a:p>
          <a:p>
            <a:r>
              <a:rPr lang="hu-HU" sz="1900" err="1">
                <a:solidFill>
                  <a:srgbClr val="9CDCFE"/>
                </a:solidFill>
                <a:highlight>
                  <a:srgbClr val="485682"/>
                </a:highlight>
                <a:latin typeface="Menlo"/>
              </a:rPr>
              <a:t>Levels</a:t>
            </a:r>
            <a:r>
              <a:rPr lang="hu-HU" sz="1900" dirty="0">
                <a:solidFill>
                  <a:srgbClr val="9CDCFE"/>
                </a:solidFill>
                <a:highlight>
                  <a:srgbClr val="485682"/>
                </a:highlight>
                <a:latin typeface="Menlo"/>
              </a:rPr>
              <a:t>:</a:t>
            </a:r>
            <a:r>
              <a:rPr lang="hu-HU" i="0" dirty="0"/>
              <a:t> </a:t>
            </a:r>
            <a:r>
              <a:rPr lang="hu-HU" i="0" dirty="0">
                <a:ea typeface="+mj-lt"/>
                <a:cs typeface="+mj-lt"/>
              </a:rPr>
              <a:t>területi szegmentáció mérete</a:t>
            </a:r>
            <a:endParaRPr lang="hu-HU" i="0" dirty="0"/>
          </a:p>
          <a:p>
            <a:r>
              <a:rPr lang="hu-HU" sz="1900" err="1">
                <a:solidFill>
                  <a:srgbClr val="9CDCFE"/>
                </a:solidFill>
                <a:highlight>
                  <a:srgbClr val="485682"/>
                </a:highlight>
                <a:latin typeface="Menlo"/>
              </a:rPr>
              <a:t>Winsize</a:t>
            </a:r>
            <a:r>
              <a:rPr lang="hu-HU" sz="1900" dirty="0">
                <a:solidFill>
                  <a:srgbClr val="9CDCFE"/>
                </a:solidFill>
                <a:highlight>
                  <a:srgbClr val="485682"/>
                </a:highlight>
                <a:latin typeface="Menlo"/>
              </a:rPr>
              <a:t>:</a:t>
            </a:r>
            <a:r>
              <a:rPr lang="hu-HU" i="0" dirty="0">
                <a:ea typeface="+mj-lt"/>
                <a:cs typeface="+mj-lt"/>
              </a:rPr>
              <a:t> áramlás vektorok méretezése</a:t>
            </a:r>
            <a:endParaRPr lang="hu-HU" i="0" dirty="0"/>
          </a:p>
          <a:p>
            <a:r>
              <a:rPr lang="hu-HU" sz="1900" err="1">
                <a:solidFill>
                  <a:srgbClr val="9CDCFE"/>
                </a:solidFill>
                <a:highlight>
                  <a:srgbClr val="485682"/>
                </a:highlight>
                <a:latin typeface="Menlo"/>
              </a:rPr>
              <a:t>Iterations</a:t>
            </a:r>
            <a:r>
              <a:rPr lang="hu-HU" sz="1900" dirty="0">
                <a:solidFill>
                  <a:srgbClr val="9CDCFE"/>
                </a:solidFill>
                <a:highlight>
                  <a:srgbClr val="485682"/>
                </a:highlight>
                <a:latin typeface="Menlo"/>
              </a:rPr>
              <a:t>:</a:t>
            </a:r>
            <a:r>
              <a:rPr lang="hu-HU" i="0" dirty="0"/>
              <a:t> </a:t>
            </a:r>
            <a:r>
              <a:rPr lang="hu-HU" i="0" dirty="0">
                <a:ea typeface="+mj-lt"/>
                <a:cs typeface="+mj-lt"/>
              </a:rPr>
              <a:t>Gauss simítás ablak mérete, segít csökkenteni a zajt az áramlás vektorok körül</a:t>
            </a:r>
          </a:p>
          <a:p>
            <a:r>
              <a:rPr lang="hu-HU" sz="1900" err="1">
                <a:solidFill>
                  <a:srgbClr val="9CDCFE"/>
                </a:solidFill>
                <a:highlight>
                  <a:srgbClr val="485682"/>
                </a:highlight>
                <a:latin typeface="Menlo"/>
              </a:rPr>
              <a:t>Poly_n</a:t>
            </a:r>
            <a:r>
              <a:rPr lang="hu-HU" sz="1900" dirty="0">
                <a:solidFill>
                  <a:srgbClr val="9CDCFE"/>
                </a:solidFill>
                <a:highlight>
                  <a:srgbClr val="485682"/>
                </a:highlight>
                <a:latin typeface="Menlo"/>
              </a:rPr>
              <a:t>:</a:t>
            </a:r>
            <a:r>
              <a:rPr lang="hu-HU" i="0" dirty="0">
                <a:ea typeface="+mj-lt"/>
                <a:cs typeface="+mj-lt"/>
              </a:rPr>
              <a:t> Áramlás vektorok további simítása</a:t>
            </a:r>
          </a:p>
          <a:p>
            <a:r>
              <a:rPr lang="hu-HU" sz="1900" err="1">
                <a:solidFill>
                  <a:srgbClr val="9CDCFE"/>
                </a:solidFill>
                <a:highlight>
                  <a:srgbClr val="485682"/>
                </a:highlight>
                <a:latin typeface="Menlo"/>
              </a:rPr>
              <a:t>Poly_sigma</a:t>
            </a:r>
            <a:r>
              <a:rPr lang="hu-HU" sz="1900" dirty="0">
                <a:solidFill>
                  <a:srgbClr val="9CDCFE"/>
                </a:solidFill>
                <a:highlight>
                  <a:srgbClr val="485682"/>
                </a:highlight>
                <a:latin typeface="Menlo"/>
              </a:rPr>
              <a:t>:</a:t>
            </a:r>
            <a:r>
              <a:rPr lang="hu-HU" i="0" dirty="0"/>
              <a:t> </a:t>
            </a:r>
            <a:r>
              <a:rPr lang="hu-HU" i="0" err="1">
                <a:solidFill>
                  <a:srgbClr val="242B41"/>
                </a:solidFill>
                <a:ea typeface="+mj-lt"/>
                <a:cs typeface="+mj-lt"/>
              </a:rPr>
              <a:t>polinomiális</a:t>
            </a:r>
            <a:r>
              <a:rPr lang="hu-HU" i="0" dirty="0">
                <a:solidFill>
                  <a:srgbClr val="242B41"/>
                </a:solidFill>
                <a:ea typeface="+mj-lt"/>
                <a:cs typeface="+mj-lt"/>
              </a:rPr>
              <a:t> kiterjesztés szórását szabályozza</a:t>
            </a:r>
          </a:p>
          <a:p>
            <a:endParaRPr lang="hu-HU" i="0" dirty="0"/>
          </a:p>
          <a:p>
            <a:endParaRPr lang="hu-HU" i="0" dirty="0"/>
          </a:p>
          <a:p>
            <a:endParaRPr lang="hu-HU" i="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831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3">
            <a:extLst>
              <a:ext uri="{FF2B5EF4-FFF2-40B4-BE49-F238E27FC236}">
                <a16:creationId xmlns:a16="http://schemas.microsoft.com/office/drawing/2014/main" id="{3D99578A-5517-4361-8249-598D1C9FB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ózsaszín és kék felhők">
            <a:extLst>
              <a:ext uri="{FF2B5EF4-FFF2-40B4-BE49-F238E27FC236}">
                <a16:creationId xmlns:a16="http://schemas.microsoft.com/office/drawing/2014/main" id="{0FA09FB9-2BC4-B65D-E547-9ABEA1BCF4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83"/>
          <a:stretch/>
        </p:blipFill>
        <p:spPr>
          <a:xfrm>
            <a:off x="572069" y="572069"/>
            <a:ext cx="10934131" cy="5702489"/>
          </a:xfrm>
          <a:prstGeom prst="rect">
            <a:avLst/>
          </a:prstGeom>
        </p:spPr>
      </p:pic>
      <p:sp>
        <p:nvSpPr>
          <p:cNvPr id="79" name="Rectangle 75">
            <a:extLst>
              <a:ext uri="{FF2B5EF4-FFF2-40B4-BE49-F238E27FC236}">
                <a16:creationId xmlns:a16="http://schemas.microsoft.com/office/drawing/2014/main" id="{088C0414-4070-42B4-B359-C995754D7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lcím 5">
            <a:extLst>
              <a:ext uri="{FF2B5EF4-FFF2-40B4-BE49-F238E27FC236}">
                <a16:creationId xmlns:a16="http://schemas.microsoft.com/office/drawing/2014/main" id="{4893D3B1-882A-E226-BD6C-CD402FDCF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872" y="1324455"/>
            <a:ext cx="8115300" cy="53619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000" dirty="0"/>
              <a:t>Kimenete egy többdimenziós </a:t>
            </a:r>
            <a:r>
              <a:rPr lang="hu-HU" sz="2000" err="1"/>
              <a:t>numpy</a:t>
            </a:r>
            <a:r>
              <a:rPr lang="hu-HU" sz="2000" dirty="0"/>
              <a:t> tömb, amely </a:t>
            </a:r>
            <a:r>
              <a:rPr lang="hu-HU" sz="2000" dirty="0">
                <a:solidFill>
                  <a:srgbClr val="242B41"/>
                </a:solidFill>
                <a:ea typeface="+mj-lt"/>
                <a:cs typeface="+mj-lt"/>
              </a:rPr>
              <a:t>tartalmazza az optikai áramlás számítás eredményét a két kép között.</a:t>
            </a:r>
          </a:p>
          <a:p>
            <a:pPr algn="l"/>
            <a:r>
              <a:rPr lang="hu-HU" sz="2000" dirty="0">
                <a:solidFill>
                  <a:srgbClr val="242B41"/>
                </a:solidFill>
              </a:rPr>
              <a:t>Az eredményeket két tömbben gyűjtjük:</a:t>
            </a:r>
          </a:p>
          <a:p>
            <a:r>
              <a:rPr lang="hu-HU" sz="1600" i="0" err="1">
                <a:solidFill>
                  <a:srgbClr val="9CDCFE"/>
                </a:solidFill>
                <a:highlight>
                  <a:srgbClr val="485784"/>
                </a:highlight>
                <a:latin typeface="Menlo"/>
              </a:rPr>
              <a:t>velocities_x</a:t>
            </a:r>
            <a:r>
              <a:rPr lang="hu-HU" sz="1600" i="0" dirty="0">
                <a:solidFill>
                  <a:srgbClr val="D4D4D4"/>
                </a:solidFill>
                <a:highlight>
                  <a:srgbClr val="485784"/>
                </a:highlight>
                <a:latin typeface="Menlo"/>
              </a:rPr>
              <a:t> = []</a:t>
            </a:r>
            <a:endParaRPr lang="hu-HU" sz="1600">
              <a:highlight>
                <a:srgbClr val="485784"/>
              </a:highlight>
            </a:endParaRPr>
          </a:p>
          <a:p>
            <a:r>
              <a:rPr lang="hu-HU" sz="1600" i="0" err="1">
                <a:solidFill>
                  <a:srgbClr val="9CDCFE"/>
                </a:solidFill>
                <a:highlight>
                  <a:srgbClr val="485784"/>
                </a:highlight>
                <a:latin typeface="Menlo"/>
              </a:rPr>
              <a:t>velocities_y</a:t>
            </a:r>
            <a:r>
              <a:rPr lang="hu-HU" sz="1600" i="0" dirty="0">
                <a:solidFill>
                  <a:srgbClr val="D4D4D4"/>
                </a:solidFill>
                <a:highlight>
                  <a:srgbClr val="485784"/>
                </a:highlight>
                <a:latin typeface="Menlo"/>
              </a:rPr>
              <a:t> = []</a:t>
            </a:r>
            <a:endParaRPr lang="hu-HU" sz="1600">
              <a:highlight>
                <a:srgbClr val="485784"/>
              </a:highlight>
            </a:endParaRPr>
          </a:p>
          <a:p>
            <a:pPr algn="l"/>
            <a:r>
              <a:rPr lang="hu-HU" sz="2000" dirty="0">
                <a:solidFill>
                  <a:srgbClr val="242B41"/>
                </a:solidFill>
              </a:rPr>
              <a:t>Ezeket töltjük meg az algoritmus által meghatározott tömb x, y elmozdulások értékének átlagával:</a:t>
            </a:r>
          </a:p>
          <a:p>
            <a:pPr indent="2800350" algn="l"/>
            <a:r>
              <a:rPr lang="hu-HU" sz="1600" i="0" err="1">
                <a:solidFill>
                  <a:srgbClr val="9CDCFE"/>
                </a:solidFill>
                <a:highlight>
                  <a:srgbClr val="485783"/>
                </a:highlight>
                <a:latin typeface="Menlo"/>
              </a:rPr>
              <a:t>vx</a:t>
            </a:r>
            <a:r>
              <a:rPr lang="hu-HU" sz="1600" i="0" dirty="0">
                <a:solidFill>
                  <a:srgbClr val="D4D4D4"/>
                </a:solidFill>
                <a:highlight>
                  <a:srgbClr val="485783"/>
                </a:highlight>
                <a:latin typeface="Menlo"/>
              </a:rPr>
              <a:t> = </a:t>
            </a:r>
            <a:r>
              <a:rPr lang="hu-HU" sz="1600" i="0" err="1">
                <a:solidFill>
                  <a:srgbClr val="4EC9B0"/>
                </a:solidFill>
                <a:highlight>
                  <a:srgbClr val="485783"/>
                </a:highlight>
                <a:latin typeface="Menlo"/>
              </a:rPr>
              <a:t>np</a:t>
            </a:r>
            <a:r>
              <a:rPr lang="hu-HU" sz="1600" i="0" err="1">
                <a:solidFill>
                  <a:srgbClr val="D4D4D4"/>
                </a:solidFill>
                <a:highlight>
                  <a:srgbClr val="485783"/>
                </a:highlight>
                <a:latin typeface="Menlo"/>
              </a:rPr>
              <a:t>.</a:t>
            </a:r>
            <a:r>
              <a:rPr lang="hu-HU" sz="1600" i="0" err="1">
                <a:solidFill>
                  <a:srgbClr val="DCDCAA"/>
                </a:solidFill>
                <a:highlight>
                  <a:srgbClr val="485783"/>
                </a:highlight>
                <a:latin typeface="Menlo"/>
              </a:rPr>
              <a:t>mean</a:t>
            </a:r>
            <a:r>
              <a:rPr lang="hu-HU" sz="1600" i="0" dirty="0">
                <a:solidFill>
                  <a:srgbClr val="D4D4D4"/>
                </a:solidFill>
                <a:highlight>
                  <a:srgbClr val="485783"/>
                </a:highlight>
                <a:latin typeface="Menlo"/>
              </a:rPr>
              <a:t>(</a:t>
            </a:r>
            <a:r>
              <a:rPr lang="hu-HU" sz="1600" i="0" dirty="0">
                <a:solidFill>
                  <a:srgbClr val="9CDCFE"/>
                </a:solidFill>
                <a:highlight>
                  <a:srgbClr val="485783"/>
                </a:highlight>
                <a:latin typeface="Menlo"/>
              </a:rPr>
              <a:t>flow</a:t>
            </a:r>
            <a:r>
              <a:rPr lang="hu-HU" sz="1600" i="0" dirty="0">
                <a:solidFill>
                  <a:srgbClr val="D4D4D4"/>
                </a:solidFill>
                <a:highlight>
                  <a:srgbClr val="485783"/>
                </a:highlight>
                <a:latin typeface="Menlo"/>
              </a:rPr>
              <a:t>[..., </a:t>
            </a:r>
            <a:r>
              <a:rPr lang="hu-HU" sz="1600" i="0" dirty="0">
                <a:solidFill>
                  <a:srgbClr val="B5CEA8"/>
                </a:solidFill>
                <a:highlight>
                  <a:srgbClr val="485783"/>
                </a:highlight>
                <a:latin typeface="Menlo"/>
              </a:rPr>
              <a:t>0</a:t>
            </a:r>
            <a:r>
              <a:rPr lang="hu-HU" sz="1600" i="0" dirty="0">
                <a:solidFill>
                  <a:srgbClr val="D4D4D4"/>
                </a:solidFill>
                <a:highlight>
                  <a:srgbClr val="485783"/>
                </a:highlight>
                <a:latin typeface="Menlo"/>
              </a:rPr>
              <a:t>])</a:t>
            </a:r>
            <a:endParaRPr lang="hu-HU" sz="1600">
              <a:solidFill>
                <a:srgbClr val="D4D4D4"/>
              </a:solidFill>
              <a:highlight>
                <a:srgbClr val="485783"/>
              </a:highlight>
            </a:endParaRPr>
          </a:p>
          <a:p>
            <a:pPr indent="2800350" algn="l"/>
            <a:r>
              <a:rPr lang="hu-HU" sz="1600" i="0" err="1">
                <a:solidFill>
                  <a:srgbClr val="9CDCFE"/>
                </a:solidFill>
                <a:highlight>
                  <a:srgbClr val="485783"/>
                </a:highlight>
                <a:latin typeface="Menlo"/>
              </a:rPr>
              <a:t>vy</a:t>
            </a:r>
            <a:r>
              <a:rPr lang="hu-HU" sz="1600" i="0" dirty="0">
                <a:solidFill>
                  <a:srgbClr val="D4D4D4"/>
                </a:solidFill>
                <a:highlight>
                  <a:srgbClr val="485783"/>
                </a:highlight>
                <a:latin typeface="Menlo"/>
              </a:rPr>
              <a:t> = </a:t>
            </a:r>
            <a:r>
              <a:rPr lang="hu-HU" sz="1600" i="0" err="1">
                <a:solidFill>
                  <a:srgbClr val="4EC9B0"/>
                </a:solidFill>
                <a:highlight>
                  <a:srgbClr val="485783"/>
                </a:highlight>
                <a:latin typeface="Menlo"/>
              </a:rPr>
              <a:t>np</a:t>
            </a:r>
            <a:r>
              <a:rPr lang="hu-HU" sz="1600" i="0" err="1">
                <a:solidFill>
                  <a:srgbClr val="D4D4D4"/>
                </a:solidFill>
                <a:highlight>
                  <a:srgbClr val="485783"/>
                </a:highlight>
                <a:latin typeface="Menlo"/>
              </a:rPr>
              <a:t>.</a:t>
            </a:r>
            <a:r>
              <a:rPr lang="hu-HU" sz="1600" i="0" err="1">
                <a:solidFill>
                  <a:srgbClr val="DCDCAA"/>
                </a:solidFill>
                <a:highlight>
                  <a:srgbClr val="485783"/>
                </a:highlight>
                <a:latin typeface="Menlo"/>
              </a:rPr>
              <a:t>mean</a:t>
            </a:r>
            <a:r>
              <a:rPr lang="hu-HU" sz="1600" i="0" dirty="0">
                <a:solidFill>
                  <a:srgbClr val="D4D4D4"/>
                </a:solidFill>
                <a:highlight>
                  <a:srgbClr val="485783"/>
                </a:highlight>
                <a:latin typeface="Menlo"/>
              </a:rPr>
              <a:t>(</a:t>
            </a:r>
            <a:r>
              <a:rPr lang="hu-HU" sz="1600" i="0" dirty="0">
                <a:solidFill>
                  <a:srgbClr val="9CDCFE"/>
                </a:solidFill>
                <a:highlight>
                  <a:srgbClr val="485783"/>
                </a:highlight>
                <a:latin typeface="Menlo"/>
              </a:rPr>
              <a:t>flow</a:t>
            </a:r>
            <a:r>
              <a:rPr lang="hu-HU" sz="1600" i="0" dirty="0">
                <a:solidFill>
                  <a:srgbClr val="D4D4D4"/>
                </a:solidFill>
                <a:highlight>
                  <a:srgbClr val="485783"/>
                </a:highlight>
                <a:latin typeface="Menlo"/>
              </a:rPr>
              <a:t>[..., </a:t>
            </a:r>
            <a:r>
              <a:rPr lang="hu-HU" sz="1600" i="0" dirty="0">
                <a:solidFill>
                  <a:srgbClr val="B5CEA8"/>
                </a:solidFill>
                <a:highlight>
                  <a:srgbClr val="485783"/>
                </a:highlight>
                <a:latin typeface="Menlo"/>
              </a:rPr>
              <a:t>1</a:t>
            </a:r>
            <a:r>
              <a:rPr lang="hu-HU" sz="1600" i="0" dirty="0">
                <a:solidFill>
                  <a:srgbClr val="D4D4D4"/>
                </a:solidFill>
                <a:highlight>
                  <a:srgbClr val="485783"/>
                </a:highlight>
                <a:latin typeface="Menlo"/>
              </a:rPr>
              <a:t>])</a:t>
            </a:r>
            <a:endParaRPr lang="hu-HU" sz="1600">
              <a:solidFill>
                <a:srgbClr val="D4D4D4"/>
              </a:solidFill>
              <a:highlight>
                <a:srgbClr val="485783"/>
              </a:highlight>
            </a:endParaRPr>
          </a:p>
          <a:p>
            <a:pPr indent="2800350" algn="l"/>
            <a:r>
              <a:rPr lang="hu-HU" sz="1600" i="0" err="1">
                <a:solidFill>
                  <a:srgbClr val="9CDCFE"/>
                </a:solidFill>
                <a:highlight>
                  <a:srgbClr val="485783"/>
                </a:highlight>
                <a:latin typeface="Menlo"/>
              </a:rPr>
              <a:t>velocities_x</a:t>
            </a:r>
            <a:r>
              <a:rPr lang="hu-HU" sz="1600" i="0" err="1">
                <a:solidFill>
                  <a:srgbClr val="D4D4D4"/>
                </a:solidFill>
                <a:highlight>
                  <a:srgbClr val="485783"/>
                </a:highlight>
                <a:latin typeface="Menlo"/>
              </a:rPr>
              <a:t>.</a:t>
            </a:r>
            <a:r>
              <a:rPr lang="hu-HU" sz="1600" i="0" err="1">
                <a:solidFill>
                  <a:srgbClr val="DCDCAA"/>
                </a:solidFill>
                <a:highlight>
                  <a:srgbClr val="485783"/>
                </a:highlight>
                <a:latin typeface="Menlo"/>
              </a:rPr>
              <a:t>append</a:t>
            </a:r>
            <a:r>
              <a:rPr lang="hu-HU" sz="1600" i="0" dirty="0">
                <a:solidFill>
                  <a:srgbClr val="D4D4D4"/>
                </a:solidFill>
                <a:highlight>
                  <a:srgbClr val="485783"/>
                </a:highlight>
                <a:latin typeface="Menlo"/>
              </a:rPr>
              <a:t>(</a:t>
            </a:r>
            <a:r>
              <a:rPr lang="hu-HU" sz="1600" i="0" err="1">
                <a:solidFill>
                  <a:srgbClr val="9CDCFE"/>
                </a:solidFill>
                <a:highlight>
                  <a:srgbClr val="485783"/>
                </a:highlight>
                <a:latin typeface="Menlo"/>
              </a:rPr>
              <a:t>vx</a:t>
            </a:r>
            <a:r>
              <a:rPr lang="hu-HU" sz="1600" i="0" dirty="0">
                <a:solidFill>
                  <a:srgbClr val="D4D4D4"/>
                </a:solidFill>
                <a:highlight>
                  <a:srgbClr val="485783"/>
                </a:highlight>
                <a:latin typeface="Menlo"/>
              </a:rPr>
              <a:t>)</a:t>
            </a:r>
            <a:endParaRPr lang="hu-HU" sz="1600">
              <a:solidFill>
                <a:srgbClr val="D4D4D4"/>
              </a:solidFill>
              <a:highlight>
                <a:srgbClr val="485783"/>
              </a:highlight>
            </a:endParaRPr>
          </a:p>
          <a:p>
            <a:pPr indent="2800350" algn="l"/>
            <a:r>
              <a:rPr lang="hu-HU" sz="1600" i="0" dirty="0" err="1">
                <a:solidFill>
                  <a:srgbClr val="9CDCFE"/>
                </a:solidFill>
                <a:highlight>
                  <a:srgbClr val="485783"/>
                </a:highlight>
                <a:latin typeface="Menlo"/>
              </a:rPr>
              <a:t>velocities_y</a:t>
            </a:r>
            <a:r>
              <a:rPr lang="hu-HU" sz="1600" i="0" dirty="0" err="1">
                <a:solidFill>
                  <a:srgbClr val="D4D4D4"/>
                </a:solidFill>
                <a:highlight>
                  <a:srgbClr val="485783"/>
                </a:highlight>
                <a:latin typeface="Menlo"/>
              </a:rPr>
              <a:t>.</a:t>
            </a:r>
            <a:r>
              <a:rPr lang="hu-HU" sz="1600" i="0" dirty="0" err="1">
                <a:solidFill>
                  <a:srgbClr val="DCDCAA"/>
                </a:solidFill>
                <a:highlight>
                  <a:srgbClr val="485783"/>
                </a:highlight>
                <a:latin typeface="Menlo"/>
              </a:rPr>
              <a:t>append</a:t>
            </a:r>
            <a:r>
              <a:rPr lang="hu-HU" sz="1600" i="0" dirty="0">
                <a:solidFill>
                  <a:srgbClr val="D4D4D4"/>
                </a:solidFill>
                <a:highlight>
                  <a:srgbClr val="485783"/>
                </a:highlight>
                <a:latin typeface="Menlo"/>
              </a:rPr>
              <a:t>(</a:t>
            </a:r>
            <a:r>
              <a:rPr lang="hu-HU" sz="1600" i="0" dirty="0" err="1">
                <a:solidFill>
                  <a:srgbClr val="9CDCFE"/>
                </a:solidFill>
                <a:highlight>
                  <a:srgbClr val="485783"/>
                </a:highlight>
                <a:latin typeface="Menlo"/>
              </a:rPr>
              <a:t>vy</a:t>
            </a:r>
            <a:r>
              <a:rPr lang="hu-HU" sz="1600" i="0" dirty="0">
                <a:solidFill>
                  <a:srgbClr val="D4D4D4"/>
                </a:solidFill>
                <a:highlight>
                  <a:srgbClr val="485783"/>
                </a:highlight>
                <a:latin typeface="Menlo"/>
              </a:rPr>
              <a:t>)</a:t>
            </a:r>
            <a:endParaRPr lang="hu-HU" sz="1600" dirty="0">
              <a:solidFill>
                <a:srgbClr val="D4D4D4"/>
              </a:solidFill>
              <a:highlight>
                <a:srgbClr val="485783"/>
              </a:highlight>
            </a:endParaRPr>
          </a:p>
          <a:p>
            <a:pPr algn="l"/>
            <a:r>
              <a:rPr lang="hu-HU" sz="2000" dirty="0">
                <a:solidFill>
                  <a:srgbClr val="242B41"/>
                </a:solidFill>
              </a:rPr>
              <a:t>Majd az aktuális kép lesz a következő képünk:</a:t>
            </a:r>
          </a:p>
          <a:p>
            <a:pPr indent="2800350" algn="l"/>
            <a:r>
              <a:rPr lang="hu-HU" sz="1600" i="0" err="1">
                <a:solidFill>
                  <a:srgbClr val="9CDCFE"/>
                </a:solidFill>
                <a:highlight>
                  <a:srgbClr val="485683"/>
                </a:highlight>
                <a:latin typeface="Menlo"/>
              </a:rPr>
              <a:t>prev_image</a:t>
            </a:r>
            <a:r>
              <a:rPr lang="hu-HU" sz="1600" i="0" dirty="0">
                <a:solidFill>
                  <a:srgbClr val="D4D4D4"/>
                </a:solidFill>
                <a:highlight>
                  <a:srgbClr val="485683"/>
                </a:highlight>
                <a:latin typeface="Menlo"/>
              </a:rPr>
              <a:t> = </a:t>
            </a:r>
            <a:r>
              <a:rPr lang="hu-HU" sz="1600" i="0" err="1">
                <a:solidFill>
                  <a:srgbClr val="9CDCFE"/>
                </a:solidFill>
                <a:highlight>
                  <a:srgbClr val="485683"/>
                </a:highlight>
                <a:latin typeface="Menlo"/>
              </a:rPr>
              <a:t>frame_gray</a:t>
            </a:r>
            <a:endParaRPr lang="hu-HU" sz="1600">
              <a:highlight>
                <a:srgbClr val="485683"/>
              </a:highlight>
            </a:endParaRPr>
          </a:p>
          <a:p>
            <a:endParaRPr lang="hu-HU" sz="1600" dirty="0">
              <a:solidFill>
                <a:srgbClr val="242B41"/>
              </a:solidFill>
            </a:endParaRPr>
          </a:p>
          <a:p>
            <a:endParaRPr lang="hu-HU" sz="2000" dirty="0">
              <a:solidFill>
                <a:srgbClr val="242B41"/>
              </a:solidFill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3BEA361A-C32B-D1BA-7FA6-1803BA6E0EED}"/>
              </a:ext>
            </a:extLst>
          </p:cNvPr>
          <p:cNvSpPr txBox="1"/>
          <p:nvPr/>
        </p:nvSpPr>
        <p:spPr>
          <a:xfrm>
            <a:off x="9158376" y="1038537"/>
            <a:ext cx="3062056" cy="5262979"/>
          </a:xfrm>
          <a:prstGeom prst="rect">
            <a:avLst/>
          </a:prstGeom>
          <a:solidFill>
            <a:srgbClr val="636E94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  <a:ea typeface="+mn-lt"/>
                <a:cs typeface="+mn-lt"/>
              </a:rPr>
              <a:t>[</a:t>
            </a:r>
          </a:p>
          <a:p>
            <a:r>
              <a:rPr lang="hu-HU" sz="1400" dirty="0">
                <a:solidFill>
                  <a:schemeClr val="bg1"/>
                </a:solidFill>
                <a:ea typeface="+mn-lt"/>
                <a:cs typeface="+mn-lt"/>
              </a:rPr>
              <a:t>  [</a:t>
            </a:r>
          </a:p>
          <a:p>
            <a:r>
              <a:rPr lang="hu-HU" sz="1400" dirty="0">
                <a:solidFill>
                  <a:schemeClr val="bg1"/>
                </a:solidFill>
                <a:ea typeface="+mn-lt"/>
                <a:cs typeface="+mn-lt"/>
              </a:rPr>
              <a:t>    [-1.7110983e-07 -2.1722749e-07]</a:t>
            </a:r>
            <a:endParaRPr lang="hu-HU" sz="1400" dirty="0">
              <a:solidFill>
                <a:schemeClr val="bg1"/>
              </a:solidFill>
            </a:endParaRPr>
          </a:p>
          <a:p>
            <a:r>
              <a:rPr lang="hu-HU" sz="1400" dirty="0">
                <a:solidFill>
                  <a:schemeClr val="bg1"/>
                </a:solidFill>
                <a:ea typeface="+mn-lt"/>
                <a:cs typeface="+mn-lt"/>
              </a:rPr>
              <a:t>    [-5.2377993e-07 -2.2003976e-08]</a:t>
            </a:r>
            <a:endParaRPr lang="hu-HU" sz="1400" dirty="0">
              <a:solidFill>
                <a:schemeClr val="bg1"/>
              </a:solidFill>
            </a:endParaRPr>
          </a:p>
          <a:p>
            <a:r>
              <a:rPr lang="hu-HU" sz="1400" dirty="0">
                <a:solidFill>
                  <a:schemeClr val="bg1"/>
                </a:solidFill>
                <a:ea typeface="+mn-lt"/>
                <a:cs typeface="+mn-lt"/>
              </a:rPr>
              <a:t>    [-1.1994789e-06  6.8635325e-07]</a:t>
            </a:r>
            <a:endParaRPr lang="hu-HU" sz="1400" dirty="0">
              <a:solidFill>
                <a:schemeClr val="bg1"/>
              </a:solidFill>
            </a:endParaRPr>
          </a:p>
          <a:p>
            <a:r>
              <a:rPr lang="hu-HU" sz="1400" dirty="0">
                <a:solidFill>
                  <a:schemeClr val="bg1"/>
                </a:solidFill>
                <a:ea typeface="+mn-lt"/>
                <a:cs typeface="+mn-lt"/>
              </a:rPr>
              <a:t>    ...</a:t>
            </a:r>
            <a:endParaRPr lang="hu-HU" sz="1400" dirty="0">
              <a:solidFill>
                <a:schemeClr val="bg1"/>
              </a:solidFill>
            </a:endParaRPr>
          </a:p>
          <a:p>
            <a:r>
              <a:rPr lang="hu-HU" sz="1400" dirty="0">
                <a:solidFill>
                  <a:schemeClr val="bg1"/>
                </a:solidFill>
                <a:ea typeface="+mn-lt"/>
                <a:cs typeface="+mn-lt"/>
              </a:rPr>
              <a:t>    [ 6.1607702e-06  1.1033859e-05]</a:t>
            </a:r>
            <a:endParaRPr lang="hu-HU" sz="1400" dirty="0">
              <a:solidFill>
                <a:schemeClr val="bg1"/>
              </a:solidFill>
            </a:endParaRPr>
          </a:p>
          <a:p>
            <a:r>
              <a:rPr lang="hu-HU" sz="1400" dirty="0">
                <a:solidFill>
                  <a:schemeClr val="bg1"/>
                </a:solidFill>
                <a:ea typeface="+mn-lt"/>
                <a:cs typeface="+mn-lt"/>
              </a:rPr>
              <a:t>    [ 3.9513825e-06  9.4421603e-06]</a:t>
            </a:r>
            <a:endParaRPr lang="hu-HU" sz="1400" dirty="0">
              <a:solidFill>
                <a:schemeClr val="bg1"/>
              </a:solidFill>
            </a:endParaRPr>
          </a:p>
          <a:p>
            <a:r>
              <a:rPr lang="hu-HU" sz="1400" dirty="0">
                <a:solidFill>
                  <a:schemeClr val="bg1"/>
                </a:solidFill>
                <a:ea typeface="+mn-lt"/>
                <a:cs typeface="+mn-lt"/>
              </a:rPr>
              <a:t>    [ 1.4831269e-06  7.4523259e-06]</a:t>
            </a:r>
          </a:p>
          <a:p>
            <a:r>
              <a:rPr lang="hu-HU" sz="1400" dirty="0">
                <a:solidFill>
                  <a:schemeClr val="bg1"/>
                </a:solidFill>
                <a:ea typeface="+mn-lt"/>
                <a:cs typeface="+mn-lt"/>
              </a:rPr>
              <a:t>  ]</a:t>
            </a:r>
            <a:endParaRPr lang="hu-HU" sz="1400" dirty="0">
              <a:solidFill>
                <a:schemeClr val="bg1"/>
              </a:solidFill>
            </a:endParaRPr>
          </a:p>
          <a:p>
            <a:endParaRPr lang="hu-HU" sz="1400" dirty="0">
              <a:solidFill>
                <a:schemeClr val="bg1"/>
              </a:solidFill>
            </a:endParaRPr>
          </a:p>
          <a:p>
            <a:r>
              <a:rPr lang="hu-HU" sz="1400" dirty="0">
                <a:solidFill>
                  <a:schemeClr val="bg1"/>
                </a:solidFill>
              </a:rPr>
              <a:t>  ...</a:t>
            </a:r>
          </a:p>
          <a:p>
            <a:endParaRPr lang="hu-HU" sz="1400" dirty="0">
              <a:solidFill>
                <a:schemeClr val="bg1"/>
              </a:solidFill>
            </a:endParaRPr>
          </a:p>
          <a:p>
            <a:r>
              <a:rPr lang="hu-HU" sz="1400" dirty="0">
                <a:solidFill>
                  <a:schemeClr val="bg1"/>
                </a:solidFill>
                <a:ea typeface="+mn-lt"/>
                <a:cs typeface="+mn-lt"/>
              </a:rPr>
              <a:t>  [</a:t>
            </a:r>
          </a:p>
          <a:p>
            <a:r>
              <a:rPr lang="hu-HU" sz="1400" dirty="0">
                <a:solidFill>
                  <a:schemeClr val="bg1"/>
                </a:solidFill>
                <a:ea typeface="+mn-lt"/>
                <a:cs typeface="+mn-lt"/>
              </a:rPr>
              <a:t>    [-5.4961201e-02 -1.5641344e-01]</a:t>
            </a:r>
            <a:endParaRPr lang="hu-HU" sz="1400" dirty="0">
              <a:solidFill>
                <a:schemeClr val="bg1"/>
              </a:solidFill>
            </a:endParaRPr>
          </a:p>
          <a:p>
            <a:r>
              <a:rPr lang="hu-HU" sz="1400" dirty="0">
                <a:solidFill>
                  <a:schemeClr val="bg1"/>
                </a:solidFill>
                <a:ea typeface="+mn-lt"/>
                <a:cs typeface="+mn-lt"/>
              </a:rPr>
              <a:t>    [-3.9825119e-02 -1.5846485e-01]</a:t>
            </a:r>
            <a:endParaRPr lang="hu-HU" sz="1400" dirty="0">
              <a:solidFill>
                <a:schemeClr val="bg1"/>
              </a:solidFill>
            </a:endParaRPr>
          </a:p>
          <a:p>
            <a:r>
              <a:rPr lang="hu-HU" sz="1400" dirty="0">
                <a:solidFill>
                  <a:schemeClr val="bg1"/>
                </a:solidFill>
                <a:ea typeface="+mn-lt"/>
                <a:cs typeface="+mn-lt"/>
              </a:rPr>
              <a:t>    [-2.7716417e-02 -1.5210760e-01]</a:t>
            </a:r>
            <a:endParaRPr lang="hu-HU" sz="1400" dirty="0">
              <a:solidFill>
                <a:schemeClr val="bg1"/>
              </a:solidFill>
            </a:endParaRPr>
          </a:p>
          <a:p>
            <a:r>
              <a:rPr lang="hu-HU" sz="1400" dirty="0">
                <a:solidFill>
                  <a:schemeClr val="bg1"/>
                </a:solidFill>
                <a:ea typeface="+mn-lt"/>
                <a:cs typeface="+mn-lt"/>
              </a:rPr>
              <a:t>    ...</a:t>
            </a:r>
            <a:endParaRPr lang="hu-HU" sz="1400" dirty="0">
              <a:solidFill>
                <a:schemeClr val="bg1"/>
              </a:solidFill>
            </a:endParaRPr>
          </a:p>
          <a:p>
            <a:r>
              <a:rPr lang="hu-HU" sz="1400" dirty="0">
                <a:solidFill>
                  <a:schemeClr val="bg1"/>
                </a:solidFill>
                <a:ea typeface="+mn-lt"/>
                <a:cs typeface="+mn-lt"/>
              </a:rPr>
              <a:t>    [-4.2788965e-06 -4.2347412e-05]</a:t>
            </a:r>
            <a:endParaRPr lang="hu-HU" sz="1400" dirty="0">
              <a:solidFill>
                <a:schemeClr val="bg1"/>
              </a:solidFill>
            </a:endParaRPr>
          </a:p>
          <a:p>
            <a:r>
              <a:rPr lang="hu-HU" sz="1400" dirty="0">
                <a:solidFill>
                  <a:schemeClr val="bg1"/>
                </a:solidFill>
                <a:ea typeface="+mn-lt"/>
                <a:cs typeface="+mn-lt"/>
              </a:rPr>
              <a:t>    [-2.1366288e-05 -2.9936429e-05]</a:t>
            </a:r>
            <a:endParaRPr lang="hu-HU" sz="1400" dirty="0">
              <a:solidFill>
                <a:schemeClr val="bg1"/>
              </a:solidFill>
            </a:endParaRPr>
          </a:p>
          <a:p>
            <a:r>
              <a:rPr lang="hu-HU" sz="1400" dirty="0">
                <a:solidFill>
                  <a:schemeClr val="bg1"/>
                </a:solidFill>
                <a:ea typeface="+mn-lt"/>
                <a:cs typeface="+mn-lt"/>
              </a:rPr>
              <a:t>    [-1.5506628e-05 -2.1778747e-05]</a:t>
            </a:r>
          </a:p>
          <a:p>
            <a:r>
              <a:rPr lang="hu-HU" sz="1400" dirty="0">
                <a:solidFill>
                  <a:schemeClr val="bg1"/>
                </a:solidFill>
                <a:ea typeface="+mn-lt"/>
                <a:cs typeface="+mn-lt"/>
              </a:rPr>
              <a:t>  ]</a:t>
            </a:r>
          </a:p>
          <a:p>
            <a:r>
              <a:rPr lang="hu-HU" sz="1400" dirty="0">
                <a:solidFill>
                  <a:schemeClr val="bg1"/>
                </a:solidFill>
                <a:ea typeface="+mn-lt"/>
                <a:cs typeface="+mn-lt"/>
              </a:rPr>
              <a:t>]</a:t>
            </a:r>
          </a:p>
          <a:p>
            <a:endParaRPr lang="hu-HU" sz="1400" dirty="0">
              <a:solidFill>
                <a:schemeClr val="bg1"/>
              </a:solidFill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DE0D0CF7-7CCA-4CAA-8393-46707F76FC3A}"/>
              </a:ext>
            </a:extLst>
          </p:cNvPr>
          <p:cNvSpPr txBox="1"/>
          <p:nvPr/>
        </p:nvSpPr>
        <p:spPr>
          <a:xfrm>
            <a:off x="9155629" y="570893"/>
            <a:ext cx="3058923" cy="461665"/>
          </a:xfrm>
          <a:prstGeom prst="rect">
            <a:avLst/>
          </a:prstGeom>
          <a:solidFill>
            <a:srgbClr val="D1D5E0"/>
          </a:solidFill>
          <a:ln w="12700">
            <a:solidFill>
              <a:schemeClr val="accent1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3058923"/>
                      <a:gd name="connsiteY0" fmla="*/ 0 h 461665"/>
                      <a:gd name="connsiteX1" fmla="*/ 3058923 w 3058923"/>
                      <a:gd name="connsiteY1" fmla="*/ 0 h 461665"/>
                      <a:gd name="connsiteX2" fmla="*/ 3058923 w 3058923"/>
                      <a:gd name="connsiteY2" fmla="*/ 461665 h 461665"/>
                      <a:gd name="connsiteX3" fmla="*/ 0 w 3058923"/>
                      <a:gd name="connsiteY3" fmla="*/ 461665 h 461665"/>
                      <a:gd name="connsiteX4" fmla="*/ 0 w 3058923"/>
                      <a:gd name="connsiteY4" fmla="*/ 0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58923" h="461665" fill="none" extrusionOk="0">
                        <a:moveTo>
                          <a:pt x="0" y="0"/>
                        </a:moveTo>
                        <a:cubicBezTo>
                          <a:pt x="504076" y="-149972"/>
                          <a:pt x="1871005" y="85198"/>
                          <a:pt x="3058923" y="0"/>
                        </a:cubicBezTo>
                        <a:cubicBezTo>
                          <a:pt x="3057833" y="96597"/>
                          <a:pt x="3035547" y="386049"/>
                          <a:pt x="3058923" y="461665"/>
                        </a:cubicBezTo>
                        <a:cubicBezTo>
                          <a:pt x="1823338" y="553041"/>
                          <a:pt x="1468881" y="455608"/>
                          <a:pt x="0" y="461665"/>
                        </a:cubicBezTo>
                        <a:cubicBezTo>
                          <a:pt x="-3509" y="262257"/>
                          <a:pt x="-15374" y="181206"/>
                          <a:pt x="0" y="0"/>
                        </a:cubicBezTo>
                        <a:close/>
                      </a:path>
                      <a:path w="3058923" h="461665" stroke="0" extrusionOk="0">
                        <a:moveTo>
                          <a:pt x="0" y="0"/>
                        </a:moveTo>
                        <a:cubicBezTo>
                          <a:pt x="1145560" y="-113254"/>
                          <a:pt x="2250283" y="102601"/>
                          <a:pt x="3058923" y="0"/>
                        </a:cubicBezTo>
                        <a:cubicBezTo>
                          <a:pt x="3071133" y="136746"/>
                          <a:pt x="3097256" y="272651"/>
                          <a:pt x="3058923" y="461665"/>
                        </a:cubicBezTo>
                        <a:cubicBezTo>
                          <a:pt x="2222535" y="517475"/>
                          <a:pt x="1231550" y="630623"/>
                          <a:pt x="0" y="461665"/>
                        </a:cubicBezTo>
                        <a:cubicBezTo>
                          <a:pt x="-29583" y="237375"/>
                          <a:pt x="31217" y="12118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600" dirty="0"/>
              <a:t>          </a:t>
            </a:r>
            <a:r>
              <a:rPr lang="hu-HU" sz="2000" dirty="0"/>
              <a:t> </a:t>
            </a:r>
            <a:r>
              <a:rPr lang="hu-HU" sz="2000" dirty="0">
                <a:solidFill>
                  <a:schemeClr val="bg1"/>
                </a:solidFill>
              </a:rPr>
              <a:t> </a:t>
            </a:r>
            <a:r>
              <a:rPr lang="hu-HU" sz="2400" b="1" dirty="0">
                <a:solidFill>
                  <a:schemeClr val="bg1"/>
                </a:solidFill>
              </a:rPr>
              <a:t>X              Y</a:t>
            </a:r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49DED2A4-5BA4-CD95-35F0-A080EE42A748}"/>
              </a:ext>
            </a:extLst>
          </p:cNvPr>
          <p:cNvCxnSpPr/>
          <p:nvPr/>
        </p:nvCxnSpPr>
        <p:spPr>
          <a:xfrm>
            <a:off x="10678520" y="579178"/>
            <a:ext cx="15923" cy="5628562"/>
          </a:xfrm>
          <a:prstGeom prst="straightConnector1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ím 10">
            <a:extLst>
              <a:ext uri="{FF2B5EF4-FFF2-40B4-BE49-F238E27FC236}">
                <a16:creationId xmlns:a16="http://schemas.microsoft.com/office/drawing/2014/main" id="{F53EF754-10ED-0236-464D-326C258C6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594" y="680114"/>
            <a:ext cx="8115300" cy="646497"/>
          </a:xfrm>
        </p:spPr>
        <p:txBody>
          <a:bodyPr/>
          <a:lstStyle/>
          <a:p>
            <a:r>
              <a:rPr lang="hu-HU" dirty="0" err="1"/>
              <a:t>Farneback</a:t>
            </a:r>
            <a:r>
              <a:rPr lang="hu-HU" dirty="0"/>
              <a:t> Algoritmus</a:t>
            </a:r>
          </a:p>
        </p:txBody>
      </p:sp>
    </p:spTree>
    <p:extLst>
      <p:ext uri="{BB962C8B-B14F-4D97-AF65-F5344CB8AC3E}">
        <p14:creationId xmlns:p14="http://schemas.microsoft.com/office/powerpoint/2010/main" val="100850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129AE00-6D8C-41D7-8B33-B44A25E0D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E793DA-F1DD-4288-A72D-1AFC134DB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1"/>
            <a:ext cx="7467601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743A796-E23F-59BF-FFF0-F4D048AA9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48060"/>
            <a:ext cx="6096000" cy="12174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Az </a:t>
            </a:r>
            <a:r>
              <a:rPr lang="en-US" dirty="0" err="1">
                <a:solidFill>
                  <a:schemeClr val="bg1"/>
                </a:solidFill>
              </a:rPr>
              <a:t>eredmény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plotolása</a:t>
            </a:r>
            <a:r>
              <a:rPr lang="en-US" dirty="0">
                <a:solidFill>
                  <a:schemeClr val="bg1"/>
                </a:solidFill>
              </a:rPr>
              <a:t> 10 </a:t>
            </a:r>
            <a:r>
              <a:rPr lang="en-US" dirty="0" err="1">
                <a:solidFill>
                  <a:schemeClr val="bg1"/>
                </a:solidFill>
              </a:rPr>
              <a:t>képről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C4F2258-426F-A43C-AF2F-73659F092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4651" y="2508832"/>
            <a:ext cx="6239050" cy="28047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 algn="l"/>
            <a:endParaRPr lang="en-US" sz="2400" i="0">
              <a:solidFill>
                <a:srgbClr val="D4D4D4"/>
              </a:solidFill>
              <a:highlight>
                <a:srgbClr val="636E94"/>
              </a:highlight>
              <a:latin typeface="Menlo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i="0">
              <a:solidFill>
                <a:srgbClr val="D4D4D4"/>
              </a:solidFill>
              <a:highlight>
                <a:srgbClr val="636E94"/>
              </a:highlight>
              <a:latin typeface="Menlo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i="0"/>
          </a:p>
        </p:txBody>
      </p:sp>
      <p:pic>
        <p:nvPicPr>
          <p:cNvPr id="4" name="Picture 3" descr="Rózsaszín és kék felhők">
            <a:extLst>
              <a:ext uri="{FF2B5EF4-FFF2-40B4-BE49-F238E27FC236}">
                <a16:creationId xmlns:a16="http://schemas.microsoft.com/office/drawing/2014/main" id="{0FA09FB9-2BC4-B65D-E547-9ABEA1BCF4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12" r="25975" b="1"/>
          <a:stretch/>
        </p:blipFill>
        <p:spPr>
          <a:xfrm>
            <a:off x="8153400" y="685800"/>
            <a:ext cx="3397211" cy="5486400"/>
          </a:xfrm>
          <a:prstGeom prst="rect">
            <a:avLst/>
          </a:prstGeom>
        </p:spPr>
      </p:pic>
      <p:pic>
        <p:nvPicPr>
          <p:cNvPr id="7" name="Kép 6" descr="A képen szöveg, diagram, sor, Diagram látható&#10;&#10;Automatikusan generált leírás">
            <a:extLst>
              <a:ext uri="{FF2B5EF4-FFF2-40B4-BE49-F238E27FC236}">
                <a16:creationId xmlns:a16="http://schemas.microsoft.com/office/drawing/2014/main" id="{3C608BED-DE5A-BC51-4CD8-1B3C55F03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835" y="2446803"/>
            <a:ext cx="6362700" cy="347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22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AF6AE8B-4541-4EA2-BB12-C800D3FAB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6E2E4E-6CA3-4452-B236-60058B367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C4F2258-426F-A43C-AF2F-73659F092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7600" y="4131382"/>
            <a:ext cx="3390900" cy="1355018"/>
          </a:xfrm>
        </p:spPr>
        <p:txBody>
          <a:bodyPr vert="horz" lIns="91440" tIns="45720" rIns="91440" bIns="45720" rtlCol="0">
            <a:normAutofit/>
          </a:bodyPr>
          <a:lstStyle/>
          <a:p>
            <a:pPr lvl="1"/>
            <a:endParaRPr lang="en-US" i="0">
              <a:solidFill>
                <a:schemeClr val="bg1"/>
              </a:solidFill>
              <a:highlight>
                <a:srgbClr val="636E94"/>
              </a:highlight>
              <a:latin typeface="Menlo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i="0">
              <a:solidFill>
                <a:schemeClr val="bg1"/>
              </a:solidFill>
              <a:highlight>
                <a:srgbClr val="636E94"/>
              </a:highlight>
              <a:latin typeface="Menlo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i="0">
              <a:solidFill>
                <a:schemeClr val="bg1"/>
              </a:solidFill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F426EF80-99D8-1B92-B70B-56D2A0752E60}"/>
              </a:ext>
            </a:extLst>
          </p:cNvPr>
          <p:cNvSpPr txBox="1"/>
          <p:nvPr/>
        </p:nvSpPr>
        <p:spPr>
          <a:xfrm>
            <a:off x="10048204" y="124764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hu-HU"/>
          </a:p>
        </p:txBody>
      </p:sp>
      <p:pic>
        <p:nvPicPr>
          <p:cNvPr id="10" name="Picture 3" descr="Rózsaszín és kék felhők">
            <a:extLst>
              <a:ext uri="{FF2B5EF4-FFF2-40B4-BE49-F238E27FC236}">
                <a16:creationId xmlns:a16="http://schemas.microsoft.com/office/drawing/2014/main" id="{365B8086-B404-3B08-457E-7BD06CEAF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12" r="25975" b="1"/>
          <a:stretch/>
        </p:blipFill>
        <p:spPr>
          <a:xfrm>
            <a:off x="0" y="1247639"/>
            <a:ext cx="12191999" cy="5486400"/>
          </a:xfrm>
          <a:prstGeom prst="rect">
            <a:avLst/>
          </a:prstGeom>
        </p:spPr>
      </p:pic>
      <p:pic>
        <p:nvPicPr>
          <p:cNvPr id="5" name="Kép 4" descr="A képen szöveg, sor, Diagram, Betűtípus látható&#10;&#10;Automatikusan generált leírás">
            <a:extLst>
              <a:ext uri="{FF2B5EF4-FFF2-40B4-BE49-F238E27FC236}">
                <a16:creationId xmlns:a16="http://schemas.microsoft.com/office/drawing/2014/main" id="{64C4C887-3486-296F-CA62-0A15E8E703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1" b="2"/>
          <a:stretch/>
        </p:blipFill>
        <p:spPr>
          <a:xfrm>
            <a:off x="6221502" y="2370206"/>
            <a:ext cx="5796890" cy="3242268"/>
          </a:xfrm>
          <a:prstGeom prst="rect">
            <a:avLst/>
          </a:prstGeom>
        </p:spPr>
      </p:pic>
      <p:pic>
        <p:nvPicPr>
          <p:cNvPr id="6" name="Kép 5" descr="A képen szöveg, sor, Diagram, diagram látható&#10;&#10;Automatikusan generált leírás">
            <a:extLst>
              <a:ext uri="{FF2B5EF4-FFF2-40B4-BE49-F238E27FC236}">
                <a16:creationId xmlns:a16="http://schemas.microsoft.com/office/drawing/2014/main" id="{0DA08A23-40DA-1F75-6565-9CF9445A3A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91" b="2"/>
          <a:stretch/>
        </p:blipFill>
        <p:spPr>
          <a:xfrm>
            <a:off x="173608" y="2370207"/>
            <a:ext cx="5734355" cy="3230895"/>
          </a:xfrm>
          <a:prstGeom prst="rect">
            <a:avLst/>
          </a:prstGeom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id="{76D891E1-5FE9-232E-F468-8CE9D0191A61}"/>
              </a:ext>
            </a:extLst>
          </p:cNvPr>
          <p:cNvSpPr/>
          <p:nvPr/>
        </p:nvSpPr>
        <p:spPr>
          <a:xfrm>
            <a:off x="-1" y="2944"/>
            <a:ext cx="12192000" cy="1244695"/>
          </a:xfrm>
          <a:prstGeom prst="rect">
            <a:avLst/>
          </a:prstGeom>
          <a:solidFill>
            <a:srgbClr val="D1D5E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743A796-E23F-59BF-FFF0-F4D048AA9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6315" y="188537"/>
            <a:ext cx="6898687" cy="115518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Az </a:t>
            </a:r>
            <a:r>
              <a:rPr lang="en-US" sz="3000" dirty="0" err="1">
                <a:solidFill>
                  <a:schemeClr val="bg1"/>
                </a:solidFill>
              </a:rPr>
              <a:t>eredmény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további</a:t>
            </a:r>
            <a:r>
              <a:rPr lang="en-US" sz="3000" dirty="0">
                <a:solidFill>
                  <a:schemeClr val="bg1"/>
                </a:solidFill>
              </a:rPr>
              <a:t> </a:t>
            </a:r>
            <a:r>
              <a:rPr lang="en-US" sz="3000" dirty="0" err="1">
                <a:solidFill>
                  <a:schemeClr val="bg1"/>
                </a:solidFill>
              </a:rPr>
              <a:t>plotolása</a:t>
            </a:r>
            <a:r>
              <a:rPr lang="en-US" sz="3000" dirty="0">
                <a:solidFill>
                  <a:schemeClr val="bg1"/>
                </a:solidFill>
              </a:rPr>
              <a:t> 50, 200 </a:t>
            </a:r>
            <a:r>
              <a:rPr lang="en-US" sz="3000" dirty="0" err="1">
                <a:solidFill>
                  <a:schemeClr val="bg1"/>
                </a:solidFill>
              </a:rPr>
              <a:t>képről</a:t>
            </a:r>
          </a:p>
        </p:txBody>
      </p:sp>
    </p:spTree>
    <p:extLst>
      <p:ext uri="{BB962C8B-B14F-4D97-AF65-F5344CB8AC3E}">
        <p14:creationId xmlns:p14="http://schemas.microsoft.com/office/powerpoint/2010/main" val="4260933543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08CD0"/>
      </a:accent1>
      <a:accent2>
        <a:srgbClr val="A472C6"/>
      </a:accent2>
      <a:accent3>
        <a:srgbClr val="988CD0"/>
      </a:accent3>
      <a:accent4>
        <a:srgbClr val="7286C6"/>
      </a:accent4>
      <a:accent5>
        <a:srgbClr val="73AAC6"/>
      </a:accent5>
      <a:accent6>
        <a:srgbClr val="66B0AB"/>
      </a:accent6>
      <a:hlink>
        <a:srgbClr val="568F57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Szélesvásznú</PresentationFormat>
  <Paragraphs>0</Paragraphs>
  <Slides>9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0" baseType="lpstr">
      <vt:lpstr>ClassicFrameVTI</vt:lpstr>
      <vt:lpstr>sebészeti eszköz pixelekben mért sebességének Vizsgálata</vt:lpstr>
      <vt:lpstr>Package-ek</vt:lpstr>
      <vt:lpstr>Beolvasás</vt:lpstr>
      <vt:lpstr>Szürkeárnyalatos kép előállítása</vt:lpstr>
      <vt:lpstr>Optikai áramlás kiszámítása Farneback algoritmussal</vt:lpstr>
      <vt:lpstr>PowerPoint-bemutató</vt:lpstr>
      <vt:lpstr>Farneback Algoritmus</vt:lpstr>
      <vt:lpstr>Az eredmény plotolása 10 képről</vt:lpstr>
      <vt:lpstr>Az eredmény további plotolása 50, 200 képről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602</cp:revision>
  <dcterms:created xsi:type="dcterms:W3CDTF">2013-07-15T20:26:40Z</dcterms:created>
  <dcterms:modified xsi:type="dcterms:W3CDTF">2023-10-12T13:38:19Z</dcterms:modified>
</cp:coreProperties>
</file>