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</p:sldMasterIdLst>
  <p:notesMasterIdLst>
    <p:notesMasterId r:id="rId29"/>
  </p:notesMasterIdLst>
  <p:handoutMasterIdLst>
    <p:handoutMasterId r:id="rId30"/>
  </p:handoutMasterIdLst>
  <p:sldIdLst>
    <p:sldId id="355" r:id="rId5"/>
    <p:sldId id="336" r:id="rId6"/>
    <p:sldId id="330" r:id="rId7"/>
    <p:sldId id="332" r:id="rId8"/>
    <p:sldId id="337" r:id="rId9"/>
    <p:sldId id="340" r:id="rId10"/>
    <p:sldId id="339" r:id="rId11"/>
    <p:sldId id="341" r:id="rId12"/>
    <p:sldId id="348" r:id="rId13"/>
    <p:sldId id="334" r:id="rId14"/>
    <p:sldId id="342" r:id="rId15"/>
    <p:sldId id="343" r:id="rId16"/>
    <p:sldId id="344" r:id="rId17"/>
    <p:sldId id="345" r:id="rId18"/>
    <p:sldId id="346" r:id="rId19"/>
    <p:sldId id="347" r:id="rId20"/>
    <p:sldId id="335" r:id="rId21"/>
    <p:sldId id="350" r:id="rId22"/>
    <p:sldId id="351" r:id="rId23"/>
    <p:sldId id="352" r:id="rId24"/>
    <p:sldId id="353" r:id="rId25"/>
    <p:sldId id="354" r:id="rId26"/>
    <p:sldId id="274" r:id="rId27"/>
    <p:sldId id="275" r:id="rId28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1590AA-02B3-4ADE-F57B-86D5AB206163}" name="Jarrod Renfro" initials="JR" userId="Jarrod Renfro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Leon Katsnelson" initials="LK" lastIdx="21" clrIdx="4">
    <p:extLst>
      <p:ext uri="{19B8F6BF-5375-455C-9EA6-DF929625EA0E}">
        <p15:presenceInfo xmlns:p15="http://schemas.microsoft.com/office/powerpoint/2012/main" userId="S::leon@ca.ibm.com::68697268-d1ba-4c91-8538-7f4d439d4f70" providerId="AD"/>
      </p:ext>
    </p:extLst>
  </p:cmAuthor>
  <p:cmAuthor id="6" name="YAN LUO" initials="Y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F8"/>
    <a:srgbClr val="0948CB"/>
    <a:srgbClr val="0B49CB"/>
    <a:srgbClr val="1C7DDB"/>
    <a:srgbClr val="121619"/>
    <a:srgbClr val="F2F2F2"/>
    <a:srgbClr val="145579"/>
    <a:srgbClr val="3A6483"/>
    <a:srgbClr val="204E79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85169"/>
  </p:normalViewPr>
  <p:slideViewPr>
    <p:cSldViewPr snapToGrid="0" snapToObjects="1">
      <p:cViewPr varScale="1">
        <p:scale>
          <a:sx n="132" d="100"/>
          <a:sy n="132" d="100"/>
        </p:scale>
        <p:origin x="2256" y="18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67474-952B-AC43-BEC3-541C80E3F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C1C6-1287-2C4A-84C8-98EFD82F9A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1DFE-DEC1-F84C-B64B-0BC4AFB87332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322D0-710C-764D-ADE9-C566FF3B05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2AE0-FDA0-1248-8D07-A5244E897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E733-BECA-E944-9B7F-32186463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0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383-EB92-5540-96BB-199B7760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ED7B-4DA5-4346-B7E2-D1878243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5F2C-52A9-3047-A473-9FFC051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41C9-0677-664D-B2BB-69B0A6A7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4EA4-D670-2C41-9EF4-392023D2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DB93-A58E-714C-BD6E-76F1D21AE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83819-F149-7645-A0DD-B53DD9D8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065F-A67E-EF4E-A12F-EB30F58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9D5F-8CC5-8740-9426-35E9D81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DE0B-93CB-5C41-B581-C00D0F9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525-4063-4C4F-8334-FBA02DB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C97-9D34-BE48-9367-02F3BA14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8E19-FEF2-7A4B-8575-5AFEB134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A4E28-3138-784C-8CBB-8586D8EE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7D0F-3645-6B43-9AD7-7621995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3CE8-FC8A-B648-971E-6DC96997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4958-58AE-3F4E-8C00-440B25A9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2462-6007-A64A-86E6-F5ED46C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79FD-EE00-8243-9FA5-BC4C116F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C754-6A4A-424A-B972-C341147C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8FC9-14F0-064F-BEB7-9DA0B582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5333-3885-5246-9997-584B9443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3D495-0AB7-4245-BD03-FEF725EE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532B-22A8-4948-8614-690AB67F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A5D6-868E-4849-A5DA-84702CE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82E35-43FC-E946-AA84-7E00546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4121-1457-7D45-BFFD-BECD664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9A76-C125-0945-BCD8-FF2A0498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142CC-BC3F-664E-A6C2-3854B8D4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8D54-9ED9-E345-B69E-FF5D485B1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B295F-F3C2-5646-A5F3-194FE6EF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16157-5FC9-E841-A6FC-14EBCFD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4E072-D5B7-D647-82C0-40BEAE8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73D6E-2A82-7344-BB8C-513E6DA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B4CE-9E7B-564C-A6C3-DCABF996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8A31D-92A5-DF47-9C3A-9F9C1CF8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7EADA-8BC4-974C-BBA1-7390F15F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EC0A8-C281-FF40-A774-EAF6089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27EBC-C9EC-5844-B3BF-5151B2F7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664BF-C7CE-DC46-9D6D-A9335EE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AAD4E-B732-E349-8793-C20A3D6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A651-FEEA-2140-82D8-9C06A36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DAEA-C881-354D-A17E-2A95857F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48C2-62EB-B446-BB7C-69F5E480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D069-D155-9141-9045-DB419047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EE34C-EABB-6848-A341-7CA0C29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4AAD-C125-DD44-8102-9F288208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611A-FFDF-C848-A433-C5B125C4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C0E97-AC3D-784B-96B7-0D18B5A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7986-0214-C348-AB5F-D54BF288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860A9-8610-9347-BAE7-F23CCA13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9D7C-BCAA-DE44-AE89-5178DA8D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19C3-A65D-764B-BD49-57D0082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B246-E282-3742-BD72-B1BCDC5A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C7DDB"/>
                </a:solidFill>
                <a:latin typeface="Abadi" panose="020B0604020104020204" pitchFamily="34" charset="0"/>
              </a:defRPr>
            </a:lvl1pPr>
          </a:lstStyle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1884-9B69-48EE-882B-48C54829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6A51-44A7-4605-AF6B-056D59B05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learner instructions in the grey text boxes for each slide. </a:t>
            </a:r>
          </a:p>
          <a:p>
            <a:r>
              <a:rPr lang="en-US" dirty="0"/>
              <a:t>Delete the text box and instructions when complete.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0FE6C-AAF6-461D-81E8-874139C9F6C6}"/>
              </a:ext>
            </a:extLst>
          </p:cNvPr>
          <p:cNvSpPr txBox="1"/>
          <p:nvPr/>
        </p:nvSpPr>
        <p:spPr>
          <a:xfrm>
            <a:off x="1060706" y="3429000"/>
            <a:ext cx="4889369" cy="1908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Instructions for learner: 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Action 1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Action 2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Action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7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Content-based Recommender System using Unsupervised Learning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5A2644-0171-6540-A231-9FCA3C81BFE2}"/>
              </a:ext>
            </a:extLst>
          </p:cNvPr>
          <p:cNvGrpSpPr/>
          <p:nvPr/>
        </p:nvGrpSpPr>
        <p:grpSpPr>
          <a:xfrm>
            <a:off x="10108253" y="4562475"/>
            <a:ext cx="1777449" cy="1936444"/>
            <a:chOff x="6518030" y="1903899"/>
            <a:chExt cx="1777449" cy="19364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1B8904-28C2-BB44-8166-C42C96ED6936}"/>
                </a:ext>
              </a:extLst>
            </p:cNvPr>
            <p:cNvGrpSpPr/>
            <p:nvPr/>
          </p:nvGrpSpPr>
          <p:grpSpPr>
            <a:xfrm>
              <a:off x="6580009" y="2268106"/>
              <a:ext cx="1530912" cy="1268847"/>
              <a:chOff x="6371670" y="1861616"/>
              <a:chExt cx="1530912" cy="126884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636D0BA-2B52-A240-B7B8-0256F4E2A394}"/>
                  </a:ext>
                </a:extLst>
              </p:cNvPr>
              <p:cNvGrpSpPr/>
              <p:nvPr/>
            </p:nvGrpSpPr>
            <p:grpSpPr>
              <a:xfrm>
                <a:off x="6371670" y="2318149"/>
                <a:ext cx="812314" cy="812314"/>
                <a:chOff x="1306239" y="1551525"/>
                <a:chExt cx="2116181" cy="2116182"/>
              </a:xfrm>
              <a:noFill/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4F59816-7FAC-974F-A8D7-19B047D553D1}"/>
                    </a:ext>
                  </a:extLst>
                </p:cNvPr>
                <p:cNvSpPr/>
                <p:nvPr/>
              </p:nvSpPr>
              <p:spPr>
                <a:xfrm>
                  <a:off x="1306239" y="1551525"/>
                  <a:ext cx="2116181" cy="211618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C838075-FE41-3C47-B7F8-7CD30B06125D}"/>
                    </a:ext>
                  </a:extLst>
                </p:cNvPr>
                <p:cNvSpPr/>
                <p:nvPr/>
              </p:nvSpPr>
              <p:spPr>
                <a:xfrm>
                  <a:off x="2213298" y="250573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57CEC24-7385-FC49-A319-AB8C2130A10A}"/>
                    </a:ext>
                  </a:extLst>
                </p:cNvPr>
                <p:cNvSpPr/>
                <p:nvPr/>
              </p:nvSpPr>
              <p:spPr>
                <a:xfrm>
                  <a:off x="2505921" y="27570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BC96BD4-7E7A-8445-86C6-6BF36139BBEF}"/>
                    </a:ext>
                  </a:extLst>
                </p:cNvPr>
                <p:cNvSpPr/>
                <p:nvPr/>
              </p:nvSpPr>
              <p:spPr>
                <a:xfrm>
                  <a:off x="2260449" y="1912727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72FE188-017A-B643-9B83-F2A767174EFF}"/>
                    </a:ext>
                  </a:extLst>
                </p:cNvPr>
                <p:cNvSpPr/>
                <p:nvPr/>
              </p:nvSpPr>
              <p:spPr>
                <a:xfrm>
                  <a:off x="1796755" y="2744815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A566CA9-49EE-AB41-83BE-DE726A76CE6A}"/>
                    </a:ext>
                  </a:extLst>
                </p:cNvPr>
                <p:cNvSpPr/>
                <p:nvPr/>
              </p:nvSpPr>
              <p:spPr>
                <a:xfrm>
                  <a:off x="2542075" y="31276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5C28428-062D-E14C-82E6-DA94F7EF31AB}"/>
                    </a:ext>
                  </a:extLst>
                </p:cNvPr>
                <p:cNvSpPr/>
                <p:nvPr/>
              </p:nvSpPr>
              <p:spPr>
                <a:xfrm>
                  <a:off x="3074398" y="260267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69CEB11-DD69-474E-BBAE-8C10177D3C3F}"/>
                    </a:ext>
                  </a:extLst>
                </p:cNvPr>
                <p:cNvSpPr/>
                <p:nvPr/>
              </p:nvSpPr>
              <p:spPr>
                <a:xfrm>
                  <a:off x="2846933" y="2941322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E68BDB6-C52E-DD4A-B920-6CBEF8EE3F5F}"/>
                    </a:ext>
                  </a:extLst>
                </p:cNvPr>
                <p:cNvSpPr/>
                <p:nvPr/>
              </p:nvSpPr>
              <p:spPr>
                <a:xfrm>
                  <a:off x="2480245" y="233570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6BE7FA6-4444-D940-BE86-2E836B237A97}"/>
                    </a:ext>
                  </a:extLst>
                </p:cNvPr>
                <p:cNvSpPr/>
                <p:nvPr/>
              </p:nvSpPr>
              <p:spPr>
                <a:xfrm>
                  <a:off x="1360431" y="2433164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3476B79-2F43-EC40-8768-FE48D7B6AA2E}"/>
                    </a:ext>
                  </a:extLst>
                </p:cNvPr>
                <p:cNvSpPr/>
                <p:nvPr/>
              </p:nvSpPr>
              <p:spPr>
                <a:xfrm>
                  <a:off x="2004522" y="3103028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9D4550-5CE1-9E49-9733-CBA34FE0DD54}"/>
                  </a:ext>
                </a:extLst>
              </p:cNvPr>
              <p:cNvGrpSpPr/>
              <p:nvPr/>
            </p:nvGrpSpPr>
            <p:grpSpPr>
              <a:xfrm>
                <a:off x="7090268" y="1861616"/>
                <a:ext cx="812314" cy="812314"/>
                <a:chOff x="1306241" y="1551525"/>
                <a:chExt cx="2116182" cy="2116182"/>
              </a:xfrm>
              <a:noFill/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EDBC5E1-AEE7-2A4C-9CCE-D6FE884FE831}"/>
                    </a:ext>
                  </a:extLst>
                </p:cNvPr>
                <p:cNvSpPr/>
                <p:nvPr/>
              </p:nvSpPr>
              <p:spPr>
                <a:xfrm>
                  <a:off x="1306241" y="1551525"/>
                  <a:ext cx="2116182" cy="211618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DE73D3B-6172-AD4A-8114-5DA3984DA6B8}"/>
                    </a:ext>
                  </a:extLst>
                </p:cNvPr>
                <p:cNvSpPr/>
                <p:nvPr/>
              </p:nvSpPr>
              <p:spPr>
                <a:xfrm>
                  <a:off x="2213298" y="250573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962E44D-FBA1-D543-B29E-3BD27B00E509}"/>
                    </a:ext>
                  </a:extLst>
                </p:cNvPr>
                <p:cNvSpPr/>
                <p:nvPr/>
              </p:nvSpPr>
              <p:spPr>
                <a:xfrm>
                  <a:off x="2505921" y="27570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6257EEC-3C03-0546-9ACD-4DCDB1819397}"/>
                    </a:ext>
                  </a:extLst>
                </p:cNvPr>
                <p:cNvSpPr/>
                <p:nvPr/>
              </p:nvSpPr>
              <p:spPr>
                <a:xfrm>
                  <a:off x="2260449" y="1912727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8325B40-CC4B-6445-8AA8-D6AA369D34A4}"/>
                    </a:ext>
                  </a:extLst>
                </p:cNvPr>
                <p:cNvSpPr/>
                <p:nvPr/>
              </p:nvSpPr>
              <p:spPr>
                <a:xfrm>
                  <a:off x="1796755" y="2744815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0369C21-DFFB-4B46-A1A5-A3B9B2BD5D3D}"/>
                    </a:ext>
                  </a:extLst>
                </p:cNvPr>
                <p:cNvSpPr/>
                <p:nvPr/>
              </p:nvSpPr>
              <p:spPr>
                <a:xfrm>
                  <a:off x="2542075" y="31276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155E267-602E-DA43-8ADA-80A77E2F6BAA}"/>
                    </a:ext>
                  </a:extLst>
                </p:cNvPr>
                <p:cNvSpPr/>
                <p:nvPr/>
              </p:nvSpPr>
              <p:spPr>
                <a:xfrm>
                  <a:off x="3074398" y="260267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1EFCDA0-8E24-3F4E-9729-B109832A37F5}"/>
                    </a:ext>
                  </a:extLst>
                </p:cNvPr>
                <p:cNvSpPr/>
                <p:nvPr/>
              </p:nvSpPr>
              <p:spPr>
                <a:xfrm>
                  <a:off x="2846933" y="2941322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01B9D4C-4986-CE4F-AAC2-0B2B3DE03C87}"/>
                    </a:ext>
                  </a:extLst>
                </p:cNvPr>
                <p:cNvSpPr/>
                <p:nvPr/>
              </p:nvSpPr>
              <p:spPr>
                <a:xfrm>
                  <a:off x="2480245" y="233570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3D505A4-48AE-AC40-87FA-FC0E50F6B75A}"/>
                    </a:ext>
                  </a:extLst>
                </p:cNvPr>
                <p:cNvSpPr/>
                <p:nvPr/>
              </p:nvSpPr>
              <p:spPr>
                <a:xfrm>
                  <a:off x="1360431" y="2433164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F6A3959-23EF-B243-97DE-A3CBF9EE4626}"/>
                    </a:ext>
                  </a:extLst>
                </p:cNvPr>
                <p:cNvSpPr/>
                <p:nvPr/>
              </p:nvSpPr>
              <p:spPr>
                <a:xfrm>
                  <a:off x="2004522" y="3103028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FFD52-F70F-854D-8DC1-D1F09F5ACAD2}"/>
                </a:ext>
              </a:extLst>
            </p:cNvPr>
            <p:cNvSpPr txBox="1"/>
            <p:nvPr/>
          </p:nvSpPr>
          <p:spPr>
            <a:xfrm>
              <a:off x="6518030" y="3471011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858FD9-B27C-0C44-8B7A-44D908A27760}"/>
                </a:ext>
              </a:extLst>
            </p:cNvPr>
            <p:cNvSpPr txBox="1"/>
            <p:nvPr/>
          </p:nvSpPr>
          <p:spPr>
            <a:xfrm>
              <a:off x="7222749" y="1903899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5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content-based recommender system using user profile and course genres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Plot a flowchart which should clearly illustrate how you implemented the content-based recommender system using user profile vectors and course genre vectors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Briefly explain the flowchart in the slide note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5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user profile-based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63359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What are the most frequently recommended courses? Return the top-10 commonly recommended courses across all users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F37DFD-7ED9-224E-935C-3ADCC0C2BB0A}"/>
              </a:ext>
            </a:extLst>
          </p:cNvPr>
          <p:cNvSpPr txBox="1">
            <a:spLocks/>
          </p:cNvSpPr>
          <p:nvPr/>
        </p:nvSpPr>
        <p:spPr>
          <a:xfrm>
            <a:off x="93383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On average, how many new/unseen courses have been recommended per user (in the test user dataset)</a:t>
            </a:r>
            <a:endParaRPr lang="en-US" sz="2400" dirty="0">
              <a:cs typeface="Calibri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473915-7B23-534C-B831-D860C539F3D3}"/>
              </a:ext>
            </a:extLst>
          </p:cNvPr>
          <p:cNvSpPr txBox="1">
            <a:spLocks/>
          </p:cNvSpPr>
          <p:nvPr/>
        </p:nvSpPr>
        <p:spPr>
          <a:xfrm>
            <a:off x="933834" y="1690688"/>
            <a:ext cx="10419966" cy="6193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1C7DDB"/>
                </a:solidFill>
                <a:latin typeface="Abadi"/>
              </a:rPr>
              <a:t>Place your hyper-parameter settings, such as recommendation score or course similarity thresholds, etc.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C7DDB"/>
                </a:solidFill>
                <a:latin typeface="Abadi"/>
                <a:cs typeface="Calibri"/>
              </a:rPr>
              <a:t>Note: if you have tried multiple hyper-parameters, you may group and show all results in a grouped bar chart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482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content-based recommender system using course similarity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Plot a flowchart which should clearly illustrate how you implemented the course similarity based recommender system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flowchart in the slide note</a:t>
            </a: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5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course similarity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63359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What are the most frequently recommended courses? Return the top-10 commonly recommended courses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F37DFD-7ED9-224E-935C-3ADCC0C2BB0A}"/>
              </a:ext>
            </a:extLst>
          </p:cNvPr>
          <p:cNvSpPr txBox="1">
            <a:spLocks/>
          </p:cNvSpPr>
          <p:nvPr/>
        </p:nvSpPr>
        <p:spPr>
          <a:xfrm>
            <a:off x="93383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On average, how many new/unseen courses have been recommended per user (in the test user dataset)</a:t>
            </a:r>
            <a:endParaRPr lang="en-US" sz="2400" dirty="0">
              <a:cs typeface="Calibri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473915-7B23-534C-B831-D860C539F3D3}"/>
              </a:ext>
            </a:extLst>
          </p:cNvPr>
          <p:cNvSpPr txBox="1">
            <a:spLocks/>
          </p:cNvSpPr>
          <p:nvPr/>
        </p:nvSpPr>
        <p:spPr>
          <a:xfrm>
            <a:off x="933834" y="1690688"/>
            <a:ext cx="10419966" cy="6193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Your hyper-parameter settings, such as a score or similarity threshold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  <a:cs typeface="Calibri"/>
              </a:rPr>
              <a:t>Note if you have tried multiple hyper-parameters, you may show your results in a grouped bar chart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38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clustering-based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Plot a flowchart which should clearly illustrate how you performed user profile clustering based recommender system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flowchart in the slide note</a:t>
            </a: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58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clustering-based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63359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What are the most frequently recommended courses? Return the top-10 commonly recommended courses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F37DFD-7ED9-224E-935C-3ADCC0C2BB0A}"/>
              </a:ext>
            </a:extLst>
          </p:cNvPr>
          <p:cNvSpPr txBox="1">
            <a:spLocks/>
          </p:cNvSpPr>
          <p:nvPr/>
        </p:nvSpPr>
        <p:spPr>
          <a:xfrm>
            <a:off x="93383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On average, how many new/unseen courses have been recommended per user (in the test user dataset)</a:t>
            </a:r>
            <a:endParaRPr lang="en-US" sz="2400" dirty="0">
              <a:cs typeface="Calibri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473915-7B23-534C-B831-D860C539F3D3}"/>
              </a:ext>
            </a:extLst>
          </p:cNvPr>
          <p:cNvSpPr txBox="1">
            <a:spLocks/>
          </p:cNvSpPr>
          <p:nvPr/>
        </p:nvSpPr>
        <p:spPr>
          <a:xfrm>
            <a:off x="933834" y="1690688"/>
            <a:ext cx="10419966" cy="6193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Your hyper-parameter settings, such as a score or similarity threshold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  <a:cs typeface="Calibri"/>
              </a:rPr>
              <a:t>Note if you have tried multiple hyper-parameters, you may show your results in a grouped bar chart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599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Collaborative-filtering Recommender System using Supervised Learning</a:t>
            </a:r>
            <a:endParaRPr lang="en-US" dirty="0"/>
          </a:p>
        </p:txBody>
      </p:sp>
      <p:pic>
        <p:nvPicPr>
          <p:cNvPr id="43" name="Picture 2" descr="Support-vector machine - Wikipedia">
            <a:extLst>
              <a:ext uri="{FF2B5EF4-FFF2-40B4-BE49-F238E27FC236}">
                <a16:creationId xmlns:a16="http://schemas.microsoft.com/office/drawing/2014/main" id="{CA660427-DE61-394E-804E-5C0107163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071" y="5432400"/>
            <a:ext cx="1470757" cy="14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57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KNN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Plot a flowchart which should clearly illustrate how you performed KNN based recommender system using course enrollments history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flowchart in the slide note</a:t>
            </a: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61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NMF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Plot a flowchart which should clearly illustrate how you performed NMF based recommender system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flowchart in the slide note</a:t>
            </a: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93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CBB462-34C3-D144-9620-F611A0964A6F}"/>
              </a:ext>
            </a:extLst>
          </p:cNvPr>
          <p:cNvGrpSpPr/>
          <p:nvPr/>
        </p:nvGrpSpPr>
        <p:grpSpPr>
          <a:xfrm>
            <a:off x="5871412" y="3820167"/>
            <a:ext cx="6118575" cy="2838753"/>
            <a:chOff x="5136802" y="3703860"/>
            <a:chExt cx="6118575" cy="28387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2F046B-F6EE-4E47-8C57-F6A6A097D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6802" y="3703860"/>
              <a:ext cx="4612478" cy="283875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84E1D9B-0FCE-1D41-A7A6-A153308B8FAB}"/>
                </a:ext>
              </a:extLst>
            </p:cNvPr>
            <p:cNvCxnSpPr>
              <a:cxnSpLocks/>
            </p:cNvCxnSpPr>
            <p:nvPr/>
          </p:nvCxnSpPr>
          <p:spPr>
            <a:xfrm>
              <a:off x="9872146" y="5166220"/>
              <a:ext cx="8858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6D164AC-71BC-794A-89DA-C74C9525C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57954" y="4527982"/>
              <a:ext cx="497423" cy="51457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8AF69-4D62-3045-9FEF-6800D771C946}"/>
              </a:ext>
            </a:extLst>
          </p:cNvPr>
          <p:cNvSpPr txBox="1"/>
          <p:nvPr/>
        </p:nvSpPr>
        <p:spPr>
          <a:xfrm>
            <a:off x="1251284" y="2767280"/>
            <a:ext cx="10241280" cy="1323439"/>
          </a:xfrm>
          <a:prstGeom prst="rect">
            <a:avLst/>
          </a:prstGeom>
          <a:solidFill>
            <a:schemeClr val="bg1">
              <a:alpha val="86117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Build a Personalized Online Course Recommender System with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17B24-331B-5040-859E-22982B3A88DA}"/>
              </a:ext>
            </a:extLst>
          </p:cNvPr>
          <p:cNvSpPr txBox="1"/>
          <p:nvPr/>
        </p:nvSpPr>
        <p:spPr>
          <a:xfrm>
            <a:off x="1251284" y="4166431"/>
            <a:ext cx="2514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badi"/>
                <a:ea typeface="SF Pro" pitchFamily="2" charset="0"/>
                <a:cs typeface="SF Pro" pitchFamily="2" charset="0"/>
              </a:rPr>
              <a:t>&lt;Your Name&gt;</a:t>
            </a:r>
          </a:p>
          <a:p>
            <a:r>
              <a:rPr lang="en-US" sz="2400" dirty="0">
                <a:latin typeface="Abadi" panose="020B0604020104020204" pitchFamily="34" charset="0"/>
                <a:ea typeface="SF Pro" pitchFamily="2" charset="0"/>
                <a:cs typeface="SF Pro" pitchFamily="2" charset="0"/>
              </a:rPr>
              <a:t>&lt;Date&gt;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6D5268-B673-A742-9436-8948B1C5875A}"/>
              </a:ext>
            </a:extLst>
          </p:cNvPr>
          <p:cNvCxnSpPr>
            <a:cxnSpLocks/>
          </p:cNvCxnSpPr>
          <p:nvPr/>
        </p:nvCxnSpPr>
        <p:spPr>
          <a:xfrm>
            <a:off x="10606756" y="5517217"/>
            <a:ext cx="88580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22C788-5750-B448-9946-A3353F7249B8}"/>
              </a:ext>
            </a:extLst>
          </p:cNvPr>
          <p:cNvCxnSpPr>
            <a:cxnSpLocks/>
          </p:cNvCxnSpPr>
          <p:nvPr/>
        </p:nvCxnSpPr>
        <p:spPr>
          <a:xfrm>
            <a:off x="10606756" y="5035201"/>
            <a:ext cx="88580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0B8BB15B-3863-C146-97D8-D3D09F989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92564" y="5406189"/>
            <a:ext cx="497423" cy="514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27D885-9EA7-4459-A4F4-F6A4BCBA0788}"/>
              </a:ext>
            </a:extLst>
          </p:cNvPr>
          <p:cNvSpPr txBox="1"/>
          <p:nvPr/>
        </p:nvSpPr>
        <p:spPr>
          <a:xfrm>
            <a:off x="6851906" y="459384"/>
            <a:ext cx="4889369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Instructions for learner: </a:t>
            </a:r>
          </a:p>
          <a:p>
            <a:endParaRPr lang="en-US" sz="2000" dirty="0"/>
          </a:p>
          <a:p>
            <a:r>
              <a:rPr lang="en-US" sz="2000" dirty="0"/>
              <a:t>- Delete the brackets and type your name and date on the title slide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86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Neural Network Embedding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Plot a flowchart which should clearly illustrate how you performed Neural Network Embedding based recommender system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flowchart in the slide note</a:t>
            </a: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04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6D6B3C2-C486-E743-B5AC-7F9E7AA28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55" y="2936765"/>
            <a:ext cx="7913415" cy="38297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Compare the performance of collaborative-filtering models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70058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Plot a barchart visualizing the performance metric (such as RMSE) of different collaborative-filtering models you have built so far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Briefly explain the barchart in the slide note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A sample barchart may look like the following</a:t>
            </a: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413013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F9A5-BC15-9C44-9AEA-93F5BAAA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Optional: Build a course recommender system app with Streamlit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3C5989F-33DB-E341-8D2D-58919572AF85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4659613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09626-4E30-F64B-B251-6A848BDAB6FC}"/>
              </a:ext>
            </a:extLst>
          </p:cNvPr>
          <p:cNvSpPr txBox="1">
            <a:spLocks/>
          </p:cNvSpPr>
          <p:nvPr/>
        </p:nvSpPr>
        <p:spPr>
          <a:xfrm>
            <a:off x="6694187" y="1792289"/>
            <a:ext cx="4659613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AF09B-75CD-954A-B082-C62620ABA3F3}"/>
              </a:ext>
            </a:extLst>
          </p:cNvPr>
          <p:cNvSpPr txBox="1"/>
          <p:nvPr/>
        </p:nvSpPr>
        <p:spPr>
          <a:xfrm>
            <a:off x="855662" y="1792289"/>
            <a:ext cx="4659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Streamlit app screenshot1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57DD3-6050-F54C-AB8E-316EF062F98D}"/>
              </a:ext>
            </a:extLst>
          </p:cNvPr>
          <p:cNvSpPr txBox="1"/>
          <p:nvPr/>
        </p:nvSpPr>
        <p:spPr>
          <a:xfrm>
            <a:off x="6694187" y="1792289"/>
            <a:ext cx="4642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Streamlit app screenshot2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5E5D172-C398-C444-9C12-5E48A3C2030B}"/>
              </a:ext>
            </a:extLst>
          </p:cNvPr>
          <p:cNvSpPr txBox="1">
            <a:spLocks/>
          </p:cNvSpPr>
          <p:nvPr/>
        </p:nvSpPr>
        <p:spPr>
          <a:xfrm>
            <a:off x="855663" y="6056427"/>
            <a:ext cx="10498137" cy="436448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A published Streamlit App URL for a live demo</a:t>
            </a:r>
          </a:p>
        </p:txBody>
      </p:sp>
    </p:spTree>
    <p:extLst>
      <p:ext uri="{BB962C8B-B14F-4D97-AF65-F5344CB8AC3E}">
        <p14:creationId xmlns:p14="http://schemas.microsoft.com/office/powerpoint/2010/main" val="25707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6319-AADE-D741-AA33-1311B7CA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70011" y="1875054"/>
            <a:ext cx="5903913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1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2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3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4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…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98079A-48C6-4E10-8AB1-B940BD1E42D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Conclusions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5D5A-386D-C541-9D42-BBDEA822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70011" y="185952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Asset 1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Asset 2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Asset 3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Asset 4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…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F8A56C-5EE1-4DBF-842D-C2A130AA680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Appendix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A6CAE-F688-4369-AC35-E744AC60CBAB}"/>
              </a:ext>
            </a:extLst>
          </p:cNvPr>
          <p:cNvSpPr txBox="1"/>
          <p:nvPr/>
        </p:nvSpPr>
        <p:spPr>
          <a:xfrm>
            <a:off x="6096000" y="1397675"/>
            <a:ext cx="5770880" cy="22159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Instructions for learner: 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Include any relevant assets like a GitHub repo, key Python code snippets, charts, notebook outputs, or deployed </a:t>
            </a:r>
            <a:r>
              <a:rPr lang="en-US" sz="2000" dirty="0" err="1"/>
              <a:t>Streamlit</a:t>
            </a:r>
            <a:r>
              <a:rPr lang="en-US" sz="2000" dirty="0"/>
              <a:t> app URLs that you may have created during this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5075537C-CA84-1446-933C-8E9D027F920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EF1473-3ADD-43F1-A495-57AAB7FD902F}"/>
              </a:ext>
            </a:extLst>
          </p:cNvPr>
          <p:cNvSpPr txBox="1">
            <a:spLocks/>
          </p:cNvSpPr>
          <p:nvPr/>
        </p:nvSpPr>
        <p:spPr>
          <a:xfrm>
            <a:off x="958697" y="2113240"/>
            <a:ext cx="10515600" cy="332082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Introduction and Background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Exploratory Data Analysis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Content-based Recommender System using Unsupervised Learning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Collaborative-filtering based Recommender System using Supervised learning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Conclusion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Appendix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4300" dirty="0">
                <a:solidFill>
                  <a:srgbClr val="0B49CB"/>
                </a:solidFill>
                <a:latin typeface="Abadi"/>
              </a:rPr>
              <a:t>Outline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72403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Introduction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999A1B-8752-489F-A63B-EA2F60186B52}"/>
              </a:ext>
            </a:extLst>
          </p:cNvPr>
          <p:cNvSpPr txBox="1">
            <a:spLocks/>
          </p:cNvSpPr>
          <p:nvPr/>
        </p:nvSpPr>
        <p:spPr>
          <a:xfrm>
            <a:off x="958697" y="2521403"/>
            <a:ext cx="5660840" cy="1898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Project background and context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Problem states and hypotheses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7016B-1D8F-4375-8D66-B508C6C4DC37}"/>
              </a:ext>
            </a:extLst>
          </p:cNvPr>
          <p:cNvSpPr txBox="1"/>
          <p:nvPr/>
        </p:nvSpPr>
        <p:spPr>
          <a:xfrm>
            <a:off x="6468813" y="2521403"/>
            <a:ext cx="5438707" cy="1908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Instructions for learner: </a:t>
            </a:r>
          </a:p>
          <a:p>
            <a:endParaRPr lang="en-US" sz="2000" dirty="0"/>
          </a:p>
          <a:p>
            <a:r>
              <a:rPr lang="en-US" sz="2000" dirty="0"/>
              <a:t>- Describe the project background and context</a:t>
            </a:r>
          </a:p>
          <a:p>
            <a:r>
              <a:rPr lang="en-US" sz="2000" dirty="0"/>
              <a:t>- Describe the problem states and write the hypotheses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6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Exploratory Data Analysis</a:t>
            </a:r>
            <a:endParaRPr lang="en-US" dirty="0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93C86CF-B31B-4549-BA68-C5C2DB474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3055" y="5553777"/>
            <a:ext cx="1028790" cy="102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3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Course counts per genre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AA3222A-1B0C-7C44-8963-3D25216C4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212" y="2966920"/>
            <a:ext cx="3388326" cy="2837115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653FA46-2212-42E4-9D89-321A9B15A6C2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Place the barchart of course counts per genre here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Briefly explain the barchart in the slide notes (for peer-review purpose)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A sample bar chart may look like the following:</a:t>
            </a:r>
          </a:p>
          <a:p>
            <a:pPr>
              <a:buFontTx/>
              <a:buChar char="-"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>
              <a:buFontTx/>
              <a:buChar char="-"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2765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Course enrollment distribution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Place the histogram showing the enrollment distributions here, e.g., it  clearly shows how many users enrolled in just 1 course or how many enrolled 10 courses, etc.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histogram in the slide notes (for peer-review purpose)</a:t>
            </a:r>
            <a:endParaRPr lang="en-US" sz="2000" dirty="0">
              <a:solidFill>
                <a:srgbClr val="1C7DDB"/>
              </a:solidFill>
              <a:latin typeface="Abad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- A sample histogram may look like the following:</a:t>
            </a:r>
          </a:p>
          <a:p>
            <a:pPr>
              <a:buFontTx/>
              <a:buChar char="-"/>
            </a:pPr>
            <a:endParaRPr lang="en-US" sz="2200" dirty="0">
              <a:solidFill>
                <a:srgbClr val="1C7DDB"/>
              </a:solidFill>
              <a:latin typeface="Abadi"/>
              <a:cs typeface="Calibri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7A08818-A5BD-F442-BD61-2FDD5A9DD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12" y="3357348"/>
            <a:ext cx="4086575" cy="236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0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20 most popular courses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61813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List the most popular 20 courses here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Briefly explain the course list in the slide notes (for peer-review purpose)</a:t>
            </a:r>
            <a:endParaRPr lang="en-US" sz="2000" dirty="0">
              <a:solidFill>
                <a:srgbClr val="1C7DDB"/>
              </a:solidFill>
              <a:latin typeface="Abadi"/>
              <a:cs typeface="Calibri"/>
            </a:endParaRPr>
          </a:p>
          <a:p>
            <a:pPr>
              <a:buFontTx/>
              <a:buChar char="-"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>
              <a:buFontTx/>
              <a:buChar char="-"/>
            </a:pPr>
            <a:endParaRPr lang="en-US" sz="2200" dirty="0">
              <a:solidFill>
                <a:srgbClr val="1C7DDB"/>
              </a:solidFill>
              <a:latin typeface="Abadi"/>
              <a:cs typeface="Calibri"/>
            </a:endParaRP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BF6B57C4-4AE4-F043-8236-F19111A2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45" y="2696546"/>
            <a:ext cx="25908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9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Word cloud of course titles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Place the word cloud (created from course titles) here</a:t>
            </a:r>
          </a:p>
          <a:p>
            <a:pPr>
              <a:buFontTx/>
              <a:buChar char="-"/>
            </a:pPr>
            <a:endParaRPr lang="en-US" sz="2000" dirty="0">
              <a:solidFill>
                <a:srgbClr val="1C7DDB"/>
              </a:solidFill>
              <a:latin typeface="Abadi"/>
              <a:cs typeface="Calibri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Briefly explain the word cloud in the slide note (for peer-review purpose)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89339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schemas.microsoft.com/office/2006/metadata/properties"/>
    <ds:schemaRef ds:uri="f80a141d-92ca-4d3d-9308-f7e7b1d44ce8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55be751-a274-42e8-93fb-f39d3b9bccc8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</TotalTime>
  <Words>954</Words>
  <Application>Microsoft Macintosh PowerPoint</Application>
  <PresentationFormat>Widescreen</PresentationFormat>
  <Paragraphs>177</Paragraphs>
  <Slides>24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Abadi</vt:lpstr>
      <vt:lpstr>Arial</vt:lpstr>
      <vt:lpstr>Calibri</vt:lpstr>
      <vt:lpstr>Calibri Light</vt:lpstr>
      <vt:lpstr>IBM Plex Mono SemiBold</vt:lpstr>
      <vt:lpstr>Custom Design</vt:lpstr>
      <vt:lpstr>Instructions</vt:lpstr>
      <vt:lpstr>PowerPoint Presentation</vt:lpstr>
      <vt:lpstr>PowerPoint Presentation</vt:lpstr>
      <vt:lpstr>PowerPoint Presentation</vt:lpstr>
      <vt:lpstr>Exploratory Data Analysis</vt:lpstr>
      <vt:lpstr>Course counts per genre</vt:lpstr>
      <vt:lpstr>Course enrollment distribution</vt:lpstr>
      <vt:lpstr>20 most popular courses</vt:lpstr>
      <vt:lpstr>Word cloud of course titles</vt:lpstr>
      <vt:lpstr>Content-based Recommender System using Unsupervised Learning</vt:lpstr>
      <vt:lpstr>Flowchart of content-based recommender system using user profile and course genres</vt:lpstr>
      <vt:lpstr>Evaluation results of user profile-based recommender system</vt:lpstr>
      <vt:lpstr>Flowchart of content-based recommender system using course similarity</vt:lpstr>
      <vt:lpstr>Evaluation results of course similarity based recommender system</vt:lpstr>
      <vt:lpstr>Flowchart of clustering-based recommender system</vt:lpstr>
      <vt:lpstr>Evaluation results of clustering-based recommender system</vt:lpstr>
      <vt:lpstr>Collaborative-filtering Recommender System using Supervised Learning</vt:lpstr>
      <vt:lpstr>Flowchart of KNN based recommender system</vt:lpstr>
      <vt:lpstr>Flowchart of NMF based recommender system</vt:lpstr>
      <vt:lpstr>Flowchart of Neural Network Embedding based recommender system</vt:lpstr>
      <vt:lpstr>Compare the performance of collaborative-filtering models</vt:lpstr>
      <vt:lpstr>Optional: Build a course recommender system app with Streamlit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Yan Y Luo</cp:lastModifiedBy>
  <cp:revision>467</cp:revision>
  <dcterms:created xsi:type="dcterms:W3CDTF">2021-04-29T18:58:34Z</dcterms:created>
  <dcterms:modified xsi:type="dcterms:W3CDTF">2022-04-07T14:14:38Z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