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3" r:id="rId6"/>
    <p:sldId id="292" r:id="rId7"/>
    <p:sldId id="265" r:id="rId8"/>
    <p:sldId id="266" r:id="rId9"/>
    <p:sldId id="268" r:id="rId10"/>
    <p:sldId id="270" r:id="rId11"/>
    <p:sldId id="295" r:id="rId12"/>
    <p:sldId id="271" r:id="rId13"/>
    <p:sldId id="272" r:id="rId14"/>
    <p:sldId id="275" r:id="rId15"/>
    <p:sldId id="276" r:id="rId16"/>
    <p:sldId id="280" r:id="rId17"/>
    <p:sldId id="296" r:id="rId18"/>
    <p:sldId id="294" r:id="rId19"/>
    <p:sldId id="281" r:id="rId20"/>
    <p:sldId id="282" r:id="rId21"/>
    <p:sldId id="284" r:id="rId22"/>
    <p:sldId id="286" r:id="rId23"/>
    <p:sldId id="287" r:id="rId24"/>
    <p:sldId id="289" r:id="rId25"/>
    <p:sldId id="290" r:id="rId26"/>
    <p:sldId id="291" r:id="rId27"/>
    <p:sldId id="293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A4E3B74-E296-4337-A04A-01FD371313DC}">
          <p14:sldIdLst>
            <p14:sldId id="256"/>
            <p14:sldId id="257"/>
            <p14:sldId id="258"/>
            <p14:sldId id="259"/>
            <p14:sldId id="263"/>
            <p14:sldId id="292"/>
            <p14:sldId id="265"/>
            <p14:sldId id="266"/>
            <p14:sldId id="268"/>
            <p14:sldId id="270"/>
            <p14:sldId id="295"/>
            <p14:sldId id="271"/>
            <p14:sldId id="272"/>
            <p14:sldId id="275"/>
            <p14:sldId id="276"/>
            <p14:sldId id="280"/>
            <p14:sldId id="296"/>
            <p14:sldId id="294"/>
            <p14:sldId id="281"/>
            <p14:sldId id="282"/>
            <p14:sldId id="284"/>
            <p14:sldId id="286"/>
            <p14:sldId id="287"/>
            <p14:sldId id="289"/>
            <p14:sldId id="290"/>
            <p14:sldId id="291"/>
          </p14:sldIdLst>
        </p14:section>
        <p14:section name="Sección sin título" id="{1AA79089-2B86-4E28-A69A-48D8DE1DDFE5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81" d="100"/>
          <a:sy n="81" d="100"/>
        </p:scale>
        <p:origin x="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31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75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289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783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434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383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848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205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56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87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63632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9283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01844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5827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69562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29284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314193" y="1188688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u="sng" dirty="0">
                <a:latin typeface="Helvetica Neue"/>
                <a:ea typeface="Helvetica Neue"/>
                <a:cs typeface="Helvetica Neue"/>
                <a:sym typeface="Helvetica Neue"/>
              </a:rPr>
              <a:t>Práctica Programacion lineal:</a:t>
            </a: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 Ejercicio 10</a:t>
            </a:r>
            <a:b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19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endParaRPr lang="en"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I4051(Prof. Martin Palazzo)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 Docente: Milagros Bochor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742A2D8-D64B-4E1A-AF5C-9A99B0B76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01916"/>
              </p:ext>
            </p:extLst>
          </p:nvPr>
        </p:nvGraphicFramePr>
        <p:xfrm>
          <a:off x="601255" y="1795872"/>
          <a:ext cx="76454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645449" imgH="1663656" progId="Excel.Sheet.12">
                  <p:embed/>
                </p:oleObj>
              </mc:Choice>
              <mc:Fallback>
                <p:oleObj name="Worksheet" r:id="rId3" imgW="7645449" imgH="1663656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9742A2D8-D64B-4E1A-AF5C-9A99B0B762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255" y="1795872"/>
                        <a:ext cx="76454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4E7DA4-24F9-4028-AEDC-26FE475B5C64}"/>
              </a:ext>
            </a:extLst>
          </p:cNvPr>
          <p:cNvSpPr/>
          <p:nvPr/>
        </p:nvSpPr>
        <p:spPr>
          <a:xfrm>
            <a:off x="3649254" y="3263462"/>
            <a:ext cx="4597401" cy="196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5E9EC2-13C9-436E-BAF3-68822FDD6EA9}"/>
              </a:ext>
            </a:extLst>
          </p:cNvPr>
          <p:cNvSpPr txBox="1"/>
          <p:nvPr/>
        </p:nvSpPr>
        <p:spPr>
          <a:xfrm>
            <a:off x="264765" y="124418"/>
            <a:ext cx="834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0: TABLA INICIAL </a:t>
            </a:r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FE72E4E-53E2-40C4-9FF5-227BFA4DAB1D}"/>
                  </a:ext>
                </a:extLst>
              </p:cNvPr>
              <p:cNvSpPr txBox="1"/>
              <p:nvPr/>
            </p:nvSpPr>
            <p:spPr>
              <a:xfrm>
                <a:off x="185059" y="3786494"/>
                <a:ext cx="6144795" cy="1564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"/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A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s-A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2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AR" sz="1200" b="0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s-A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1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sz="120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2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s-AR" sz="1200" b="0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s-A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sz="1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sz="120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0" smtClean="0">
                            <a:latin typeface="Cambria Math" panose="02040503050406030204" pitchFamily="18" charset="0"/>
                          </a:rPr>
                          <m:t>0 ∗60</m:t>
                        </m:r>
                      </m:e>
                    </m:d>
                    <m:r>
                      <a:rPr lang="es-AR" sz="12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AR" sz="120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0" smtClean="0">
                            <a:latin typeface="Cambria Math" panose="02040503050406030204" pitchFamily="18" charset="0"/>
                          </a:rPr>
                          <m:t>0∗0 </m:t>
                        </m:r>
                      </m:e>
                    </m:d>
                    <m:r>
                      <a:rPr lang="es-AR" sz="12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AR" sz="120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0" smtClean="0">
                            <a:latin typeface="Cambria Math" panose="02040503050406030204" pitchFamily="18" charset="0"/>
                          </a:rPr>
                          <m:t>0∗70</m:t>
                        </m:r>
                      </m:e>
                    </m:d>
                    <m:r>
                      <a:rPr lang="es-AR" sz="12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AR" sz="1200" i="0" dirty="0">
                  <a:latin typeface="Cambria Math" panose="02040503050406030204" pitchFamily="18" charset="0"/>
                </a:endParaRPr>
              </a:p>
              <a:p>
                <a:pPr algn="ctr" fontAlgn="b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680</m:t>
                      </m:r>
                    </m:oMath>
                  </m:oMathPara>
                </a14:m>
                <a:endParaRPr lang="es-AR" sz="1200" b="0" i="0" dirty="0">
                  <a:latin typeface="Cambria Math" panose="02040503050406030204" pitchFamily="18" charset="0"/>
                </a:endParaRPr>
              </a:p>
              <a:p>
                <a:pPr algn="ctr" fontAlgn="b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=0 −680=−680</m:t>
                      </m:r>
                    </m:oMath>
                  </m:oMathPara>
                </a14:m>
                <a:endParaRPr lang="es-AR" sz="1200" b="0" i="0" dirty="0">
                  <a:latin typeface="Cambria Math" panose="02040503050406030204" pitchFamily="18" charset="0"/>
                </a:endParaRPr>
              </a:p>
              <a:p>
                <a:pPr fontAlgn="b"/>
                <a:endParaRPr lang="es-AR" i="0" dirty="0">
                  <a:latin typeface="Cambria Math" panose="02040503050406030204" pitchFamily="18" charset="0"/>
                </a:endParaRPr>
              </a:p>
              <a:p>
                <a:pPr fontAlgn="b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b="1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FE72E4E-53E2-40C4-9FF5-227BFA4DA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9" y="3786494"/>
                <a:ext cx="6144795" cy="15640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3496FBDF-FB28-4161-9FA1-5D11888824AE}"/>
              </a:ext>
            </a:extLst>
          </p:cNvPr>
          <p:cNvSpPr txBox="1"/>
          <p:nvPr/>
        </p:nvSpPr>
        <p:spPr>
          <a:xfrm>
            <a:off x="1970371" y="4762785"/>
            <a:ext cx="6637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latin typeface="Calibri" panose="020F0502020204030204" pitchFamily="34" charset="0"/>
              </a:rPr>
              <a:t>¿Hay </a:t>
            </a:r>
            <a:r>
              <a:rPr lang="es-AR" b="1" dirty="0" err="1">
                <a:latin typeface="Calibri" panose="020F0502020204030204" pitchFamily="34" charset="0"/>
              </a:rPr>
              <a:t>Zj</a:t>
            </a:r>
            <a:r>
              <a:rPr lang="es-AR" b="1" dirty="0">
                <a:latin typeface="Calibri" panose="020F0502020204030204" pitchFamily="34" charset="0"/>
              </a:rPr>
              <a:t> – </a:t>
            </a:r>
            <a:r>
              <a:rPr lang="es-AR" b="1" dirty="0" err="1">
                <a:latin typeface="Calibri" panose="020F0502020204030204" pitchFamily="34" charset="0"/>
              </a:rPr>
              <a:t>Cj</a:t>
            </a:r>
            <a:r>
              <a:rPr lang="es-AR" b="1" dirty="0">
                <a:latin typeface="Calibri" panose="020F0502020204030204" pitchFamily="34" charset="0"/>
              </a:rPr>
              <a:t> negativo? Si, entonces la solución puede mejorar.</a:t>
            </a:r>
            <a:endParaRPr lang="es-AR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F657C7E-8817-4478-AF7B-022CAD1BC678}"/>
              </a:ext>
            </a:extLst>
          </p:cNvPr>
          <p:cNvSpPr/>
          <p:nvPr/>
        </p:nvSpPr>
        <p:spPr>
          <a:xfrm>
            <a:off x="601255" y="3216164"/>
            <a:ext cx="1479793" cy="293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B848791-0C31-4B01-8100-F2692BF1E850}"/>
                  </a:ext>
                </a:extLst>
              </p:cNvPr>
              <p:cNvSpPr txBox="1"/>
              <p:nvPr/>
            </p:nvSpPr>
            <p:spPr>
              <a:xfrm>
                <a:off x="4372599" y="3866954"/>
                <a:ext cx="559300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=0 ∗2000+0 ∗2500+0∗2400=0</m:t>
                      </m:r>
                    </m:oMath>
                  </m:oMathPara>
                </a14:m>
                <a:endParaRPr lang="es-AR" i="0" dirty="0">
                  <a:latin typeface="Cambria Math" panose="02040503050406030204" pitchFamily="18" charset="0"/>
                </a:endParaRPr>
              </a:p>
              <a:p>
                <a:pPr fontAlgn="b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b="1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B848791-0C31-4B01-8100-F2692BF1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99" y="3866954"/>
                <a:ext cx="5593001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53933D62-C22D-43F2-B818-4C6A84574B71}"/>
              </a:ext>
            </a:extLst>
          </p:cNvPr>
          <p:cNvSpPr txBox="1"/>
          <p:nvPr/>
        </p:nvSpPr>
        <p:spPr>
          <a:xfrm>
            <a:off x="4887505" y="3525120"/>
            <a:ext cx="2545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>
                <a:highlight>
                  <a:srgbClr val="FF0000"/>
                </a:highlight>
              </a:rPr>
              <a:t>Costos de oportunidad </a:t>
            </a:r>
            <a:r>
              <a:rPr lang="es-AR" sz="1000" b="1" dirty="0" err="1">
                <a:highlight>
                  <a:srgbClr val="FF0000"/>
                </a:highlight>
              </a:rPr>
              <a:t>Zj</a:t>
            </a:r>
            <a:r>
              <a:rPr lang="es-AR" sz="1000" b="1" dirty="0">
                <a:highlight>
                  <a:srgbClr val="FF0000"/>
                </a:highlight>
              </a:rPr>
              <a:t> - </a:t>
            </a:r>
            <a:r>
              <a:rPr lang="es-AR" sz="1000" b="1" dirty="0" err="1">
                <a:highlight>
                  <a:srgbClr val="FF0000"/>
                </a:highlight>
              </a:rPr>
              <a:t>cj</a:t>
            </a:r>
            <a:endParaRPr lang="es-AR" sz="1000" b="1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7376261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742A2D8-D64B-4E1A-AF5C-9A99B0B76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255" y="1795872"/>
          <a:ext cx="76454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645449" imgH="1663656" progId="Excel.Sheet.12">
                  <p:embed/>
                </p:oleObj>
              </mc:Choice>
              <mc:Fallback>
                <p:oleObj name="Worksheet" r:id="rId3" imgW="7645449" imgH="1663656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9742A2D8-D64B-4E1A-AF5C-9A99B0B762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255" y="1795872"/>
                        <a:ext cx="76454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4E7DA4-24F9-4028-AEDC-26FE475B5C64}"/>
              </a:ext>
            </a:extLst>
          </p:cNvPr>
          <p:cNvSpPr/>
          <p:nvPr/>
        </p:nvSpPr>
        <p:spPr>
          <a:xfrm>
            <a:off x="3618186" y="1795872"/>
            <a:ext cx="764628" cy="1663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5E9EC2-13C9-436E-BAF3-68822FDD6EA9}"/>
              </a:ext>
            </a:extLst>
          </p:cNvPr>
          <p:cNvSpPr txBox="1"/>
          <p:nvPr/>
        </p:nvSpPr>
        <p:spPr>
          <a:xfrm>
            <a:off x="264765" y="124418"/>
            <a:ext cx="8342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0 </a:t>
            </a:r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E72E4E-53E2-40C4-9FF5-227BFA4DAB1D}"/>
              </a:ext>
            </a:extLst>
          </p:cNvPr>
          <p:cNvSpPr txBox="1"/>
          <p:nvPr/>
        </p:nvSpPr>
        <p:spPr>
          <a:xfrm>
            <a:off x="774675" y="3731569"/>
            <a:ext cx="663569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AR" b="1">
                <a:latin typeface="Calibri" panose="020F0502020204030204" pitchFamily="34" charset="0"/>
              </a:rPr>
              <a:t>¿</a:t>
            </a:r>
            <a:r>
              <a:rPr lang="es-AR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 variable NO BASICA entra a la base?</a:t>
            </a:r>
          </a:p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r>
              <a:rPr lang="es-A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 es maximización -----&gt; Entra la variable con </a:t>
            </a:r>
            <a:r>
              <a:rPr lang="es-AR" sz="1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menor Zj - Cj </a:t>
            </a:r>
            <a:endParaRPr lang="es-AR" sz="1800" b="1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r>
              <a:rPr lang="es-A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 es minimización -----&gt; Entra la variable con mayor Zj – Cj</a:t>
            </a:r>
          </a:p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endParaRPr lang="es-AR" sz="1800">
              <a:latin typeface="Calibri" panose="020F0502020204030204" pitchFamily="34" charset="0"/>
            </a:endParaRPr>
          </a:p>
          <a:p>
            <a:r>
              <a:rPr lang="es-AR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59FC3A-D166-40F9-9412-C36666DD1CC7}"/>
              </a:ext>
            </a:extLst>
          </p:cNvPr>
          <p:cNvSpPr txBox="1"/>
          <p:nvPr/>
        </p:nvSpPr>
        <p:spPr>
          <a:xfrm>
            <a:off x="1253359" y="4711305"/>
            <a:ext cx="6637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fontAlgn="b">
              <a:spcBef>
                <a:spcPts val="0"/>
              </a:spcBef>
              <a:spcAft>
                <a:spcPts val="0"/>
              </a:spcAft>
            </a:pPr>
            <a:r>
              <a:rPr lang="es-AR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Entra X1 </a:t>
            </a:r>
            <a:endParaRPr lang="es-AR" sz="1400" b="1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361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742A2D8-D64B-4E1A-AF5C-9A99B0B76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255" y="1795872"/>
          <a:ext cx="76454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645449" imgH="1663656" progId="Excel.Sheet.12">
                  <p:embed/>
                </p:oleObj>
              </mc:Choice>
              <mc:Fallback>
                <p:oleObj name="Worksheet" r:id="rId3" imgW="7645449" imgH="1663656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9742A2D8-D64B-4E1A-AF5C-9A99B0B762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255" y="1795872"/>
                        <a:ext cx="76454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AC3C1B-8145-4307-AAF2-C7F454CCE9AA}"/>
              </a:ext>
            </a:extLst>
          </p:cNvPr>
          <p:cNvSpPr txBox="1"/>
          <p:nvPr/>
        </p:nvSpPr>
        <p:spPr>
          <a:xfrm>
            <a:off x="75579" y="52204"/>
            <a:ext cx="834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0</a:t>
            </a:r>
          </a:p>
          <a:p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0ED77E-80BD-48E9-A8A8-50E4A176BAE2}"/>
              </a:ext>
            </a:extLst>
          </p:cNvPr>
          <p:cNvSpPr txBox="1"/>
          <p:nvPr/>
        </p:nvSpPr>
        <p:spPr>
          <a:xfrm>
            <a:off x="601255" y="3653247"/>
            <a:ext cx="816437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r>
              <a:rPr lang="es-AR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¿Qué variable BASICA sale de la base? </a:t>
            </a:r>
            <a:endParaRPr lang="es-AR" b="1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Hacer el cociente entre Bk/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siempre que 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sea positivo</a:t>
            </a:r>
            <a:endParaRPr lang="es-AR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Elijo la variable 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basica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que me arroje el </a:t>
            </a:r>
            <a:r>
              <a:rPr lang="es-AR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menor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cociente positivo</a:t>
            </a:r>
            <a:endParaRPr lang="es-AR" b="0" i="0" u="none" strike="noStrike" dirty="0">
              <a:effectLst/>
              <a:latin typeface="Arial" panose="020B0604020202020204" pitchFamily="34" charset="0"/>
            </a:endParaRPr>
          </a:p>
          <a:p>
            <a:pPr lvl="8" fontAlgn="b"/>
            <a:r>
              <a:rPr lang="es-AR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X4 ----&gt; 2000/60 ----&gt; </a:t>
            </a:r>
            <a:r>
              <a:rPr lang="es-AR" sz="1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33,33</a:t>
            </a:r>
            <a:r>
              <a:rPr lang="es-AR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s-AR" sz="1000" b="0" i="0" u="none" strike="noStrike" dirty="0">
              <a:effectLst/>
              <a:latin typeface="Arial" panose="020B0604020202020204" pitchFamily="34" charset="0"/>
            </a:endParaRPr>
          </a:p>
          <a:p>
            <a:pPr lvl="8" fontAlgn="b"/>
            <a:r>
              <a:rPr lang="es-AR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X5 ----&gt; 2500/0 ----&gt; N/A</a:t>
            </a:r>
            <a:endParaRPr lang="es-AR" sz="1000" b="0" i="0" u="none" strike="noStrike" dirty="0">
              <a:effectLst/>
              <a:latin typeface="Arial" panose="020B0604020202020204" pitchFamily="34" charset="0"/>
            </a:endParaRPr>
          </a:p>
          <a:p>
            <a:pPr lvl="8" fontAlgn="b"/>
            <a:r>
              <a:rPr lang="es-AR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X6 ----&gt; 2400/70 ----&gt; 34,28</a:t>
            </a:r>
            <a:endParaRPr lang="es-AR" sz="10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es-AR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941480-52E5-4DD5-AE37-BEA2A07F5641}"/>
              </a:ext>
            </a:extLst>
          </p:cNvPr>
          <p:cNvSpPr/>
          <p:nvPr/>
        </p:nvSpPr>
        <p:spPr>
          <a:xfrm rot="5400000" flipH="1">
            <a:off x="4326674" y="-1014407"/>
            <a:ext cx="194562" cy="7645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2995DD-F716-4119-B3F3-C73CEB5F0250}"/>
              </a:ext>
            </a:extLst>
          </p:cNvPr>
          <p:cNvSpPr txBox="1"/>
          <p:nvPr/>
        </p:nvSpPr>
        <p:spPr>
          <a:xfrm>
            <a:off x="1241535" y="4783519"/>
            <a:ext cx="6660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fontAlgn="b">
              <a:spcBef>
                <a:spcPts val="0"/>
              </a:spcBef>
              <a:spcAft>
                <a:spcPts val="0"/>
              </a:spcAft>
            </a:pPr>
            <a:r>
              <a:rPr lang="es-AR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Sale X4</a:t>
            </a:r>
            <a:endParaRPr lang="es-AR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761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4F2F9DA3-C9E0-4152-8C58-F18523054FED}"/>
              </a:ext>
            </a:extLst>
          </p:cNvPr>
          <p:cNvSpPr txBox="1"/>
          <p:nvPr/>
        </p:nvSpPr>
        <p:spPr>
          <a:xfrm>
            <a:off x="264764" y="124418"/>
            <a:ext cx="8485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0</a:t>
            </a:r>
          </a:p>
          <a:p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708FF89-7DBD-4077-BE6D-D58FA6846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11889"/>
              </p:ext>
            </p:extLst>
          </p:nvPr>
        </p:nvGraphicFramePr>
        <p:xfrm>
          <a:off x="582205" y="1795872"/>
          <a:ext cx="7683500" cy="165735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5479665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6199434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12437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18415794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80399100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55094301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843888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246954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34436640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7265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 en Z de la variable basica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basica (variable solucion)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25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32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315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2400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483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 - cj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108190"/>
                  </a:ext>
                </a:extLst>
              </a:tr>
            </a:tbl>
          </a:graphicData>
        </a:graphic>
      </p:graphicFrame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62BF4E-B60E-4E4D-98FA-61583187E081}"/>
              </a:ext>
            </a:extLst>
          </p:cNvPr>
          <p:cNvSpPr/>
          <p:nvPr/>
        </p:nvSpPr>
        <p:spPr>
          <a:xfrm rot="5400000" flipH="1">
            <a:off x="4329478" y="-1035374"/>
            <a:ext cx="188955" cy="7683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5307205-4354-4A1B-B571-4180B5A9BB7B}"/>
              </a:ext>
            </a:extLst>
          </p:cNvPr>
          <p:cNvSpPr/>
          <p:nvPr/>
        </p:nvSpPr>
        <p:spPr>
          <a:xfrm>
            <a:off x="3610302" y="1795872"/>
            <a:ext cx="764629" cy="1657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58E057-E175-49EE-AF51-1A4399F5444C}"/>
              </a:ext>
            </a:extLst>
          </p:cNvPr>
          <p:cNvSpPr txBox="1"/>
          <p:nvPr/>
        </p:nvSpPr>
        <p:spPr>
          <a:xfrm>
            <a:off x="652115" y="3870848"/>
            <a:ext cx="6635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 intersección entre X1 y X4 es el </a:t>
            </a:r>
            <a:r>
              <a:rPr lang="es-AR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pivot</a:t>
            </a: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s-AR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59D3D-DF07-4E26-B5BD-4F38650EC918}"/>
              </a:ext>
            </a:extLst>
          </p:cNvPr>
          <p:cNvSpPr txBox="1"/>
          <p:nvPr/>
        </p:nvSpPr>
        <p:spPr>
          <a:xfrm>
            <a:off x="3379582" y="1463949"/>
            <a:ext cx="2545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>
                <a:highlight>
                  <a:srgbClr val="FF0000"/>
                </a:highlight>
              </a:rPr>
              <a:t>COLUMNA PIVOT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CA0E480-65D5-4EFB-A7DC-5B5FA8FFC4B6}"/>
              </a:ext>
            </a:extLst>
          </p:cNvPr>
          <p:cNvSpPr txBox="1"/>
          <p:nvPr/>
        </p:nvSpPr>
        <p:spPr>
          <a:xfrm>
            <a:off x="8265705" y="2674491"/>
            <a:ext cx="2545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>
                <a:highlight>
                  <a:srgbClr val="FF0000"/>
                </a:highlight>
              </a:rPr>
              <a:t>FILA  PIVOT</a:t>
            </a:r>
          </a:p>
        </p:txBody>
      </p:sp>
    </p:spTree>
    <p:extLst>
      <p:ext uri="{BB962C8B-B14F-4D97-AF65-F5344CB8AC3E}">
        <p14:creationId xmlns:p14="http://schemas.microsoft.com/office/powerpoint/2010/main" val="2682272376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565E148-DBFA-422E-A59C-BA69946F38FB}"/>
              </a:ext>
            </a:extLst>
          </p:cNvPr>
          <p:cNvSpPr txBox="1"/>
          <p:nvPr/>
        </p:nvSpPr>
        <p:spPr>
          <a:xfrm>
            <a:off x="264765" y="124418"/>
            <a:ext cx="8342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0</a:t>
            </a:r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58E9EF1-D37F-435B-9835-B580E586B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99937"/>
              </p:ext>
            </p:extLst>
          </p:nvPr>
        </p:nvGraphicFramePr>
        <p:xfrm>
          <a:off x="652115" y="1651000"/>
          <a:ext cx="7750905" cy="1767643"/>
        </p:xfrm>
        <a:graphic>
          <a:graphicData uri="http://schemas.openxmlformats.org/drawingml/2006/table">
            <a:tbl>
              <a:tblPr/>
              <a:tblGrid>
                <a:gridCol w="1498936">
                  <a:extLst>
                    <a:ext uri="{9D8B030D-6E8A-4147-A177-3AD203B41FA5}">
                      <a16:colId xmlns:a16="http://schemas.microsoft.com/office/drawing/2014/main" val="2638065708"/>
                    </a:ext>
                  </a:extLst>
                </a:gridCol>
                <a:gridCol w="768685">
                  <a:extLst>
                    <a:ext uri="{9D8B030D-6E8A-4147-A177-3AD203B41FA5}">
                      <a16:colId xmlns:a16="http://schemas.microsoft.com/office/drawing/2014/main" val="3880657364"/>
                    </a:ext>
                  </a:extLst>
                </a:gridCol>
                <a:gridCol w="794308">
                  <a:extLst>
                    <a:ext uri="{9D8B030D-6E8A-4147-A177-3AD203B41FA5}">
                      <a16:colId xmlns:a16="http://schemas.microsoft.com/office/drawing/2014/main" val="4211680442"/>
                    </a:ext>
                  </a:extLst>
                </a:gridCol>
                <a:gridCol w="781018">
                  <a:extLst>
                    <a:ext uri="{9D8B030D-6E8A-4147-A177-3AD203B41FA5}">
                      <a16:colId xmlns:a16="http://schemas.microsoft.com/office/drawing/2014/main" val="4222093709"/>
                    </a:ext>
                  </a:extLst>
                </a:gridCol>
                <a:gridCol w="781974">
                  <a:extLst>
                    <a:ext uri="{9D8B030D-6E8A-4147-A177-3AD203B41FA5}">
                      <a16:colId xmlns:a16="http://schemas.microsoft.com/office/drawing/2014/main" val="3015729885"/>
                    </a:ext>
                  </a:extLst>
                </a:gridCol>
                <a:gridCol w="781496">
                  <a:extLst>
                    <a:ext uri="{9D8B030D-6E8A-4147-A177-3AD203B41FA5}">
                      <a16:colId xmlns:a16="http://schemas.microsoft.com/office/drawing/2014/main" val="3135051358"/>
                    </a:ext>
                  </a:extLst>
                </a:gridCol>
                <a:gridCol w="781496">
                  <a:extLst>
                    <a:ext uri="{9D8B030D-6E8A-4147-A177-3AD203B41FA5}">
                      <a16:colId xmlns:a16="http://schemas.microsoft.com/office/drawing/2014/main" val="416839872"/>
                    </a:ext>
                  </a:extLst>
                </a:gridCol>
                <a:gridCol w="781496">
                  <a:extLst>
                    <a:ext uri="{9D8B030D-6E8A-4147-A177-3AD203B41FA5}">
                      <a16:colId xmlns:a16="http://schemas.microsoft.com/office/drawing/2014/main" val="2804612462"/>
                    </a:ext>
                  </a:extLst>
                </a:gridCol>
                <a:gridCol w="781496">
                  <a:extLst>
                    <a:ext uri="{9D8B030D-6E8A-4147-A177-3AD203B41FA5}">
                      <a16:colId xmlns:a16="http://schemas.microsoft.com/office/drawing/2014/main" val="1512868345"/>
                    </a:ext>
                  </a:extLst>
                </a:gridCol>
              </a:tblGrid>
              <a:tr h="20179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65911"/>
                  </a:ext>
                </a:extLst>
              </a:tr>
              <a:tr h="73479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en Z de la variable </a:t>
                      </a:r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basica</a:t>
                      </a:r>
                      <a:endParaRPr lang="es-AR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</a:t>
                      </a:r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basica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(variable </a:t>
                      </a:r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solucion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29863"/>
                  </a:ext>
                </a:extLst>
              </a:tr>
              <a:tr h="225688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en Z de la variable </a:t>
                      </a:r>
                      <a:r>
                        <a:rPr lang="es-AR" sz="7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basica</a:t>
                      </a:r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que entra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cap="non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5B1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68483"/>
                  </a:ext>
                </a:extLst>
              </a:tr>
              <a:tr h="20179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llevo a 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mantiene =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mantiene =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110862"/>
                  </a:ext>
                </a:extLst>
              </a:tr>
              <a:tr h="20179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llevo a 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mantiene =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mantiene =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582333"/>
                  </a:ext>
                </a:extLst>
              </a:tr>
              <a:tr h="20179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 - cj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llevo a 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43016"/>
                  </a:ext>
                </a:extLst>
              </a:tr>
            </a:tbl>
          </a:graphicData>
        </a:graphic>
      </p:graphicFrame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38C2FC2-2498-4859-9A43-E49BE4F8C081}"/>
                  </a:ext>
                </a:extLst>
              </p:cNvPr>
              <p:cNvSpPr txBox="1"/>
              <p:nvPr/>
            </p:nvSpPr>
            <p:spPr>
              <a:xfrm>
                <a:off x="536389" y="3466882"/>
                <a:ext cx="8380602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s-AR" b="0" i="0" u="sng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Pasos a seguir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s-AR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A la fila del pivot, divido todo por el </a:t>
                </a:r>
                <a:r>
                  <a:rPr lang="es-AR" b="0" i="0" u="none" strike="noStrike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pivot</a:t>
                </a:r>
                <a:r>
                  <a:rPr lang="es-AR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AR" sz="1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s-AR" sz="1400" b="0" i="0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es-AR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). Celda del pivot queda en 1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s-AR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Columna de pivot la completo con ceros</a:t>
                </a:r>
                <a:r>
                  <a:rPr lang="es-AR" sz="1100" dirty="0"/>
                  <a:t>  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s-AR" dirty="0">
                    <a:latin typeface="Calibri" panose="020F0502020204030204" pitchFamily="34" charset="0"/>
                  </a:rPr>
                  <a:t>A la columna de coeficientes en Z, coloco el coeficiente correspondiente a la variable que entro a la base </a:t>
                </a:r>
                <a:endParaRPr lang="es-AR" sz="1100" dirty="0"/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s-AR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Columnas de variables que siguen en la base quedan igual (x5 y x6) menos el </a:t>
                </a:r>
                <a:r>
                  <a:rPr lang="es-AR" b="0" i="0" u="none" strike="noStrike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Zj</a:t>
                </a:r>
                <a:r>
                  <a:rPr lang="es-AR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- </a:t>
                </a:r>
                <a:r>
                  <a:rPr lang="es-AR" b="0" i="0" u="none" strike="noStrike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Cj</a:t>
                </a:r>
                <a:r>
                  <a:rPr lang="es-AR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que actualiza por GJ</a:t>
                </a:r>
                <a:r>
                  <a:rPr lang="es-AR" sz="1100" dirty="0"/>
                  <a:t> 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s-AR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Columnas de variables que no están en la base las actualizo por GJ (X2, X3,X4 y Bk)</a:t>
                </a:r>
                <a:r>
                  <a:rPr lang="es-AR" sz="1100" dirty="0"/>
                  <a:t> 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s-AR" dirty="0">
                    <a:latin typeface="Calibri" panose="020F0502020204030204" pitchFamily="34" charset="0"/>
                  </a:rPr>
                  <a:t>Calculo el Z</a:t>
                </a: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38C2FC2-2498-4859-9A43-E49BE4F8C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89" y="3466882"/>
                <a:ext cx="8380602" cy="1600438"/>
              </a:xfrm>
              <a:prstGeom prst="rect">
                <a:avLst/>
              </a:prstGeom>
              <a:blipFill>
                <a:blip r:embed="rId3"/>
                <a:stretch>
                  <a:fillRect l="-218" t="-763" b="-305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953981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68DEA526-5032-4AA8-8E23-17E750202866}"/>
              </a:ext>
            </a:extLst>
          </p:cNvPr>
          <p:cNvSpPr txBox="1"/>
          <p:nvPr/>
        </p:nvSpPr>
        <p:spPr>
          <a:xfrm>
            <a:off x="264765" y="124418"/>
            <a:ext cx="834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0</a:t>
            </a:r>
          </a:p>
          <a:p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223714A-54C9-4D8C-83D4-3AE225D504AF}"/>
              </a:ext>
            </a:extLst>
          </p:cNvPr>
          <p:cNvSpPr txBox="1"/>
          <p:nvPr/>
        </p:nvSpPr>
        <p:spPr>
          <a:xfrm>
            <a:off x="558800" y="3597650"/>
            <a:ext cx="663569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la fila del pivot, divido todo por el pivot. Celda del pivot queda en </a:t>
            </a:r>
            <a:r>
              <a:rPr lang="es-AR" dirty="0">
                <a:latin typeface="Calibri" panose="020F0502020204030204" pitchFamily="34" charset="0"/>
              </a:rPr>
              <a:t>1.</a:t>
            </a:r>
          </a:p>
          <a:p>
            <a:pPr marL="342900" indent="-342900">
              <a:buAutoNum type="arabicParenR"/>
            </a:pP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Columna de pivot la completo con ceros.</a:t>
            </a:r>
          </a:p>
          <a:p>
            <a:pPr marL="342900" indent="-342900">
              <a:buAutoNum type="arabicParenR"/>
            </a:pPr>
            <a:r>
              <a:rPr lang="es-AR" dirty="0">
                <a:latin typeface="Calibri" panose="020F0502020204030204" pitchFamily="34" charset="0"/>
              </a:rPr>
              <a:t> A la columna de coeficientes en Z, coloco el coeficiente correspondiente a la variable que entro a la 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7E31A7D-4087-4CD4-AA48-92CC64E32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7276"/>
              </p:ext>
            </p:extLst>
          </p:nvPr>
        </p:nvGraphicFramePr>
        <p:xfrm>
          <a:off x="536347" y="1655762"/>
          <a:ext cx="8026400" cy="1831975"/>
        </p:xfrm>
        <a:graphic>
          <a:graphicData uri="http://schemas.openxmlformats.org/drawingml/2006/table">
            <a:tbl>
              <a:tblPr/>
              <a:tblGrid>
                <a:gridCol w="1407473">
                  <a:extLst>
                    <a:ext uri="{9D8B030D-6E8A-4147-A177-3AD203B41FA5}">
                      <a16:colId xmlns:a16="http://schemas.microsoft.com/office/drawing/2014/main" val="3883157449"/>
                    </a:ext>
                  </a:extLst>
                </a:gridCol>
                <a:gridCol w="887596">
                  <a:extLst>
                    <a:ext uri="{9D8B030D-6E8A-4147-A177-3AD203B41FA5}">
                      <a16:colId xmlns:a16="http://schemas.microsoft.com/office/drawing/2014/main" val="1456747486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711946296"/>
                    </a:ext>
                  </a:extLst>
                </a:gridCol>
                <a:gridCol w="963675">
                  <a:extLst>
                    <a:ext uri="{9D8B030D-6E8A-4147-A177-3AD203B41FA5}">
                      <a16:colId xmlns:a16="http://schemas.microsoft.com/office/drawing/2014/main" val="222427022"/>
                    </a:ext>
                  </a:extLst>
                </a:gridCol>
                <a:gridCol w="862236">
                  <a:extLst>
                    <a:ext uri="{9D8B030D-6E8A-4147-A177-3AD203B41FA5}">
                      <a16:colId xmlns:a16="http://schemas.microsoft.com/office/drawing/2014/main" val="2828335980"/>
                    </a:ext>
                  </a:extLst>
                </a:gridCol>
                <a:gridCol w="862236">
                  <a:extLst>
                    <a:ext uri="{9D8B030D-6E8A-4147-A177-3AD203B41FA5}">
                      <a16:colId xmlns:a16="http://schemas.microsoft.com/office/drawing/2014/main" val="3425763725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2151435218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1256472105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305095559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8465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en Z de la variable básica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basica (variable solucion)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9171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33,3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515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mantiene =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mantiene =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908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mantiene =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mantiene =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7915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 - cj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16296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7453FFC7-0E8B-4A30-B058-83C2D296698D}"/>
              </a:ext>
            </a:extLst>
          </p:cNvPr>
          <p:cNvSpPr/>
          <p:nvPr/>
        </p:nvSpPr>
        <p:spPr>
          <a:xfrm>
            <a:off x="3594538" y="1655762"/>
            <a:ext cx="955009" cy="1831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F49F89E-09C8-4CC2-9F33-FAE33622CF35}"/>
              </a:ext>
            </a:extLst>
          </p:cNvPr>
          <p:cNvSpPr/>
          <p:nvPr/>
        </p:nvSpPr>
        <p:spPr>
          <a:xfrm rot="5400000" flipH="1">
            <a:off x="4449183" y="-1287239"/>
            <a:ext cx="215055" cy="801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</p:spTree>
    <p:extLst>
      <p:ext uri="{BB962C8B-B14F-4D97-AF65-F5344CB8AC3E}">
        <p14:creationId xmlns:p14="http://schemas.microsoft.com/office/powerpoint/2010/main" val="3915096384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9C96FD-80D2-477D-BFAD-C893F0A15BD2}"/>
              </a:ext>
            </a:extLst>
          </p:cNvPr>
          <p:cNvSpPr txBox="1"/>
          <p:nvPr/>
        </p:nvSpPr>
        <p:spPr>
          <a:xfrm>
            <a:off x="264765" y="1272652"/>
            <a:ext cx="6635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b="1" dirty="0"/>
          </a:p>
          <a:p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B04C23-536F-4B4D-B1B4-D1B2E0320CB0}"/>
              </a:ext>
            </a:extLst>
          </p:cNvPr>
          <p:cNvSpPr txBox="1"/>
          <p:nvPr/>
        </p:nvSpPr>
        <p:spPr>
          <a:xfrm>
            <a:off x="809520" y="3597650"/>
            <a:ext cx="66356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4) Columnas de variables que siguen en la base quedan igual (x5 y x6) menos el 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Zj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Cj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que actualiza por GJ</a:t>
            </a:r>
            <a:r>
              <a:rPr lang="es-AR" sz="1100" dirty="0"/>
              <a:t> </a:t>
            </a:r>
          </a:p>
          <a:p>
            <a:endParaRPr lang="es-AR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5A630C-C919-42B0-BEED-AF235490F435}"/>
              </a:ext>
            </a:extLst>
          </p:cNvPr>
          <p:cNvSpPr txBox="1"/>
          <p:nvPr/>
        </p:nvSpPr>
        <p:spPr>
          <a:xfrm>
            <a:off x="264765" y="124418"/>
            <a:ext cx="834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0 </a:t>
            </a:r>
            <a:endParaRPr lang="es-AR" dirty="0">
              <a:solidFill>
                <a:schemeClr val="bg1"/>
              </a:solidFill>
            </a:endParaRPr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7A01026-5BDD-4360-9F12-378F9AA17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04080"/>
              </p:ext>
            </p:extLst>
          </p:nvPr>
        </p:nvGraphicFramePr>
        <p:xfrm>
          <a:off x="524578" y="1737100"/>
          <a:ext cx="8026400" cy="1860550"/>
        </p:xfrm>
        <a:graphic>
          <a:graphicData uri="http://schemas.openxmlformats.org/drawingml/2006/table">
            <a:tbl>
              <a:tblPr/>
              <a:tblGrid>
                <a:gridCol w="1407473">
                  <a:extLst>
                    <a:ext uri="{9D8B030D-6E8A-4147-A177-3AD203B41FA5}">
                      <a16:colId xmlns:a16="http://schemas.microsoft.com/office/drawing/2014/main" val="4189115212"/>
                    </a:ext>
                  </a:extLst>
                </a:gridCol>
                <a:gridCol w="887596">
                  <a:extLst>
                    <a:ext uri="{9D8B030D-6E8A-4147-A177-3AD203B41FA5}">
                      <a16:colId xmlns:a16="http://schemas.microsoft.com/office/drawing/2014/main" val="781914396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2986003178"/>
                    </a:ext>
                  </a:extLst>
                </a:gridCol>
                <a:gridCol w="963675">
                  <a:extLst>
                    <a:ext uri="{9D8B030D-6E8A-4147-A177-3AD203B41FA5}">
                      <a16:colId xmlns:a16="http://schemas.microsoft.com/office/drawing/2014/main" val="1706748600"/>
                    </a:ext>
                  </a:extLst>
                </a:gridCol>
                <a:gridCol w="862236">
                  <a:extLst>
                    <a:ext uri="{9D8B030D-6E8A-4147-A177-3AD203B41FA5}">
                      <a16:colId xmlns:a16="http://schemas.microsoft.com/office/drawing/2014/main" val="1232326677"/>
                    </a:ext>
                  </a:extLst>
                </a:gridCol>
                <a:gridCol w="862236">
                  <a:extLst>
                    <a:ext uri="{9D8B030D-6E8A-4147-A177-3AD203B41FA5}">
                      <a16:colId xmlns:a16="http://schemas.microsoft.com/office/drawing/2014/main" val="569946986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1216146706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2486999172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97938959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8103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 en Z de la variable basica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basica (variable solucion)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07184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680,0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33,3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69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767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10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 - cj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84455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797C956D-69C4-458E-B11B-75A3AE4BA777}"/>
              </a:ext>
            </a:extLst>
          </p:cNvPr>
          <p:cNvSpPr/>
          <p:nvPr/>
        </p:nvSpPr>
        <p:spPr>
          <a:xfrm>
            <a:off x="7023538" y="2711900"/>
            <a:ext cx="1527439" cy="658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</p:spTree>
    <p:extLst>
      <p:ext uri="{BB962C8B-B14F-4D97-AF65-F5344CB8AC3E}">
        <p14:creationId xmlns:p14="http://schemas.microsoft.com/office/powerpoint/2010/main" val="1135234632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5A630C-C919-42B0-BEED-AF235490F435}"/>
              </a:ext>
            </a:extLst>
          </p:cNvPr>
          <p:cNvSpPr txBox="1"/>
          <p:nvPr/>
        </p:nvSpPr>
        <p:spPr>
          <a:xfrm>
            <a:off x="264765" y="124418"/>
            <a:ext cx="834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0 </a:t>
            </a:r>
            <a:endParaRPr lang="es-AR" dirty="0">
              <a:solidFill>
                <a:schemeClr val="bg1"/>
              </a:solidFill>
            </a:endParaRPr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7A01026-5BDD-4360-9F12-378F9AA179A3}"/>
              </a:ext>
            </a:extLst>
          </p:cNvPr>
          <p:cNvGraphicFramePr>
            <a:graphicFrameLocks noGrp="1"/>
          </p:cNvGraphicFramePr>
          <p:nvPr/>
        </p:nvGraphicFramePr>
        <p:xfrm>
          <a:off x="524578" y="1737100"/>
          <a:ext cx="8026400" cy="1860550"/>
        </p:xfrm>
        <a:graphic>
          <a:graphicData uri="http://schemas.openxmlformats.org/drawingml/2006/table">
            <a:tbl>
              <a:tblPr/>
              <a:tblGrid>
                <a:gridCol w="1407473">
                  <a:extLst>
                    <a:ext uri="{9D8B030D-6E8A-4147-A177-3AD203B41FA5}">
                      <a16:colId xmlns:a16="http://schemas.microsoft.com/office/drawing/2014/main" val="4189115212"/>
                    </a:ext>
                  </a:extLst>
                </a:gridCol>
                <a:gridCol w="887596">
                  <a:extLst>
                    <a:ext uri="{9D8B030D-6E8A-4147-A177-3AD203B41FA5}">
                      <a16:colId xmlns:a16="http://schemas.microsoft.com/office/drawing/2014/main" val="781914396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2986003178"/>
                    </a:ext>
                  </a:extLst>
                </a:gridCol>
                <a:gridCol w="963675">
                  <a:extLst>
                    <a:ext uri="{9D8B030D-6E8A-4147-A177-3AD203B41FA5}">
                      <a16:colId xmlns:a16="http://schemas.microsoft.com/office/drawing/2014/main" val="1706748600"/>
                    </a:ext>
                  </a:extLst>
                </a:gridCol>
                <a:gridCol w="862236">
                  <a:extLst>
                    <a:ext uri="{9D8B030D-6E8A-4147-A177-3AD203B41FA5}">
                      <a16:colId xmlns:a16="http://schemas.microsoft.com/office/drawing/2014/main" val="1232326677"/>
                    </a:ext>
                  </a:extLst>
                </a:gridCol>
                <a:gridCol w="862236">
                  <a:extLst>
                    <a:ext uri="{9D8B030D-6E8A-4147-A177-3AD203B41FA5}">
                      <a16:colId xmlns:a16="http://schemas.microsoft.com/office/drawing/2014/main" val="569946986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1216146706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2486999172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97938959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8103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 en Z de la variable basica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basica (variable solucion)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07184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680,0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33,3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69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767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10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 - cj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84455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3CDE9A6-4086-457D-B908-57C9C461AB62}"/>
              </a:ext>
            </a:extLst>
          </p:cNvPr>
          <p:cNvSpPr txBox="1"/>
          <p:nvPr/>
        </p:nvSpPr>
        <p:spPr>
          <a:xfrm>
            <a:off x="809520" y="3960260"/>
            <a:ext cx="663569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5) Columnas de variables que no están en la base las actualizo por GJ (X2, X3,X4,Bk,Zj-Cj)</a:t>
            </a:r>
          </a:p>
          <a:p>
            <a:pPr lvl="1"/>
            <a:endParaRPr lang="es-AR" sz="1100" dirty="0"/>
          </a:p>
          <a:p>
            <a:endParaRPr lang="es-AR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A4A408-19BE-4CC0-97E1-61F3C6DAA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875" y="4306508"/>
            <a:ext cx="5048250" cy="6667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F50A16A-2139-4989-9587-D342843C4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549" y="1218549"/>
            <a:ext cx="1289470" cy="33724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2CDB2B8-2116-421F-A29A-0A6C58E98CA2}"/>
              </a:ext>
            </a:extLst>
          </p:cNvPr>
          <p:cNvSpPr/>
          <p:nvPr/>
        </p:nvSpPr>
        <p:spPr>
          <a:xfrm>
            <a:off x="4537777" y="2936082"/>
            <a:ext cx="877677" cy="224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BA29DD9-0E2F-4C63-AF92-143B76488E88}"/>
              </a:ext>
            </a:extLst>
          </p:cNvPr>
          <p:cNvCxnSpPr>
            <a:cxnSpLocks/>
          </p:cNvCxnSpPr>
          <p:nvPr/>
        </p:nvCxnSpPr>
        <p:spPr>
          <a:xfrm flipH="1" flipV="1">
            <a:off x="4127365" y="1609898"/>
            <a:ext cx="704834" cy="1294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599EDF06-2A6D-4C64-8FFA-7C91E2454643}"/>
              </a:ext>
            </a:extLst>
          </p:cNvPr>
          <p:cNvSpPr/>
          <p:nvPr/>
        </p:nvSpPr>
        <p:spPr>
          <a:xfrm>
            <a:off x="4388647" y="1278542"/>
            <a:ext cx="366706" cy="2172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BB6D8BA-D92F-40E8-887A-57B624AB88FE}"/>
                  </a:ext>
                </a:extLst>
              </p:cNvPr>
              <p:cNvSpPr txBox="1"/>
              <p:nvPr/>
            </p:nvSpPr>
            <p:spPr>
              <a:xfrm>
                <a:off x="3387800" y="1176162"/>
                <a:ext cx="3850355" cy="639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30 −(</m:t>
                      </m:r>
                      <m:f>
                        <m:fPr>
                          <m:ctrlPr>
                            <a:rPr lang="es-A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1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s-A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100" b="0" i="1" smtClean="0">
                              <a:latin typeface="Cambria Math" panose="02040503050406030204" pitchFamily="18" charset="0"/>
                            </a:rPr>
                            <m:t> 15</m:t>
                          </m:r>
                        </m:num>
                        <m:den>
                          <m:r>
                            <a:rPr lang="es-AR" sz="11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100" dirty="0"/>
              </a:p>
              <a:p>
                <a:endParaRPr lang="es-AR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BB6D8BA-D92F-40E8-887A-57B624AB8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800" y="1176162"/>
                <a:ext cx="3850355" cy="6392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3683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B04C23-536F-4B4D-B1B4-D1B2E0320CB0}"/>
              </a:ext>
            </a:extLst>
          </p:cNvPr>
          <p:cNvSpPr txBox="1"/>
          <p:nvPr/>
        </p:nvSpPr>
        <p:spPr>
          <a:xfrm>
            <a:off x="809520" y="3960260"/>
            <a:ext cx="663569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A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5) Columnas de variables que no están en la base las actualizo por GJ (X2, X3,X4,Bk,Zj-Cj)</a:t>
            </a:r>
          </a:p>
          <a:p>
            <a:pPr lvl="1"/>
            <a:endParaRPr lang="es-AR" sz="1100" dirty="0"/>
          </a:p>
          <a:p>
            <a:endParaRPr lang="es-AR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5A630C-C919-42B0-BEED-AF235490F435}"/>
              </a:ext>
            </a:extLst>
          </p:cNvPr>
          <p:cNvSpPr txBox="1"/>
          <p:nvPr/>
        </p:nvSpPr>
        <p:spPr>
          <a:xfrm>
            <a:off x="264765" y="124418"/>
            <a:ext cx="8342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0 </a:t>
            </a:r>
            <a:endParaRPr lang="es-A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7A01026-5BDD-4360-9F12-378F9AA17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43158"/>
              </p:ext>
            </p:extLst>
          </p:nvPr>
        </p:nvGraphicFramePr>
        <p:xfrm>
          <a:off x="524578" y="1744983"/>
          <a:ext cx="8026400" cy="2028190"/>
        </p:xfrm>
        <a:graphic>
          <a:graphicData uri="http://schemas.openxmlformats.org/drawingml/2006/table">
            <a:tbl>
              <a:tblPr/>
              <a:tblGrid>
                <a:gridCol w="1407473">
                  <a:extLst>
                    <a:ext uri="{9D8B030D-6E8A-4147-A177-3AD203B41FA5}">
                      <a16:colId xmlns:a16="http://schemas.microsoft.com/office/drawing/2014/main" val="4189115212"/>
                    </a:ext>
                  </a:extLst>
                </a:gridCol>
                <a:gridCol w="887596">
                  <a:extLst>
                    <a:ext uri="{9D8B030D-6E8A-4147-A177-3AD203B41FA5}">
                      <a16:colId xmlns:a16="http://schemas.microsoft.com/office/drawing/2014/main" val="781914396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2986003178"/>
                    </a:ext>
                  </a:extLst>
                </a:gridCol>
                <a:gridCol w="963675">
                  <a:extLst>
                    <a:ext uri="{9D8B030D-6E8A-4147-A177-3AD203B41FA5}">
                      <a16:colId xmlns:a16="http://schemas.microsoft.com/office/drawing/2014/main" val="1706748600"/>
                    </a:ext>
                  </a:extLst>
                </a:gridCol>
                <a:gridCol w="862236">
                  <a:extLst>
                    <a:ext uri="{9D8B030D-6E8A-4147-A177-3AD203B41FA5}">
                      <a16:colId xmlns:a16="http://schemas.microsoft.com/office/drawing/2014/main" val="1232326677"/>
                    </a:ext>
                  </a:extLst>
                </a:gridCol>
                <a:gridCol w="862236">
                  <a:extLst>
                    <a:ext uri="{9D8B030D-6E8A-4147-A177-3AD203B41FA5}">
                      <a16:colId xmlns:a16="http://schemas.microsoft.com/office/drawing/2014/main" val="569946986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1216146706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2486999172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97938959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8103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 en Z de la variable basica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basica (variable solucion)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07184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33,3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69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2500 – (2000* 0/ 60) = 2500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30 – (0*15/60) = 30 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20 – (0*0/60) = 20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 – ( 0*1/60 ) = 0 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767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2400 – (2000*70/60) = 66,7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60 – (70*15/60) = 42,5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50 – (70*0/60) = 50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 –(70*1 / 60)= </a:t>
                      </a:r>
                    </a:p>
                    <a:p>
                      <a:pPr algn="ctr" fontAlgn="ctr"/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-1,20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10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cj</a:t>
                      </a:r>
                      <a:endParaRPr lang="es-AR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lvl="2" algn="ctr" fontAlgn="ctr"/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-570 – (-680 * 15/60) = -400 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-450 – (-680 * 0 /60) = -450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0- (-680 * 1 / 60) =11,33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A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3F7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0- (-680* 0 / 60) = 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8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0- (-680* 0 / 60) = 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84455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797C956D-69C4-458E-B11B-75A3AE4BA777}"/>
              </a:ext>
            </a:extLst>
          </p:cNvPr>
          <p:cNvSpPr/>
          <p:nvPr/>
        </p:nvSpPr>
        <p:spPr>
          <a:xfrm>
            <a:off x="2814145" y="2944106"/>
            <a:ext cx="764627" cy="540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D89CB8-BAA6-458F-8AA4-0A01000DC0A1}"/>
              </a:ext>
            </a:extLst>
          </p:cNvPr>
          <p:cNvSpPr/>
          <p:nvPr/>
        </p:nvSpPr>
        <p:spPr>
          <a:xfrm>
            <a:off x="4529896" y="2941046"/>
            <a:ext cx="2485758" cy="809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F3A44CA-82FF-4880-83A7-909BD6B39974}"/>
              </a:ext>
            </a:extLst>
          </p:cNvPr>
          <p:cNvSpPr/>
          <p:nvPr/>
        </p:nvSpPr>
        <p:spPr>
          <a:xfrm>
            <a:off x="7031420" y="3464773"/>
            <a:ext cx="1511675" cy="300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C457582-99F1-46D4-AB40-8F381F21B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875" y="4306508"/>
            <a:ext cx="5048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63952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096875C-5742-4D68-BAA1-B6CC2745B871}"/>
              </a:ext>
            </a:extLst>
          </p:cNvPr>
          <p:cNvSpPr txBox="1"/>
          <p:nvPr/>
        </p:nvSpPr>
        <p:spPr>
          <a:xfrm>
            <a:off x="264765" y="124418"/>
            <a:ext cx="8342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0: TABLA FINAL </a:t>
            </a:r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B04C23-536F-4B4D-B1B4-D1B2E0320CB0}"/>
              </a:ext>
            </a:extLst>
          </p:cNvPr>
          <p:cNvSpPr txBox="1"/>
          <p:nvPr/>
        </p:nvSpPr>
        <p:spPr>
          <a:xfrm>
            <a:off x="809520" y="3597650"/>
            <a:ext cx="663569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AR" sz="1100" dirty="0"/>
              <a:t> </a:t>
            </a:r>
          </a:p>
          <a:p>
            <a:pPr lvl="1"/>
            <a:r>
              <a:rPr lang="es-AR" dirty="0">
                <a:latin typeface="Calibri" panose="020F0502020204030204" pitchFamily="34" charset="0"/>
              </a:rPr>
              <a:t>6) Calculo  Z para t =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A0FB34C-134A-4A27-9462-201F76C98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569348"/>
              </p:ext>
            </p:extLst>
          </p:nvPr>
        </p:nvGraphicFramePr>
        <p:xfrm>
          <a:off x="659468" y="1743075"/>
          <a:ext cx="8026400" cy="165735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30575659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7402584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36910698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78370988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59668347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6909273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94008932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3325179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8177688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190637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en Z de la variable básica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basica (variable solucion)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040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95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3714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66,7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384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(680* 33,3 + 0 *2500 + 0* 66,7)=22666,7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 - cj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11,3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6783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C2F62356-D432-43FD-A6C0-EBCC16063101}"/>
              </a:ext>
            </a:extLst>
          </p:cNvPr>
          <p:cNvSpPr/>
          <p:nvPr/>
        </p:nvSpPr>
        <p:spPr>
          <a:xfrm>
            <a:off x="659468" y="3153103"/>
            <a:ext cx="1500408" cy="331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BF2D6B-CE96-4D34-8505-ADF4B554F363}"/>
              </a:ext>
            </a:extLst>
          </p:cNvPr>
          <p:cNvSpPr txBox="1"/>
          <p:nvPr/>
        </p:nvSpPr>
        <p:spPr>
          <a:xfrm>
            <a:off x="1970371" y="4748482"/>
            <a:ext cx="6637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latin typeface="Calibri" panose="020F0502020204030204" pitchFamily="34" charset="0"/>
              </a:rPr>
              <a:t>¿Quedan </a:t>
            </a:r>
            <a:r>
              <a:rPr lang="es-AR" b="1" dirty="0" err="1">
                <a:latin typeface="Calibri" panose="020F0502020204030204" pitchFamily="34" charset="0"/>
              </a:rPr>
              <a:t>Zj</a:t>
            </a:r>
            <a:r>
              <a:rPr lang="es-AR" b="1" dirty="0">
                <a:latin typeface="Calibri" panose="020F0502020204030204" pitchFamily="34" charset="0"/>
              </a:rPr>
              <a:t> – </a:t>
            </a:r>
            <a:r>
              <a:rPr lang="es-AR" b="1" dirty="0" err="1">
                <a:latin typeface="Calibri" panose="020F0502020204030204" pitchFamily="34" charset="0"/>
              </a:rPr>
              <a:t>Cj</a:t>
            </a:r>
            <a:r>
              <a:rPr lang="es-AR" b="1" dirty="0">
                <a:latin typeface="Calibri" panose="020F0502020204030204" pitchFamily="34" charset="0"/>
              </a:rPr>
              <a:t> negativo? Si, entonces la solución puede mejorar.</a:t>
            </a:r>
            <a:endParaRPr lang="es-AR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5252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883" y="-63169"/>
            <a:ext cx="892146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i="0" u="sng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10</a:t>
            </a:r>
            <a:endParaRPr sz="3200" b="0" i="0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DBB582-C082-4541-AC8C-A56BE3006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356" y="1176254"/>
            <a:ext cx="6037287" cy="3866577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096875C-5742-4D68-BAA1-B6CC2745B871}"/>
              </a:ext>
            </a:extLst>
          </p:cNvPr>
          <p:cNvSpPr txBox="1"/>
          <p:nvPr/>
        </p:nvSpPr>
        <p:spPr>
          <a:xfrm>
            <a:off x="264765" y="124418"/>
            <a:ext cx="834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1: TABLA INICIAL</a:t>
            </a:r>
          </a:p>
          <a:p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A0FB34C-134A-4A27-9462-201F76C98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60126"/>
              </p:ext>
            </p:extLst>
          </p:nvPr>
        </p:nvGraphicFramePr>
        <p:xfrm>
          <a:off x="659468" y="1743075"/>
          <a:ext cx="8026400" cy="165735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30575659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7402584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36910698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78370988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59668347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6909273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94008932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3325179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8177688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190637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en Z de la variable básica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</a:t>
                      </a:r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basica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(variable </a:t>
                      </a:r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solucion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040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95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30,0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3714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66,7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384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22666,7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 - cj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11,3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67833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3DD1294A-D62B-47E3-862E-21F0705328AF}"/>
              </a:ext>
            </a:extLst>
          </p:cNvPr>
          <p:cNvSpPr/>
          <p:nvPr/>
        </p:nvSpPr>
        <p:spPr>
          <a:xfrm rot="5400000" flipH="1">
            <a:off x="4578134" y="-904533"/>
            <a:ext cx="189068" cy="802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E2E4F3B-369A-4AF9-9208-B911A49C6933}"/>
              </a:ext>
            </a:extLst>
          </p:cNvPr>
          <p:cNvSpPr/>
          <p:nvPr/>
        </p:nvSpPr>
        <p:spPr>
          <a:xfrm>
            <a:off x="5383614" y="1743075"/>
            <a:ext cx="891062" cy="1657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016CC16-9B0B-4CE5-B350-C0029FA6F145}"/>
              </a:ext>
            </a:extLst>
          </p:cNvPr>
          <p:cNvSpPr txBox="1"/>
          <p:nvPr/>
        </p:nvSpPr>
        <p:spPr>
          <a:xfrm>
            <a:off x="589641" y="3497738"/>
            <a:ext cx="76478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AR" sz="1100" b="1" dirty="0">
                <a:latin typeface="Calibri" panose="020F0502020204030204" pitchFamily="34" charset="0"/>
              </a:rPr>
              <a:t>¿</a:t>
            </a:r>
            <a:r>
              <a:rPr lang="es-A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 variable NO BASICA entra a la base?</a:t>
            </a:r>
          </a:p>
          <a:p>
            <a:r>
              <a:rPr lang="es-AR" sz="1100" dirty="0">
                <a:latin typeface="Calibri" panose="020F0502020204030204" pitchFamily="34" charset="0"/>
              </a:rPr>
              <a:t>El mas negativo de los </a:t>
            </a:r>
            <a:r>
              <a:rPr lang="es-AR" sz="1100" dirty="0" err="1">
                <a:latin typeface="Calibri" panose="020F0502020204030204" pitchFamily="34" charset="0"/>
              </a:rPr>
              <a:t>Zj</a:t>
            </a:r>
            <a:r>
              <a:rPr lang="es-AR" sz="1100" dirty="0">
                <a:latin typeface="Calibri" panose="020F0502020204030204" pitchFamily="34" charset="0"/>
              </a:rPr>
              <a:t> - </a:t>
            </a:r>
            <a:r>
              <a:rPr lang="es-AR" sz="1100" dirty="0" err="1">
                <a:latin typeface="Calibri" panose="020F0502020204030204" pitchFamily="34" charset="0"/>
              </a:rPr>
              <a:t>Cj</a:t>
            </a:r>
            <a:endParaRPr lang="es-AR" sz="1100" dirty="0">
              <a:latin typeface="Calibri" panose="020F0502020204030204" pitchFamily="34" charset="0"/>
            </a:endParaRPr>
          </a:p>
          <a:p>
            <a:pPr marR="0" algn="ctr" rtl="0" fontAlgn="b">
              <a:spcBef>
                <a:spcPts val="0"/>
              </a:spcBef>
              <a:spcAft>
                <a:spcPts val="0"/>
              </a:spcAft>
            </a:pPr>
            <a:r>
              <a:rPr lang="es-A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Entra X3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360CEB-2BAD-49B7-86BA-817F79AA06DB}"/>
              </a:ext>
            </a:extLst>
          </p:cNvPr>
          <p:cNvSpPr txBox="1"/>
          <p:nvPr/>
        </p:nvSpPr>
        <p:spPr>
          <a:xfrm>
            <a:off x="589641" y="4061464"/>
            <a:ext cx="7884888" cy="1792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r>
              <a:rPr lang="es-A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¿Qué variable BASICA sale de la base? </a:t>
            </a:r>
            <a:endParaRPr lang="es-AR" sz="1100" b="1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r>
              <a:rPr lang="es-AR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Elijo la variable básica</a:t>
            </a:r>
            <a:r>
              <a:rPr lang="es-AR" sz="1050" dirty="0">
                <a:latin typeface="Calibri" panose="020F0502020204030204" pitchFamily="34" charset="0"/>
              </a:rPr>
              <a:t> </a:t>
            </a:r>
            <a:r>
              <a:rPr lang="es-AR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 me arroje el </a:t>
            </a:r>
            <a:r>
              <a:rPr lang="es-AR" sz="105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menor</a:t>
            </a:r>
            <a:r>
              <a:rPr lang="es-AR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cociente positivo.</a:t>
            </a:r>
            <a:endParaRPr lang="es-AR" sz="105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r>
              <a:rPr lang="es-AR" sz="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X1 ----&gt; 33,3/0 ----&gt; N/A</a:t>
            </a:r>
            <a:endParaRPr lang="es-AR" sz="9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r>
              <a:rPr lang="es-AR" sz="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X5 ----&gt; 2500/20</a:t>
            </a:r>
            <a:r>
              <a:rPr lang="es-AR" sz="900" dirty="0">
                <a:latin typeface="Arial" panose="020B0604020202020204" pitchFamily="34" charset="0"/>
              </a:rPr>
              <a:t> </a:t>
            </a:r>
            <a:r>
              <a:rPr lang="es-AR" sz="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----&gt;</a:t>
            </a:r>
            <a:r>
              <a:rPr lang="es-AR" sz="900" dirty="0">
                <a:latin typeface="Arial" panose="020B0604020202020204" pitchFamily="34" charset="0"/>
              </a:rPr>
              <a:t> </a:t>
            </a:r>
            <a:r>
              <a:rPr lang="es-AR" sz="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125</a:t>
            </a:r>
            <a:endParaRPr lang="es-AR" sz="9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r>
              <a:rPr lang="es-AR" sz="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X6 ----&gt; 66,7/50 ----&gt;   </a:t>
            </a:r>
            <a:r>
              <a:rPr lang="es-AR" sz="9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1,33</a:t>
            </a:r>
          </a:p>
          <a:p>
            <a:pPr marR="0" algn="ctr" rtl="0" fontAlgn="b">
              <a:spcBef>
                <a:spcPts val="0"/>
              </a:spcBef>
              <a:spcAft>
                <a:spcPts val="0"/>
              </a:spcAft>
            </a:pPr>
            <a:r>
              <a:rPr lang="es-AR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Sale X6</a:t>
            </a:r>
          </a:p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endParaRPr lang="es-AR" sz="1100" b="0" i="0" u="none" strike="noStrike" dirty="0">
              <a:effectLst/>
              <a:latin typeface="Arial" panose="020B0604020202020204" pitchFamily="34" charset="0"/>
            </a:endParaRPr>
          </a:p>
          <a:p>
            <a:pPr marR="0" algn="ctr" rtl="0" fontAlgn="b">
              <a:spcBef>
                <a:spcPts val="0"/>
              </a:spcBef>
              <a:spcAft>
                <a:spcPts val="0"/>
              </a:spcAft>
            </a:pPr>
            <a:endParaRPr lang="es-AR" sz="1100" b="1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es-AR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9434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4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096875C-5742-4D68-BAA1-B6CC2745B871}"/>
              </a:ext>
            </a:extLst>
          </p:cNvPr>
          <p:cNvSpPr txBox="1"/>
          <p:nvPr/>
        </p:nvSpPr>
        <p:spPr>
          <a:xfrm>
            <a:off x="264765" y="124418"/>
            <a:ext cx="834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AR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ITERACION 1</a:t>
            </a:r>
          </a:p>
          <a:p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1920A6D-C2E5-4FC4-B359-3E2EB1C07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368787"/>
              </p:ext>
            </p:extLst>
          </p:nvPr>
        </p:nvGraphicFramePr>
        <p:xfrm>
          <a:off x="457200" y="1738038"/>
          <a:ext cx="8229599" cy="1465163"/>
        </p:xfrm>
        <a:graphic>
          <a:graphicData uri="http://schemas.openxmlformats.org/drawingml/2006/table">
            <a:tbl>
              <a:tblPr/>
              <a:tblGrid>
                <a:gridCol w="1313592">
                  <a:extLst>
                    <a:ext uri="{9D8B030D-6E8A-4147-A177-3AD203B41FA5}">
                      <a16:colId xmlns:a16="http://schemas.microsoft.com/office/drawing/2014/main" val="743892177"/>
                    </a:ext>
                  </a:extLst>
                </a:gridCol>
                <a:gridCol w="673637">
                  <a:extLst>
                    <a:ext uri="{9D8B030D-6E8A-4147-A177-3AD203B41FA5}">
                      <a16:colId xmlns:a16="http://schemas.microsoft.com/office/drawing/2014/main" val="349094681"/>
                    </a:ext>
                  </a:extLst>
                </a:gridCol>
                <a:gridCol w="707319">
                  <a:extLst>
                    <a:ext uri="{9D8B030D-6E8A-4147-A177-3AD203B41FA5}">
                      <a16:colId xmlns:a16="http://schemas.microsoft.com/office/drawing/2014/main" val="3793144331"/>
                    </a:ext>
                  </a:extLst>
                </a:gridCol>
                <a:gridCol w="1818820">
                  <a:extLst>
                    <a:ext uri="{9D8B030D-6E8A-4147-A177-3AD203B41FA5}">
                      <a16:colId xmlns:a16="http://schemas.microsoft.com/office/drawing/2014/main" val="1724179096"/>
                    </a:ext>
                  </a:extLst>
                </a:gridCol>
                <a:gridCol w="797137">
                  <a:extLst>
                    <a:ext uri="{9D8B030D-6E8A-4147-A177-3AD203B41FA5}">
                      <a16:colId xmlns:a16="http://schemas.microsoft.com/office/drawing/2014/main" val="3631440089"/>
                    </a:ext>
                  </a:extLst>
                </a:gridCol>
                <a:gridCol w="797137">
                  <a:extLst>
                    <a:ext uri="{9D8B030D-6E8A-4147-A177-3AD203B41FA5}">
                      <a16:colId xmlns:a16="http://schemas.microsoft.com/office/drawing/2014/main" val="2889461546"/>
                    </a:ext>
                  </a:extLst>
                </a:gridCol>
                <a:gridCol w="707319">
                  <a:extLst>
                    <a:ext uri="{9D8B030D-6E8A-4147-A177-3AD203B41FA5}">
                      <a16:colId xmlns:a16="http://schemas.microsoft.com/office/drawing/2014/main" val="2090859147"/>
                    </a:ext>
                  </a:extLst>
                </a:gridCol>
                <a:gridCol w="707319">
                  <a:extLst>
                    <a:ext uri="{9D8B030D-6E8A-4147-A177-3AD203B41FA5}">
                      <a16:colId xmlns:a16="http://schemas.microsoft.com/office/drawing/2014/main" val="1172210121"/>
                    </a:ext>
                  </a:extLst>
                </a:gridCol>
                <a:gridCol w="707319">
                  <a:extLst>
                    <a:ext uri="{9D8B030D-6E8A-4147-A177-3AD203B41FA5}">
                      <a16:colId xmlns:a16="http://schemas.microsoft.com/office/drawing/2014/main" val="4254715664"/>
                    </a:ext>
                  </a:extLst>
                </a:gridCol>
              </a:tblGrid>
              <a:tr h="16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734116"/>
                  </a:ext>
                </a:extLst>
              </a:tr>
              <a:tr h="65118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en Z de la variable básica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basica (variable solucion)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7064"/>
                  </a:ext>
                </a:extLst>
              </a:tr>
              <a:tr h="16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35928"/>
                  </a:ext>
                </a:extLst>
              </a:tr>
              <a:tr h="16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65780"/>
                  </a:ext>
                </a:extLst>
              </a:tr>
              <a:tr h="16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66,7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672087"/>
                  </a:ext>
                </a:extLst>
              </a:tr>
              <a:tr h="16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22666,7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 - cj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11,3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21830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3B8D9A2-8996-4C79-82A1-C08E3882537E}"/>
              </a:ext>
            </a:extLst>
          </p:cNvPr>
          <p:cNvSpPr txBox="1"/>
          <p:nvPr/>
        </p:nvSpPr>
        <p:spPr>
          <a:xfrm>
            <a:off x="809520" y="3597650"/>
            <a:ext cx="6635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Intersección entre X3 (entra) y X6 (sale) es el </a:t>
            </a:r>
            <a:r>
              <a:rPr lang="es-AR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026912048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096875C-5742-4D68-BAA1-B6CC2745B871}"/>
              </a:ext>
            </a:extLst>
          </p:cNvPr>
          <p:cNvSpPr txBox="1"/>
          <p:nvPr/>
        </p:nvSpPr>
        <p:spPr>
          <a:xfrm>
            <a:off x="264765" y="124418"/>
            <a:ext cx="834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AR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ITERACION 1</a:t>
            </a:r>
          </a:p>
          <a:p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BEC242F-B29E-45DB-B5F4-65F7BDD44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62316"/>
              </p:ext>
            </p:extLst>
          </p:nvPr>
        </p:nvGraphicFramePr>
        <p:xfrm>
          <a:off x="536347" y="1738038"/>
          <a:ext cx="8229599" cy="1465163"/>
        </p:xfrm>
        <a:graphic>
          <a:graphicData uri="http://schemas.openxmlformats.org/drawingml/2006/table">
            <a:tbl>
              <a:tblPr/>
              <a:tblGrid>
                <a:gridCol w="1313592">
                  <a:extLst>
                    <a:ext uri="{9D8B030D-6E8A-4147-A177-3AD203B41FA5}">
                      <a16:colId xmlns:a16="http://schemas.microsoft.com/office/drawing/2014/main" val="1198768940"/>
                    </a:ext>
                  </a:extLst>
                </a:gridCol>
                <a:gridCol w="673637">
                  <a:extLst>
                    <a:ext uri="{9D8B030D-6E8A-4147-A177-3AD203B41FA5}">
                      <a16:colId xmlns:a16="http://schemas.microsoft.com/office/drawing/2014/main" val="371240754"/>
                    </a:ext>
                  </a:extLst>
                </a:gridCol>
                <a:gridCol w="707319">
                  <a:extLst>
                    <a:ext uri="{9D8B030D-6E8A-4147-A177-3AD203B41FA5}">
                      <a16:colId xmlns:a16="http://schemas.microsoft.com/office/drawing/2014/main" val="41462791"/>
                    </a:ext>
                  </a:extLst>
                </a:gridCol>
                <a:gridCol w="1818820">
                  <a:extLst>
                    <a:ext uri="{9D8B030D-6E8A-4147-A177-3AD203B41FA5}">
                      <a16:colId xmlns:a16="http://schemas.microsoft.com/office/drawing/2014/main" val="3653687668"/>
                    </a:ext>
                  </a:extLst>
                </a:gridCol>
                <a:gridCol w="797137">
                  <a:extLst>
                    <a:ext uri="{9D8B030D-6E8A-4147-A177-3AD203B41FA5}">
                      <a16:colId xmlns:a16="http://schemas.microsoft.com/office/drawing/2014/main" val="2880042075"/>
                    </a:ext>
                  </a:extLst>
                </a:gridCol>
                <a:gridCol w="797137">
                  <a:extLst>
                    <a:ext uri="{9D8B030D-6E8A-4147-A177-3AD203B41FA5}">
                      <a16:colId xmlns:a16="http://schemas.microsoft.com/office/drawing/2014/main" val="701439099"/>
                    </a:ext>
                  </a:extLst>
                </a:gridCol>
                <a:gridCol w="707319">
                  <a:extLst>
                    <a:ext uri="{9D8B030D-6E8A-4147-A177-3AD203B41FA5}">
                      <a16:colId xmlns:a16="http://schemas.microsoft.com/office/drawing/2014/main" val="1971580025"/>
                    </a:ext>
                  </a:extLst>
                </a:gridCol>
                <a:gridCol w="707319">
                  <a:extLst>
                    <a:ext uri="{9D8B030D-6E8A-4147-A177-3AD203B41FA5}">
                      <a16:colId xmlns:a16="http://schemas.microsoft.com/office/drawing/2014/main" val="1814409447"/>
                    </a:ext>
                  </a:extLst>
                </a:gridCol>
                <a:gridCol w="707319">
                  <a:extLst>
                    <a:ext uri="{9D8B030D-6E8A-4147-A177-3AD203B41FA5}">
                      <a16:colId xmlns:a16="http://schemas.microsoft.com/office/drawing/2014/main" val="1564725637"/>
                    </a:ext>
                  </a:extLst>
                </a:gridCol>
              </a:tblGrid>
              <a:tr h="16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369123"/>
                  </a:ext>
                </a:extLst>
              </a:tr>
              <a:tr h="65118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en Z de la variable básica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basica (variable solucion)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23547"/>
                  </a:ext>
                </a:extLst>
              </a:tr>
              <a:tr h="16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mantiene =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llevo a 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mantiene =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95078"/>
                  </a:ext>
                </a:extLst>
              </a:tr>
              <a:tr h="16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mantiene =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llevo a 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mantiene =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83560"/>
                  </a:ext>
                </a:extLst>
              </a:tr>
              <a:tr h="16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mantiene =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mantiene =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61107"/>
                  </a:ext>
                </a:extLst>
              </a:tr>
              <a:tr h="16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 - cj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llevo a 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416566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5F9E0FFD-F2D1-4C5E-B971-98EB76F3F43B}"/>
              </a:ext>
            </a:extLst>
          </p:cNvPr>
          <p:cNvSpPr txBox="1"/>
          <p:nvPr/>
        </p:nvSpPr>
        <p:spPr>
          <a:xfrm>
            <a:off x="599090" y="3405463"/>
            <a:ext cx="663728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la fila del pivot, divido todo por el pivot. Celda del pivot queda en 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Columna de pivot (x3) la completo con ceros</a:t>
            </a:r>
            <a:r>
              <a:rPr lang="es-AR" sz="1100" dirty="0"/>
              <a:t>  </a:t>
            </a:r>
            <a:endParaRPr lang="es-AR" b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Columnas X1, X5 se mantienen igual porque quedan en la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Columnas x2,x4,x6 actualizo por GJ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Cambio </a:t>
            </a:r>
            <a:r>
              <a:rPr lang="es-AR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coef</a:t>
            </a: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en Z de variable que entra a base (x6 sale por x3)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</a:rPr>
              <a:t>Calculo el nuevo 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58309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096875C-5742-4D68-BAA1-B6CC2745B871}"/>
              </a:ext>
            </a:extLst>
          </p:cNvPr>
          <p:cNvSpPr txBox="1"/>
          <p:nvPr/>
        </p:nvSpPr>
        <p:spPr>
          <a:xfrm>
            <a:off x="264765" y="124418"/>
            <a:ext cx="834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1: TABLA FINAL </a:t>
            </a:r>
          </a:p>
          <a:p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3B8D9A2-8996-4C79-82A1-C08E3882537E}"/>
              </a:ext>
            </a:extLst>
          </p:cNvPr>
          <p:cNvSpPr txBox="1"/>
          <p:nvPr/>
        </p:nvSpPr>
        <p:spPr>
          <a:xfrm>
            <a:off x="839459" y="3211195"/>
            <a:ext cx="663569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la fila del pivot, divido todo por el pivot. Celda del pivot queda en 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Columna de pivot (x3) la completo con ceros</a:t>
            </a:r>
            <a:r>
              <a:rPr lang="es-AR" sz="1100" dirty="0"/>
              <a:t>  </a:t>
            </a:r>
            <a:endParaRPr lang="es-AR" b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Columnas X1, X5 se mantienen igual porque quedan en la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Columnas x2,x4,x6 actualizo por GJ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</a:rPr>
              <a:t>Bk actualizo por GJ</a:t>
            </a:r>
            <a:endParaRPr lang="es-AR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Cambio </a:t>
            </a:r>
            <a:r>
              <a:rPr lang="es-AR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coef</a:t>
            </a: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en Z de variable que entra a base (x6 sale por x3)----&gt; 450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</a:rPr>
              <a:t>Calculo el nuevo 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E4C5FFA-9764-479B-B50F-4EAB01341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00777"/>
              </p:ext>
            </p:extLst>
          </p:nvPr>
        </p:nvGraphicFramePr>
        <p:xfrm>
          <a:off x="536347" y="1738038"/>
          <a:ext cx="8229599" cy="1465163"/>
        </p:xfrm>
        <a:graphic>
          <a:graphicData uri="http://schemas.openxmlformats.org/drawingml/2006/table">
            <a:tbl>
              <a:tblPr/>
              <a:tblGrid>
                <a:gridCol w="1313592">
                  <a:extLst>
                    <a:ext uri="{9D8B030D-6E8A-4147-A177-3AD203B41FA5}">
                      <a16:colId xmlns:a16="http://schemas.microsoft.com/office/drawing/2014/main" val="2206636011"/>
                    </a:ext>
                  </a:extLst>
                </a:gridCol>
                <a:gridCol w="673637">
                  <a:extLst>
                    <a:ext uri="{9D8B030D-6E8A-4147-A177-3AD203B41FA5}">
                      <a16:colId xmlns:a16="http://schemas.microsoft.com/office/drawing/2014/main" val="3400327290"/>
                    </a:ext>
                  </a:extLst>
                </a:gridCol>
                <a:gridCol w="707319">
                  <a:extLst>
                    <a:ext uri="{9D8B030D-6E8A-4147-A177-3AD203B41FA5}">
                      <a16:colId xmlns:a16="http://schemas.microsoft.com/office/drawing/2014/main" val="2251247088"/>
                    </a:ext>
                  </a:extLst>
                </a:gridCol>
                <a:gridCol w="1818820">
                  <a:extLst>
                    <a:ext uri="{9D8B030D-6E8A-4147-A177-3AD203B41FA5}">
                      <a16:colId xmlns:a16="http://schemas.microsoft.com/office/drawing/2014/main" val="1148580480"/>
                    </a:ext>
                  </a:extLst>
                </a:gridCol>
                <a:gridCol w="797137">
                  <a:extLst>
                    <a:ext uri="{9D8B030D-6E8A-4147-A177-3AD203B41FA5}">
                      <a16:colId xmlns:a16="http://schemas.microsoft.com/office/drawing/2014/main" val="3972032470"/>
                    </a:ext>
                  </a:extLst>
                </a:gridCol>
                <a:gridCol w="797137">
                  <a:extLst>
                    <a:ext uri="{9D8B030D-6E8A-4147-A177-3AD203B41FA5}">
                      <a16:colId xmlns:a16="http://schemas.microsoft.com/office/drawing/2014/main" val="4043706188"/>
                    </a:ext>
                  </a:extLst>
                </a:gridCol>
                <a:gridCol w="707319">
                  <a:extLst>
                    <a:ext uri="{9D8B030D-6E8A-4147-A177-3AD203B41FA5}">
                      <a16:colId xmlns:a16="http://schemas.microsoft.com/office/drawing/2014/main" val="3758319380"/>
                    </a:ext>
                  </a:extLst>
                </a:gridCol>
                <a:gridCol w="707319">
                  <a:extLst>
                    <a:ext uri="{9D8B030D-6E8A-4147-A177-3AD203B41FA5}">
                      <a16:colId xmlns:a16="http://schemas.microsoft.com/office/drawing/2014/main" val="1058019260"/>
                    </a:ext>
                  </a:extLst>
                </a:gridCol>
                <a:gridCol w="707319">
                  <a:extLst>
                    <a:ext uri="{9D8B030D-6E8A-4147-A177-3AD203B41FA5}">
                      <a16:colId xmlns:a16="http://schemas.microsoft.com/office/drawing/2014/main" val="1701398364"/>
                    </a:ext>
                  </a:extLst>
                </a:gridCol>
              </a:tblGrid>
              <a:tr h="16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52906"/>
                  </a:ext>
                </a:extLst>
              </a:tr>
              <a:tr h="65118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en Z de la variable básica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</a:t>
                      </a:r>
                      <a:r>
                        <a:rPr lang="es-AR" sz="10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basica</a:t>
                      </a:r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(variable </a:t>
                      </a:r>
                      <a:r>
                        <a:rPr lang="es-AR" sz="10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solucion</a:t>
                      </a:r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10595"/>
                  </a:ext>
                </a:extLst>
              </a:tr>
              <a:tr h="16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56860"/>
                  </a:ext>
                </a:extLst>
              </a:tr>
              <a:tr h="16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2473,3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24279"/>
                  </a:ext>
                </a:extLst>
              </a:tr>
              <a:tr h="16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-0,02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888893"/>
                  </a:ext>
                </a:extLst>
              </a:tr>
              <a:tr h="16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23266,7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 - cj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-17,5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74754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174150C5-5FAC-4C93-9A8C-CA782410D65B}"/>
              </a:ext>
            </a:extLst>
          </p:cNvPr>
          <p:cNvSpPr txBox="1"/>
          <p:nvPr/>
        </p:nvSpPr>
        <p:spPr>
          <a:xfrm>
            <a:off x="839459" y="4816821"/>
            <a:ext cx="6637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Sigo teniendo </a:t>
            </a:r>
            <a:r>
              <a:rPr lang="es-AR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Zj</a:t>
            </a:r>
            <a:r>
              <a:rPr lang="es-AR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es-AR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Cj</a:t>
            </a:r>
            <a:r>
              <a:rPr lang="es-AR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negativo? Si, hago una </a:t>
            </a:r>
            <a:r>
              <a:rPr lang="es-AR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una</a:t>
            </a:r>
            <a:r>
              <a:rPr lang="es-AR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iteración mas</a:t>
            </a:r>
          </a:p>
        </p:txBody>
      </p:sp>
    </p:spTree>
    <p:extLst>
      <p:ext uri="{BB962C8B-B14F-4D97-AF65-F5344CB8AC3E}">
        <p14:creationId xmlns:p14="http://schemas.microsoft.com/office/powerpoint/2010/main" val="2188822274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096875C-5742-4D68-BAA1-B6CC2745B871}"/>
              </a:ext>
            </a:extLst>
          </p:cNvPr>
          <p:cNvSpPr txBox="1"/>
          <p:nvPr/>
        </p:nvSpPr>
        <p:spPr>
          <a:xfrm>
            <a:off x="264765" y="124418"/>
            <a:ext cx="8342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2: TABLA INICIAL</a:t>
            </a:r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9EBB4E9-BD1F-4112-95BD-E56F306F5AC9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-17427575"/>
          <a:ext cx="8229603" cy="1739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3591">
                  <a:extLst>
                    <a:ext uri="{9D8B030D-6E8A-4147-A177-3AD203B41FA5}">
                      <a16:colId xmlns:a16="http://schemas.microsoft.com/office/drawing/2014/main" val="3426517346"/>
                    </a:ext>
                  </a:extLst>
                </a:gridCol>
                <a:gridCol w="875745">
                  <a:extLst>
                    <a:ext uri="{9D8B030D-6E8A-4147-A177-3AD203B41FA5}">
                      <a16:colId xmlns:a16="http://schemas.microsoft.com/office/drawing/2014/main" val="2692014660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628139980"/>
                    </a:ext>
                  </a:extLst>
                </a:gridCol>
                <a:gridCol w="1223643">
                  <a:extLst>
                    <a:ext uri="{9D8B030D-6E8A-4147-A177-3AD203B41FA5}">
                      <a16:colId xmlns:a16="http://schemas.microsoft.com/office/drawing/2014/main" val="1001282349"/>
                    </a:ext>
                  </a:extLst>
                </a:gridCol>
                <a:gridCol w="851752">
                  <a:extLst>
                    <a:ext uri="{9D8B030D-6E8A-4147-A177-3AD203B41FA5}">
                      <a16:colId xmlns:a16="http://schemas.microsoft.com/office/drawing/2014/main" val="2398393150"/>
                    </a:ext>
                  </a:extLst>
                </a:gridCol>
                <a:gridCol w="851752">
                  <a:extLst>
                    <a:ext uri="{9D8B030D-6E8A-4147-A177-3AD203B41FA5}">
                      <a16:colId xmlns:a16="http://schemas.microsoft.com/office/drawing/2014/main" val="2740382168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1749188337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3677331218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2001687718"/>
                    </a:ext>
                  </a:extLst>
                </a:gridCol>
              </a:tblGrid>
              <a:tr h="173949"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492821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Coef. En Z (Cj) ---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 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 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680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570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450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8682785"/>
                  </a:ext>
                </a:extLst>
              </a:tr>
              <a:tr h="695797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coef en Z de la variable basica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Variable basica (variable solucion)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Bk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x1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x2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x4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x6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3101139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680,0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x1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33,3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0134978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2473,3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13,0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-0,4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8921455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450,0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1,33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0,9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-0,02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0,02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7138721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23266,7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Zj - cj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 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-17,5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0,8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</a:rPr>
                        <a:t>9,0</a:t>
                      </a:r>
                      <a:endParaRPr lang="es-AR" sz="10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6268150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2806733E-D7D0-40AE-9EF4-B6C45D03E20F}"/>
              </a:ext>
            </a:extLst>
          </p:cNvPr>
          <p:cNvSpPr/>
          <p:nvPr/>
        </p:nvSpPr>
        <p:spPr>
          <a:xfrm rot="5400000" flipH="1">
            <a:off x="4724400" y="13827125"/>
            <a:ext cx="209550" cy="8743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F7BC400-83EF-48B5-B659-1A357CBFF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56956"/>
              </p:ext>
            </p:extLst>
          </p:nvPr>
        </p:nvGraphicFramePr>
        <p:xfrm>
          <a:off x="457198" y="1608138"/>
          <a:ext cx="8229603" cy="1739491"/>
        </p:xfrm>
        <a:graphic>
          <a:graphicData uri="http://schemas.openxmlformats.org/drawingml/2006/table">
            <a:tbl>
              <a:tblPr/>
              <a:tblGrid>
                <a:gridCol w="1403591">
                  <a:extLst>
                    <a:ext uri="{9D8B030D-6E8A-4147-A177-3AD203B41FA5}">
                      <a16:colId xmlns:a16="http://schemas.microsoft.com/office/drawing/2014/main" val="2218692276"/>
                    </a:ext>
                  </a:extLst>
                </a:gridCol>
                <a:gridCol w="875745">
                  <a:extLst>
                    <a:ext uri="{9D8B030D-6E8A-4147-A177-3AD203B41FA5}">
                      <a16:colId xmlns:a16="http://schemas.microsoft.com/office/drawing/2014/main" val="590162238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3414162159"/>
                    </a:ext>
                  </a:extLst>
                </a:gridCol>
                <a:gridCol w="1223643">
                  <a:extLst>
                    <a:ext uri="{9D8B030D-6E8A-4147-A177-3AD203B41FA5}">
                      <a16:colId xmlns:a16="http://schemas.microsoft.com/office/drawing/2014/main" val="703497002"/>
                    </a:ext>
                  </a:extLst>
                </a:gridCol>
                <a:gridCol w="851752">
                  <a:extLst>
                    <a:ext uri="{9D8B030D-6E8A-4147-A177-3AD203B41FA5}">
                      <a16:colId xmlns:a16="http://schemas.microsoft.com/office/drawing/2014/main" val="1002998028"/>
                    </a:ext>
                  </a:extLst>
                </a:gridCol>
                <a:gridCol w="851752">
                  <a:extLst>
                    <a:ext uri="{9D8B030D-6E8A-4147-A177-3AD203B41FA5}">
                      <a16:colId xmlns:a16="http://schemas.microsoft.com/office/drawing/2014/main" val="1694226088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2505854541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2410054950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3260290487"/>
                    </a:ext>
                  </a:extLst>
                </a:gridCol>
              </a:tblGrid>
              <a:tr h="173949"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747153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65601"/>
                  </a:ext>
                </a:extLst>
              </a:tr>
              <a:tr h="695797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en Z de la variable </a:t>
                      </a:r>
                      <a:r>
                        <a:rPr lang="es-AR" sz="10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basica</a:t>
                      </a:r>
                      <a:endParaRPr lang="es-AR" sz="10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basica (variable solucion)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665928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651546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3F7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2473,3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80270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-0,02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483883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23266,7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 - cj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-17,5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68998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2806733E-D7D0-40AE-9EF4-B6C45D03E20F}"/>
              </a:ext>
            </a:extLst>
          </p:cNvPr>
          <p:cNvSpPr/>
          <p:nvPr/>
        </p:nvSpPr>
        <p:spPr>
          <a:xfrm rot="5400000" flipH="1">
            <a:off x="4724400" y="33448625"/>
            <a:ext cx="209550" cy="8743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40AE33-6725-48A2-AF25-50899D877E47}"/>
              </a:ext>
            </a:extLst>
          </p:cNvPr>
          <p:cNvSpPr/>
          <p:nvPr/>
        </p:nvSpPr>
        <p:spPr>
          <a:xfrm rot="5400000" flipH="1">
            <a:off x="4467228" y="-1032551"/>
            <a:ext cx="209547" cy="8229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3168D17-79D2-4310-A340-65ABFC54974B}"/>
              </a:ext>
            </a:extLst>
          </p:cNvPr>
          <p:cNvSpPr/>
          <p:nvPr/>
        </p:nvSpPr>
        <p:spPr>
          <a:xfrm>
            <a:off x="4738910" y="1775559"/>
            <a:ext cx="834200" cy="156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8C096C-360E-4EFF-B59F-D0B112662EB9}"/>
              </a:ext>
            </a:extLst>
          </p:cNvPr>
          <p:cNvSpPr txBox="1"/>
          <p:nvPr/>
        </p:nvSpPr>
        <p:spPr>
          <a:xfrm>
            <a:off x="457198" y="3526925"/>
            <a:ext cx="764784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AR" sz="1100" b="1" dirty="0">
                <a:latin typeface="Calibri" panose="020F0502020204030204" pitchFamily="34" charset="0"/>
              </a:rPr>
              <a:t>¿</a:t>
            </a:r>
            <a:r>
              <a:rPr lang="es-A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 variable NO BASICA entra a la base?</a:t>
            </a:r>
          </a:p>
          <a:p>
            <a:r>
              <a:rPr lang="es-AR" sz="1100" dirty="0">
                <a:latin typeface="Calibri" panose="020F0502020204030204" pitchFamily="34" charset="0"/>
              </a:rPr>
              <a:t>El mas negativo de los </a:t>
            </a:r>
            <a:r>
              <a:rPr lang="es-AR" sz="1100" dirty="0" err="1">
                <a:latin typeface="Calibri" panose="020F0502020204030204" pitchFamily="34" charset="0"/>
              </a:rPr>
              <a:t>Zj</a:t>
            </a:r>
            <a:r>
              <a:rPr lang="es-AR" sz="1100" dirty="0">
                <a:latin typeface="Calibri" panose="020F0502020204030204" pitchFamily="34" charset="0"/>
              </a:rPr>
              <a:t> - </a:t>
            </a:r>
            <a:r>
              <a:rPr lang="es-AR" sz="1100" dirty="0" err="1">
                <a:latin typeface="Calibri" panose="020F0502020204030204" pitchFamily="34" charset="0"/>
              </a:rPr>
              <a:t>Cj</a:t>
            </a:r>
            <a:endParaRPr lang="es-AR" sz="1100" dirty="0">
              <a:latin typeface="Calibri" panose="020F0502020204030204" pitchFamily="34" charset="0"/>
            </a:endParaRPr>
          </a:p>
          <a:p>
            <a:pPr marR="0" algn="ctr" rtl="0" fontAlgn="b">
              <a:spcBef>
                <a:spcPts val="0"/>
              </a:spcBef>
              <a:spcAft>
                <a:spcPts val="0"/>
              </a:spcAft>
            </a:pPr>
            <a:r>
              <a:rPr lang="es-A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Entra X2</a:t>
            </a:r>
          </a:p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endParaRPr lang="es-AR" sz="1000" b="0" i="0" u="none" strike="noStrike" dirty="0">
              <a:effectLst/>
              <a:latin typeface="Arial" panose="020B0604020202020204" pitchFamily="34" charset="0"/>
            </a:endParaRPr>
          </a:p>
          <a:p>
            <a:pPr marR="0" algn="ctr" rtl="0" fontAlgn="b">
              <a:spcBef>
                <a:spcPts val="0"/>
              </a:spcBef>
              <a:spcAft>
                <a:spcPts val="0"/>
              </a:spcAft>
            </a:pPr>
            <a:endParaRPr lang="es-AR" sz="1000" b="1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es-AR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449B30B-6EF0-4C90-8AAF-949DA67F2FE6}"/>
              </a:ext>
            </a:extLst>
          </p:cNvPr>
          <p:cNvSpPr txBox="1"/>
          <p:nvPr/>
        </p:nvSpPr>
        <p:spPr>
          <a:xfrm>
            <a:off x="457198" y="4026683"/>
            <a:ext cx="6637282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r>
              <a:rPr lang="es-AR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</a:t>
            </a:r>
            <a:r>
              <a:rPr lang="es-A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Qué variable BASICA sale de la base? </a:t>
            </a:r>
            <a:endParaRPr lang="es-AR" sz="1100" b="1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r>
              <a:rPr lang="es-A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Elijo la variable básica</a:t>
            </a:r>
            <a:r>
              <a:rPr lang="es-AR" sz="1100" dirty="0">
                <a:latin typeface="Calibri" panose="020F0502020204030204" pitchFamily="34" charset="0"/>
              </a:rPr>
              <a:t> </a:t>
            </a:r>
            <a:r>
              <a:rPr lang="es-A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 me arroje el </a:t>
            </a:r>
            <a:r>
              <a:rPr lang="es-A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menor</a:t>
            </a:r>
            <a:r>
              <a:rPr lang="es-A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cociente positivo.</a:t>
            </a:r>
            <a:endParaRPr lang="es-AR" sz="11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es-AR" sz="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X1 ----&gt; 33,3/0,3	111</a:t>
            </a:r>
          </a:p>
          <a:p>
            <a:r>
              <a:rPr lang="es-AR" sz="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X5 ----&gt; 2473,3/13	190,25</a:t>
            </a:r>
          </a:p>
          <a:p>
            <a:r>
              <a:rPr lang="es-AR" sz="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X3 ----&gt; 1,33/0,90	1,48</a:t>
            </a:r>
          </a:p>
          <a:p>
            <a:pPr marR="0" algn="l" rtl="0" fontAlgn="b">
              <a:spcBef>
                <a:spcPts val="0"/>
              </a:spcBef>
              <a:spcAft>
                <a:spcPts val="0"/>
              </a:spcAft>
            </a:pPr>
            <a:endParaRPr lang="es-AR" sz="800" dirty="0">
              <a:latin typeface="Calibri" panose="020F0502020204030204" pitchFamily="34" charset="0"/>
            </a:endParaRPr>
          </a:p>
          <a:p>
            <a:pPr marR="0" algn="ctr" rtl="0" fontAlgn="b">
              <a:spcBef>
                <a:spcPts val="0"/>
              </a:spcBef>
              <a:spcAft>
                <a:spcPts val="0"/>
              </a:spcAft>
            </a:pPr>
            <a:r>
              <a:rPr lang="es-A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                       Sale X3</a:t>
            </a:r>
          </a:p>
        </p:txBody>
      </p:sp>
    </p:spTree>
    <p:extLst>
      <p:ext uri="{BB962C8B-B14F-4D97-AF65-F5344CB8AC3E}">
        <p14:creationId xmlns:p14="http://schemas.microsoft.com/office/powerpoint/2010/main" val="243731286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5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96875C-5742-4D68-BAA1-B6CC2745B871}"/>
              </a:ext>
            </a:extLst>
          </p:cNvPr>
          <p:cNvSpPr txBox="1"/>
          <p:nvPr/>
        </p:nvSpPr>
        <p:spPr>
          <a:xfrm>
            <a:off x="264765" y="124418"/>
            <a:ext cx="8342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2</a:t>
            </a:r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9EBB4E9-BD1F-4112-95BD-E56F306F5AC9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-17427575"/>
          <a:ext cx="8229603" cy="1739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3591">
                  <a:extLst>
                    <a:ext uri="{9D8B030D-6E8A-4147-A177-3AD203B41FA5}">
                      <a16:colId xmlns:a16="http://schemas.microsoft.com/office/drawing/2014/main" val="3426517346"/>
                    </a:ext>
                  </a:extLst>
                </a:gridCol>
                <a:gridCol w="875745">
                  <a:extLst>
                    <a:ext uri="{9D8B030D-6E8A-4147-A177-3AD203B41FA5}">
                      <a16:colId xmlns:a16="http://schemas.microsoft.com/office/drawing/2014/main" val="2692014660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628139980"/>
                    </a:ext>
                  </a:extLst>
                </a:gridCol>
                <a:gridCol w="1223643">
                  <a:extLst>
                    <a:ext uri="{9D8B030D-6E8A-4147-A177-3AD203B41FA5}">
                      <a16:colId xmlns:a16="http://schemas.microsoft.com/office/drawing/2014/main" val="1001282349"/>
                    </a:ext>
                  </a:extLst>
                </a:gridCol>
                <a:gridCol w="851752">
                  <a:extLst>
                    <a:ext uri="{9D8B030D-6E8A-4147-A177-3AD203B41FA5}">
                      <a16:colId xmlns:a16="http://schemas.microsoft.com/office/drawing/2014/main" val="2398393150"/>
                    </a:ext>
                  </a:extLst>
                </a:gridCol>
                <a:gridCol w="851752">
                  <a:extLst>
                    <a:ext uri="{9D8B030D-6E8A-4147-A177-3AD203B41FA5}">
                      <a16:colId xmlns:a16="http://schemas.microsoft.com/office/drawing/2014/main" val="2740382168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1749188337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3677331218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2001687718"/>
                    </a:ext>
                  </a:extLst>
                </a:gridCol>
              </a:tblGrid>
              <a:tr h="173949"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492821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Coef. En Z (Cj) ---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 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 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680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570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450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8682785"/>
                  </a:ext>
                </a:extLst>
              </a:tr>
              <a:tr h="695797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coef en Z de la variable basica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Variable basica (variable solucion)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Bk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x1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x2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x4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x6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3101139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680,0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x1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33,3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0134978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2473,3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13,0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-0,4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8921455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450,0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1,33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0,9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-0,02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0,02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7138721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23266,7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Zj - cj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 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-17,5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0,8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</a:rPr>
                        <a:t>9,0</a:t>
                      </a:r>
                      <a:endParaRPr lang="es-AR" sz="10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6268150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2806733E-D7D0-40AE-9EF4-B6C45D03E20F}"/>
              </a:ext>
            </a:extLst>
          </p:cNvPr>
          <p:cNvSpPr/>
          <p:nvPr/>
        </p:nvSpPr>
        <p:spPr>
          <a:xfrm rot="5400000" flipH="1">
            <a:off x="4724400" y="13827125"/>
            <a:ext cx="209550" cy="8743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806733E-D7D0-40AE-9EF4-B6C45D03E20F}"/>
              </a:ext>
            </a:extLst>
          </p:cNvPr>
          <p:cNvSpPr/>
          <p:nvPr/>
        </p:nvSpPr>
        <p:spPr>
          <a:xfrm rot="5400000" flipH="1">
            <a:off x="4724400" y="33448625"/>
            <a:ext cx="209550" cy="8743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920B6C-DCD4-466D-82E7-22C173380A56}"/>
              </a:ext>
            </a:extLst>
          </p:cNvPr>
          <p:cNvSpPr txBox="1"/>
          <p:nvPr/>
        </p:nvSpPr>
        <p:spPr>
          <a:xfrm>
            <a:off x="593860" y="3539439"/>
            <a:ext cx="663569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la fila del pivot , divido todo por el pivot. Celda del pivot queda en 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Columna de pivot (x2) la completo con ceros</a:t>
            </a:r>
            <a:r>
              <a:rPr lang="es-AR" sz="1100" dirty="0"/>
              <a:t>  </a:t>
            </a:r>
            <a:endParaRPr lang="es-AR" b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Columnas X1, X5 se mantienen igual porque quedan en la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Columnas x3,x4,x6 actualizo por GJ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</a:rPr>
              <a:t>Bk actualizo por GJ</a:t>
            </a:r>
            <a:endParaRPr lang="es-AR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Cambio </a:t>
            </a:r>
            <a:r>
              <a:rPr lang="es-AR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coef</a:t>
            </a: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en Z de variable que entra a base (x3 sale por x2)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</a:rPr>
              <a:t>Calcular Z en t=2</a:t>
            </a:r>
            <a:endParaRPr lang="es-AR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EB7AF77-C216-438D-A1E0-8FF262418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95548"/>
              </p:ext>
            </p:extLst>
          </p:nvPr>
        </p:nvGraphicFramePr>
        <p:xfrm>
          <a:off x="457200" y="1795872"/>
          <a:ext cx="8473856" cy="1503275"/>
        </p:xfrm>
        <a:graphic>
          <a:graphicData uri="http://schemas.openxmlformats.org/drawingml/2006/table">
            <a:tbl>
              <a:tblPr/>
              <a:tblGrid>
                <a:gridCol w="1290448">
                  <a:extLst>
                    <a:ext uri="{9D8B030D-6E8A-4147-A177-3AD203B41FA5}">
                      <a16:colId xmlns:a16="http://schemas.microsoft.com/office/drawing/2014/main" val="3247298116"/>
                    </a:ext>
                  </a:extLst>
                </a:gridCol>
                <a:gridCol w="960420">
                  <a:extLst>
                    <a:ext uri="{9D8B030D-6E8A-4147-A177-3AD203B41FA5}">
                      <a16:colId xmlns:a16="http://schemas.microsoft.com/office/drawing/2014/main" val="3978433728"/>
                    </a:ext>
                  </a:extLst>
                </a:gridCol>
                <a:gridCol w="828854">
                  <a:extLst>
                    <a:ext uri="{9D8B030D-6E8A-4147-A177-3AD203B41FA5}">
                      <a16:colId xmlns:a16="http://schemas.microsoft.com/office/drawing/2014/main" val="3048506648"/>
                    </a:ext>
                  </a:extLst>
                </a:gridCol>
                <a:gridCol w="1039358">
                  <a:extLst>
                    <a:ext uri="{9D8B030D-6E8A-4147-A177-3AD203B41FA5}">
                      <a16:colId xmlns:a16="http://schemas.microsoft.com/office/drawing/2014/main" val="2995142711"/>
                    </a:ext>
                  </a:extLst>
                </a:gridCol>
                <a:gridCol w="934107">
                  <a:extLst>
                    <a:ext uri="{9D8B030D-6E8A-4147-A177-3AD203B41FA5}">
                      <a16:colId xmlns:a16="http://schemas.microsoft.com/office/drawing/2014/main" val="35695402"/>
                    </a:ext>
                  </a:extLst>
                </a:gridCol>
                <a:gridCol w="934107">
                  <a:extLst>
                    <a:ext uri="{9D8B030D-6E8A-4147-A177-3AD203B41FA5}">
                      <a16:colId xmlns:a16="http://schemas.microsoft.com/office/drawing/2014/main" val="1574372555"/>
                    </a:ext>
                  </a:extLst>
                </a:gridCol>
                <a:gridCol w="828854">
                  <a:extLst>
                    <a:ext uri="{9D8B030D-6E8A-4147-A177-3AD203B41FA5}">
                      <a16:colId xmlns:a16="http://schemas.microsoft.com/office/drawing/2014/main" val="1251102730"/>
                    </a:ext>
                  </a:extLst>
                </a:gridCol>
                <a:gridCol w="828854">
                  <a:extLst>
                    <a:ext uri="{9D8B030D-6E8A-4147-A177-3AD203B41FA5}">
                      <a16:colId xmlns:a16="http://schemas.microsoft.com/office/drawing/2014/main" val="2680793519"/>
                    </a:ext>
                  </a:extLst>
                </a:gridCol>
                <a:gridCol w="828854">
                  <a:extLst>
                    <a:ext uri="{9D8B030D-6E8A-4147-A177-3AD203B41FA5}">
                      <a16:colId xmlns:a16="http://schemas.microsoft.com/office/drawing/2014/main" val="3522397251"/>
                    </a:ext>
                  </a:extLst>
                </a:gridCol>
              </a:tblGrid>
              <a:tr h="16773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184357"/>
                  </a:ext>
                </a:extLst>
              </a:tr>
              <a:tr h="46868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 en Z de la variable basica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basica (variable solucion)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23929"/>
                  </a:ext>
                </a:extLst>
              </a:tr>
              <a:tr h="16773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se mantiene =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llevo a 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se mantiene =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319636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se mantiene =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llevo a 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se mantiene =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635392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r>
                        <a:rPr lang="es-AR" sz="7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en Z de la variable  que entra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/pivot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330919"/>
                  </a:ext>
                </a:extLst>
              </a:tr>
              <a:tr h="15623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 - cj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llevo a 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GJ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68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571211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096875C-5742-4D68-BAA1-B6CC2745B871}"/>
              </a:ext>
            </a:extLst>
          </p:cNvPr>
          <p:cNvSpPr txBox="1"/>
          <p:nvPr/>
        </p:nvSpPr>
        <p:spPr>
          <a:xfrm>
            <a:off x="264765" y="124418"/>
            <a:ext cx="834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2</a:t>
            </a:r>
          </a:p>
          <a:p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9EBB4E9-BD1F-4112-95BD-E56F306F5AC9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-17427575"/>
          <a:ext cx="8229603" cy="1739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3591">
                  <a:extLst>
                    <a:ext uri="{9D8B030D-6E8A-4147-A177-3AD203B41FA5}">
                      <a16:colId xmlns:a16="http://schemas.microsoft.com/office/drawing/2014/main" val="3426517346"/>
                    </a:ext>
                  </a:extLst>
                </a:gridCol>
                <a:gridCol w="875745">
                  <a:extLst>
                    <a:ext uri="{9D8B030D-6E8A-4147-A177-3AD203B41FA5}">
                      <a16:colId xmlns:a16="http://schemas.microsoft.com/office/drawing/2014/main" val="2692014660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628139980"/>
                    </a:ext>
                  </a:extLst>
                </a:gridCol>
                <a:gridCol w="1223643">
                  <a:extLst>
                    <a:ext uri="{9D8B030D-6E8A-4147-A177-3AD203B41FA5}">
                      <a16:colId xmlns:a16="http://schemas.microsoft.com/office/drawing/2014/main" val="1001282349"/>
                    </a:ext>
                  </a:extLst>
                </a:gridCol>
                <a:gridCol w="851752">
                  <a:extLst>
                    <a:ext uri="{9D8B030D-6E8A-4147-A177-3AD203B41FA5}">
                      <a16:colId xmlns:a16="http://schemas.microsoft.com/office/drawing/2014/main" val="2398393150"/>
                    </a:ext>
                  </a:extLst>
                </a:gridCol>
                <a:gridCol w="851752">
                  <a:extLst>
                    <a:ext uri="{9D8B030D-6E8A-4147-A177-3AD203B41FA5}">
                      <a16:colId xmlns:a16="http://schemas.microsoft.com/office/drawing/2014/main" val="2740382168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1749188337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3677331218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2001687718"/>
                    </a:ext>
                  </a:extLst>
                </a:gridCol>
              </a:tblGrid>
              <a:tr h="173949"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492821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Coef. En Z (Cj) ---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 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 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680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570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450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8682785"/>
                  </a:ext>
                </a:extLst>
              </a:tr>
              <a:tr h="695797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coef en Z de la variable basica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Variable basica (variable solucion)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Bk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x1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x2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x4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x6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3101139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680,0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x1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33,3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0134978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2473,3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13,0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-0,4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8921455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450,0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1,33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0,9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-0,02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0,02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7138721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23266,7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Zj - cj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 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-17,5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0,8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</a:rPr>
                        <a:t>9,0</a:t>
                      </a:r>
                      <a:endParaRPr lang="es-AR" sz="10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6268150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2806733E-D7D0-40AE-9EF4-B6C45D03E20F}"/>
              </a:ext>
            </a:extLst>
          </p:cNvPr>
          <p:cNvSpPr/>
          <p:nvPr/>
        </p:nvSpPr>
        <p:spPr>
          <a:xfrm rot="5400000" flipH="1">
            <a:off x="4724400" y="13827125"/>
            <a:ext cx="209550" cy="8743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806733E-D7D0-40AE-9EF4-B6C45D03E20F}"/>
              </a:ext>
            </a:extLst>
          </p:cNvPr>
          <p:cNvSpPr/>
          <p:nvPr/>
        </p:nvSpPr>
        <p:spPr>
          <a:xfrm rot="5400000" flipH="1">
            <a:off x="4724400" y="33448625"/>
            <a:ext cx="209550" cy="8743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C7C9F49-1DD8-40D5-9BEC-511419A42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95256"/>
              </p:ext>
            </p:extLst>
          </p:nvPr>
        </p:nvGraphicFramePr>
        <p:xfrm>
          <a:off x="457200" y="1763330"/>
          <a:ext cx="8229600" cy="1439871"/>
        </p:xfrm>
        <a:graphic>
          <a:graphicData uri="http://schemas.openxmlformats.org/drawingml/2006/table">
            <a:tbl>
              <a:tblPr/>
              <a:tblGrid>
                <a:gridCol w="1452282">
                  <a:extLst>
                    <a:ext uri="{9D8B030D-6E8A-4147-A177-3AD203B41FA5}">
                      <a16:colId xmlns:a16="http://schemas.microsoft.com/office/drawing/2014/main" val="141725900"/>
                    </a:ext>
                  </a:extLst>
                </a:gridCol>
                <a:gridCol w="906125">
                  <a:extLst>
                    <a:ext uri="{9D8B030D-6E8A-4147-A177-3AD203B41FA5}">
                      <a16:colId xmlns:a16="http://schemas.microsoft.com/office/drawing/2014/main" val="1117615830"/>
                    </a:ext>
                  </a:extLst>
                </a:gridCol>
                <a:gridCol w="781998">
                  <a:extLst>
                    <a:ext uri="{9D8B030D-6E8A-4147-A177-3AD203B41FA5}">
                      <a16:colId xmlns:a16="http://schemas.microsoft.com/office/drawing/2014/main" val="1329626795"/>
                    </a:ext>
                  </a:extLst>
                </a:gridCol>
                <a:gridCol w="980601">
                  <a:extLst>
                    <a:ext uri="{9D8B030D-6E8A-4147-A177-3AD203B41FA5}">
                      <a16:colId xmlns:a16="http://schemas.microsoft.com/office/drawing/2014/main" val="757259421"/>
                    </a:ext>
                  </a:extLst>
                </a:gridCol>
                <a:gridCol w="881300">
                  <a:extLst>
                    <a:ext uri="{9D8B030D-6E8A-4147-A177-3AD203B41FA5}">
                      <a16:colId xmlns:a16="http://schemas.microsoft.com/office/drawing/2014/main" val="383598000"/>
                    </a:ext>
                  </a:extLst>
                </a:gridCol>
                <a:gridCol w="881300">
                  <a:extLst>
                    <a:ext uri="{9D8B030D-6E8A-4147-A177-3AD203B41FA5}">
                      <a16:colId xmlns:a16="http://schemas.microsoft.com/office/drawing/2014/main" val="271879049"/>
                    </a:ext>
                  </a:extLst>
                </a:gridCol>
                <a:gridCol w="781998">
                  <a:extLst>
                    <a:ext uri="{9D8B030D-6E8A-4147-A177-3AD203B41FA5}">
                      <a16:colId xmlns:a16="http://schemas.microsoft.com/office/drawing/2014/main" val="3613151374"/>
                    </a:ext>
                  </a:extLst>
                </a:gridCol>
                <a:gridCol w="781998">
                  <a:extLst>
                    <a:ext uri="{9D8B030D-6E8A-4147-A177-3AD203B41FA5}">
                      <a16:colId xmlns:a16="http://schemas.microsoft.com/office/drawing/2014/main" val="2040810719"/>
                    </a:ext>
                  </a:extLst>
                </a:gridCol>
                <a:gridCol w="781998">
                  <a:extLst>
                    <a:ext uri="{9D8B030D-6E8A-4147-A177-3AD203B41FA5}">
                      <a16:colId xmlns:a16="http://schemas.microsoft.com/office/drawing/2014/main" val="327265458"/>
                    </a:ext>
                  </a:extLst>
                </a:gridCol>
              </a:tblGrid>
              <a:tr h="1799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29176"/>
                  </a:ext>
                </a:extLst>
              </a:tr>
              <a:tr h="539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en Z de la variable </a:t>
                      </a:r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basica</a:t>
                      </a:r>
                      <a:endParaRPr lang="es-AR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basica (variable solucion)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227944"/>
                  </a:ext>
                </a:extLst>
              </a:tr>
              <a:tr h="1799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32,9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030678"/>
                  </a:ext>
                </a:extLst>
              </a:tr>
              <a:tr h="1799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2452,9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-15,3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55768"/>
                  </a:ext>
                </a:extLst>
              </a:tr>
              <a:tr h="1799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-0,02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17954"/>
                  </a:ext>
                </a:extLst>
              </a:tr>
              <a:tr h="1799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23294,1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 - cj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20,6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311114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16680083-6886-4863-8D43-0AF1F78ABF52}"/>
              </a:ext>
            </a:extLst>
          </p:cNvPr>
          <p:cNvSpPr txBox="1"/>
          <p:nvPr/>
        </p:nvSpPr>
        <p:spPr>
          <a:xfrm>
            <a:off x="546564" y="3418644"/>
            <a:ext cx="663569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la fila del pivot , divido todo por el pivot. Celda del pivot queda en 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Columna de pivot (x2) la completo con ceros</a:t>
            </a:r>
            <a:r>
              <a:rPr lang="es-AR" sz="1100" dirty="0"/>
              <a:t>  </a:t>
            </a:r>
            <a:endParaRPr lang="es-AR" b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Columnas X1, X5 se mantienen igual porque quedan en la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Columnas x3,x4,x6 actualizo por GJ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</a:rPr>
              <a:t>Bk actualizo por GJ</a:t>
            </a:r>
            <a:endParaRPr lang="es-AR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Cambio </a:t>
            </a:r>
            <a:r>
              <a:rPr lang="es-AR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coef</a:t>
            </a:r>
            <a:r>
              <a:rPr lang="es-A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en Z de variable que entra a base (x3 sale por x2)----&gt; 570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</a:rPr>
              <a:t>Calcular Z en t=2</a:t>
            </a:r>
            <a:endParaRPr lang="es-AR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20202"/>
      </p:ext>
    </p:extLst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096875C-5742-4D68-BAA1-B6CC2745B871}"/>
              </a:ext>
            </a:extLst>
          </p:cNvPr>
          <p:cNvSpPr txBox="1"/>
          <p:nvPr/>
        </p:nvSpPr>
        <p:spPr>
          <a:xfrm>
            <a:off x="264765" y="124418"/>
            <a:ext cx="834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2: TABLA FINAL</a:t>
            </a:r>
          </a:p>
          <a:p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9EBB4E9-BD1F-4112-95BD-E56F306F5AC9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-17427575"/>
          <a:ext cx="8229603" cy="1739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3591">
                  <a:extLst>
                    <a:ext uri="{9D8B030D-6E8A-4147-A177-3AD203B41FA5}">
                      <a16:colId xmlns:a16="http://schemas.microsoft.com/office/drawing/2014/main" val="3426517346"/>
                    </a:ext>
                  </a:extLst>
                </a:gridCol>
                <a:gridCol w="875745">
                  <a:extLst>
                    <a:ext uri="{9D8B030D-6E8A-4147-A177-3AD203B41FA5}">
                      <a16:colId xmlns:a16="http://schemas.microsoft.com/office/drawing/2014/main" val="2692014660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628139980"/>
                    </a:ext>
                  </a:extLst>
                </a:gridCol>
                <a:gridCol w="1223643">
                  <a:extLst>
                    <a:ext uri="{9D8B030D-6E8A-4147-A177-3AD203B41FA5}">
                      <a16:colId xmlns:a16="http://schemas.microsoft.com/office/drawing/2014/main" val="1001282349"/>
                    </a:ext>
                  </a:extLst>
                </a:gridCol>
                <a:gridCol w="851752">
                  <a:extLst>
                    <a:ext uri="{9D8B030D-6E8A-4147-A177-3AD203B41FA5}">
                      <a16:colId xmlns:a16="http://schemas.microsoft.com/office/drawing/2014/main" val="2398393150"/>
                    </a:ext>
                  </a:extLst>
                </a:gridCol>
                <a:gridCol w="851752">
                  <a:extLst>
                    <a:ext uri="{9D8B030D-6E8A-4147-A177-3AD203B41FA5}">
                      <a16:colId xmlns:a16="http://schemas.microsoft.com/office/drawing/2014/main" val="2740382168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1749188337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3677331218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2001687718"/>
                    </a:ext>
                  </a:extLst>
                </a:gridCol>
              </a:tblGrid>
              <a:tr h="173949"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492821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Coef. En Z (Cj) ---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 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 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680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570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450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8682785"/>
                  </a:ext>
                </a:extLst>
              </a:tr>
              <a:tr h="695797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coef en Z de la variable basica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Variable basica (variable solucion)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Bk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x1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x2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x4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x6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3101139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680,0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x1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33,3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0134978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2473,3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13,0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-0,4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8921455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450,0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x3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1,33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0,9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-0,02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0,02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7138721"/>
                  </a:ext>
                </a:extLst>
              </a:tr>
              <a:tr h="17394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23266,7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Zj - cj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 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-17,5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0,8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0,0</a:t>
                      </a:r>
                      <a:endParaRPr lang="es-AR" sz="10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</a:rPr>
                        <a:t>9,0</a:t>
                      </a:r>
                      <a:endParaRPr lang="es-AR" sz="10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6268150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2806733E-D7D0-40AE-9EF4-B6C45D03E20F}"/>
              </a:ext>
            </a:extLst>
          </p:cNvPr>
          <p:cNvSpPr/>
          <p:nvPr/>
        </p:nvSpPr>
        <p:spPr>
          <a:xfrm rot="5400000" flipH="1">
            <a:off x="4724400" y="13827125"/>
            <a:ext cx="209550" cy="8743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806733E-D7D0-40AE-9EF4-B6C45D03E20F}"/>
              </a:ext>
            </a:extLst>
          </p:cNvPr>
          <p:cNvSpPr/>
          <p:nvPr/>
        </p:nvSpPr>
        <p:spPr>
          <a:xfrm rot="5400000" flipH="1">
            <a:off x="4724400" y="33448625"/>
            <a:ext cx="209550" cy="8743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7C06AA38-9458-4FBB-98ED-8537BE0A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38596"/>
              </p:ext>
            </p:extLst>
          </p:nvPr>
        </p:nvGraphicFramePr>
        <p:xfrm>
          <a:off x="457200" y="1763330"/>
          <a:ext cx="8229600" cy="1439871"/>
        </p:xfrm>
        <a:graphic>
          <a:graphicData uri="http://schemas.openxmlformats.org/drawingml/2006/table">
            <a:tbl>
              <a:tblPr/>
              <a:tblGrid>
                <a:gridCol w="1452282">
                  <a:extLst>
                    <a:ext uri="{9D8B030D-6E8A-4147-A177-3AD203B41FA5}">
                      <a16:colId xmlns:a16="http://schemas.microsoft.com/office/drawing/2014/main" val="141725900"/>
                    </a:ext>
                  </a:extLst>
                </a:gridCol>
                <a:gridCol w="906125">
                  <a:extLst>
                    <a:ext uri="{9D8B030D-6E8A-4147-A177-3AD203B41FA5}">
                      <a16:colId xmlns:a16="http://schemas.microsoft.com/office/drawing/2014/main" val="1117615830"/>
                    </a:ext>
                  </a:extLst>
                </a:gridCol>
                <a:gridCol w="781998">
                  <a:extLst>
                    <a:ext uri="{9D8B030D-6E8A-4147-A177-3AD203B41FA5}">
                      <a16:colId xmlns:a16="http://schemas.microsoft.com/office/drawing/2014/main" val="1329626795"/>
                    </a:ext>
                  </a:extLst>
                </a:gridCol>
                <a:gridCol w="980601">
                  <a:extLst>
                    <a:ext uri="{9D8B030D-6E8A-4147-A177-3AD203B41FA5}">
                      <a16:colId xmlns:a16="http://schemas.microsoft.com/office/drawing/2014/main" val="757259421"/>
                    </a:ext>
                  </a:extLst>
                </a:gridCol>
                <a:gridCol w="881300">
                  <a:extLst>
                    <a:ext uri="{9D8B030D-6E8A-4147-A177-3AD203B41FA5}">
                      <a16:colId xmlns:a16="http://schemas.microsoft.com/office/drawing/2014/main" val="383598000"/>
                    </a:ext>
                  </a:extLst>
                </a:gridCol>
                <a:gridCol w="881300">
                  <a:extLst>
                    <a:ext uri="{9D8B030D-6E8A-4147-A177-3AD203B41FA5}">
                      <a16:colId xmlns:a16="http://schemas.microsoft.com/office/drawing/2014/main" val="271879049"/>
                    </a:ext>
                  </a:extLst>
                </a:gridCol>
                <a:gridCol w="781998">
                  <a:extLst>
                    <a:ext uri="{9D8B030D-6E8A-4147-A177-3AD203B41FA5}">
                      <a16:colId xmlns:a16="http://schemas.microsoft.com/office/drawing/2014/main" val="3613151374"/>
                    </a:ext>
                  </a:extLst>
                </a:gridCol>
                <a:gridCol w="781998">
                  <a:extLst>
                    <a:ext uri="{9D8B030D-6E8A-4147-A177-3AD203B41FA5}">
                      <a16:colId xmlns:a16="http://schemas.microsoft.com/office/drawing/2014/main" val="2040810719"/>
                    </a:ext>
                  </a:extLst>
                </a:gridCol>
                <a:gridCol w="781998">
                  <a:extLst>
                    <a:ext uri="{9D8B030D-6E8A-4147-A177-3AD203B41FA5}">
                      <a16:colId xmlns:a16="http://schemas.microsoft.com/office/drawing/2014/main" val="327265458"/>
                    </a:ext>
                  </a:extLst>
                </a:gridCol>
              </a:tblGrid>
              <a:tr h="1799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29176"/>
                  </a:ext>
                </a:extLst>
              </a:tr>
              <a:tr h="539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 en Z de la variable </a:t>
                      </a:r>
                      <a:r>
                        <a:rPr lang="es-AR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basica</a:t>
                      </a:r>
                      <a:endParaRPr lang="es-AR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basica (variable solucion)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227944"/>
                  </a:ext>
                </a:extLst>
              </a:tr>
              <a:tr h="1799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32,9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030678"/>
                  </a:ext>
                </a:extLst>
              </a:tr>
              <a:tr h="1799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2452,9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-15,3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55768"/>
                  </a:ext>
                </a:extLst>
              </a:tr>
              <a:tr h="1799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-0,02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17954"/>
                  </a:ext>
                </a:extLst>
              </a:tr>
              <a:tr h="1799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23294,1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 - cj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20,6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311114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DD7EC793-F93A-40DE-9A40-1D3F47279E5E}"/>
              </a:ext>
            </a:extLst>
          </p:cNvPr>
          <p:cNvSpPr txBox="1"/>
          <p:nvPr/>
        </p:nvSpPr>
        <p:spPr>
          <a:xfrm>
            <a:off x="1747439" y="3380171"/>
            <a:ext cx="6637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latin typeface="Calibri" panose="020F0502020204030204" pitchFamily="34" charset="0"/>
              </a:rPr>
              <a:t>¿Quedan </a:t>
            </a:r>
            <a:r>
              <a:rPr lang="es-AR" b="1" dirty="0" err="1">
                <a:latin typeface="Calibri" panose="020F0502020204030204" pitchFamily="34" charset="0"/>
              </a:rPr>
              <a:t>Zj</a:t>
            </a:r>
            <a:r>
              <a:rPr lang="es-AR" b="1" dirty="0">
                <a:latin typeface="Calibri" panose="020F0502020204030204" pitchFamily="34" charset="0"/>
              </a:rPr>
              <a:t> – </a:t>
            </a:r>
            <a:r>
              <a:rPr lang="es-AR" b="1" dirty="0" err="1">
                <a:latin typeface="Calibri" panose="020F0502020204030204" pitchFamily="34" charset="0"/>
              </a:rPr>
              <a:t>Cj</a:t>
            </a:r>
            <a:r>
              <a:rPr lang="es-AR" b="1" dirty="0">
                <a:latin typeface="Calibri" panose="020F0502020204030204" pitchFamily="34" charset="0"/>
              </a:rPr>
              <a:t> negativo? No, entonces llegamos a un optimo del funcional.</a:t>
            </a:r>
            <a:endParaRPr lang="es-AR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55781CA-CB5A-4375-97C1-EDA2B5D41090}"/>
              </a:ext>
            </a:extLst>
          </p:cNvPr>
          <p:cNvGrpSpPr/>
          <p:nvPr/>
        </p:nvGrpSpPr>
        <p:grpSpPr>
          <a:xfrm>
            <a:off x="585696" y="3723866"/>
            <a:ext cx="6635690" cy="1600438"/>
            <a:chOff x="585696" y="3723866"/>
            <a:chExt cx="6635690" cy="1600438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D160A22-4702-45F3-9672-C410D79FB288}"/>
                </a:ext>
              </a:extLst>
            </p:cNvPr>
            <p:cNvSpPr txBox="1"/>
            <p:nvPr/>
          </p:nvSpPr>
          <p:spPr>
            <a:xfrm>
              <a:off x="585696" y="3723866"/>
              <a:ext cx="6635690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b="1" dirty="0">
                  <a:latin typeface="Calibri" panose="020F0502020204030204" pitchFamily="34" charset="0"/>
                </a:rPr>
                <a:t>Z = 23294,1</a:t>
              </a:r>
            </a:p>
            <a:p>
              <a:endParaRPr lang="es-AR" b="1" dirty="0">
                <a:latin typeface="Calibri" panose="020F0502020204030204" pitchFamily="34" charset="0"/>
              </a:endParaRPr>
            </a:p>
            <a:p>
              <a:r>
                <a:rPr lang="es-AR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La solución se obtiene con los siguientes valores de variables:</a:t>
              </a:r>
            </a:p>
            <a:p>
              <a:r>
                <a:rPr lang="es-AR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lang="es-AR" b="1" dirty="0">
                  <a:latin typeface="Calibri" panose="020F0502020204030204" pitchFamily="34" charset="0"/>
                </a:rPr>
                <a:t>x1=32,9                              A= 1998         </a:t>
              </a:r>
              <a:r>
                <a:rPr lang="es-AR" dirty="0"/>
                <a:t>≤ 2000</a:t>
              </a:r>
              <a:endParaRPr lang="es-AR" b="1" dirty="0">
                <a:latin typeface="Calibri" panose="020F0502020204030204" pitchFamily="34" charset="0"/>
              </a:endParaRPr>
            </a:p>
            <a:p>
              <a:r>
                <a:rPr lang="es-AR" b="1" dirty="0">
                  <a:latin typeface="Calibri" panose="020F0502020204030204" pitchFamily="34" charset="0"/>
                </a:rPr>
                <a:t> x2= 1,60                             B = 48             </a:t>
              </a:r>
              <a:r>
                <a:rPr lang="es-AR" dirty="0"/>
                <a:t>≤ 2500</a:t>
              </a:r>
              <a:endParaRPr lang="es-AR" b="1" dirty="0">
                <a:latin typeface="Calibri" panose="020F0502020204030204" pitchFamily="34" charset="0"/>
              </a:endParaRPr>
            </a:p>
            <a:p>
              <a:r>
                <a:rPr lang="es-AR" b="1" dirty="0">
                  <a:latin typeface="Calibri" panose="020F0502020204030204" pitchFamily="34" charset="0"/>
                </a:rPr>
                <a:t> x3=0                                    C= 2399         </a:t>
              </a:r>
              <a:r>
                <a:rPr lang="es-AR" dirty="0"/>
                <a:t>≤ 2400</a:t>
              </a:r>
              <a:endParaRPr lang="es-AR" b="1" dirty="0">
                <a:latin typeface="Calibri" panose="020F0502020204030204" pitchFamily="34" charset="0"/>
              </a:endParaRPr>
            </a:p>
            <a:p>
              <a:endParaRPr lang="es-AR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" name="Cerrar llave 1">
              <a:extLst>
                <a:ext uri="{FF2B5EF4-FFF2-40B4-BE49-F238E27FC236}">
                  <a16:creationId xmlns:a16="http://schemas.microsoft.com/office/drawing/2014/main" id="{95AC12C6-81A2-4C57-93B7-F6DBA82BE32F}"/>
                </a:ext>
              </a:extLst>
            </p:cNvPr>
            <p:cNvSpPr/>
            <p:nvPr/>
          </p:nvSpPr>
          <p:spPr>
            <a:xfrm>
              <a:off x="1747439" y="4441371"/>
              <a:ext cx="97690" cy="57771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46638874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199" y="205978"/>
            <a:ext cx="892146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u="sng" dirty="0">
                <a:latin typeface="Helvetica Neue"/>
                <a:sym typeface="Helvetica Neue"/>
              </a:rPr>
              <a:t>Pasos a seguir</a:t>
            </a:r>
            <a:br>
              <a:rPr lang="es-AR" sz="1400" b="0" i="0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00" b="0" i="0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9E57C9E-BA01-423B-AA6B-97B2CE5EAD35}"/>
              </a:ext>
            </a:extLst>
          </p:cNvPr>
          <p:cNvSpPr txBox="1"/>
          <p:nvPr/>
        </p:nvSpPr>
        <p:spPr>
          <a:xfrm>
            <a:off x="457199" y="634678"/>
            <a:ext cx="8342888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s-A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s-A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AR" dirty="0"/>
              <a:t>Modelar el problema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AR" dirty="0"/>
              <a:t>Identificar las variables de decisión y función objetivo a optimizar ¿Qué tipo de </a:t>
            </a:r>
            <a:r>
              <a:rPr lang="en-US" dirty="0" err="1"/>
              <a:t>funciones</a:t>
            </a:r>
            <a:r>
              <a:rPr lang="en-US" dirty="0"/>
              <a:t> hay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? ¿Como son las variables de decision?</a:t>
            </a:r>
            <a:endParaRPr lang="es-A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AR" dirty="0"/>
              <a:t>Armar las restricciones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AR" dirty="0"/>
              <a:t>Pasar inecuaciones a ecuaciones con variables </a:t>
            </a:r>
            <a:r>
              <a:rPr lang="es-AR" dirty="0" err="1"/>
              <a:t>Slack</a:t>
            </a:r>
            <a:r>
              <a:rPr lang="es-AR" dirty="0"/>
              <a:t>. Modelo Extendido.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AR" dirty="0"/>
              <a:t>Realizar iteraciones hasta conseguir el Z optimo</a:t>
            </a:r>
          </a:p>
          <a:p>
            <a:pPr marL="342900" indent="-342900">
              <a:buFont typeface="+mj-lt"/>
              <a:buAutoNum type="arabicPeriod"/>
            </a:pPr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6147461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B72572C-DAFB-45C3-9EEE-E38B93B0378B}"/>
              </a:ext>
            </a:extLst>
          </p:cNvPr>
          <p:cNvSpPr txBox="1"/>
          <p:nvPr/>
        </p:nvSpPr>
        <p:spPr>
          <a:xfrm>
            <a:off x="211544" y="135320"/>
            <a:ext cx="834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1&amp;2) </a:t>
            </a:r>
            <a:r>
              <a:rPr lang="es-AR" b="1" u="sng" dirty="0">
                <a:solidFill>
                  <a:schemeClr val="bg1"/>
                </a:solidFill>
              </a:rPr>
              <a:t>FUNCION OBJETIVO A MAXIMIZAR: </a:t>
            </a:r>
            <a:r>
              <a:rPr lang="es-AR" b="1" dirty="0">
                <a:solidFill>
                  <a:schemeClr val="bg1"/>
                </a:solidFill>
              </a:rPr>
              <a:t>“MAXIMIZAR LAS VENTAS”</a:t>
            </a:r>
          </a:p>
          <a:p>
            <a:endParaRPr lang="es-AR" dirty="0"/>
          </a:p>
          <a:p>
            <a:r>
              <a:rPr lang="es-AR" dirty="0">
                <a:solidFill>
                  <a:schemeClr val="bg1"/>
                </a:solidFill>
              </a:rPr>
              <a:t>¿ Como obtengo las ventas totales de la empresa?</a:t>
            </a:r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79D474-2D04-4503-95B0-CD8C2191F6EA}"/>
              </a:ext>
            </a:extLst>
          </p:cNvPr>
          <p:cNvSpPr txBox="1"/>
          <p:nvPr/>
        </p:nvSpPr>
        <p:spPr>
          <a:xfrm>
            <a:off x="2177902" y="2384807"/>
            <a:ext cx="4788196" cy="30777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AR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VENTAS $  = 680 x q ESCOCES + 570 x q KILT + 450 x q TARTAN </a:t>
            </a:r>
            <a:endParaRPr lang="es-AR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3B05ECC-C39C-47C4-AD42-DFD5F5D87A68}"/>
              </a:ext>
            </a:extLst>
          </p:cNvPr>
          <p:cNvSpPr txBox="1"/>
          <p:nvPr/>
        </p:nvSpPr>
        <p:spPr>
          <a:xfrm>
            <a:off x="4008127" y="2834052"/>
            <a:ext cx="834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X1 : ESCOSES</a:t>
            </a:r>
          </a:p>
          <a:p>
            <a:r>
              <a:rPr lang="es-AR" b="1" dirty="0"/>
              <a:t>X2: KILT</a:t>
            </a:r>
          </a:p>
          <a:p>
            <a:r>
              <a:rPr lang="es-AR" b="1" dirty="0"/>
              <a:t>X3: TARTÁN</a:t>
            </a:r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13728C2-6FC9-4AEA-A7F8-D9238066D691}"/>
              </a:ext>
            </a:extLst>
          </p:cNvPr>
          <p:cNvGrpSpPr/>
          <p:nvPr/>
        </p:nvGrpSpPr>
        <p:grpSpPr>
          <a:xfrm>
            <a:off x="3341155" y="3811319"/>
            <a:ext cx="6635690" cy="389922"/>
            <a:chOff x="3424237" y="3822836"/>
            <a:chExt cx="6635690" cy="389922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71FD1DE0-4766-4644-B8BB-5EFFB3CC4696}"/>
                </a:ext>
              </a:extLst>
            </p:cNvPr>
            <p:cNvSpPr/>
            <p:nvPr/>
          </p:nvSpPr>
          <p:spPr>
            <a:xfrm>
              <a:off x="3424237" y="3822836"/>
              <a:ext cx="2156490" cy="389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B0C2BB6-4907-4C9A-B295-E23134B5CEE1}"/>
                </a:ext>
              </a:extLst>
            </p:cNvPr>
            <p:cNvSpPr txBox="1"/>
            <p:nvPr/>
          </p:nvSpPr>
          <p:spPr>
            <a:xfrm>
              <a:off x="3424237" y="3833575"/>
              <a:ext cx="66356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4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 = 680X1 + 570X2 + 450X3 </a:t>
              </a:r>
              <a:endParaRPr lang="es-AR" dirty="0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747B6B1-4FFA-419F-AA3C-CB780A95E3AC}"/>
              </a:ext>
            </a:extLst>
          </p:cNvPr>
          <p:cNvGrpSpPr/>
          <p:nvPr/>
        </p:nvGrpSpPr>
        <p:grpSpPr>
          <a:xfrm>
            <a:off x="5912160" y="3562773"/>
            <a:ext cx="2107875" cy="954107"/>
            <a:chOff x="7779399" y="4710298"/>
            <a:chExt cx="2107875" cy="954107"/>
          </a:xfrm>
        </p:grpSpPr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7B1271E2-9471-4631-B815-55533C1818D6}"/>
                </a:ext>
              </a:extLst>
            </p:cNvPr>
            <p:cNvCxnSpPr/>
            <p:nvPr/>
          </p:nvCxnSpPr>
          <p:spPr>
            <a:xfrm>
              <a:off x="7779399" y="5153805"/>
              <a:ext cx="10058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25F4C22-8D6C-4523-9E60-955FEB791670}"/>
                </a:ext>
              </a:extLst>
            </p:cNvPr>
            <p:cNvSpPr txBox="1"/>
            <p:nvPr/>
          </p:nvSpPr>
          <p:spPr>
            <a:xfrm>
              <a:off x="8606685" y="4710298"/>
              <a:ext cx="128058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AR" dirty="0">
                  <a:solidFill>
                    <a:srgbClr val="FF0000"/>
                  </a:solidFill>
                  <a:latin typeface="Calibri" panose="020F0502020204030204" pitchFamily="34" charset="0"/>
                </a:rPr>
                <a:t>FUNCION OBJETIVO </a:t>
              </a:r>
            </a:p>
            <a:p>
              <a:pPr algn="ctr"/>
              <a:r>
                <a:rPr lang="es-AR" dirty="0">
                  <a:solidFill>
                    <a:srgbClr val="FF0000"/>
                  </a:solidFill>
                  <a:latin typeface="Calibri" panose="020F0502020204030204" pitchFamily="34" charset="0"/>
                </a:rPr>
                <a:t>O </a:t>
              </a:r>
            </a:p>
            <a:p>
              <a:pPr algn="ctr"/>
              <a:r>
                <a:rPr lang="es-AR" dirty="0">
                  <a:solidFill>
                    <a:srgbClr val="FF0000"/>
                  </a:solidFill>
                  <a:latin typeface="Calibri" panose="020F0502020204030204" pitchFamily="34" charset="0"/>
                </a:rPr>
                <a:t>FUNCIONAL</a:t>
              </a:r>
              <a:endParaRPr lang="es-AR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EC3B0323-70A7-484F-B36C-48D29C5CE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803" y="1359245"/>
            <a:ext cx="24288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171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B72572C-DAFB-45C3-9EEE-E38B93B0378B}"/>
              </a:ext>
            </a:extLst>
          </p:cNvPr>
          <p:cNvSpPr txBox="1"/>
          <p:nvPr/>
        </p:nvSpPr>
        <p:spPr>
          <a:xfrm>
            <a:off x="61175" y="108122"/>
            <a:ext cx="8342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>
                <a:solidFill>
                  <a:schemeClr val="bg1"/>
                </a:solidFill>
              </a:rPr>
              <a:t>3) RESTRICCIONES</a:t>
            </a:r>
          </a:p>
          <a:p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86FB73-BC2A-4FD7-9A52-701A02573F1F}"/>
              </a:ext>
            </a:extLst>
          </p:cNvPr>
          <p:cNvSpPr txBox="1"/>
          <p:nvPr/>
        </p:nvSpPr>
        <p:spPr>
          <a:xfrm>
            <a:off x="3096611" y="-74262"/>
            <a:ext cx="83102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r>
              <a:rPr lang="es-AR" dirty="0">
                <a:solidFill>
                  <a:schemeClr val="bg1"/>
                </a:solidFill>
              </a:rPr>
              <a:t>¿Cuánto de cada licor lleva cada whisky? 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¿Cuánta disponibilidad de cada licor tengo?</a:t>
            </a:r>
          </a:p>
          <a:p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434667D5-0D10-40A6-B1BC-5E4715F4F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06943"/>
              </p:ext>
            </p:extLst>
          </p:nvPr>
        </p:nvGraphicFramePr>
        <p:xfrm>
          <a:off x="4859480" y="1515104"/>
          <a:ext cx="25717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571762" imgH="927012" progId="Excel.Sheet.12">
                  <p:embed/>
                </p:oleObj>
              </mc:Choice>
              <mc:Fallback>
                <p:oleObj name="Worksheet" r:id="rId3" imgW="2571762" imgH="927012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434667D5-0D10-40A6-B1BC-5E4715F4F2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9480" y="1515104"/>
                        <a:ext cx="257175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o 5">
            <a:extLst>
              <a:ext uri="{FF2B5EF4-FFF2-40B4-BE49-F238E27FC236}">
                <a16:creationId xmlns:a16="http://schemas.microsoft.com/office/drawing/2014/main" id="{2F2BB66A-5C9C-48F1-B89F-6B355E334EFC}"/>
              </a:ext>
            </a:extLst>
          </p:cNvPr>
          <p:cNvGrpSpPr/>
          <p:nvPr/>
        </p:nvGrpSpPr>
        <p:grpSpPr>
          <a:xfrm>
            <a:off x="77127" y="1202044"/>
            <a:ext cx="4049806" cy="1632728"/>
            <a:chOff x="77127" y="1202044"/>
            <a:chExt cx="4049806" cy="1632728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A2F7A14-AD61-475A-A231-68EA2DE1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27" y="1202044"/>
              <a:ext cx="4049806" cy="1632728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C2FC1B2-7234-4CA2-AE40-41963A48B51F}"/>
                </a:ext>
              </a:extLst>
            </p:cNvPr>
            <p:cNvSpPr/>
            <p:nvPr/>
          </p:nvSpPr>
          <p:spPr>
            <a:xfrm>
              <a:off x="406864" y="1492620"/>
              <a:ext cx="2255638" cy="108110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9DACD1CC-9467-4E1E-897A-D1A433A59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517709"/>
              </p:ext>
            </p:extLst>
          </p:nvPr>
        </p:nvGraphicFramePr>
        <p:xfrm>
          <a:off x="2905125" y="3514676"/>
          <a:ext cx="33337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333664" imgH="927012" progId="Excel.Sheet.12">
                  <p:embed/>
                </p:oleObj>
              </mc:Choice>
              <mc:Fallback>
                <p:oleObj name="Worksheet" r:id="rId6" imgW="3333664" imgH="927012" progId="Excel.Sheet.12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9DACD1CC-9467-4E1E-897A-D1A433A59F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5125" y="3514676"/>
                        <a:ext cx="333375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80E39D2A-A680-40FD-936B-D23355D97CFA}"/>
              </a:ext>
            </a:extLst>
          </p:cNvPr>
          <p:cNvGrpSpPr/>
          <p:nvPr/>
        </p:nvGrpSpPr>
        <p:grpSpPr>
          <a:xfrm>
            <a:off x="406864" y="3496250"/>
            <a:ext cx="1736521" cy="1009892"/>
            <a:chOff x="406864" y="3496250"/>
            <a:chExt cx="1736521" cy="100989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9CEAF35-8DA8-4F46-8CBE-746FC8938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6864" y="3496250"/>
              <a:ext cx="1736521" cy="1009892"/>
            </a:xfrm>
            <a:prstGeom prst="rect">
              <a:avLst/>
            </a:prstGeom>
          </p:spPr>
        </p:pic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A78D71CA-7D2B-4B1F-85F5-5FF4D401A0AB}"/>
                </a:ext>
              </a:extLst>
            </p:cNvPr>
            <p:cNvSpPr/>
            <p:nvPr/>
          </p:nvSpPr>
          <p:spPr>
            <a:xfrm>
              <a:off x="852426" y="3560616"/>
              <a:ext cx="1146598" cy="8811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5B6F866-6526-4F6A-881E-5E530996BE9C}"/>
              </a:ext>
            </a:extLst>
          </p:cNvPr>
          <p:cNvSpPr txBox="1"/>
          <p:nvPr/>
        </p:nvSpPr>
        <p:spPr>
          <a:xfrm>
            <a:off x="6492072" y="3334131"/>
            <a:ext cx="66356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u="sng" dirty="0"/>
              <a:t>RESTRICCIONES</a:t>
            </a:r>
          </a:p>
          <a:p>
            <a:endParaRPr lang="es-AR" dirty="0"/>
          </a:p>
          <a:p>
            <a:r>
              <a:rPr lang="es-AR" dirty="0"/>
              <a:t>60 X1 + 15 X2 + 0X3 ≤ 2000</a:t>
            </a:r>
          </a:p>
          <a:p>
            <a:r>
              <a:rPr lang="es-AR" dirty="0"/>
              <a:t>0 X1 + 30 X2 + 20X3 ≤ 2500</a:t>
            </a:r>
          </a:p>
          <a:p>
            <a:r>
              <a:rPr lang="es-AR" dirty="0"/>
              <a:t>70 X1 + 60 X2 + 50 X3  ≤ 2400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055A270-4275-4146-B0D9-AD44EE6B3A00}"/>
              </a:ext>
            </a:extLst>
          </p:cNvPr>
          <p:cNvSpPr txBox="1"/>
          <p:nvPr/>
        </p:nvSpPr>
        <p:spPr>
          <a:xfrm>
            <a:off x="914774" y="2812922"/>
            <a:ext cx="6635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b="1" dirty="0"/>
              <a:t>¿Qué valores nos faltan para que sean restricciones?</a:t>
            </a:r>
          </a:p>
        </p:txBody>
      </p:sp>
    </p:spTree>
    <p:extLst>
      <p:ext uri="{BB962C8B-B14F-4D97-AF65-F5344CB8AC3E}">
        <p14:creationId xmlns:p14="http://schemas.microsoft.com/office/powerpoint/2010/main" val="175289794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664C81-24BD-49B5-B099-B4DB6B871863}"/>
              </a:ext>
            </a:extLst>
          </p:cNvPr>
          <p:cNvSpPr txBox="1"/>
          <p:nvPr/>
        </p:nvSpPr>
        <p:spPr>
          <a:xfrm>
            <a:off x="142057" y="326557"/>
            <a:ext cx="8342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>
                <a:solidFill>
                  <a:schemeClr val="bg1"/>
                </a:solidFill>
              </a:rPr>
              <a:t>4) FORMA MATRICIAL</a:t>
            </a:r>
          </a:p>
          <a:p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E1033DAD-C984-409D-8E8B-2A3850938F49}"/>
              </a:ext>
            </a:extLst>
          </p:cNvPr>
          <p:cNvGrpSpPr/>
          <p:nvPr/>
        </p:nvGrpSpPr>
        <p:grpSpPr>
          <a:xfrm>
            <a:off x="4984672" y="1291657"/>
            <a:ext cx="4140108" cy="3450856"/>
            <a:chOff x="4935147" y="1546573"/>
            <a:chExt cx="4140108" cy="34508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95273AD4-6D1C-4D8E-989B-10E90A34CC31}"/>
                    </a:ext>
                  </a:extLst>
                </p:cNvPr>
                <p:cNvSpPr txBox="1"/>
                <p:nvPr/>
              </p:nvSpPr>
              <p:spPr>
                <a:xfrm>
                  <a:off x="5690757" y="1546573"/>
                  <a:ext cx="292080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s-AR" sz="32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s-AR" sz="3200" b="0" dirty="0"/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95273AD4-6D1C-4D8E-989B-10E90A34C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757" y="1546573"/>
                  <a:ext cx="2920800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163F2718-B69E-4FAD-ACBB-69E29A5314FC}"/>
                    </a:ext>
                  </a:extLst>
                </p:cNvPr>
                <p:cNvSpPr txBox="1"/>
                <p:nvPr/>
              </p:nvSpPr>
              <p:spPr>
                <a:xfrm>
                  <a:off x="5431035" y="2414551"/>
                  <a:ext cx="347806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s-AR" sz="32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32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680,570,450</m:t>
                          </m:r>
                        </m:e>
                      </m:d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s-AR" sz="3200" b="0" dirty="0"/>
                </a:p>
              </p:txBody>
            </p:sp>
          </mc:Choice>
          <mc:Fallback xmlns="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163F2718-B69E-4FAD-ACBB-69E29A531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035" y="2414551"/>
                  <a:ext cx="3478068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CD02AD5D-51F8-479D-A277-CAEDBE2AC36B}"/>
                    </a:ext>
                  </a:extLst>
                </p:cNvPr>
                <p:cNvSpPr txBox="1"/>
                <p:nvPr/>
              </p:nvSpPr>
              <p:spPr>
                <a:xfrm>
                  <a:off x="5296015" y="3017085"/>
                  <a:ext cx="3418372" cy="13122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s-AR" sz="32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32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AR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320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es-AR" sz="320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s-AR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320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s-AR" sz="320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320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  <m:e>
                                <m:r>
                                  <a:rPr lang="es-AR" sz="320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es-AR" sz="320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AR" sz="3200" b="0" dirty="0"/>
                </a:p>
              </p:txBody>
            </p:sp>
          </mc:Choice>
          <mc:Fallback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CD02AD5D-51F8-479D-A277-CAEDBE2AC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6015" y="3017085"/>
                  <a:ext cx="3418372" cy="13122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1D4748D5-537C-4C7E-B6B2-35C4C2954281}"/>
                    </a:ext>
                  </a:extLst>
                </p:cNvPr>
                <p:cNvSpPr txBox="1"/>
                <p:nvPr/>
              </p:nvSpPr>
              <p:spPr>
                <a:xfrm>
                  <a:off x="4935147" y="4504986"/>
                  <a:ext cx="414010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s-AR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32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2000,2500,2400</m:t>
                          </m:r>
                        </m:e>
                      </m:d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s-AR" sz="3200" b="0" dirty="0"/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1D4748D5-537C-4C7E-B6B2-35C4C2954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47" y="4504986"/>
                  <a:ext cx="414010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7FC0E7D-9C8D-4796-AED7-ED8897514392}"/>
                  </a:ext>
                </a:extLst>
              </p:cNvPr>
              <p:cNvSpPr txBox="1"/>
              <p:nvPr/>
            </p:nvSpPr>
            <p:spPr>
              <a:xfrm>
                <a:off x="444997" y="1940300"/>
                <a:ext cx="25375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𝑚𝑎𝑥𝑍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3200" b="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7FC0E7D-9C8D-4796-AED7-ED8897514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97" y="1940300"/>
                <a:ext cx="253755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8C53733-BA38-43F6-A874-5EDE05FFDE38}"/>
                  </a:ext>
                </a:extLst>
              </p:cNvPr>
              <p:cNvSpPr txBox="1"/>
              <p:nvPr/>
            </p:nvSpPr>
            <p:spPr>
              <a:xfrm>
                <a:off x="398218" y="3116001"/>
                <a:ext cx="14248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200" b="0" i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s-AR" sz="3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AR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AR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AR" sz="3200" b="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8C53733-BA38-43F6-A874-5EDE05FF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18" y="3116001"/>
                <a:ext cx="142487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4BB66A-EFE2-4B9D-977E-8E78F75FF8D8}"/>
                  </a:ext>
                </a:extLst>
              </p:cNvPr>
              <p:cNvSpPr txBox="1"/>
              <p:nvPr/>
            </p:nvSpPr>
            <p:spPr>
              <a:xfrm>
                <a:off x="451972" y="4083145"/>
                <a:ext cx="116576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AR" sz="3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AR" sz="3200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s-AR" sz="3200" b="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4BB66A-EFE2-4B9D-977E-8E78F75FF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2" y="4083145"/>
                <a:ext cx="116576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B6518D40-E9B8-4193-ADA4-38D23C270EFF}"/>
              </a:ext>
            </a:extLst>
          </p:cNvPr>
          <p:cNvCxnSpPr>
            <a:cxnSpLocks/>
          </p:cNvCxnSpPr>
          <p:nvPr/>
        </p:nvCxnSpPr>
        <p:spPr>
          <a:xfrm>
            <a:off x="2210829" y="2404957"/>
            <a:ext cx="161881" cy="218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A577010-823C-4E4F-B6B5-03E17AFF7856}"/>
              </a:ext>
            </a:extLst>
          </p:cNvPr>
          <p:cNvCxnSpPr>
            <a:cxnSpLocks/>
          </p:cNvCxnSpPr>
          <p:nvPr/>
        </p:nvCxnSpPr>
        <p:spPr>
          <a:xfrm flipV="1">
            <a:off x="2851455" y="1691723"/>
            <a:ext cx="359707" cy="288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0555455-4454-4B85-BF34-3E4AAF7D57F7}"/>
              </a:ext>
            </a:extLst>
          </p:cNvPr>
          <p:cNvSpPr txBox="1"/>
          <p:nvPr/>
        </p:nvSpPr>
        <p:spPr>
          <a:xfrm>
            <a:off x="2389202" y="2326100"/>
            <a:ext cx="254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err="1">
                <a:highlight>
                  <a:srgbClr val="FF0000"/>
                </a:highlight>
              </a:rPr>
              <a:t>Coef</a:t>
            </a:r>
            <a:r>
              <a:rPr lang="es-AR" sz="1000" b="1" dirty="0">
                <a:highlight>
                  <a:srgbClr val="FF0000"/>
                </a:highlight>
              </a:rPr>
              <a:t> de las variables de decisión en el funcional (Coeficientes de costos)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E34BDD2-6F5E-4A2E-9735-E6EFC2594DBB}"/>
              </a:ext>
            </a:extLst>
          </p:cNvPr>
          <p:cNvSpPr txBox="1"/>
          <p:nvPr/>
        </p:nvSpPr>
        <p:spPr>
          <a:xfrm>
            <a:off x="2602191" y="1412721"/>
            <a:ext cx="2545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>
                <a:highlight>
                  <a:srgbClr val="FF0000"/>
                </a:highlight>
              </a:rPr>
              <a:t>Variables de </a:t>
            </a:r>
            <a:r>
              <a:rPr lang="es-AR" sz="1000" b="1" dirty="0" err="1">
                <a:highlight>
                  <a:srgbClr val="FF0000"/>
                </a:highlight>
              </a:rPr>
              <a:t>decision</a:t>
            </a:r>
            <a:endParaRPr lang="es-AR" sz="1000" b="1" dirty="0">
              <a:highlight>
                <a:srgbClr val="FF0000"/>
              </a:highlight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8233DE8-E8FD-47F2-89AC-F8AD8362957E}"/>
              </a:ext>
            </a:extLst>
          </p:cNvPr>
          <p:cNvSpPr txBox="1"/>
          <p:nvPr/>
        </p:nvSpPr>
        <p:spPr>
          <a:xfrm>
            <a:off x="451972" y="1629992"/>
            <a:ext cx="2545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>
                <a:highlight>
                  <a:srgbClr val="FF0000"/>
                </a:highlight>
              </a:rPr>
              <a:t>Funcional 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11D63F4-0EEC-440C-8DDA-679043B1F81B}"/>
              </a:ext>
            </a:extLst>
          </p:cNvPr>
          <p:cNvCxnSpPr>
            <a:cxnSpLocks/>
          </p:cNvCxnSpPr>
          <p:nvPr/>
        </p:nvCxnSpPr>
        <p:spPr>
          <a:xfrm flipH="1" flipV="1">
            <a:off x="1189493" y="1719068"/>
            <a:ext cx="237422" cy="310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FD71A70-4640-4CFA-989F-32879017F87C}"/>
              </a:ext>
            </a:extLst>
          </p:cNvPr>
          <p:cNvCxnSpPr>
            <a:cxnSpLocks/>
          </p:cNvCxnSpPr>
          <p:nvPr/>
        </p:nvCxnSpPr>
        <p:spPr>
          <a:xfrm flipV="1">
            <a:off x="675149" y="3017085"/>
            <a:ext cx="262899" cy="225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743BD66-9519-4644-969D-00ECE16056DD}"/>
              </a:ext>
            </a:extLst>
          </p:cNvPr>
          <p:cNvSpPr txBox="1"/>
          <p:nvPr/>
        </p:nvSpPr>
        <p:spPr>
          <a:xfrm>
            <a:off x="153942" y="2650806"/>
            <a:ext cx="254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err="1">
                <a:highlight>
                  <a:srgbClr val="FF0000"/>
                </a:highlight>
              </a:rPr>
              <a:t>Coef</a:t>
            </a:r>
            <a:r>
              <a:rPr lang="es-AR" sz="1000" b="1" dirty="0">
                <a:highlight>
                  <a:srgbClr val="FF0000"/>
                </a:highlight>
              </a:rPr>
              <a:t> de las variables en las restricciones (</a:t>
            </a:r>
            <a:r>
              <a:rPr lang="es-AR" sz="1000" b="1" dirty="0" err="1">
                <a:highlight>
                  <a:srgbClr val="FF0000"/>
                </a:highlight>
              </a:rPr>
              <a:t>coef</a:t>
            </a:r>
            <a:r>
              <a:rPr lang="es-AR" sz="1000" b="1" dirty="0">
                <a:highlight>
                  <a:srgbClr val="FF0000"/>
                </a:highlight>
              </a:rPr>
              <a:t> tecnológicos)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35FAA77-9267-4033-BA29-A8A0B8281526}"/>
              </a:ext>
            </a:extLst>
          </p:cNvPr>
          <p:cNvCxnSpPr>
            <a:cxnSpLocks/>
          </p:cNvCxnSpPr>
          <p:nvPr/>
        </p:nvCxnSpPr>
        <p:spPr>
          <a:xfrm>
            <a:off x="1719276" y="3421592"/>
            <a:ext cx="283107" cy="338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0E8BDAF-2140-47F5-8802-6D36B919A885}"/>
              </a:ext>
            </a:extLst>
          </p:cNvPr>
          <p:cNvSpPr txBox="1"/>
          <p:nvPr/>
        </p:nvSpPr>
        <p:spPr>
          <a:xfrm>
            <a:off x="1971350" y="3541891"/>
            <a:ext cx="2545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>
                <a:highlight>
                  <a:srgbClr val="FF0000"/>
                </a:highlight>
              </a:rPr>
              <a:t>Valor de las restricciones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D74F2E-689A-42D9-A852-0B137C99BE98}"/>
              </a:ext>
            </a:extLst>
          </p:cNvPr>
          <p:cNvSpPr txBox="1"/>
          <p:nvPr/>
        </p:nvSpPr>
        <p:spPr>
          <a:xfrm>
            <a:off x="1613384" y="4619402"/>
            <a:ext cx="2545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>
                <a:highlight>
                  <a:srgbClr val="FF0000"/>
                </a:highlight>
              </a:rPr>
              <a:t>Condiciones de no negatividad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93B7CBF-2AA9-4A42-AC85-A7BD6CF0BC9E}"/>
              </a:ext>
            </a:extLst>
          </p:cNvPr>
          <p:cNvCxnSpPr>
            <a:cxnSpLocks/>
          </p:cNvCxnSpPr>
          <p:nvPr/>
        </p:nvCxnSpPr>
        <p:spPr>
          <a:xfrm>
            <a:off x="1613384" y="4234982"/>
            <a:ext cx="283107" cy="338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5346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6571907" y="1948703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5B6F866-6526-4F6A-881E-5E530996BE9C}"/>
              </a:ext>
            </a:extLst>
          </p:cNvPr>
          <p:cNvSpPr txBox="1"/>
          <p:nvPr/>
        </p:nvSpPr>
        <p:spPr>
          <a:xfrm>
            <a:off x="264765" y="1272652"/>
            <a:ext cx="2442681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I</a:t>
            </a:r>
            <a:r>
              <a:rPr lang="es-AR" sz="1200" b="1" dirty="0"/>
              <a:t>NECUACIONES</a:t>
            </a:r>
          </a:p>
          <a:p>
            <a:endParaRPr lang="es-AR" sz="1200" dirty="0"/>
          </a:p>
          <a:p>
            <a:r>
              <a:rPr lang="es-AR" sz="1200" dirty="0"/>
              <a:t>60 X1 + 15 X2 + 0X3 ≤ 2000</a:t>
            </a:r>
          </a:p>
          <a:p>
            <a:r>
              <a:rPr lang="es-AR" sz="1200" dirty="0"/>
              <a:t>0 X1 + 30 X2 + 20X3 ≤ 2500</a:t>
            </a:r>
          </a:p>
          <a:p>
            <a:r>
              <a:rPr lang="es-AR" sz="1200" dirty="0"/>
              <a:t>70 X1 + 60 X2 + 50 X3  ≤ 2400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7FAB688-7AD2-437E-BAA7-B679DBB2F514}"/>
              </a:ext>
            </a:extLst>
          </p:cNvPr>
          <p:cNvGrpSpPr/>
          <p:nvPr/>
        </p:nvGrpSpPr>
        <p:grpSpPr>
          <a:xfrm>
            <a:off x="6900455" y="1235662"/>
            <a:ext cx="2436183" cy="839719"/>
            <a:chOff x="4817899" y="1292674"/>
            <a:chExt cx="4300934" cy="1233555"/>
          </a:xfrm>
        </p:grpSpPr>
        <p:pic>
          <p:nvPicPr>
            <p:cNvPr id="6" name="Gráfico 5" descr="Signo de exclamación">
              <a:extLst>
                <a:ext uri="{FF2B5EF4-FFF2-40B4-BE49-F238E27FC236}">
                  <a16:creationId xmlns:a16="http://schemas.microsoft.com/office/drawing/2014/main" id="{A219128D-2E07-4A3F-92F8-17F21BEC6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4433" y="1292674"/>
              <a:ext cx="914400" cy="91440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E22FD06-9F39-402D-A4FB-28AEEE6CD5D5}"/>
                </a:ext>
              </a:extLst>
            </p:cNvPr>
            <p:cNvSpPr txBox="1"/>
            <p:nvPr/>
          </p:nvSpPr>
          <p:spPr>
            <a:xfrm>
              <a:off x="4817899" y="1305487"/>
              <a:ext cx="3780624" cy="1220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/>
                <a:t>AGREGO TANTAS </a:t>
              </a:r>
              <a:r>
                <a:rPr lang="es-AR" sz="1200" b="1" dirty="0"/>
                <a:t>VARIABLES DE HOLGURA O SLACK </a:t>
              </a:r>
              <a:r>
                <a:rPr lang="es-AR" sz="1200" dirty="0"/>
                <a:t>COMO RESTRICCIONES TENGA</a:t>
              </a: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A61EC10-4357-47F0-A824-55FCFFF0826B}"/>
              </a:ext>
            </a:extLst>
          </p:cNvPr>
          <p:cNvSpPr txBox="1"/>
          <p:nvPr/>
        </p:nvSpPr>
        <p:spPr>
          <a:xfrm>
            <a:off x="7104045" y="2009361"/>
            <a:ext cx="23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900" dirty="0"/>
              <a:t>≤, la variable de holgura suma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900" dirty="0"/>
              <a:t>≥, la variable de holgura resta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4B8236C-3B92-4D8A-96D9-B06FFF478D7D}"/>
              </a:ext>
            </a:extLst>
          </p:cNvPr>
          <p:cNvGrpSpPr/>
          <p:nvPr/>
        </p:nvGrpSpPr>
        <p:grpSpPr>
          <a:xfrm>
            <a:off x="3086793" y="1309082"/>
            <a:ext cx="6613200" cy="1454142"/>
            <a:chOff x="264765" y="2708911"/>
            <a:chExt cx="6635690" cy="1097719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7C0A2F2-2001-487D-BC1B-74472DE00D54}"/>
                </a:ext>
              </a:extLst>
            </p:cNvPr>
            <p:cNvSpPr txBox="1"/>
            <p:nvPr/>
          </p:nvSpPr>
          <p:spPr>
            <a:xfrm>
              <a:off x="264765" y="3027043"/>
              <a:ext cx="6635690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200" dirty="0"/>
                <a:t>60 X1 + 15 X2 + 0X3 + </a:t>
              </a:r>
              <a:r>
                <a:rPr lang="es-AR" sz="1200" dirty="0">
                  <a:solidFill>
                    <a:srgbClr val="FF0000"/>
                  </a:solidFill>
                </a:rPr>
                <a:t>1X4</a:t>
              </a:r>
              <a:r>
                <a:rPr lang="es-AR" sz="1200" dirty="0"/>
                <a:t> + 0X5 + 0X6     = 2000		</a:t>
              </a:r>
            </a:p>
            <a:p>
              <a:r>
                <a:rPr lang="es-AR" sz="1200" dirty="0"/>
                <a:t>0 X1 + 30 X2 + 20X3 + 0X4 + </a:t>
              </a:r>
              <a:r>
                <a:rPr lang="es-AR" sz="1200" dirty="0">
                  <a:solidFill>
                    <a:srgbClr val="FF0000"/>
                  </a:solidFill>
                </a:rPr>
                <a:t>1X5</a:t>
              </a:r>
              <a:r>
                <a:rPr lang="es-AR" sz="1200" dirty="0"/>
                <a:t> + 0X6     = 2500		</a:t>
              </a:r>
            </a:p>
            <a:p>
              <a:r>
                <a:rPr lang="es-AR" sz="1200" dirty="0"/>
                <a:t>70 X1 + 60 X2 + 50 X3 + 0X4 + 0X5 + </a:t>
              </a:r>
              <a:r>
                <a:rPr lang="es-AR" sz="1200" dirty="0">
                  <a:solidFill>
                    <a:srgbClr val="FF0000"/>
                  </a:solidFill>
                </a:rPr>
                <a:t>1X6 </a:t>
              </a:r>
              <a:r>
                <a:rPr lang="es-AR" sz="1200" dirty="0"/>
                <a:t> = 2400</a:t>
              </a:r>
              <a:r>
                <a:rPr lang="es-AR" dirty="0"/>
                <a:t>		</a:t>
              </a:r>
            </a:p>
          </p:txBody>
        </p:sp>
        <p:sp>
          <p:nvSpPr>
            <p:cNvPr id="28" name="Corchetes 27">
              <a:extLst>
                <a:ext uri="{FF2B5EF4-FFF2-40B4-BE49-F238E27FC236}">
                  <a16:creationId xmlns:a16="http://schemas.microsoft.com/office/drawing/2014/main" id="{68EDD19B-75B3-4F8D-BDB4-445F317947FE}"/>
                </a:ext>
              </a:extLst>
            </p:cNvPr>
            <p:cNvSpPr/>
            <p:nvPr/>
          </p:nvSpPr>
          <p:spPr>
            <a:xfrm>
              <a:off x="1891863" y="2926893"/>
              <a:ext cx="1371600" cy="879737"/>
            </a:xfrm>
            <a:prstGeom prst="bracketPair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09EF896E-5D10-48B4-81F4-7DC272F1A4BC}"/>
                </a:ext>
              </a:extLst>
            </p:cNvPr>
            <p:cNvSpPr txBox="1"/>
            <p:nvPr/>
          </p:nvSpPr>
          <p:spPr>
            <a:xfrm>
              <a:off x="264765" y="2708911"/>
              <a:ext cx="663569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200" b="1" dirty="0"/>
                <a:t>ECUACIONES</a:t>
              </a:r>
              <a:endParaRPr lang="es-AR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6664C81-24BD-49B5-B099-B4DB6B871863}"/>
              </a:ext>
            </a:extLst>
          </p:cNvPr>
          <p:cNvSpPr txBox="1"/>
          <p:nvPr/>
        </p:nvSpPr>
        <p:spPr>
          <a:xfrm>
            <a:off x="61175" y="108122"/>
            <a:ext cx="42698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>
                <a:solidFill>
                  <a:schemeClr val="bg1"/>
                </a:solidFill>
              </a:rPr>
              <a:t>4) PASAJE A ECUACION</a:t>
            </a:r>
          </a:p>
          <a:p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ABBAC29-043C-4447-9113-6BDD597CC418}"/>
              </a:ext>
            </a:extLst>
          </p:cNvPr>
          <p:cNvSpPr/>
          <p:nvPr/>
        </p:nvSpPr>
        <p:spPr>
          <a:xfrm>
            <a:off x="2605094" y="1858122"/>
            <a:ext cx="366706" cy="2172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C2A1A6B-D886-47DF-A44C-3D196ACD95B0}"/>
              </a:ext>
            </a:extLst>
          </p:cNvPr>
          <p:cNvGrpSpPr/>
          <p:nvPr/>
        </p:nvGrpSpPr>
        <p:grpSpPr>
          <a:xfrm>
            <a:off x="198702" y="3105484"/>
            <a:ext cx="7619108" cy="1809133"/>
            <a:chOff x="198702" y="3105484"/>
            <a:chExt cx="7619108" cy="18091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365DD976-E40E-443A-8EFB-C84BA8FA7735}"/>
                    </a:ext>
                  </a:extLst>
                </p:cNvPr>
                <p:cNvSpPr txBox="1"/>
                <p:nvPr/>
              </p:nvSpPr>
              <p:spPr>
                <a:xfrm>
                  <a:off x="4475521" y="4176402"/>
                  <a:ext cx="3342289" cy="7382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s-AR" sz="36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8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AR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0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es-AR" sz="180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s-AR" sz="1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80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s-AR" sz="180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s-A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0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  <m:e>
                                <m:r>
                                  <a:rPr lang="es-AR" sz="180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es-AR" sz="180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AR" sz="1800" b="0" dirty="0"/>
                </a:p>
              </p:txBody>
            </p:sp>
          </mc:Choice>
          <mc:Fallback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365DD976-E40E-443A-8EFB-C84BA8FA7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521" y="4176402"/>
                  <a:ext cx="3342289" cy="7382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8AE16447-148D-41BB-A478-0BA24598A3B5}"/>
                    </a:ext>
                  </a:extLst>
                </p:cNvPr>
                <p:cNvSpPr txBox="1"/>
                <p:nvPr/>
              </p:nvSpPr>
              <p:spPr>
                <a:xfrm>
                  <a:off x="198702" y="3577516"/>
                  <a:ext cx="26634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s-AR" sz="18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s-AR" sz="1800" b="0" dirty="0"/>
                </a:p>
              </p:txBody>
            </p:sp>
          </mc:Choice>
          <mc:Fallback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8AE16447-148D-41BB-A478-0BA24598A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02" y="3577516"/>
                  <a:ext cx="2663421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0A57680A-C037-4F3A-BCA9-33EC0A5A10EF}"/>
                    </a:ext>
                  </a:extLst>
                </p:cNvPr>
                <p:cNvSpPr txBox="1"/>
                <p:nvPr/>
              </p:nvSpPr>
              <p:spPr>
                <a:xfrm>
                  <a:off x="198702" y="4164944"/>
                  <a:ext cx="24886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s-AR" sz="18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8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680,570,450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s-AR" sz="1800" b="0" dirty="0"/>
                </a:p>
              </p:txBody>
            </p:sp>
          </mc:Choice>
          <mc:Fallback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0A57680A-C037-4F3A-BCA9-33EC0A5A1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02" y="4164944"/>
                  <a:ext cx="2488695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269EBC54-B7ED-4C78-8CAA-C3F3CDBADDF0}"/>
                    </a:ext>
                  </a:extLst>
                </p:cNvPr>
                <p:cNvSpPr txBox="1"/>
                <p:nvPr/>
              </p:nvSpPr>
              <p:spPr>
                <a:xfrm>
                  <a:off x="5017696" y="3557143"/>
                  <a:ext cx="23700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s-AR" sz="18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8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2000,2500,2400</m:t>
                          </m:r>
                        </m:e>
                      </m:d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s-AR" sz="1800" b="0" dirty="0"/>
                </a:p>
              </p:txBody>
            </p:sp>
          </mc:Choice>
          <mc:Fallback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269EBC54-B7ED-4C78-8CAA-C3F3CDBAD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696" y="3557143"/>
                  <a:ext cx="237007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28" b="-11111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E07C595-EE1F-49CD-B036-EE086CCCB40F}"/>
                </a:ext>
              </a:extLst>
            </p:cNvPr>
            <p:cNvSpPr txBox="1"/>
            <p:nvPr/>
          </p:nvSpPr>
          <p:spPr>
            <a:xfrm>
              <a:off x="198702" y="3105484"/>
              <a:ext cx="659392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100" b="1" dirty="0"/>
                <a:t>MODELO EXTENDIDO MATRICIAL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73714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F876704-ECB9-4F3D-B9A1-E9A50A3AA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896413"/>
              </p:ext>
            </p:extLst>
          </p:nvPr>
        </p:nvGraphicFramePr>
        <p:xfrm>
          <a:off x="601255" y="1527188"/>
          <a:ext cx="76454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645449" imgH="1739725" progId="Excel.Sheet.12">
                  <p:embed/>
                </p:oleObj>
              </mc:Choice>
              <mc:Fallback>
                <p:oleObj name="Worksheet" r:id="rId3" imgW="7645449" imgH="1739725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BF876704-ECB9-4F3D-B9A1-E9A50A3AA9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255" y="1527188"/>
                        <a:ext cx="7645400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DA2EA00C-C20E-4E5F-9490-A2E71969EAD1}"/>
              </a:ext>
            </a:extLst>
          </p:cNvPr>
          <p:cNvSpPr txBox="1"/>
          <p:nvPr/>
        </p:nvSpPr>
        <p:spPr>
          <a:xfrm>
            <a:off x="61175" y="108122"/>
            <a:ext cx="8342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>
                <a:solidFill>
                  <a:schemeClr val="bg1"/>
                </a:solidFill>
              </a:rPr>
              <a:t>4) METODO SIMPLEX</a:t>
            </a:r>
          </a:p>
          <a:p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E848E53-C764-4480-87CD-695CAC5F90CA}"/>
              </a:ext>
            </a:extLst>
          </p:cNvPr>
          <p:cNvGrpSpPr/>
          <p:nvPr/>
        </p:nvGrpSpPr>
        <p:grpSpPr>
          <a:xfrm>
            <a:off x="2957761" y="3544865"/>
            <a:ext cx="3894083" cy="1815882"/>
            <a:chOff x="5464843" y="3327618"/>
            <a:chExt cx="3894083" cy="1815882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E0A55F2-C99F-48E4-8B43-74DA69CECA94}"/>
                </a:ext>
              </a:extLst>
            </p:cNvPr>
            <p:cNvSpPr txBox="1"/>
            <p:nvPr/>
          </p:nvSpPr>
          <p:spPr>
            <a:xfrm>
              <a:off x="5464843" y="3327618"/>
              <a:ext cx="3436883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/>
                <a:t>n= cantidad de variables</a:t>
              </a:r>
            </a:p>
            <a:p>
              <a:r>
                <a:rPr lang="es-AR" dirty="0"/>
                <a:t>m= cantidad de restricciones</a:t>
              </a:r>
            </a:p>
            <a:p>
              <a:r>
                <a:rPr lang="es-AR" dirty="0"/>
                <a:t>n-m = cantidad de variables </a:t>
              </a:r>
              <a:r>
                <a:rPr lang="es-AR" b="1" dirty="0"/>
                <a:t>no básicas </a:t>
              </a:r>
              <a:r>
                <a:rPr lang="es-AR" dirty="0"/>
                <a:t>(= 0)</a:t>
              </a:r>
            </a:p>
            <a:p>
              <a:r>
                <a:rPr lang="es-AR" b="1" dirty="0"/>
                <a:t>Entonces, n menos cantidad de variables NB nos da cantidad de VB</a:t>
              </a:r>
            </a:p>
            <a:p>
              <a:endParaRPr lang="es-AR" dirty="0"/>
            </a:p>
            <a:p>
              <a:endParaRPr lang="es-AR" dirty="0"/>
            </a:p>
          </p:txBody>
        </p:sp>
        <p:pic>
          <p:nvPicPr>
            <p:cNvPr id="14" name="Gráfico 13" descr="Signo de exclamación">
              <a:extLst>
                <a:ext uri="{FF2B5EF4-FFF2-40B4-BE49-F238E27FC236}">
                  <a16:creationId xmlns:a16="http://schemas.microsoft.com/office/drawing/2014/main" id="{58732574-2F4D-4A57-988F-CBDC53D27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44526" y="3554506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1BDD0DD9-BAF9-4DED-9063-6B9CB03E3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80509"/>
              </p:ext>
            </p:extLst>
          </p:nvPr>
        </p:nvGraphicFramePr>
        <p:xfrm>
          <a:off x="484533" y="1481150"/>
          <a:ext cx="8026400" cy="1831975"/>
        </p:xfrm>
        <a:graphic>
          <a:graphicData uri="http://schemas.openxmlformats.org/drawingml/2006/table">
            <a:tbl>
              <a:tblPr/>
              <a:tblGrid>
                <a:gridCol w="1407473">
                  <a:extLst>
                    <a:ext uri="{9D8B030D-6E8A-4147-A177-3AD203B41FA5}">
                      <a16:colId xmlns:a16="http://schemas.microsoft.com/office/drawing/2014/main" val="377854556"/>
                    </a:ext>
                  </a:extLst>
                </a:gridCol>
                <a:gridCol w="887596">
                  <a:extLst>
                    <a:ext uri="{9D8B030D-6E8A-4147-A177-3AD203B41FA5}">
                      <a16:colId xmlns:a16="http://schemas.microsoft.com/office/drawing/2014/main" val="846933276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796648028"/>
                    </a:ext>
                  </a:extLst>
                </a:gridCol>
                <a:gridCol w="963675">
                  <a:extLst>
                    <a:ext uri="{9D8B030D-6E8A-4147-A177-3AD203B41FA5}">
                      <a16:colId xmlns:a16="http://schemas.microsoft.com/office/drawing/2014/main" val="456286666"/>
                    </a:ext>
                  </a:extLst>
                </a:gridCol>
                <a:gridCol w="862236">
                  <a:extLst>
                    <a:ext uri="{9D8B030D-6E8A-4147-A177-3AD203B41FA5}">
                      <a16:colId xmlns:a16="http://schemas.microsoft.com/office/drawing/2014/main" val="2397829194"/>
                    </a:ext>
                  </a:extLst>
                </a:gridCol>
                <a:gridCol w="862236">
                  <a:extLst>
                    <a:ext uri="{9D8B030D-6E8A-4147-A177-3AD203B41FA5}">
                      <a16:colId xmlns:a16="http://schemas.microsoft.com/office/drawing/2014/main" val="3767178482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2957412863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3397398467"/>
                    </a:ext>
                  </a:extLst>
                </a:gridCol>
                <a:gridCol w="760796">
                  <a:extLst>
                    <a:ext uri="{9D8B030D-6E8A-4147-A177-3AD203B41FA5}">
                      <a16:colId xmlns:a16="http://schemas.microsoft.com/office/drawing/2014/main" val="3857629733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Coef. En Z (Cj) ---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08255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coef en Z de la variable basica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Variable basica (variable solucion)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Bk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9751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27861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233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Xi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121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Zj - cj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4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9975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B72572C-DAFB-45C3-9EEE-E38B93B0378B}"/>
              </a:ext>
            </a:extLst>
          </p:cNvPr>
          <p:cNvSpPr txBox="1"/>
          <p:nvPr/>
        </p:nvSpPr>
        <p:spPr>
          <a:xfrm>
            <a:off x="264765" y="124418"/>
            <a:ext cx="8342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ITERACION 0</a:t>
            </a:r>
            <a:endParaRPr lang="es-AR" dirty="0"/>
          </a:p>
          <a:p>
            <a:r>
              <a:rPr lang="es-AR" dirty="0"/>
              <a:t>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endParaRPr lang="es-AR" dirty="0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A46A7BFA-9055-4099-ABCA-040E89D291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494352"/>
              </p:ext>
            </p:extLst>
          </p:nvPr>
        </p:nvGraphicFramePr>
        <p:xfrm>
          <a:off x="601663" y="1849438"/>
          <a:ext cx="76454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645449" imgH="1663656" progId="Excel.Sheet.12">
                  <p:embed/>
                </p:oleObj>
              </mc:Choice>
              <mc:Fallback>
                <p:oleObj name="Worksheet" r:id="rId3" imgW="7645449" imgH="1663656" progId="Excel.Sheet.12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A46A7BFA-9055-4099-ABCA-040E89D291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663" y="1849438"/>
                        <a:ext cx="76454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1382B71D-8F24-45FF-A62B-B50DDAB9A8B5}"/>
              </a:ext>
            </a:extLst>
          </p:cNvPr>
          <p:cNvSpPr/>
          <p:nvPr/>
        </p:nvSpPr>
        <p:spPr>
          <a:xfrm>
            <a:off x="3662242" y="2744172"/>
            <a:ext cx="2273378" cy="58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1464AE6-7646-4504-9D21-16FAFF8ED482}"/>
              </a:ext>
            </a:extLst>
          </p:cNvPr>
          <p:cNvSpPr txBox="1"/>
          <p:nvPr/>
        </p:nvSpPr>
        <p:spPr>
          <a:xfrm>
            <a:off x="3961314" y="3505650"/>
            <a:ext cx="254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err="1">
                <a:highlight>
                  <a:srgbClr val="FF0000"/>
                </a:highlight>
              </a:rPr>
              <a:t>Coef</a:t>
            </a:r>
            <a:r>
              <a:rPr lang="es-AR" sz="1000" b="1" dirty="0">
                <a:highlight>
                  <a:srgbClr val="FF0000"/>
                </a:highlight>
              </a:rPr>
              <a:t> de las variables en las restricciones (</a:t>
            </a:r>
            <a:r>
              <a:rPr lang="es-AR" sz="1000" b="1" dirty="0" err="1">
                <a:highlight>
                  <a:srgbClr val="FF0000"/>
                </a:highlight>
              </a:rPr>
              <a:t>coef</a:t>
            </a:r>
            <a:r>
              <a:rPr lang="es-AR" sz="1000" b="1" dirty="0">
                <a:highlight>
                  <a:srgbClr val="FF0000"/>
                </a:highlight>
              </a:rPr>
              <a:t> tecnológicos)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D3B09FA-3A1E-4F76-8B96-2386AC41B435}"/>
              </a:ext>
            </a:extLst>
          </p:cNvPr>
          <p:cNvSpPr/>
          <p:nvPr/>
        </p:nvSpPr>
        <p:spPr>
          <a:xfrm flipV="1">
            <a:off x="3649716" y="1841947"/>
            <a:ext cx="4596939" cy="207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A8E8716-3252-49F7-8B7D-521A4E7975AA}"/>
              </a:ext>
            </a:extLst>
          </p:cNvPr>
          <p:cNvSpPr txBox="1"/>
          <p:nvPr/>
        </p:nvSpPr>
        <p:spPr>
          <a:xfrm>
            <a:off x="3961313" y="1246766"/>
            <a:ext cx="254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err="1">
                <a:highlight>
                  <a:srgbClr val="FF0000"/>
                </a:highlight>
              </a:rPr>
              <a:t>Coef</a:t>
            </a:r>
            <a:r>
              <a:rPr lang="es-AR" sz="1000" b="1" dirty="0">
                <a:highlight>
                  <a:srgbClr val="FF0000"/>
                </a:highlight>
              </a:rPr>
              <a:t> de las variables de decisión en el funcional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830844D-2F45-45E7-9543-A35AE22A6405}"/>
              </a:ext>
            </a:extLst>
          </p:cNvPr>
          <p:cNvSpPr/>
          <p:nvPr/>
        </p:nvSpPr>
        <p:spPr>
          <a:xfrm flipV="1">
            <a:off x="2851291" y="2759938"/>
            <a:ext cx="768730" cy="557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33BCC5F-02E2-4C71-A5C7-E5FB8BF7F975}"/>
              </a:ext>
            </a:extLst>
          </p:cNvPr>
          <p:cNvSpPr txBox="1"/>
          <p:nvPr/>
        </p:nvSpPr>
        <p:spPr>
          <a:xfrm>
            <a:off x="1659218" y="3605540"/>
            <a:ext cx="2545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>
                <a:highlight>
                  <a:srgbClr val="FF0000"/>
                </a:highlight>
              </a:rPr>
              <a:t>Valor de la variable activada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4EEF023-66EC-44A7-B6DA-790FCD32ECDF}"/>
              </a:ext>
            </a:extLst>
          </p:cNvPr>
          <p:cNvGrpSpPr/>
          <p:nvPr/>
        </p:nvGrpSpPr>
        <p:grpSpPr>
          <a:xfrm>
            <a:off x="323193" y="4077430"/>
            <a:ext cx="10748706" cy="954107"/>
            <a:chOff x="630620" y="3325724"/>
            <a:chExt cx="10748706" cy="954107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254FFD3-0D70-471F-AE99-471C3DE47C82}"/>
                </a:ext>
              </a:extLst>
            </p:cNvPr>
            <p:cNvSpPr txBox="1"/>
            <p:nvPr/>
          </p:nvSpPr>
          <p:spPr>
            <a:xfrm>
              <a:off x="4743636" y="3325724"/>
              <a:ext cx="663569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b="1" dirty="0"/>
                <a:t> RESTRICCIONES</a:t>
              </a:r>
            </a:p>
            <a:p>
              <a:r>
                <a:rPr lang="es-AR" dirty="0"/>
                <a:t>60 X1 + 15 X2 + 0X3 + </a:t>
              </a:r>
              <a:r>
                <a:rPr lang="es-AR" dirty="0">
                  <a:solidFill>
                    <a:srgbClr val="FF0000"/>
                  </a:solidFill>
                </a:rPr>
                <a:t>1X4</a:t>
              </a:r>
              <a:r>
                <a:rPr lang="es-AR" dirty="0"/>
                <a:t> + 0X5 + 0X6 = 2000		</a:t>
              </a:r>
            </a:p>
            <a:p>
              <a:r>
                <a:rPr lang="es-AR" dirty="0"/>
                <a:t>0 X1 + 30 X2 + 20X3 + 0X4 + </a:t>
              </a:r>
              <a:r>
                <a:rPr lang="es-AR" dirty="0">
                  <a:solidFill>
                    <a:srgbClr val="FF0000"/>
                  </a:solidFill>
                </a:rPr>
                <a:t>1X5</a:t>
              </a:r>
              <a:r>
                <a:rPr lang="es-AR" dirty="0"/>
                <a:t> + 0X6  = 2500		</a:t>
              </a:r>
            </a:p>
            <a:p>
              <a:r>
                <a:rPr lang="es-AR" dirty="0"/>
                <a:t>70 X1 + 60 X2 + 50 X3 + 0X4 + 0X5 + </a:t>
              </a:r>
              <a:r>
                <a:rPr lang="es-AR" dirty="0">
                  <a:solidFill>
                    <a:srgbClr val="FF0000"/>
                  </a:solidFill>
                </a:rPr>
                <a:t>1X6</a:t>
              </a:r>
              <a:r>
                <a:rPr lang="es-AR" dirty="0"/>
                <a:t> = 2400		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C4956D5-3F6B-4E49-A064-F3A0B92C8D47}"/>
                </a:ext>
              </a:extLst>
            </p:cNvPr>
            <p:cNvSpPr txBox="1"/>
            <p:nvPr/>
          </p:nvSpPr>
          <p:spPr>
            <a:xfrm>
              <a:off x="630620" y="3424732"/>
              <a:ext cx="39571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b="1" dirty="0">
                  <a:latin typeface="Calibri" panose="020F0502020204030204" pitchFamily="34" charset="0"/>
                </a:rPr>
                <a:t>FUNCION OBJETIVO </a:t>
              </a:r>
              <a:endParaRPr lang="es-AR" dirty="0"/>
            </a:p>
            <a:p>
              <a:r>
                <a:rPr lang="es-AR" dirty="0"/>
                <a:t>Z = 680X1 + 570X2 + 450X3 + 0X4 +0X5 + 0X6 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74D34B-EECB-498D-AB71-275F6908EB74}"/>
              </a:ext>
            </a:extLst>
          </p:cNvPr>
          <p:cNvSpPr/>
          <p:nvPr/>
        </p:nvSpPr>
        <p:spPr>
          <a:xfrm flipV="1">
            <a:off x="2073165" y="2760308"/>
            <a:ext cx="744147" cy="557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9F2F740-1AA6-4BCC-8B2C-2DCE3FF6EE72}"/>
              </a:ext>
            </a:extLst>
          </p:cNvPr>
          <p:cNvCxnSpPr>
            <a:cxnSpLocks/>
          </p:cNvCxnSpPr>
          <p:nvPr/>
        </p:nvCxnSpPr>
        <p:spPr>
          <a:xfrm flipH="1" flipV="1">
            <a:off x="1292772" y="1646876"/>
            <a:ext cx="780393" cy="1065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9B8087D-B07E-4E57-A673-ED6BDE11E98C}"/>
              </a:ext>
            </a:extLst>
          </p:cNvPr>
          <p:cNvSpPr txBox="1"/>
          <p:nvPr/>
        </p:nvSpPr>
        <p:spPr>
          <a:xfrm>
            <a:off x="634335" y="1386137"/>
            <a:ext cx="2545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>
                <a:highlight>
                  <a:srgbClr val="FF0000"/>
                </a:highlight>
              </a:rPr>
              <a:t>En t=0:     x1,x2,x3 = 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91F2A4A-EFAC-4B83-98FC-861B52CBF193}"/>
              </a:ext>
            </a:extLst>
          </p:cNvPr>
          <p:cNvSpPr txBox="1"/>
          <p:nvPr/>
        </p:nvSpPr>
        <p:spPr>
          <a:xfrm>
            <a:off x="6211809" y="3622264"/>
            <a:ext cx="2545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>
                <a:highlight>
                  <a:srgbClr val="FF0000"/>
                </a:highlight>
              </a:rPr>
              <a:t>Matriz identidad, variables </a:t>
            </a:r>
            <a:r>
              <a:rPr lang="es-AR" sz="1000" b="1" dirty="0" err="1">
                <a:highlight>
                  <a:srgbClr val="FF0000"/>
                </a:highlight>
              </a:rPr>
              <a:t>slack</a:t>
            </a:r>
            <a:endParaRPr lang="es-AR" sz="1000" b="1" dirty="0">
              <a:highlight>
                <a:srgbClr val="FF0000"/>
              </a:highlight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ACE574F-6E8B-4C5A-BAC5-460257CC4687}"/>
              </a:ext>
            </a:extLst>
          </p:cNvPr>
          <p:cNvSpPr/>
          <p:nvPr/>
        </p:nvSpPr>
        <p:spPr>
          <a:xfrm>
            <a:off x="5953469" y="2751663"/>
            <a:ext cx="2273378" cy="58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</p:spTree>
    <p:extLst>
      <p:ext uri="{BB962C8B-B14F-4D97-AF65-F5344CB8AC3E}">
        <p14:creationId xmlns:p14="http://schemas.microsoft.com/office/powerpoint/2010/main" val="41030001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 animBg="1"/>
      <p:bldP spid="4" grpId="0"/>
      <p:bldP spid="10" grpId="0" animBg="1"/>
      <p:bldP spid="11" grpId="0"/>
      <p:bldP spid="15" grpId="0" animBg="1"/>
      <p:bldP spid="18" grpId="0"/>
      <p:bldP spid="19" grpId="0"/>
      <p:bldP spid="20" grpId="0" animBg="1"/>
    </p:bld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7899</TotalTime>
  <Words>3226</Words>
  <Application>Microsoft Office PowerPoint</Application>
  <PresentationFormat>Presentación en pantalla (16:9)</PresentationFormat>
  <Paragraphs>1311</Paragraphs>
  <Slides>27</Slides>
  <Notes>27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Cambria Math</vt:lpstr>
      <vt:lpstr>Helvetica Neue</vt:lpstr>
      <vt:lpstr>Calibri</vt:lpstr>
      <vt:lpstr>Arial</vt:lpstr>
      <vt:lpstr>biz</vt:lpstr>
      <vt:lpstr>Hoja de cálculo de Microsoft Excel</vt:lpstr>
      <vt:lpstr>Worksheet</vt:lpstr>
      <vt:lpstr>Práctica Programacion lineal: Ejercicio 10 Clase 19</vt:lpstr>
      <vt:lpstr>Ejercicio 10</vt:lpstr>
      <vt:lpstr>Pasos a seguir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Programacion lineal:Ejercicio 10. Clase 18</dc:title>
  <dc:creator>milagros bochor</dc:creator>
  <cp:lastModifiedBy>milagros bochor</cp:lastModifiedBy>
  <cp:revision>82</cp:revision>
  <dcterms:modified xsi:type="dcterms:W3CDTF">2021-09-16T00:27:07Z</dcterms:modified>
</cp:coreProperties>
</file>