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9A9F8-12EF-42FB-A87F-C32C52F43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C2CI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13CA78-950B-46AE-8597-C03055751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RAPPORT DETAILLER DU 31-12-2020</a:t>
            </a:r>
          </a:p>
          <a:p>
            <a:r>
              <a:rPr lang="fr-FR" dirty="0"/>
              <a:t>DU 02-01-2021 AU 31-12-2021</a:t>
            </a:r>
          </a:p>
        </p:txBody>
      </p:sp>
    </p:spTree>
    <p:extLst>
      <p:ext uri="{BB962C8B-B14F-4D97-AF65-F5344CB8AC3E}">
        <p14:creationId xmlns:p14="http://schemas.microsoft.com/office/powerpoint/2010/main" val="54856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23F3B-D37C-40C2-A804-D236C920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POINT DE C2CI</a:t>
            </a:r>
            <a:br>
              <a:rPr lang="fr-FR" dirty="0"/>
            </a:br>
            <a:r>
              <a:rPr lang="fr-FR" dirty="0"/>
              <a:t>SOLDE AU 31-12-2020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FD1793-742B-4502-8461-B8A4415F5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DEBIT = </a:t>
            </a:r>
            <a:r>
              <a:rPr lang="fr-FR" sz="1600" dirty="0"/>
              <a:t>74’709’905</a:t>
            </a:r>
          </a:p>
          <a:p>
            <a:r>
              <a:rPr lang="fr-FR" sz="1600" dirty="0"/>
              <a:t>Ravitaillement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D1A611-1E35-4D4C-8DDD-FAA549D5960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9" y="3360262"/>
            <a:ext cx="2825104" cy="3392230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27-05-2021 = 1’956’900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27-05-2021 = 5’721’080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09-08-2021 = 2’311’830 F </a:t>
            </a:r>
          </a:p>
          <a:p>
            <a:pPr marL="285750" indent="-285750">
              <a:buFontTx/>
              <a:buChar char="-"/>
            </a:pPr>
            <a:r>
              <a:rPr lang="fr-FR" dirty="0"/>
              <a:t>09-08-2021 = 8’660’004 F </a:t>
            </a:r>
          </a:p>
          <a:p>
            <a:pPr marL="285750" indent="-285750">
              <a:buFontTx/>
              <a:buChar char="-"/>
            </a:pPr>
            <a:r>
              <a:rPr lang="fr-FR" dirty="0"/>
              <a:t>04-10-2021 = 442’788 F </a:t>
            </a:r>
          </a:p>
          <a:p>
            <a:pPr marL="285750" indent="-285750">
              <a:buFontTx/>
              <a:buChar char="-"/>
            </a:pPr>
            <a:r>
              <a:rPr lang="fr-FR" dirty="0"/>
              <a:t>08-10-21 = 4’782’168 F </a:t>
            </a:r>
          </a:p>
          <a:p>
            <a:pPr marL="285750" indent="-285750">
              <a:buFontTx/>
              <a:buChar char="-"/>
            </a:pPr>
            <a:r>
              <a:rPr lang="fr-FR" dirty="0"/>
              <a:t>08-10-2021= 1’872’720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04-12-2021= 1’100’000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09-12-2021= 2’338’860 F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754482-6DA9-4CDF-943F-78ADF98A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CREDIT = </a:t>
            </a:r>
            <a:r>
              <a:rPr lang="fr-FR" sz="1600" dirty="0"/>
              <a:t>71’150’882</a:t>
            </a:r>
          </a:p>
          <a:p>
            <a:r>
              <a:rPr lang="fr-FR" sz="1600" dirty="0"/>
              <a:t>Versement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96397FF-52A6-49A4-AF38-AC51E0E7A16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3363434"/>
            <a:ext cx="3195830" cy="349456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7eme 25-05-21 = 2’000’000 F </a:t>
            </a:r>
          </a:p>
          <a:p>
            <a:pPr marL="285750" indent="-285750">
              <a:buFontTx/>
              <a:buChar char="-"/>
            </a:pPr>
            <a:r>
              <a:rPr lang="fr-FR" dirty="0"/>
              <a:t>8EME 11-06-21 = 1’725’000 F </a:t>
            </a:r>
          </a:p>
          <a:p>
            <a:pPr marL="285750" indent="-285750">
              <a:buFontTx/>
              <a:buChar char="-"/>
            </a:pPr>
            <a:r>
              <a:rPr lang="fr-FR" dirty="0"/>
              <a:t>9eme 21-07-21 = 3’000’000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10eme 29-07-21 = 2’000’000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11eme 11-08-21 = 1’000’000 F </a:t>
            </a:r>
          </a:p>
          <a:p>
            <a:pPr marL="285750" indent="-285750">
              <a:buFontTx/>
              <a:buChar char="-"/>
            </a:pPr>
            <a:r>
              <a:rPr lang="fr-FR" dirty="0"/>
              <a:t>12eme 10-08-21 = 1’000’000 F</a:t>
            </a:r>
          </a:p>
          <a:p>
            <a:pPr marL="285750" indent="-285750">
              <a:buFontTx/>
              <a:buChar char="-"/>
            </a:pPr>
            <a:r>
              <a:rPr lang="fr-FR" dirty="0"/>
              <a:t>13eme 13-09-21= 5’000’000 F </a:t>
            </a:r>
          </a:p>
          <a:p>
            <a:pPr marL="285750" indent="-285750">
              <a:buFontTx/>
              <a:buChar char="-"/>
            </a:pPr>
            <a:r>
              <a:rPr lang="fr-FR" dirty="0"/>
              <a:t>14eme 23-09-21 = 2’000’000 f CHEQUE ABIDJAN .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F2789B1-CA7A-41F8-90E5-F529AC5C1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SOLDE = </a:t>
            </a:r>
            <a:r>
              <a:rPr lang="fr-FR" sz="1600" dirty="0"/>
              <a:t>3’725’198 F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41D4417-6C7D-4C1B-878B-8FA1BF93B5E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fr-FR" dirty="0"/>
              <a:t>  = </a:t>
            </a:r>
            <a:endParaRPr lang="fr-FR" sz="2800" dirty="0"/>
          </a:p>
          <a:p>
            <a:r>
              <a:rPr lang="fr-FR" sz="2800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76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6EA12-801A-43EC-A995-CA4227E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C2CI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DED890-5ED7-4D9E-8B09-DE7D5548C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SUITE DEBIT </a:t>
            </a:r>
          </a:p>
          <a:p>
            <a:r>
              <a:rPr lang="fr-FR" dirty="0"/>
              <a:t>RAVITAILLEMENT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C0C03F-9888-46D9-9019-8665DC5CEEB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09-12-2021 = 6’128’976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27-12-2021 = 2’290’920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27-12-2021 = 895’500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2BA52F-CC74-43FE-9675-A3A8377A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SUITE DEBIT CREDIT </a:t>
            </a:r>
          </a:p>
          <a:p>
            <a:r>
              <a:rPr lang="fr-FR" dirty="0"/>
              <a:t>VERSEMENT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56E5D09-6EA3-4EC3-9B73-F08915BB9A3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30936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15eme 08-10-21 = 2’000’000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16eme 22-10-21 = 1’500’000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17eme 04-11-21 = 1’180’000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18eme 30-11-21 = 3’000’000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19eme 23-12-21 = 2’097’500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20eme 29-12-21 = 2’000’000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007BBDB-075F-4B93-AAC5-757F242BD0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SOLDE DEBIT </a:t>
            </a:r>
          </a:p>
          <a:p>
            <a:r>
              <a:rPr lang="fr-FR" dirty="0"/>
              <a:t>SUITE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CFDAFD6-E5D8-48DD-963C-27B84A3943F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sz="2400" dirty="0"/>
              <a:t>5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% C2CI = </a:t>
            </a:r>
            <a:r>
              <a:rPr lang="fr-FR" sz="2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sz="1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1’839’818</a:t>
            </a:r>
            <a:r>
              <a:rPr lang="fr-FR" sz="2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POUR L’ANNEE 2021 .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 SOLDE EST = </a:t>
            </a:r>
            <a:r>
              <a:rPr lang="fr-F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10’914’626 FCFA </a:t>
            </a:r>
            <a:endParaRPr lang="fr-FR" sz="1800" u="sng" dirty="0"/>
          </a:p>
        </p:txBody>
      </p:sp>
    </p:spTree>
    <p:extLst>
      <p:ext uri="{BB962C8B-B14F-4D97-AF65-F5344CB8AC3E}">
        <p14:creationId xmlns:p14="http://schemas.microsoft.com/office/powerpoint/2010/main" val="292356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4A764-FEBC-4AD3-8D4E-7AD4C4AB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ARRETER DE C2CI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E80C90-382B-49BD-AD94-06FD323C2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ARRETER DEBIT </a:t>
            </a:r>
          </a:p>
          <a:p>
            <a:r>
              <a:rPr lang="fr-FR" dirty="0"/>
              <a:t>RAVITAILEMENT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E300D4-4175-4857-926F-7290AF1409E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0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94C731-9BFF-4C00-AE59-8D8D16A1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ARRETER CREDIT </a:t>
            </a:r>
          </a:p>
          <a:p>
            <a:r>
              <a:rPr lang="fr-FR" dirty="0"/>
              <a:t>VERSEMENT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4F3F91-9572-480A-9026-811029CB422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21eme 07-02-22= 3’OOO’000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22eme 08-03-22= 1’500’000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23eme 07-04-2022 = 3’000’000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24eme 19-04-2022 = 2’000’000 F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0E4042F-D14C-49D9-AF1E-FD9710930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SOLDE COMPTE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:10’914’626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9996B39-5BE9-4385-9445-1DF9F14F37B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fr-FR" dirty="0"/>
              <a:t>LE MONTANT RESTANT C2CI </a:t>
            </a:r>
          </a:p>
          <a:p>
            <a:r>
              <a:rPr lang="fr-FR" dirty="0"/>
              <a:t>A PAYE = </a:t>
            </a:r>
            <a:r>
              <a:rPr lang="fr-FR" sz="2400" b="1" dirty="0"/>
              <a:t>1’414’626</a:t>
            </a:r>
            <a:r>
              <a:rPr lang="fr-FR" dirty="0"/>
              <a:t> FCFA </a:t>
            </a:r>
          </a:p>
        </p:txBody>
      </p:sp>
    </p:spTree>
    <p:extLst>
      <p:ext uri="{BB962C8B-B14F-4D97-AF65-F5344CB8AC3E}">
        <p14:creationId xmlns:p14="http://schemas.microsoft.com/office/powerpoint/2010/main" val="141144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7E94FCC-009A-4A2E-8885-F054FC0EBF5E}"/>
              </a:ext>
            </a:extLst>
          </p:cNvPr>
          <p:cNvSpPr/>
          <p:nvPr/>
        </p:nvSpPr>
        <p:spPr>
          <a:xfrm>
            <a:off x="2461846" y="1885071"/>
            <a:ext cx="6583679" cy="31933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ANCIEN POINT  20-04-2022 </a:t>
            </a:r>
          </a:p>
          <a:p>
            <a:pPr algn="ctr"/>
            <a:r>
              <a:rPr lang="fr-FR" dirty="0"/>
              <a:t>TOTAL RESTANT EST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= </a:t>
            </a:r>
            <a:r>
              <a:rPr lang="fr-FR" sz="2800" dirty="0">
                <a:highlight>
                  <a:srgbClr val="FFFF00"/>
                </a:highlight>
              </a:rPr>
              <a:t>1’414’626</a:t>
            </a:r>
            <a:r>
              <a:rPr lang="fr-FR" dirty="0"/>
              <a:t> FCFA </a:t>
            </a:r>
          </a:p>
        </p:txBody>
      </p:sp>
    </p:spTree>
    <p:extLst>
      <p:ext uri="{BB962C8B-B14F-4D97-AF65-F5344CB8AC3E}">
        <p14:creationId xmlns:p14="http://schemas.microsoft.com/office/powerpoint/2010/main" val="348057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E3EDF8A-97BE-5BE4-DF78-2359F3AE5E7A}"/>
              </a:ext>
            </a:extLst>
          </p:cNvPr>
          <p:cNvSpPr txBox="1"/>
          <p:nvPr/>
        </p:nvSpPr>
        <p:spPr>
          <a:xfrm>
            <a:off x="1993900" y="1104900"/>
            <a:ext cx="445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ANCIEN POINT C2CI  EST = 1 414 626 FCFA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2183C1-4BFB-8733-F9C6-EDEFDB25EB62}"/>
              </a:ext>
            </a:extLst>
          </p:cNvPr>
          <p:cNvSpPr txBox="1"/>
          <p:nvPr/>
        </p:nvSpPr>
        <p:spPr>
          <a:xfrm>
            <a:off x="1231900" y="2133600"/>
            <a:ext cx="44462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07-02-22 ) RAV FV 2201236  = 550 000 F</a:t>
            </a:r>
          </a:p>
          <a:p>
            <a:r>
              <a:rPr lang="fr-FR" dirty="0">
                <a:solidFill>
                  <a:schemeClr val="bg1"/>
                </a:solidFill>
              </a:rPr>
              <a:t>05-04-22 ) RAV FV 2203505  = 992 000 F </a:t>
            </a:r>
          </a:p>
          <a:p>
            <a:r>
              <a:rPr lang="fr-FR" dirty="0">
                <a:solidFill>
                  <a:schemeClr val="bg1"/>
                </a:solidFill>
              </a:rPr>
              <a:t>26-04-22 ) RAV FV 220440  = 12 728 805 F</a:t>
            </a:r>
          </a:p>
          <a:p>
            <a:r>
              <a:rPr lang="fr-FR" dirty="0">
                <a:solidFill>
                  <a:schemeClr val="bg1"/>
                </a:solidFill>
              </a:rPr>
              <a:t>18-06-22 ) RAV FVV223678 = 30 952 F</a:t>
            </a:r>
          </a:p>
          <a:p>
            <a:r>
              <a:rPr lang="fr-FR" dirty="0">
                <a:solidFill>
                  <a:schemeClr val="bg1"/>
                </a:solidFill>
              </a:rPr>
              <a:t>18-06-22 ) RAV FVV223676 = 72 319 F </a:t>
            </a:r>
          </a:p>
          <a:p>
            <a:r>
              <a:rPr lang="fr-FR" dirty="0">
                <a:solidFill>
                  <a:schemeClr val="bg1"/>
                </a:solidFill>
              </a:rPr>
              <a:t>18-06-22 ) RAV FVV223677 =714 285 F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D04C8B-D7DE-5347-0986-0CB78FC595D0}"/>
              </a:ext>
            </a:extLst>
          </p:cNvPr>
          <p:cNvSpPr txBox="1"/>
          <p:nvPr/>
        </p:nvSpPr>
        <p:spPr>
          <a:xfrm>
            <a:off x="609600" y="1104900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0000"/>
                </a:highlight>
              </a:rPr>
              <a:t>5</a:t>
            </a:r>
            <a:r>
              <a:rPr lang="fr-FR" sz="3200" dirty="0"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fr-FR" sz="3200" dirty="0">
              <a:highlight>
                <a:srgbClr val="FF0000"/>
              </a:highligh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46E9BB-E80D-AE26-667D-489B8B071E6F}"/>
              </a:ext>
            </a:extLst>
          </p:cNvPr>
          <p:cNvSpPr txBox="1"/>
          <p:nvPr/>
        </p:nvSpPr>
        <p:spPr>
          <a:xfrm>
            <a:off x="241300" y="18669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0000"/>
                </a:highlight>
              </a:rPr>
              <a:t>FIN 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A63F77-381B-7AF2-EFA6-8A5C658CC390}"/>
              </a:ext>
            </a:extLst>
          </p:cNvPr>
          <p:cNvSpPr txBox="1"/>
          <p:nvPr/>
        </p:nvSpPr>
        <p:spPr>
          <a:xfrm>
            <a:off x="1054351" y="395073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------------------------------------------------------------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3CFB8D-811F-456D-BB16-DA257E1271A9}"/>
              </a:ext>
            </a:extLst>
          </p:cNvPr>
          <p:cNvSpPr txBox="1"/>
          <p:nvPr/>
        </p:nvSpPr>
        <p:spPr>
          <a:xfrm>
            <a:off x="1313639" y="4278164"/>
            <a:ext cx="36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TOTAL =  </a:t>
            </a:r>
            <a:r>
              <a:rPr lang="fr-FR" dirty="0">
                <a:solidFill>
                  <a:schemeClr val="bg1"/>
                </a:solidFill>
              </a:rPr>
              <a:t>16  502  987  FCFA 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90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04854B-5354-E2B2-3B92-BF9CCD7C1C9D}"/>
              </a:ext>
            </a:extLst>
          </p:cNvPr>
          <p:cNvSpPr txBox="1"/>
          <p:nvPr/>
        </p:nvSpPr>
        <p:spPr>
          <a:xfrm>
            <a:off x="3860800" y="901700"/>
            <a:ext cx="355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VERSEMENT EFFECTUER PAR DIM-AD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A31F52-A926-E1E6-8547-209DDD6B3087}"/>
              </a:ext>
            </a:extLst>
          </p:cNvPr>
          <p:cNvSpPr txBox="1"/>
          <p:nvPr/>
        </p:nvSpPr>
        <p:spPr>
          <a:xfrm>
            <a:off x="3894046" y="104019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-------------------------------------------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2871A4-A2F1-C770-0205-07D4BD6E1B5D}"/>
              </a:ext>
            </a:extLst>
          </p:cNvPr>
          <p:cNvSpPr txBox="1"/>
          <p:nvPr/>
        </p:nvSpPr>
        <p:spPr>
          <a:xfrm>
            <a:off x="1104900" y="1854200"/>
            <a:ext cx="4238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23-05-2022 ) VERSEMENT  = 2 000 000 F</a:t>
            </a:r>
          </a:p>
          <a:p>
            <a:r>
              <a:rPr lang="fr-FR" dirty="0">
                <a:solidFill>
                  <a:schemeClr val="bg1"/>
                </a:solidFill>
              </a:rPr>
              <a:t>03-06-2022 ) VERSEMENT = 2 500 000 F </a:t>
            </a:r>
          </a:p>
          <a:p>
            <a:r>
              <a:rPr lang="fr-FR" dirty="0">
                <a:solidFill>
                  <a:schemeClr val="bg1"/>
                </a:solidFill>
              </a:rPr>
              <a:t>10-06-2022 ) VERSEMENT = 2 000 000 F</a:t>
            </a:r>
          </a:p>
          <a:p>
            <a:r>
              <a:rPr lang="fr-FR" dirty="0">
                <a:solidFill>
                  <a:schemeClr val="bg1"/>
                </a:solidFill>
              </a:rPr>
              <a:t>17-06-2022 ) VERSEMENT = 1 000 000 F</a:t>
            </a:r>
          </a:p>
          <a:p>
            <a:r>
              <a:rPr lang="fr-FR" dirty="0">
                <a:solidFill>
                  <a:schemeClr val="bg1"/>
                </a:solidFill>
              </a:rPr>
              <a:t>20-06-2022 ) VERSEMENT = 3 000 000 F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14F3CE-3C95-F030-6DEF-D842607EAFD9}"/>
              </a:ext>
            </a:extLst>
          </p:cNvPr>
          <p:cNvSpPr txBox="1"/>
          <p:nvPr/>
        </p:nvSpPr>
        <p:spPr>
          <a:xfrm>
            <a:off x="1104900" y="3297004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----------------------------------------------------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DC981-E20A-7B22-CFF2-FB25F2CCA540}"/>
              </a:ext>
            </a:extLst>
          </p:cNvPr>
          <p:cNvSpPr txBox="1"/>
          <p:nvPr/>
        </p:nvSpPr>
        <p:spPr>
          <a:xfrm>
            <a:off x="1822179" y="3666336"/>
            <a:ext cx="280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TOTAL = 10 500 000 FCFA </a:t>
            </a:r>
          </a:p>
        </p:txBody>
      </p:sp>
    </p:spTree>
    <p:extLst>
      <p:ext uri="{BB962C8B-B14F-4D97-AF65-F5344CB8AC3E}">
        <p14:creationId xmlns:p14="http://schemas.microsoft.com/office/powerpoint/2010/main" val="239581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Préparation 1">
            <a:extLst>
              <a:ext uri="{FF2B5EF4-FFF2-40B4-BE49-F238E27FC236}">
                <a16:creationId xmlns:a16="http://schemas.microsoft.com/office/drawing/2014/main" id="{5769CEC8-D6EF-8233-E4BE-DBEBA72E8987}"/>
              </a:ext>
            </a:extLst>
          </p:cNvPr>
          <p:cNvSpPr/>
          <p:nvPr/>
        </p:nvSpPr>
        <p:spPr>
          <a:xfrm>
            <a:off x="2336800" y="2209800"/>
            <a:ext cx="7023100" cy="29845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6 002 987 </a:t>
            </a:r>
            <a:r>
              <a:rPr lang="fr-FR" dirty="0">
                <a:solidFill>
                  <a:schemeClr val="bg1"/>
                </a:solidFill>
              </a:rPr>
              <a:t>FCFA </a:t>
            </a:r>
          </a:p>
        </p:txBody>
      </p:sp>
    </p:spTree>
    <p:extLst>
      <p:ext uri="{BB962C8B-B14F-4D97-AF65-F5344CB8AC3E}">
        <p14:creationId xmlns:p14="http://schemas.microsoft.com/office/powerpoint/2010/main" val="247537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646</TotalTime>
  <Words>369</Words>
  <Application>Microsoft Office PowerPoint</Application>
  <PresentationFormat>Grand écran</PresentationFormat>
  <Paragraphs>90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C2CI </vt:lpstr>
      <vt:lpstr>LE POINT DE C2CI SOLDE AU 31-12-2020</vt:lpstr>
      <vt:lpstr>SUITE C2CI </vt:lpstr>
      <vt:lpstr>POINT ARRETER DE C2CI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SIPPEC</dc:title>
  <dc:creator>bassoumaboubakari@gmail.com</dc:creator>
  <cp:lastModifiedBy>bassoumaboubakari@gmail.com</cp:lastModifiedBy>
  <cp:revision>15</cp:revision>
  <dcterms:created xsi:type="dcterms:W3CDTF">2022-01-23T12:45:53Z</dcterms:created>
  <dcterms:modified xsi:type="dcterms:W3CDTF">2022-07-20T01:52:08Z</dcterms:modified>
</cp:coreProperties>
</file>