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753" r:id="rId2"/>
    <p:sldId id="747" r:id="rId3"/>
    <p:sldId id="755" r:id="rId4"/>
    <p:sldId id="75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28" userDrawn="1">
          <p15:clr>
            <a:srgbClr val="A4A3A4"/>
          </p15:clr>
        </p15:guide>
        <p15:guide id="3" pos="3840" userDrawn="1">
          <p15:clr>
            <a:srgbClr val="A4A3A4"/>
          </p15:clr>
        </p15:guide>
        <p15:guide id="4"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2D2"/>
    <a:srgbClr val="DB9405"/>
    <a:srgbClr val="F9A805"/>
    <a:srgbClr val="FB2E05"/>
    <a:srgbClr val="0BC9D5"/>
    <a:srgbClr val="7F7F7F"/>
    <a:srgbClr val="39686B"/>
    <a:srgbClr val="5C8B91"/>
    <a:srgbClr val="EDF4F6"/>
    <a:srgbClr val="4848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6247" autoAdjust="0"/>
  </p:normalViewPr>
  <p:slideViewPr>
    <p:cSldViewPr snapToGrid="0" showGuides="1">
      <p:cViewPr varScale="1">
        <p:scale>
          <a:sx n="87" d="100"/>
          <a:sy n="87" d="100"/>
        </p:scale>
        <p:origin x="528" y="58"/>
      </p:cViewPr>
      <p:guideLst>
        <p:guide orient="horz" pos="2160"/>
        <p:guide pos="528"/>
        <p:guide pos="3840"/>
        <p:guide pos="715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C7D2D-6CB4-44D2-B016-EF93E75575A7}"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4E7CB-87E4-4199-8150-09E7DA4D2D52}" type="slidenum">
              <a:rPr lang="en-US" smtClean="0"/>
              <a:t>‹N°›</a:t>
            </a:fld>
            <a:endParaRPr lang="en-US"/>
          </a:p>
        </p:txBody>
      </p:sp>
    </p:spTree>
    <p:extLst>
      <p:ext uri="{BB962C8B-B14F-4D97-AF65-F5344CB8AC3E}">
        <p14:creationId xmlns:p14="http://schemas.microsoft.com/office/powerpoint/2010/main" val="29198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poweredtemplate.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hyperlink" Target="https://poweredtemplate.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FCF0-520B-4A52-B473-BE16456FB292}"/>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1">
                    <a:lumMod val="50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2AC8A513-36AD-4E70-A187-E592EBC4D1F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219486-0569-4030-85B3-2DA7CACD022E}"/>
              </a:ext>
            </a:extLst>
          </p:cNvPr>
          <p:cNvSpPr>
            <a:spLocks noGrp="1"/>
          </p:cNvSpPr>
          <p:nvPr>
            <p:ph type="dt" sz="half" idx="10"/>
          </p:nvPr>
        </p:nvSpPr>
        <p:spPr/>
        <p:txBody>
          <a:bodyPr/>
          <a:lstStyle/>
          <a:p>
            <a:fld id="{A08A89E4-D00E-4618-BE4D-03035A2F693C}" type="datetime1">
              <a:rPr lang="en-US" smtClean="0"/>
              <a:t>3/28/2023</a:t>
            </a:fld>
            <a:endParaRPr lang="en-US"/>
          </a:p>
        </p:txBody>
      </p:sp>
      <p:sp>
        <p:nvSpPr>
          <p:cNvPr id="5" name="Footer Placeholder 4">
            <a:extLst>
              <a:ext uri="{FF2B5EF4-FFF2-40B4-BE49-F238E27FC236}">
                <a16:creationId xmlns:a16="http://schemas.microsoft.com/office/drawing/2014/main" id="{98134E95-3093-48D7-9A44-16A8A10E5FA6}"/>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0ACBBDAD-9190-4926-B3E0-29B3C571CD83}"/>
              </a:ext>
            </a:extLst>
          </p:cNvPr>
          <p:cNvSpPr>
            <a:spLocks noGrp="1"/>
          </p:cNvSpPr>
          <p:nvPr>
            <p:ph type="sldNum" sz="quarter" idx="12"/>
          </p:nvPr>
        </p:nvSpPr>
        <p:spPr/>
        <p:txBody>
          <a:bodyPr/>
          <a:lstStyle/>
          <a:p>
            <a:fld id="{5F294920-2F4F-4D88-AD0A-053AE5A679D0}" type="slidenum">
              <a:rPr lang="en-US" smtClean="0"/>
              <a:t>‹N°›</a:t>
            </a:fld>
            <a:endParaRPr lang="en-US"/>
          </a:p>
        </p:txBody>
      </p:sp>
    </p:spTree>
    <p:extLst>
      <p:ext uri="{BB962C8B-B14F-4D97-AF65-F5344CB8AC3E}">
        <p14:creationId xmlns:p14="http://schemas.microsoft.com/office/powerpoint/2010/main" val="386980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136526"/>
            <a:ext cx="10515600" cy="768096"/>
          </a:xfrm>
          <a:prstGeom prst="rect">
            <a:avLst/>
          </a:prstGeom>
        </p:spPr>
        <p:txBody>
          <a:bodyPr/>
          <a:lstStyle>
            <a:lvl1pPr algn="ctr">
              <a:defRPr>
                <a:solidFill>
                  <a:schemeClr val="bg1">
                    <a:lumMod val="50000"/>
                  </a:schemeClr>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A04D5C2E-AF49-4B3E-833F-5946220A398E}" type="datetime1">
              <a:rPr lang="en-US" smtClean="0"/>
              <a:t>3/28/2023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‹N°›</a:t>
            </a:fld>
            <a:endParaRPr lang="en-US"/>
          </a:p>
        </p:txBody>
      </p:sp>
    </p:spTree>
    <p:extLst>
      <p:ext uri="{BB962C8B-B14F-4D97-AF65-F5344CB8AC3E}">
        <p14:creationId xmlns:p14="http://schemas.microsoft.com/office/powerpoint/2010/main" val="317335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rgbClr val="48484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136526"/>
            <a:ext cx="10515600" cy="768096"/>
          </a:xfrm>
          <a:prstGeom prst="rect">
            <a:avLst/>
          </a:prstGeom>
        </p:spPr>
        <p:txBody>
          <a:bodyPr/>
          <a:lstStyle>
            <a:lvl1pPr algn="ctr">
              <a:defRPr>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lvl1pPr>
              <a:defRPr>
                <a:solidFill>
                  <a:schemeClr val="bg1">
                    <a:lumMod val="85000"/>
                  </a:schemeClr>
                </a:solidFill>
              </a:defRPr>
            </a:lvl1pPr>
          </a:lstStyle>
          <a:p>
            <a:fld id="{A04D5C2E-AF49-4B3E-833F-5946220A398E}" type="datetime1">
              <a:rPr lang="en-US" smtClean="0"/>
              <a:pPr/>
              <a:t>3/28/2023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lvl1pPr>
              <a:defRPr>
                <a:solidFill>
                  <a:schemeClr val="bg1">
                    <a:lumMod val="8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lvl1pPr>
              <a:defRPr>
                <a:solidFill>
                  <a:schemeClr val="bg1">
                    <a:lumMod val="85000"/>
                  </a:schemeClr>
                </a:solidFill>
              </a:defRPr>
            </a:lvl1pPr>
          </a:lstStyle>
          <a:p>
            <a:fld id="{5F294920-2F4F-4D88-AD0A-053AE5A679D0}" type="slidenum">
              <a:rPr lang="en-US" smtClean="0"/>
              <a:pPr/>
              <a:t>‹N°›</a:t>
            </a:fld>
            <a:endParaRPr lang="en-US"/>
          </a:p>
        </p:txBody>
      </p:sp>
    </p:spTree>
    <p:extLst>
      <p:ext uri="{BB962C8B-B14F-4D97-AF65-F5344CB8AC3E}">
        <p14:creationId xmlns:p14="http://schemas.microsoft.com/office/powerpoint/2010/main" val="403473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ount Code">
    <p:bg>
      <p:bgPr>
        <a:solidFill>
          <a:srgbClr val="7358B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3508C5-CD40-43FC-91BE-AE315C82C5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8" name="TextBox 7">
            <a:extLst>
              <a:ext uri="{FF2B5EF4-FFF2-40B4-BE49-F238E27FC236}">
                <a16:creationId xmlns:a16="http://schemas.microsoft.com/office/drawing/2014/main" id="{91A12868-18C3-45CE-913C-2324ED135B3E}"/>
              </a:ext>
            </a:extLst>
          </p:cNvPr>
          <p:cNvSpPr txBox="1"/>
          <p:nvPr userDrawn="1"/>
        </p:nvSpPr>
        <p:spPr>
          <a:xfrm>
            <a:off x="365760"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9" name="TextBox 8">
            <a:extLst>
              <a:ext uri="{FF2B5EF4-FFF2-40B4-BE49-F238E27FC236}">
                <a16:creationId xmlns:a16="http://schemas.microsoft.com/office/drawing/2014/main" id="{84FA829D-C768-4344-8C78-0DA322860027}"/>
              </a:ext>
            </a:extLst>
          </p:cNvPr>
          <p:cNvSpPr txBox="1"/>
          <p:nvPr userDrawn="1"/>
        </p:nvSpPr>
        <p:spPr>
          <a:xfrm>
            <a:off x="365760" y="2054810"/>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1" name="Rectangle: Rounded Corners 10">
            <a:hlinkClick r:id="rId3"/>
            <a:extLst>
              <a:ext uri="{FF2B5EF4-FFF2-40B4-BE49-F238E27FC236}">
                <a16:creationId xmlns:a16="http://schemas.microsoft.com/office/drawing/2014/main" id="{4F7B3ABA-9806-4D2F-A4D8-60034F4423DC}"/>
              </a:ext>
            </a:extLst>
          </p:cNvPr>
          <p:cNvSpPr/>
          <p:nvPr userDrawn="1"/>
        </p:nvSpPr>
        <p:spPr>
          <a:xfrm>
            <a:off x="462582" y="4838931"/>
            <a:ext cx="1990165"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bg1"/>
                </a:solidFill>
              </a:rPr>
              <a:t>CODE: </a:t>
            </a:r>
            <a:r>
              <a:rPr lang="en-US" b="1" dirty="0">
                <a:solidFill>
                  <a:schemeClr val="bg1"/>
                </a:solidFill>
              </a:rPr>
              <a:t>ANNUAL30</a:t>
            </a:r>
          </a:p>
        </p:txBody>
      </p:sp>
      <p:sp>
        <p:nvSpPr>
          <p:cNvPr id="12" name="TextBox 11">
            <a:extLst>
              <a:ext uri="{FF2B5EF4-FFF2-40B4-BE49-F238E27FC236}">
                <a16:creationId xmlns:a16="http://schemas.microsoft.com/office/drawing/2014/main" id="{B51BC1C8-4637-49A2-9CE4-11B4417003C5}"/>
              </a:ext>
            </a:extLst>
          </p:cNvPr>
          <p:cNvSpPr txBox="1"/>
          <p:nvPr userDrawn="1"/>
        </p:nvSpPr>
        <p:spPr>
          <a:xfrm>
            <a:off x="365760" y="4018149"/>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13" name="Picture 12" descr="A picture containing drawing&#10;&#10;Description automatically generated">
            <a:hlinkClick r:id="rId4"/>
            <a:extLst>
              <a:ext uri="{FF2B5EF4-FFF2-40B4-BE49-F238E27FC236}">
                <a16:creationId xmlns:a16="http://schemas.microsoft.com/office/drawing/2014/main" id="{4A46969A-FFB5-4780-B760-9DA8346DC08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2582" y="311254"/>
            <a:ext cx="3469677" cy="446356"/>
          </a:xfrm>
          <a:prstGeom prst="rect">
            <a:avLst/>
          </a:prstGeom>
        </p:spPr>
      </p:pic>
      <p:sp>
        <p:nvSpPr>
          <p:cNvPr id="14" name="TextBox 13">
            <a:extLst>
              <a:ext uri="{FF2B5EF4-FFF2-40B4-BE49-F238E27FC236}">
                <a16:creationId xmlns:a16="http://schemas.microsoft.com/office/drawing/2014/main" id="{F7AF0BAD-AA16-4E7B-9A2E-B9B65B8C5148}"/>
              </a:ext>
            </a:extLst>
          </p:cNvPr>
          <p:cNvSpPr txBox="1"/>
          <p:nvPr userDrawn="1"/>
        </p:nvSpPr>
        <p:spPr>
          <a:xfrm>
            <a:off x="365760" y="5582373"/>
            <a:ext cx="1926105" cy="276999"/>
          </a:xfrm>
          <a:prstGeom prst="rect">
            <a:avLst/>
          </a:prstGeom>
          <a:noFill/>
        </p:spPr>
        <p:txBody>
          <a:bodyPr wrap="none" rtlCol="0">
            <a:spAutoFit/>
          </a:bodyPr>
          <a:lstStyle/>
          <a:p>
            <a:r>
              <a:rPr lang="en-US" sz="1200" dirty="0">
                <a:solidFill>
                  <a:schemeClr val="bg1"/>
                </a:solidFill>
                <a:hlinkClick r:id="rId4">
                  <a:extLst>
                    <a:ext uri="{A12FA001-AC4F-418D-AE19-62706E023703}">
                      <ahyp:hlinkClr xmlns="" xmlns:ahyp="http://schemas.microsoft.com/office/drawing/2018/hyperlinkcolor" val="tx"/>
                    </a:ext>
                  </a:extLst>
                </a:hlinkClick>
              </a:rPr>
              <a:t>Visit PoweredTemplate.com</a:t>
            </a:r>
            <a:endParaRPr lang="en-US" sz="1200" dirty="0">
              <a:solidFill>
                <a:schemeClr val="bg1"/>
              </a:solidFill>
            </a:endParaRPr>
          </a:p>
        </p:txBody>
      </p:sp>
      <p:sp>
        <p:nvSpPr>
          <p:cNvPr id="16" name="TextBox 15">
            <a:extLst>
              <a:ext uri="{FF2B5EF4-FFF2-40B4-BE49-F238E27FC236}">
                <a16:creationId xmlns:a16="http://schemas.microsoft.com/office/drawing/2014/main" id="{30B8F122-6416-4D76-994E-2100532D83F2}"/>
              </a:ext>
            </a:extLst>
          </p:cNvPr>
          <p:cNvSpPr txBox="1"/>
          <p:nvPr userDrawn="1"/>
        </p:nvSpPr>
        <p:spPr>
          <a:xfrm>
            <a:off x="560226" y="2839851"/>
            <a:ext cx="6260122" cy="923330"/>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bg1"/>
                </a:solidFill>
              </a:rPr>
              <a:t>Easy to use</a:t>
            </a:r>
          </a:p>
          <a:p>
            <a:pPr marL="285750" indent="-285750">
              <a:buFont typeface="Arial" panose="020B0604020202020204" pitchFamily="34" charset="0"/>
              <a:buChar char="•"/>
            </a:pPr>
            <a:r>
              <a:rPr lang="en-US" sz="1800" b="1" dirty="0">
                <a:solidFill>
                  <a:schemeClr val="bg1"/>
                </a:solidFill>
              </a:rPr>
              <a:t>Fully customizable</a:t>
            </a:r>
          </a:p>
          <a:p>
            <a:pPr marL="285750" indent="-285750">
              <a:buFont typeface="Arial" panose="020B0604020202020204" pitchFamily="34" charset="0"/>
              <a:buChar char="•"/>
            </a:pPr>
            <a:r>
              <a:rPr lang="en-US" sz="1800" b="1" dirty="0">
                <a:solidFill>
                  <a:schemeClr val="bg1"/>
                </a:solidFill>
              </a:rPr>
              <a:t>Cutting edge designs</a:t>
            </a:r>
          </a:p>
        </p:txBody>
      </p:sp>
    </p:spTree>
    <p:extLst>
      <p:ext uri="{BB962C8B-B14F-4D97-AF65-F5344CB8AC3E}">
        <p14:creationId xmlns:p14="http://schemas.microsoft.com/office/powerpoint/2010/main" val="267649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nge Shape Colo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574659-E987-4DF2-B5E8-595FCA84C804}"/>
              </a:ext>
            </a:extLst>
          </p:cNvPr>
          <p:cNvSpPr>
            <a:spLocks noGrp="1"/>
          </p:cNvSpPr>
          <p:nvPr>
            <p:ph type="dt" sz="half" idx="10"/>
          </p:nvPr>
        </p:nvSpPr>
        <p:spPr/>
        <p:txBody>
          <a:bodyPr/>
          <a:lstStyle/>
          <a:p>
            <a:fld id="{A1ACEE5C-337C-40CA-959B-6F3EBBDE2995}" type="datetime1">
              <a:rPr lang="en-US" smtClean="0"/>
              <a:t>3/28/2023</a:t>
            </a:fld>
            <a:endParaRPr lang="en-US"/>
          </a:p>
        </p:txBody>
      </p:sp>
      <p:sp>
        <p:nvSpPr>
          <p:cNvPr id="4" name="Footer Placeholder 3">
            <a:extLst>
              <a:ext uri="{FF2B5EF4-FFF2-40B4-BE49-F238E27FC236}">
                <a16:creationId xmlns:a16="http://schemas.microsoft.com/office/drawing/2014/main" id="{B7F951F1-731E-4292-AE86-5B4C0EF93D88}"/>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2CD72513-79A3-4467-A0A6-9515BD85E927}"/>
              </a:ext>
            </a:extLst>
          </p:cNvPr>
          <p:cNvSpPr>
            <a:spLocks noGrp="1"/>
          </p:cNvSpPr>
          <p:nvPr>
            <p:ph type="sldNum" sz="quarter" idx="12"/>
          </p:nvPr>
        </p:nvSpPr>
        <p:spPr/>
        <p:txBody>
          <a:bodyPr/>
          <a:lstStyle/>
          <a:p>
            <a:fld id="{5F294920-2F4F-4D88-AD0A-053AE5A679D0}" type="slidenum">
              <a:rPr lang="en-US" smtClean="0"/>
              <a:t>‹N°›</a:t>
            </a:fld>
            <a:endParaRPr lang="en-US"/>
          </a:p>
        </p:txBody>
      </p:sp>
      <p:pic>
        <p:nvPicPr>
          <p:cNvPr id="7" name="Picture 6">
            <a:extLst>
              <a:ext uri="{FF2B5EF4-FFF2-40B4-BE49-F238E27FC236}">
                <a16:creationId xmlns:a16="http://schemas.microsoft.com/office/drawing/2014/main" id="{54AEF03F-034D-4215-A273-A01F5F2D7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1988" y="2860069"/>
            <a:ext cx="2499399" cy="260032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D7DED3E-3991-416F-84A5-540CFD3EDE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73749" y="2348150"/>
            <a:ext cx="1305764" cy="367462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A03580F-A44C-4A92-81E6-CA80F5A976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30255" y="2426974"/>
            <a:ext cx="2598494" cy="3595803"/>
          </a:xfrm>
          <a:prstGeom prst="rect">
            <a:avLst/>
          </a:prstGeom>
        </p:spPr>
      </p:pic>
      <p:sp>
        <p:nvSpPr>
          <p:cNvPr id="10" name="Content Placeholder 2">
            <a:extLst>
              <a:ext uri="{FF2B5EF4-FFF2-40B4-BE49-F238E27FC236}">
                <a16:creationId xmlns:a16="http://schemas.microsoft.com/office/drawing/2014/main" id="{344A8CE7-EEE7-4CD6-B48D-A8C8E93A95BA}"/>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change the color of.</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Format Shape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3" name="TextBox 12">
            <a:extLst>
              <a:ext uri="{FF2B5EF4-FFF2-40B4-BE49-F238E27FC236}">
                <a16:creationId xmlns:a16="http://schemas.microsoft.com/office/drawing/2014/main" id="{961C337C-A9C1-4644-976F-50B8D83D4D92}"/>
              </a:ext>
            </a:extLst>
          </p:cNvPr>
          <p:cNvSpPr txBox="1"/>
          <p:nvPr userDrawn="1"/>
        </p:nvSpPr>
        <p:spPr>
          <a:xfrm>
            <a:off x="838199" y="1279311"/>
            <a:ext cx="10515599" cy="923330"/>
          </a:xfrm>
          <a:prstGeom prst="rect">
            <a:avLst/>
          </a:prstGeom>
          <a:noFill/>
        </p:spPr>
        <p:txBody>
          <a:bodyPr wrap="square">
            <a:spAutoFit/>
          </a:bodyPr>
          <a:lstStyle/>
          <a:p>
            <a:pPr marL="0" indent="0" fontAlgn="base">
              <a:buNone/>
            </a:pPr>
            <a:r>
              <a:rPr lang="en-US" sz="1800" dirty="0">
                <a:solidFill>
                  <a:schemeClr val="bg1">
                    <a:lumMod val="50000"/>
                  </a:schemeClr>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1800" dirty="0">
                <a:solidFill>
                  <a:srgbClr val="0070C0"/>
                </a:solidFill>
                <a:hlinkClick r:id="rId5">
                  <a:extLst>
                    <a:ext uri="{A12FA001-AC4F-418D-AE19-62706E023703}">
                      <ahyp:hlinkClr xmlns="" xmlns:ahyp="http://schemas.microsoft.com/office/drawing/2018/hyperlinkcolor" val="tx"/>
                    </a:ext>
                  </a:extLst>
                </a:hlinkClick>
              </a:rPr>
              <a:t>Help Center</a:t>
            </a:r>
            <a:r>
              <a:rPr lang="en-US" sz="1800" dirty="0">
                <a:solidFill>
                  <a:schemeClr val="bg1">
                    <a:lumMod val="50000"/>
                  </a:schemeClr>
                </a:solidFill>
              </a:rPr>
              <a:t>.</a:t>
            </a:r>
          </a:p>
        </p:txBody>
      </p:sp>
      <p:sp>
        <p:nvSpPr>
          <p:cNvPr id="15" name="TextBox 14">
            <a:extLst>
              <a:ext uri="{FF2B5EF4-FFF2-40B4-BE49-F238E27FC236}">
                <a16:creationId xmlns:a16="http://schemas.microsoft.com/office/drawing/2014/main" id="{0C7D635A-46E2-4AB8-A258-5E0FAB112680}"/>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Change Shapes Colors</a:t>
            </a:r>
          </a:p>
        </p:txBody>
      </p:sp>
    </p:spTree>
    <p:extLst>
      <p:ext uri="{BB962C8B-B14F-4D97-AF65-F5344CB8AC3E}">
        <p14:creationId xmlns:p14="http://schemas.microsoft.com/office/powerpoint/2010/main" val="73984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it Shap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20F4BD-C5A8-4F1F-A0D9-19D60284BD9C}"/>
              </a:ext>
            </a:extLst>
          </p:cNvPr>
          <p:cNvSpPr>
            <a:spLocks noGrp="1"/>
          </p:cNvSpPr>
          <p:nvPr>
            <p:ph type="dt" sz="half" idx="10"/>
          </p:nvPr>
        </p:nvSpPr>
        <p:spPr/>
        <p:txBody>
          <a:bodyPr/>
          <a:lstStyle/>
          <a:p>
            <a:fld id="{A1ACEE5C-337C-40CA-959B-6F3EBBDE2995}" type="datetime1">
              <a:rPr lang="en-US" smtClean="0"/>
              <a:t>3/28/2023</a:t>
            </a:fld>
            <a:endParaRPr lang="en-US"/>
          </a:p>
        </p:txBody>
      </p:sp>
      <p:sp>
        <p:nvSpPr>
          <p:cNvPr id="4" name="Footer Placeholder 3">
            <a:extLst>
              <a:ext uri="{FF2B5EF4-FFF2-40B4-BE49-F238E27FC236}">
                <a16:creationId xmlns:a16="http://schemas.microsoft.com/office/drawing/2014/main" id="{6008166A-4A7E-4790-920B-78B04E9C5026}"/>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37DFCCF7-6B3D-4C2E-8267-011D9046F168}"/>
              </a:ext>
            </a:extLst>
          </p:cNvPr>
          <p:cNvSpPr>
            <a:spLocks noGrp="1"/>
          </p:cNvSpPr>
          <p:nvPr>
            <p:ph type="sldNum" sz="quarter" idx="12"/>
          </p:nvPr>
        </p:nvSpPr>
        <p:spPr/>
        <p:txBody>
          <a:bodyPr/>
          <a:lstStyle/>
          <a:p>
            <a:fld id="{5F294920-2F4F-4D88-AD0A-053AE5A679D0}" type="slidenum">
              <a:rPr lang="en-US" smtClean="0"/>
              <a:t>‹N°›</a:t>
            </a:fld>
            <a:endParaRPr lang="en-US"/>
          </a:p>
        </p:txBody>
      </p:sp>
      <p:pic>
        <p:nvPicPr>
          <p:cNvPr id="7" name="Picture 6">
            <a:extLst>
              <a:ext uri="{FF2B5EF4-FFF2-40B4-BE49-F238E27FC236}">
                <a16:creationId xmlns:a16="http://schemas.microsoft.com/office/drawing/2014/main" id="{D40618CB-03AE-4EC1-AA56-38735DB798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8" name="Picture 7" descr="A close up of a sign&#10;&#10;Description automatically generated">
            <a:extLst>
              <a:ext uri="{FF2B5EF4-FFF2-40B4-BE49-F238E27FC236}">
                <a16:creationId xmlns:a16="http://schemas.microsoft.com/office/drawing/2014/main" id="{C648B40F-D186-4772-A1C2-55774966B1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1581" y="2797831"/>
            <a:ext cx="2499399" cy="26003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0A31E51-6593-4B6F-916A-BBF0646CAF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3700" y="1924971"/>
            <a:ext cx="2499399" cy="4075817"/>
          </a:xfrm>
          <a:prstGeom prst="rect">
            <a:avLst/>
          </a:prstGeom>
        </p:spPr>
      </p:pic>
      <p:sp>
        <p:nvSpPr>
          <p:cNvPr id="10" name="Content Placeholder 2">
            <a:extLst>
              <a:ext uri="{FF2B5EF4-FFF2-40B4-BE49-F238E27FC236}">
                <a16:creationId xmlns:a16="http://schemas.microsoft.com/office/drawing/2014/main" id="{32E9F2D2-EAF0-428B-AA83-2F90E2526315}"/>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modify.</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Group -&gt; Ungroup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Click on any objects and shapes to start working with it.</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When you finish, select all objects you want to group and choose Group -&gt; Group in the menu.</a:t>
            </a:r>
          </a:p>
        </p:txBody>
      </p:sp>
      <p:sp>
        <p:nvSpPr>
          <p:cNvPr id="13" name="TextBox 12">
            <a:extLst>
              <a:ext uri="{FF2B5EF4-FFF2-40B4-BE49-F238E27FC236}">
                <a16:creationId xmlns:a16="http://schemas.microsoft.com/office/drawing/2014/main" id="{1D558D59-02BD-4D4D-9F02-47EAB9C54D8E}"/>
              </a:ext>
            </a:extLst>
          </p:cNvPr>
          <p:cNvSpPr txBox="1"/>
          <p:nvPr userDrawn="1"/>
        </p:nvSpPr>
        <p:spPr>
          <a:xfrm>
            <a:off x="838200" y="1318160"/>
            <a:ext cx="10515600" cy="646331"/>
          </a:xfrm>
          <a:prstGeom prst="rect">
            <a:avLst/>
          </a:prstGeom>
          <a:noFill/>
        </p:spPr>
        <p:txBody>
          <a:bodyPr wrap="square">
            <a:spAutoFit/>
          </a:bodyPr>
          <a:lstStyle/>
          <a:p>
            <a:pPr marL="0" indent="0" fontAlgn="base">
              <a:buNone/>
            </a:pPr>
            <a:r>
              <a:rPr lang="en-US" sz="1800" dirty="0">
                <a:solidFill>
                  <a:schemeClr val="bg1">
                    <a:lumMod val="50000"/>
                  </a:schemeClr>
                </a:solidFill>
              </a:rPr>
              <a:t>You may edit the shapes in your own: remove, resize, rotate, and copy to a new slide. In case on any questions please visit our </a:t>
            </a:r>
            <a:r>
              <a:rPr lang="en-US" sz="1800" dirty="0">
                <a:solidFill>
                  <a:srgbClr val="0070C0"/>
                </a:solidFill>
                <a:hlinkClick r:id="rId5">
                  <a:extLst>
                    <a:ext uri="{A12FA001-AC4F-418D-AE19-62706E023703}">
                      <ahyp:hlinkClr xmlns="" xmlns:ahyp="http://schemas.microsoft.com/office/drawing/2018/hyperlinkcolor" val="tx"/>
                    </a:ext>
                  </a:extLst>
                </a:hlinkClick>
              </a:rPr>
              <a:t>Help Center</a:t>
            </a:r>
            <a:r>
              <a:rPr lang="en-US" sz="1800" dirty="0">
                <a:solidFill>
                  <a:schemeClr val="bg1">
                    <a:lumMod val="50000"/>
                  </a:schemeClr>
                </a:solidFill>
              </a:rPr>
              <a:t>.</a:t>
            </a:r>
          </a:p>
        </p:txBody>
      </p:sp>
      <p:sp>
        <p:nvSpPr>
          <p:cNvPr id="14" name="TextBox 13">
            <a:extLst>
              <a:ext uri="{FF2B5EF4-FFF2-40B4-BE49-F238E27FC236}">
                <a16:creationId xmlns:a16="http://schemas.microsoft.com/office/drawing/2014/main" id="{C58E6621-792A-478B-9846-879013E51B1A}"/>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Edit Shapes</a:t>
            </a:r>
          </a:p>
        </p:txBody>
      </p:sp>
    </p:spTree>
    <p:extLst>
      <p:ext uri="{BB962C8B-B14F-4D97-AF65-F5344CB8AC3E}">
        <p14:creationId xmlns:p14="http://schemas.microsoft.com/office/powerpoint/2010/main" val="394184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ttribu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864988-2762-4674-A709-41185FF8E4B0}"/>
              </a:ext>
            </a:extLst>
          </p:cNvPr>
          <p:cNvSpPr>
            <a:spLocks noGrp="1"/>
          </p:cNvSpPr>
          <p:nvPr>
            <p:ph type="dt" sz="half" idx="10"/>
          </p:nvPr>
        </p:nvSpPr>
        <p:spPr/>
        <p:txBody>
          <a:bodyPr/>
          <a:lstStyle/>
          <a:p>
            <a:fld id="{A1ACEE5C-337C-40CA-959B-6F3EBBDE2995}" type="datetime1">
              <a:rPr lang="en-US" smtClean="0"/>
              <a:t>3/28/2023</a:t>
            </a:fld>
            <a:endParaRPr lang="en-US"/>
          </a:p>
        </p:txBody>
      </p:sp>
      <p:sp>
        <p:nvSpPr>
          <p:cNvPr id="4" name="Footer Placeholder 3">
            <a:extLst>
              <a:ext uri="{FF2B5EF4-FFF2-40B4-BE49-F238E27FC236}">
                <a16:creationId xmlns:a16="http://schemas.microsoft.com/office/drawing/2014/main" id="{5F8A8273-1633-4B95-91CD-F8BE4A6CE159}"/>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D7E2CB6A-B9A2-401D-9B93-B2A434A2FD19}"/>
              </a:ext>
            </a:extLst>
          </p:cNvPr>
          <p:cNvSpPr>
            <a:spLocks noGrp="1"/>
          </p:cNvSpPr>
          <p:nvPr>
            <p:ph type="sldNum" sz="quarter" idx="12"/>
          </p:nvPr>
        </p:nvSpPr>
        <p:spPr/>
        <p:txBody>
          <a:bodyPr/>
          <a:lstStyle/>
          <a:p>
            <a:fld id="{5F294920-2F4F-4D88-AD0A-053AE5A679D0}" type="slidenum">
              <a:rPr lang="en-US" smtClean="0"/>
              <a:t>‹N°›</a:t>
            </a:fld>
            <a:endParaRPr lang="en-US"/>
          </a:p>
        </p:txBody>
      </p:sp>
      <p:sp>
        <p:nvSpPr>
          <p:cNvPr id="15" name="TextBox 14">
            <a:extLst>
              <a:ext uri="{FF2B5EF4-FFF2-40B4-BE49-F238E27FC236}">
                <a16:creationId xmlns:a16="http://schemas.microsoft.com/office/drawing/2014/main" id="{466E3CD8-A331-492A-B773-93C47232E0EC}"/>
              </a:ext>
            </a:extLst>
          </p:cNvPr>
          <p:cNvSpPr txBox="1"/>
          <p:nvPr userDrawn="1"/>
        </p:nvSpPr>
        <p:spPr>
          <a:xfrm>
            <a:off x="838200" y="1628507"/>
            <a:ext cx="10515600" cy="3600986"/>
          </a:xfrm>
          <a:prstGeom prst="rect">
            <a:avLst/>
          </a:prstGeom>
          <a:noFill/>
        </p:spPr>
        <p:txBody>
          <a:bodyPr wrap="square">
            <a:spAutoFit/>
          </a:bodyPr>
          <a:lstStyle/>
          <a:p>
            <a:pPr marL="285750" indent="-285750" fontAlgn="base">
              <a:buFont typeface="Arial" panose="020B0604020202020204" pitchFamily="34" charset="0"/>
              <a:buChar char="•"/>
            </a:pPr>
            <a:r>
              <a:rPr lang="en-US" sz="1800" dirty="0">
                <a:solidFill>
                  <a:schemeClr val="bg1">
                    <a:lumMod val="50000"/>
                  </a:schemeClr>
                </a:solidFill>
              </a:rPr>
              <a:t>Creating content takes a lot of time and effort, but all we need from you is only an attribution link.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 order to use the content or a part of it, you must attribute it to PoweredTemplate.com, so we will be able to continue creating new free graphic resources every day.</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Insert the attribution line in the credits section of your presentation. If it’s not possible, place it wherever it's visible on a web page, close to where you’re using the resource.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For example: </a:t>
            </a:r>
            <a:r>
              <a:rPr lang="en-US" sz="1800" dirty="0">
                <a:solidFill>
                  <a:schemeClr val="bg1">
                    <a:lumMod val="50000"/>
                  </a:schemeClr>
                </a:solidFill>
              </a:rPr>
              <a:t>This presentation has been designed using resources from </a:t>
            </a:r>
            <a:r>
              <a:rPr lang="en-US" sz="1800" u="sng" dirty="0">
                <a:solidFill>
                  <a:srgbClr val="0070C0"/>
                </a:solidFill>
                <a:hlinkClick r:id="rId2">
                  <a:extLst>
                    <a:ext uri="{A12FA001-AC4F-418D-AE19-62706E023703}">
                      <ahyp:hlinkClr xmlns="" xmlns:ahyp="http://schemas.microsoft.com/office/drawing/2018/hyperlinkcolor" val="tx"/>
                    </a:ext>
                  </a:extLst>
                </a:hlinkClick>
              </a:rPr>
              <a:t>PoweredTemplate.com</a:t>
            </a:r>
            <a:endParaRPr lang="en-US" sz="1800" u="sng" dirty="0">
              <a:solidFill>
                <a:srgbClr val="0070C0"/>
              </a:solidFill>
            </a:endParaRP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Don’t want to credit the author?</a:t>
            </a:r>
            <a:r>
              <a:rPr lang="en-US" sz="1800" dirty="0">
                <a:solidFill>
                  <a:schemeClr val="bg1">
                    <a:lumMod val="50000"/>
                  </a:schemeClr>
                </a:solidFill>
              </a:rPr>
              <a:t> </a:t>
            </a:r>
            <a:r>
              <a:rPr lang="en-US" sz="1800" dirty="0">
                <a:solidFill>
                  <a:srgbClr val="0070C0"/>
                </a:solidFill>
                <a:hlinkClick r:id="rId3">
                  <a:extLst>
                    <a:ext uri="{A12FA001-AC4F-418D-AE19-62706E023703}">
                      <ahyp:hlinkClr xmlns="" xmlns:ahyp="http://schemas.microsoft.com/office/drawing/2018/hyperlinkcolor" val="tx"/>
                    </a:ext>
                  </a:extLst>
                </a:hlinkClick>
              </a:rPr>
              <a:t>Go Premium </a:t>
            </a:r>
            <a:r>
              <a:rPr lang="en-US" sz="1800" dirty="0">
                <a:solidFill>
                  <a:schemeClr val="bg1">
                    <a:lumMod val="50000"/>
                  </a:schemeClr>
                </a:solidFill>
              </a:rPr>
              <a:t>and use over 75,000 templates with no attribution!</a:t>
            </a:r>
          </a:p>
          <a:p>
            <a:pPr marL="0" indent="0" fontAlgn="base">
              <a:buNone/>
            </a:pPr>
            <a:endParaRPr lang="en-US" b="1" dirty="0">
              <a:solidFill>
                <a:schemeClr val="bg1">
                  <a:lumMod val="50000"/>
                </a:schemeClr>
              </a:solidFill>
            </a:endParaRPr>
          </a:p>
          <a:p>
            <a:pPr marL="0" indent="0">
              <a:buNone/>
            </a:pPr>
            <a:r>
              <a:rPr lang="en-US" sz="1200" dirty="0">
                <a:solidFill>
                  <a:schemeClr val="bg1">
                    <a:lumMod val="50000"/>
                  </a:schemeClr>
                </a:solidFill>
              </a:rPr>
              <a:t>* This only applies if you downloaded this content as an unsubscribed (free) user.</a:t>
            </a:r>
          </a:p>
        </p:txBody>
      </p:sp>
      <p:sp>
        <p:nvSpPr>
          <p:cNvPr id="16" name="TextBox 15">
            <a:extLst>
              <a:ext uri="{FF2B5EF4-FFF2-40B4-BE49-F238E27FC236}">
                <a16:creationId xmlns:a16="http://schemas.microsoft.com/office/drawing/2014/main" id="{0590A1C1-F3B1-4521-800D-109B7D7220D9}"/>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Remember, you must attribute!*</a:t>
            </a:r>
          </a:p>
        </p:txBody>
      </p:sp>
    </p:spTree>
    <p:extLst>
      <p:ext uri="{BB962C8B-B14F-4D97-AF65-F5344CB8AC3E}">
        <p14:creationId xmlns:p14="http://schemas.microsoft.com/office/powerpoint/2010/main" val="188683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6EBB-16F9-7D61-F29A-7203835A0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8EE3FB-C2F5-99F1-EF6D-C005C4F387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21D44-6AC9-7FD2-2611-4518C372A47B}"/>
              </a:ext>
            </a:extLst>
          </p:cNvPr>
          <p:cNvSpPr>
            <a:spLocks noGrp="1"/>
          </p:cNvSpPr>
          <p:nvPr>
            <p:ph type="dt" sz="half" idx="10"/>
          </p:nvPr>
        </p:nvSpPr>
        <p:spPr/>
        <p:txBody>
          <a:bodyPr/>
          <a:lstStyle/>
          <a:p>
            <a:fld id="{F6976FF2-0518-4A26-9A3D-98B973AAD35B}" type="datetimeFigureOut">
              <a:rPr lang="en-US" smtClean="0"/>
              <a:t>3/28/2023</a:t>
            </a:fld>
            <a:endParaRPr lang="en-US"/>
          </a:p>
        </p:txBody>
      </p:sp>
      <p:sp>
        <p:nvSpPr>
          <p:cNvPr id="5" name="Footer Placeholder 4">
            <a:extLst>
              <a:ext uri="{FF2B5EF4-FFF2-40B4-BE49-F238E27FC236}">
                <a16:creationId xmlns:a16="http://schemas.microsoft.com/office/drawing/2014/main" id="{628DF499-ABD7-3E13-C3BB-37EA34A75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AC924-7EC4-0373-7F6A-39DA6D444720}"/>
              </a:ext>
            </a:extLst>
          </p:cNvPr>
          <p:cNvSpPr>
            <a:spLocks noGrp="1"/>
          </p:cNvSpPr>
          <p:nvPr>
            <p:ph type="sldNum" sz="quarter" idx="12"/>
          </p:nvPr>
        </p:nvSpPr>
        <p:spPr/>
        <p:txBody>
          <a:bodyPr/>
          <a:lstStyle/>
          <a:p>
            <a:fld id="{9BD1DDD0-C76F-4ECC-842A-EC74FD118C0B}" type="slidenum">
              <a:rPr lang="en-US" smtClean="0"/>
              <a:t>‹N°›</a:t>
            </a:fld>
            <a:endParaRPr lang="en-US"/>
          </a:p>
        </p:txBody>
      </p:sp>
    </p:spTree>
    <p:extLst>
      <p:ext uri="{BB962C8B-B14F-4D97-AF65-F5344CB8AC3E}">
        <p14:creationId xmlns:p14="http://schemas.microsoft.com/office/powerpoint/2010/main" val="166833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D7AB8-1902-4BDB-85A7-1AC36F666EC0}"/>
              </a:ext>
            </a:extLst>
          </p:cNvPr>
          <p:cNvSpPr>
            <a:spLocks noGrp="1"/>
          </p:cNvSpPr>
          <p:nvPr>
            <p:ph type="title"/>
          </p:nvPr>
        </p:nvSpPr>
        <p:spPr>
          <a:xfrm>
            <a:off x="838200" y="136525"/>
            <a:ext cx="10515600" cy="7678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3254F62-D565-44EB-A1C9-F20AAF2CEFA1}"/>
              </a:ext>
            </a:extLst>
          </p:cNvPr>
          <p:cNvSpPr>
            <a:spLocks noGrp="1"/>
          </p:cNvSpPr>
          <p:nvPr>
            <p:ph type="body" idx="1"/>
          </p:nvPr>
        </p:nvSpPr>
        <p:spPr>
          <a:xfrm>
            <a:off x="838200" y="1085222"/>
            <a:ext cx="10515600" cy="509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58887B9-4418-4219-A59A-48F21437A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CEE5C-337C-40CA-959B-6F3EBBDE2995}" type="datetime1">
              <a:rPr lang="en-US" smtClean="0"/>
              <a:t>3/28/2023</a:t>
            </a:fld>
            <a:endParaRPr lang="en-US"/>
          </a:p>
        </p:txBody>
      </p:sp>
      <p:sp>
        <p:nvSpPr>
          <p:cNvPr id="5" name="Footer Placeholder 4">
            <a:extLst>
              <a:ext uri="{FF2B5EF4-FFF2-40B4-BE49-F238E27FC236}">
                <a16:creationId xmlns:a16="http://schemas.microsoft.com/office/drawing/2014/main" id="{C620A504-A4AC-4BF3-BC9C-D3022DE248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54211677-D9C3-432D-B3A6-896F827F5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94920-2F4F-4D88-AD0A-053AE5A679D0}" type="slidenum">
              <a:rPr lang="en-US" smtClean="0"/>
              <a:t>‹N°›</a:t>
            </a:fld>
            <a:endParaRPr lang="en-US"/>
          </a:p>
        </p:txBody>
      </p:sp>
    </p:spTree>
    <p:extLst>
      <p:ext uri="{BB962C8B-B14F-4D97-AF65-F5344CB8AC3E}">
        <p14:creationId xmlns:p14="http://schemas.microsoft.com/office/powerpoint/2010/main" val="80982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4" r:id="rId6"/>
    <p:sldLayoutId id="2147483663" r:id="rId7"/>
    <p:sldLayoutId id="2147483665" r:id="rId8"/>
  </p:sldLayoutIdLst>
  <p:hf sldNum="0" hdr="0" dt="0"/>
  <p:txStyles>
    <p:titleStyle>
      <a:lvl1pPr algn="ctr"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a:extLst>
              <a:ext uri="{FF2B5EF4-FFF2-40B4-BE49-F238E27FC236}">
                <a16:creationId xmlns:a16="http://schemas.microsoft.com/office/drawing/2014/main" id="{332CFA06-845E-6539-9452-D8A8F3594659}"/>
              </a:ext>
            </a:extLst>
          </p:cNvPr>
          <p:cNvSpPr>
            <a:spLocks noGrp="1"/>
          </p:cNvSpPr>
          <p:nvPr>
            <p:ph type="title"/>
          </p:nvPr>
        </p:nvSpPr>
        <p:spPr>
          <a:xfrm>
            <a:off x="1020590" y="284526"/>
            <a:ext cx="7594300" cy="940775"/>
          </a:xfrm>
        </p:spPr>
        <p:txBody>
          <a:bodyPr>
            <a:noAutofit/>
          </a:bodyPr>
          <a:lstStyle/>
          <a:p>
            <a:r>
              <a:rPr lang="en-US" sz="5400" b="1" dirty="0" smtClean="0"/>
              <a:t>I-   OBJECTIF DU PROJET</a:t>
            </a:r>
            <a:endParaRPr lang="fr-FR" sz="5400" b="1" dirty="0"/>
          </a:p>
        </p:txBody>
      </p:sp>
      <p:sp>
        <p:nvSpPr>
          <p:cNvPr id="127" name="ZoneTexte 126"/>
          <p:cNvSpPr txBox="1"/>
          <p:nvPr/>
        </p:nvSpPr>
        <p:spPr>
          <a:xfrm>
            <a:off x="10471638" y="6444762"/>
            <a:ext cx="1720361" cy="410921"/>
          </a:xfrm>
          <a:prstGeom prst="rect">
            <a:avLst/>
          </a:prstGeom>
          <a:solidFill>
            <a:schemeClr val="bg1"/>
          </a:solidFill>
        </p:spPr>
        <p:txBody>
          <a:bodyPr wrap="square" rtlCol="0">
            <a:spAutoFit/>
          </a:bodyPr>
          <a:lstStyle/>
          <a:p>
            <a:endParaRPr lang="fr-FR" sz="2400" b="1" u="sng" dirty="0">
              <a:solidFill>
                <a:schemeClr val="bg1"/>
              </a:solidFill>
            </a:endParaRPr>
          </a:p>
        </p:txBody>
      </p:sp>
      <p:pic>
        <p:nvPicPr>
          <p:cNvPr id="128" name="Image 12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85988" y="6483299"/>
            <a:ext cx="1636493" cy="333845"/>
          </a:xfrm>
          <a:prstGeom prst="rect">
            <a:avLst/>
          </a:prstGeom>
        </p:spPr>
      </p:pic>
      <p:sp>
        <p:nvSpPr>
          <p:cNvPr id="7" name="ZoneTexte 6"/>
          <p:cNvSpPr txBox="1"/>
          <p:nvPr/>
        </p:nvSpPr>
        <p:spPr>
          <a:xfrm>
            <a:off x="5188073" y="1863387"/>
            <a:ext cx="6329850" cy="3554819"/>
          </a:xfrm>
          <a:prstGeom prst="rect">
            <a:avLst/>
          </a:prstGeom>
          <a:noFill/>
          <a:ln>
            <a:solidFill>
              <a:schemeClr val="accent1"/>
            </a:solidFill>
          </a:ln>
        </p:spPr>
        <p:txBody>
          <a:bodyPr wrap="square" rtlCol="0">
            <a:spAutoFit/>
          </a:bodyPr>
          <a:lstStyle/>
          <a:p>
            <a:pPr algn="just"/>
            <a:r>
              <a:rPr lang="fr-FR" sz="2500" dirty="0" smtClean="0">
                <a:solidFill>
                  <a:schemeClr val="bg1"/>
                </a:solidFill>
              </a:rPr>
              <a:t>Conception d’une application de gestion pour association </a:t>
            </a:r>
            <a:endParaRPr lang="fr-FR" sz="2500" dirty="0" smtClean="0">
              <a:solidFill>
                <a:schemeClr val="bg1"/>
              </a:solidFill>
            </a:endParaRPr>
          </a:p>
          <a:p>
            <a:pPr algn="just"/>
            <a:r>
              <a:rPr lang="fr-FR" sz="2500" dirty="0" smtClean="0">
                <a:solidFill>
                  <a:schemeClr val="bg1"/>
                </a:solidFill>
              </a:rPr>
              <a:t>FONCTIONNALITE A PREVOIR:</a:t>
            </a:r>
            <a:endParaRPr lang="fr-FR" sz="2500" dirty="0" smtClean="0">
              <a:solidFill>
                <a:schemeClr val="bg1"/>
              </a:solidFill>
            </a:endParaRPr>
          </a:p>
          <a:p>
            <a:pPr marL="342900" indent="-342900" algn="just">
              <a:buFont typeface="Wingdings" panose="05000000000000000000" pitchFamily="2" charset="2"/>
              <a:buChar char="Ø"/>
            </a:pPr>
            <a:r>
              <a:rPr lang="fr-FR" sz="2500" dirty="0" smtClean="0">
                <a:solidFill>
                  <a:schemeClr val="bg1"/>
                </a:solidFill>
              </a:rPr>
              <a:t> </a:t>
            </a:r>
            <a:r>
              <a:rPr lang="fr-FR" sz="2500" dirty="0" smtClean="0">
                <a:solidFill>
                  <a:schemeClr val="bg1"/>
                </a:solidFill>
              </a:rPr>
              <a:t>Gestion des membres</a:t>
            </a:r>
          </a:p>
          <a:p>
            <a:pPr marL="342900" indent="-342900" algn="just">
              <a:buFont typeface="Wingdings" panose="05000000000000000000" pitchFamily="2" charset="2"/>
              <a:buChar char="Ø"/>
            </a:pPr>
            <a:r>
              <a:rPr lang="fr-FR" sz="2500" dirty="0" smtClean="0">
                <a:solidFill>
                  <a:schemeClr val="bg1"/>
                </a:solidFill>
              </a:rPr>
              <a:t>Gestion des cotisations</a:t>
            </a:r>
          </a:p>
          <a:p>
            <a:pPr marL="342900" indent="-342900" algn="just">
              <a:buFont typeface="Wingdings" panose="05000000000000000000" pitchFamily="2" charset="2"/>
              <a:buChar char="Ø"/>
            </a:pPr>
            <a:r>
              <a:rPr lang="fr-FR" sz="2500" dirty="0" smtClean="0">
                <a:solidFill>
                  <a:schemeClr val="bg1"/>
                </a:solidFill>
              </a:rPr>
              <a:t>Gestion des dépenses</a:t>
            </a:r>
          </a:p>
          <a:p>
            <a:pPr marL="342900" indent="-342900" algn="just">
              <a:buFont typeface="Wingdings" panose="05000000000000000000" pitchFamily="2" charset="2"/>
              <a:buChar char="Ø"/>
            </a:pPr>
            <a:r>
              <a:rPr lang="fr-FR" sz="2500" dirty="0" smtClean="0">
                <a:solidFill>
                  <a:schemeClr val="bg1"/>
                </a:solidFill>
              </a:rPr>
              <a:t>Gestion des levées de fonds</a:t>
            </a:r>
          </a:p>
          <a:p>
            <a:pPr marL="342900" indent="-342900" algn="just">
              <a:buFont typeface="Wingdings" panose="05000000000000000000" pitchFamily="2" charset="2"/>
              <a:buChar char="Ø"/>
            </a:pPr>
            <a:r>
              <a:rPr lang="fr-FR" sz="2500" dirty="0" smtClean="0">
                <a:solidFill>
                  <a:schemeClr val="bg1"/>
                </a:solidFill>
              </a:rPr>
              <a:t>Relance SMS marketing &amp; E-mailing</a:t>
            </a:r>
          </a:p>
          <a:p>
            <a:pPr marL="342900" indent="-342900" algn="just">
              <a:buFont typeface="Wingdings" panose="05000000000000000000" pitchFamily="2" charset="2"/>
              <a:buChar char="Ø"/>
            </a:pPr>
            <a:r>
              <a:rPr lang="fr-FR" sz="2500" dirty="0" smtClean="0">
                <a:solidFill>
                  <a:schemeClr val="bg1"/>
                </a:solidFill>
              </a:rPr>
              <a:t>Interface très adapté au mobile</a:t>
            </a:r>
            <a:endParaRPr lang="fr-FR" sz="2500" dirty="0" smtClean="0">
              <a:solidFill>
                <a:schemeClr val="bg1"/>
              </a:solidFill>
            </a:endParaRPr>
          </a:p>
        </p:txBody>
      </p:sp>
      <p:pic>
        <p:nvPicPr>
          <p:cNvPr id="1026" name="Picture 2" descr="Les questions de l'étude de marché de votre business pl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22" y="2023793"/>
            <a:ext cx="4600618" cy="342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215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Image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4761" y="6434878"/>
            <a:ext cx="1902069" cy="388022"/>
          </a:xfrm>
          <a:prstGeom prst="rect">
            <a:avLst/>
          </a:prstGeom>
        </p:spPr>
      </p:pic>
      <p:sp>
        <p:nvSpPr>
          <p:cNvPr id="43" name="ZoneTexte 42"/>
          <p:cNvSpPr txBox="1"/>
          <p:nvPr/>
        </p:nvSpPr>
        <p:spPr>
          <a:xfrm>
            <a:off x="857437" y="1077226"/>
            <a:ext cx="8921784" cy="1938992"/>
          </a:xfrm>
          <a:prstGeom prst="rect">
            <a:avLst/>
          </a:prstGeom>
          <a:noFill/>
        </p:spPr>
        <p:txBody>
          <a:bodyPr wrap="square" rtlCol="0">
            <a:spAutoFit/>
          </a:bodyPr>
          <a:lstStyle/>
          <a:p>
            <a:pPr algn="just"/>
            <a:r>
              <a:rPr lang="fr-FR" sz="2400" dirty="0" smtClean="0"/>
              <a:t>SAUVE MA VIE est une ONG qui fait dans </a:t>
            </a:r>
          </a:p>
          <a:p>
            <a:pPr algn="just"/>
            <a:endParaRPr lang="fr-FR" sz="2400" dirty="0"/>
          </a:p>
          <a:p>
            <a:pPr algn="just"/>
            <a:r>
              <a:rPr lang="fr-FR" sz="2400" dirty="0" smtClean="0"/>
              <a:t>Elle contient plus de 5000 membres qu’elle gèrent par des groupes </a:t>
            </a:r>
            <a:r>
              <a:rPr lang="fr-FR" sz="2400" dirty="0" err="1" smtClean="0"/>
              <a:t>whatsapp</a:t>
            </a:r>
            <a:r>
              <a:rPr lang="fr-FR" sz="2400" dirty="0" smtClean="0"/>
              <a:t>. C’est à travers ces groupes qu’elle partage les informations à ses membres et essaye de gérer leur différentes cotisations.</a:t>
            </a:r>
            <a:endParaRPr lang="fr-FR" sz="2400" dirty="0"/>
          </a:p>
        </p:txBody>
      </p:sp>
      <p:sp>
        <p:nvSpPr>
          <p:cNvPr id="49" name="Title 1">
            <a:extLst>
              <a:ext uri="{FF2B5EF4-FFF2-40B4-BE49-F238E27FC236}">
                <a16:creationId xmlns:a16="http://schemas.microsoft.com/office/drawing/2014/main" id="{332CFA06-845E-6539-9452-D8A8F3594659}"/>
              </a:ext>
            </a:extLst>
          </p:cNvPr>
          <p:cNvSpPr>
            <a:spLocks noGrp="1"/>
          </p:cNvSpPr>
          <p:nvPr>
            <p:ph type="title"/>
          </p:nvPr>
        </p:nvSpPr>
        <p:spPr>
          <a:xfrm>
            <a:off x="857437" y="166826"/>
            <a:ext cx="7594300" cy="826705"/>
          </a:xfrm>
        </p:spPr>
        <p:txBody>
          <a:bodyPr>
            <a:noAutofit/>
          </a:bodyPr>
          <a:lstStyle/>
          <a:p>
            <a:pPr algn="l"/>
            <a:r>
              <a:rPr lang="en-US" sz="3200" b="1" dirty="0" smtClean="0">
                <a:solidFill>
                  <a:schemeClr val="tx1"/>
                </a:solidFill>
              </a:rPr>
              <a:t>II - </a:t>
            </a:r>
            <a:r>
              <a:rPr lang="fr-FR" sz="3200" b="1" dirty="0" smtClean="0">
                <a:solidFill>
                  <a:schemeClr val="tx1"/>
                </a:solidFill>
              </a:rPr>
              <a:t>ETUDE DE L’EXISTANT</a:t>
            </a:r>
            <a:endParaRPr lang="fr-FR" sz="3200" b="1" dirty="0">
              <a:solidFill>
                <a:schemeClr val="tx1"/>
              </a:solidFill>
            </a:endParaRPr>
          </a:p>
        </p:txBody>
      </p:sp>
      <p:sp>
        <p:nvSpPr>
          <p:cNvPr id="6" name="Title 1">
            <a:extLst>
              <a:ext uri="{FF2B5EF4-FFF2-40B4-BE49-F238E27FC236}">
                <a16:creationId xmlns:a16="http://schemas.microsoft.com/office/drawing/2014/main" id="{332CFA06-845E-6539-9452-D8A8F3594659}"/>
              </a:ext>
            </a:extLst>
          </p:cNvPr>
          <p:cNvSpPr txBox="1">
            <a:spLocks/>
          </p:cNvSpPr>
          <p:nvPr/>
        </p:nvSpPr>
        <p:spPr>
          <a:xfrm>
            <a:off x="857437" y="3190696"/>
            <a:ext cx="7594300" cy="82670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a:lstStyle>
          <a:p>
            <a:pPr algn="l"/>
            <a:r>
              <a:rPr lang="en-US" sz="3200" b="1" dirty="0" smtClean="0">
                <a:solidFill>
                  <a:schemeClr val="tx1"/>
                </a:solidFill>
              </a:rPr>
              <a:t>III – </a:t>
            </a:r>
            <a:r>
              <a:rPr lang="fr-FR" sz="3200" b="1" dirty="0" smtClean="0">
                <a:solidFill>
                  <a:schemeClr val="tx1"/>
                </a:solidFill>
              </a:rPr>
              <a:t>BESOIN EXPRIME</a:t>
            </a:r>
            <a:endParaRPr lang="fr-FR" sz="3200" b="1" dirty="0">
              <a:solidFill>
                <a:schemeClr val="tx1"/>
              </a:solidFill>
            </a:endParaRPr>
          </a:p>
        </p:txBody>
      </p:sp>
      <p:sp>
        <p:nvSpPr>
          <p:cNvPr id="7" name="ZoneTexte 6"/>
          <p:cNvSpPr txBox="1"/>
          <p:nvPr/>
        </p:nvSpPr>
        <p:spPr>
          <a:xfrm>
            <a:off x="857437" y="3951233"/>
            <a:ext cx="8921784" cy="2677656"/>
          </a:xfrm>
          <a:prstGeom prst="rect">
            <a:avLst/>
          </a:prstGeom>
          <a:noFill/>
        </p:spPr>
        <p:txBody>
          <a:bodyPr wrap="square" rtlCol="0">
            <a:spAutoFit/>
          </a:bodyPr>
          <a:lstStyle/>
          <a:p>
            <a:pPr algn="just"/>
            <a:r>
              <a:rPr lang="fr-FR" sz="2400" dirty="0" smtClean="0"/>
              <a:t>Besoin d’une application pour gérer plus efficacement son ONG.</a:t>
            </a:r>
          </a:p>
          <a:p>
            <a:pPr algn="just"/>
            <a:r>
              <a:rPr lang="fr-FR" sz="2400" dirty="0" smtClean="0"/>
              <a:t>Avoir l’ensemble des fonctionnalités liée à la gestion d’une association ou ONG</a:t>
            </a:r>
            <a:r>
              <a:rPr lang="fr-FR" sz="2400" dirty="0" smtClean="0"/>
              <a:t> </a:t>
            </a:r>
          </a:p>
          <a:p>
            <a:pPr algn="just"/>
            <a:r>
              <a:rPr lang="fr-FR" sz="2400" dirty="0" smtClean="0"/>
              <a:t>Pouvoir facilement écrire ou faire des relances (</a:t>
            </a:r>
            <a:r>
              <a:rPr lang="fr-FR" sz="2400" dirty="0" err="1"/>
              <a:t>W</a:t>
            </a:r>
            <a:r>
              <a:rPr lang="fr-FR" sz="2400" dirty="0" err="1" smtClean="0"/>
              <a:t>hatsapp</a:t>
            </a:r>
            <a:r>
              <a:rPr lang="fr-FR" sz="2400" dirty="0" smtClean="0"/>
              <a:t> &amp; sms pro) aux retardataires depuis la plateforme  </a:t>
            </a:r>
          </a:p>
          <a:p>
            <a:pPr algn="just"/>
            <a:r>
              <a:rPr lang="fr-FR" sz="2400" dirty="0" smtClean="0"/>
              <a:t>Pourvoir lancer des collectes de fond et alerter les membres puis suivre leur dons.</a:t>
            </a:r>
            <a:endParaRPr lang="fr-FR" sz="2400" dirty="0"/>
          </a:p>
        </p:txBody>
      </p:sp>
    </p:spTree>
    <p:extLst>
      <p:ext uri="{BB962C8B-B14F-4D97-AF65-F5344CB8AC3E}">
        <p14:creationId xmlns:p14="http://schemas.microsoft.com/office/powerpoint/2010/main" val="2381893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a:extLst>
              <a:ext uri="{FF2B5EF4-FFF2-40B4-BE49-F238E27FC236}">
                <a16:creationId xmlns:a16="http://schemas.microsoft.com/office/drawing/2014/main" id="{332CFA06-845E-6539-9452-D8A8F3594659}"/>
              </a:ext>
            </a:extLst>
          </p:cNvPr>
          <p:cNvSpPr>
            <a:spLocks noGrp="1"/>
          </p:cNvSpPr>
          <p:nvPr>
            <p:ph type="title"/>
          </p:nvPr>
        </p:nvSpPr>
        <p:spPr>
          <a:xfrm>
            <a:off x="1994506" y="158770"/>
            <a:ext cx="6612413" cy="768096"/>
          </a:xfrm>
        </p:spPr>
        <p:txBody>
          <a:bodyPr>
            <a:noAutofit/>
          </a:bodyPr>
          <a:lstStyle/>
          <a:p>
            <a:r>
              <a:rPr lang="en-US" sz="3600" b="1" dirty="0" smtClean="0">
                <a:solidFill>
                  <a:schemeClr val="tx1"/>
                </a:solidFill>
              </a:rPr>
              <a:t>III – PROPOSITION INNOVING</a:t>
            </a:r>
            <a:endParaRPr lang="en-US" sz="3600" b="1" dirty="0">
              <a:solidFill>
                <a:schemeClr val="tx1"/>
              </a:solidFill>
            </a:endParaRPr>
          </a:p>
        </p:txBody>
      </p:sp>
      <p:pic>
        <p:nvPicPr>
          <p:cNvPr id="87" name="Image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16" y="6458041"/>
            <a:ext cx="1902069" cy="388022"/>
          </a:xfrm>
          <a:prstGeom prst="rect">
            <a:avLst/>
          </a:prstGeom>
        </p:spPr>
      </p:pic>
      <p:sp>
        <p:nvSpPr>
          <p:cNvPr id="2" name="Rectangle 1"/>
          <p:cNvSpPr/>
          <p:nvPr/>
        </p:nvSpPr>
        <p:spPr>
          <a:xfrm>
            <a:off x="557738" y="1285090"/>
            <a:ext cx="10509329" cy="4351832"/>
          </a:xfrm>
          <a:prstGeom prst="rect">
            <a:avLst/>
          </a:prstGeom>
        </p:spPr>
        <p:txBody>
          <a:bodyPr wrap="square">
            <a:spAutoFit/>
          </a:bodyPr>
          <a:lstStyle/>
          <a:p>
            <a:pPr>
              <a:lnSpc>
                <a:spcPct val="107000"/>
              </a:lnSpc>
              <a:spcAft>
                <a:spcPts val="800"/>
              </a:spcAft>
            </a:pPr>
            <a:r>
              <a:rPr lang="fr-FR" sz="2400" dirty="0" smtClean="0">
                <a:latin typeface="Times New Roman" panose="02020603050405020304" pitchFamily="18" charset="0"/>
                <a:ea typeface="Calibri" panose="020F0502020204030204" pitchFamily="34" charset="0"/>
                <a:cs typeface="Times New Roman" panose="02020603050405020304" pitchFamily="18" charset="0"/>
              </a:rPr>
              <a:t>Le client a insisté sur le volet interface fluide et facile a manier sur mobile ce qui reviendrais a un interface </a:t>
            </a:r>
            <a:r>
              <a:rPr lang="fr-FR" sz="2400" dirty="0" err="1" smtClean="0">
                <a:latin typeface="Times New Roman" panose="02020603050405020304" pitchFamily="18" charset="0"/>
                <a:ea typeface="Calibri" panose="020F0502020204030204" pitchFamily="34" charset="0"/>
                <a:cs typeface="Times New Roman" panose="02020603050405020304" pitchFamily="18" charset="0"/>
              </a:rPr>
              <a:t>odoo</a:t>
            </a:r>
            <a:r>
              <a:rPr lang="fr-FR" sz="2400" dirty="0" smtClean="0">
                <a:latin typeface="Times New Roman" panose="02020603050405020304" pitchFamily="18" charset="0"/>
                <a:ea typeface="Calibri" panose="020F0502020204030204" pitchFamily="34" charset="0"/>
                <a:cs typeface="Times New Roman" panose="02020603050405020304" pitchFamily="18" charset="0"/>
              </a:rPr>
              <a:t> plus récent. Pour cela nous comptons utiliser l’une des version les plus récentes afin de lui fournis une application des gestion beaucoup </a:t>
            </a:r>
            <a:r>
              <a:rPr lang="fr-FR" sz="2400" dirty="0" err="1" smtClean="0">
                <a:latin typeface="Times New Roman" panose="02020603050405020304" pitchFamily="18" charset="0"/>
                <a:ea typeface="Calibri" panose="020F0502020204030204" pitchFamily="34" charset="0"/>
                <a:cs typeface="Times New Roman" panose="02020603050405020304" pitchFamily="18" charset="0"/>
              </a:rPr>
              <a:t>intiutive</a:t>
            </a:r>
            <a:r>
              <a:rPr lang="fr-FR" sz="2400"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fr-FR" sz="2400" dirty="0" smtClean="0">
                <a:latin typeface="Times New Roman" panose="02020603050405020304" pitchFamily="18" charset="0"/>
                <a:ea typeface="Calibri" panose="020F0502020204030204" pitchFamily="34" charset="0"/>
                <a:cs typeface="Times New Roman" panose="02020603050405020304" pitchFamily="18" charset="0"/>
              </a:rPr>
              <a:t>L’offre technique est en cours d’étude afin de faire ressortir l’ensemble des modules a développer.</a:t>
            </a:r>
            <a:br>
              <a:rPr lang="fr-FR" sz="2400" dirty="0" smtClean="0">
                <a:latin typeface="Times New Roman" panose="02020603050405020304" pitchFamily="18" charset="0"/>
                <a:ea typeface="Calibri" panose="020F0502020204030204" pitchFamily="34" charset="0"/>
                <a:cs typeface="Times New Roman" panose="02020603050405020304" pitchFamily="18" charset="0"/>
              </a:rPr>
            </a:br>
            <a:r>
              <a:rPr lang="fr-FR" sz="2400" dirty="0" smtClean="0">
                <a:latin typeface="Times New Roman" panose="02020603050405020304" pitchFamily="18" charset="0"/>
                <a:ea typeface="Calibri" panose="020F0502020204030204" pitchFamily="34" charset="0"/>
                <a:cs typeface="Times New Roman" panose="02020603050405020304" pitchFamily="18" charset="0"/>
              </a:rPr>
              <a:t>Cette prestation occasionnera du développement en plus et des communication API.</a:t>
            </a:r>
          </a:p>
          <a:p>
            <a:pPr>
              <a:lnSpc>
                <a:spcPct val="107000"/>
              </a:lnSpc>
              <a:spcAft>
                <a:spcPts val="800"/>
              </a:spcAft>
            </a:pPr>
            <a:r>
              <a:rPr lang="fr-FR" sz="2400" dirty="0" smtClean="0">
                <a:latin typeface="Times New Roman" panose="02020603050405020304" pitchFamily="18" charset="0"/>
                <a:ea typeface="Calibri" panose="020F0502020204030204" pitchFamily="34" charset="0"/>
                <a:cs typeface="Times New Roman" panose="02020603050405020304" pitchFamily="18" charset="0"/>
              </a:rPr>
              <a:t>Le système s’apparente à celui de la gestion d’école et donc une base déjà présente qui pourrais nous donner un coup d’avance.</a:t>
            </a:r>
          </a:p>
          <a:p>
            <a:pPr>
              <a:lnSpc>
                <a:spcPct val="107000"/>
              </a:lnSpc>
              <a:spcAft>
                <a:spcPts val="800"/>
              </a:spcAft>
            </a:pPr>
            <a:r>
              <a:rPr lang="fr-FR" sz="2400" dirty="0" smtClean="0">
                <a:latin typeface="Times New Roman" panose="02020603050405020304" pitchFamily="18" charset="0"/>
                <a:ea typeface="Calibri" panose="020F0502020204030204" pitchFamily="34" charset="0"/>
                <a:cs typeface="Times New Roman" panose="02020603050405020304" pitchFamily="18" charset="0"/>
              </a:rPr>
              <a:t>Le client a aussi son souhait d’avoir la plateforme en 01 mois </a:t>
            </a:r>
            <a:r>
              <a:rPr lang="fr-FR" sz="2400" smtClean="0">
                <a:latin typeface="Times New Roman" panose="02020603050405020304" pitchFamily="18" charset="0"/>
                <a:ea typeface="Calibri" panose="020F0502020204030204" pitchFamily="34" charset="0"/>
                <a:cs typeface="Times New Roman" panose="02020603050405020304" pitchFamily="18" charset="0"/>
              </a:rPr>
              <a:t>au plus.</a:t>
            </a:r>
            <a:r>
              <a:rPr lang="fr-FR" sz="2400" smtClean="0">
                <a:latin typeface="Times New Roman" panose="02020603050405020304" pitchFamily="18" charset="0"/>
                <a:ea typeface="Calibri" panose="020F0502020204030204" pitchFamily="34" charset="0"/>
                <a:cs typeface="Times New Roman" panose="02020603050405020304" pitchFamily="18" charset="0"/>
              </a:rPr>
              <a:t> </a:t>
            </a:r>
            <a:endParaRPr lang="fr-FR"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624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eur droit 5"/>
          <p:cNvCxnSpPr/>
          <p:nvPr/>
        </p:nvCxnSpPr>
        <p:spPr>
          <a:xfrm>
            <a:off x="342901" y="1951891"/>
            <a:ext cx="2444261" cy="8704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Image 1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68354" y="6498850"/>
            <a:ext cx="1588476" cy="324049"/>
          </a:xfrm>
          <a:prstGeom prst="rect">
            <a:avLst/>
          </a:prstGeom>
        </p:spPr>
      </p:pic>
      <p:pic>
        <p:nvPicPr>
          <p:cNvPr id="1028" name="Picture 4" descr="Remerciement : 485 774 images, photos et images vectorielles de stock |  Shutterstock"/>
          <p:cNvPicPr>
            <a:picLocks noChangeAspect="1" noChangeArrowheads="1"/>
          </p:cNvPicPr>
          <p:nvPr/>
        </p:nvPicPr>
        <p:blipFill rotWithShape="1">
          <a:blip r:embed="rId3">
            <a:extLst>
              <a:ext uri="{28A0092B-C50C-407E-A947-70E740481C1C}">
                <a14:useLocalDpi xmlns:a14="http://schemas.microsoft.com/office/drawing/2010/main" val="0"/>
              </a:ext>
            </a:extLst>
          </a:blip>
          <a:srcRect b="8837"/>
          <a:stretch/>
        </p:blipFill>
        <p:spPr bwMode="auto">
          <a:xfrm>
            <a:off x="3022511" y="1555349"/>
            <a:ext cx="6145823" cy="301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499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5">
      <a:dk1>
        <a:srgbClr val="000000"/>
      </a:dk1>
      <a:lt1>
        <a:srgbClr val="FFFFFF"/>
      </a:lt1>
      <a:dk2>
        <a:srgbClr val="A992E4"/>
      </a:dk2>
      <a:lt2>
        <a:srgbClr val="FF74A8"/>
      </a:lt2>
      <a:accent1>
        <a:srgbClr val="9AA7B8"/>
      </a:accent1>
      <a:accent2>
        <a:srgbClr val="0BC9D5"/>
      </a:accent2>
      <a:accent3>
        <a:srgbClr val="27C2DE"/>
      </a:accent3>
      <a:accent4>
        <a:srgbClr val="42BBE6"/>
      </a:accent4>
      <a:accent5>
        <a:srgbClr val="5EB4EF"/>
      </a:accent5>
      <a:accent6>
        <a:srgbClr val="87AAFB"/>
      </a:accent6>
      <a:hlink>
        <a:srgbClr val="A992E4"/>
      </a:hlink>
      <a:folHlink>
        <a:srgbClr val="FF74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24589</TotalTime>
  <Words>213</Words>
  <Application>Microsoft Office PowerPoint</Application>
  <PresentationFormat>Grand écran</PresentationFormat>
  <Paragraphs>23</Paragraphs>
  <Slides>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vt:i4>
      </vt:variant>
    </vt:vector>
  </HeadingPairs>
  <TitlesOfParts>
    <vt:vector size="11" baseType="lpstr">
      <vt:lpstr>Arial</vt:lpstr>
      <vt:lpstr>Calibri</vt:lpstr>
      <vt:lpstr>Calibri Light</vt:lpstr>
      <vt:lpstr>Calibri Light (Headings)</vt:lpstr>
      <vt:lpstr>Times New Roman</vt:lpstr>
      <vt:lpstr>Wingdings</vt:lpstr>
      <vt:lpstr>Office Theme</vt:lpstr>
      <vt:lpstr>I-   OBJECTIF DU PROJET</vt:lpstr>
      <vt:lpstr>II - ETUDE DE L’EXISTANT</vt:lpstr>
      <vt:lpstr>III – PROPOSITION INNOVING</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Infographic</dc:title>
  <dc:creator>Iryna Siletska</dc:creator>
  <cp:lastModifiedBy>MBO_DE_KAMA</cp:lastModifiedBy>
  <cp:revision>2670</cp:revision>
  <dcterms:created xsi:type="dcterms:W3CDTF">2021-03-15T16:54:13Z</dcterms:created>
  <dcterms:modified xsi:type="dcterms:W3CDTF">2023-03-28T08:42:27Z</dcterms:modified>
</cp:coreProperties>
</file>