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8" r:id="rId3"/>
    <p:sldId id="281" r:id="rId4"/>
    <p:sldId id="283" r:id="rId5"/>
    <p:sldId id="284" r:id="rId6"/>
    <p:sldId id="282" r:id="rId7"/>
    <p:sldId id="285" r:id="rId8"/>
    <p:sldId id="286" r:id="rId9"/>
    <p:sldId id="275" r:id="rId10"/>
    <p:sldId id="278" r:id="rId11"/>
    <p:sldId id="279" r:id="rId12"/>
    <p:sldId id="280" r:id="rId13"/>
    <p:sldId id="28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erajSubhedar\Google%20Drive\Project%20Risk%20and%20Cost%20Management\ClothesRUs_Exhibits%20-%2003092017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erajSubhedar\Google%20Drive\Project%20Risk%20and%20Cost%20Management\ClothesRUs_Exhibits%20-%2003092017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erajSubhedar\Google%20Drive\Project%20Risk%20and%20Cost%20Management\ClothesRUs_Exhibits%20-%2003092017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erajSubhedar\Google%20Drive\Project%20Risk%20and%20Cost%20Management\ClothesRUs_Exhibits%20-%2003092017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erajSubhedar\Google%20Drive\Project%20Risk%20and%20Cost%20Management\ClothesRUs_Exhibits%20-%2003092017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erajSubhedar\Google%20Drive\Project%20Risk%20and%20Cost%20Management\ClothesRUs_Exhibits%20-%2003092017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Planned vs Actual Burn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CRU IT Staff Planned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E51-4758-8886-F3E37E6061D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E51-4758-8886-F3E37E6061D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E51-4758-8886-F3E37E6061D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E51-4758-8886-F3E37E6061D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E51-4758-8886-F3E37E6061D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E51-4758-8886-F3E37E6061D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E51-4758-8886-F3E37E6061DF}"/>
                </c:ext>
              </c:extLst>
            </c:dLbl>
            <c:dLbl>
              <c:idx val="7"/>
              <c:layout>
                <c:manualLayout>
                  <c:x val="-0.15040135608048993"/>
                  <c:y val="-2.3622776319626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E51-4758-8886-F3E37E6061DF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Sheet2!$A$2:$A$11</c:f>
              <c:numCache>
                <c:formatCode>mmm\-yy</c:formatCode>
                <c:ptCount val="10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  <c:pt idx="8">
                  <c:v>37500</c:v>
                </c:pt>
                <c:pt idx="9">
                  <c:v>37530</c:v>
                </c:pt>
              </c:numCache>
            </c:numRef>
          </c:cat>
          <c:val>
            <c:numRef>
              <c:f>Sheet2!$B$2:$B$9</c:f>
              <c:numCache>
                <c:formatCode>"$"#,##0.00</c:formatCode>
                <c:ptCount val="8"/>
                <c:pt idx="0">
                  <c:v>192917</c:v>
                </c:pt>
                <c:pt idx="1">
                  <c:v>385834</c:v>
                </c:pt>
                <c:pt idx="2">
                  <c:v>578751</c:v>
                </c:pt>
                <c:pt idx="3">
                  <c:v>771668</c:v>
                </c:pt>
                <c:pt idx="4">
                  <c:v>964585</c:v>
                </c:pt>
                <c:pt idx="5">
                  <c:v>1157502</c:v>
                </c:pt>
                <c:pt idx="6">
                  <c:v>1350419</c:v>
                </c:pt>
                <c:pt idx="7">
                  <c:v>1543336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E51-4758-8886-F3E37E6061DF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CRU IT Staff Actual Burn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E51-4758-8886-F3E37E6061D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E51-4758-8886-F3E37E6061D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E51-4758-8886-F3E37E6061D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E51-4758-8886-F3E37E6061D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E51-4758-8886-F3E37E6061D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E51-4758-8886-F3E37E6061D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E51-4758-8886-F3E37E6061DF}"/>
                </c:ext>
              </c:extLst>
            </c:dLbl>
            <c:dLbl>
              <c:idx val="7"/>
              <c:layout>
                <c:manualLayout>
                  <c:x val="-1.9845800524934485E-2"/>
                  <c:y val="0.1384142607174102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E51-4758-8886-F3E37E6061DF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Sheet2!$A$2:$A$11</c:f>
              <c:numCache>
                <c:formatCode>mmm\-yy</c:formatCode>
                <c:ptCount val="10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  <c:pt idx="8">
                  <c:v>37500</c:v>
                </c:pt>
                <c:pt idx="9">
                  <c:v>37530</c:v>
                </c:pt>
              </c:numCache>
            </c:numRef>
          </c:cat>
          <c:val>
            <c:numRef>
              <c:f>Sheet2!$C$2:$C$9</c:f>
              <c:numCache>
                <c:formatCode>"$"#,##0.00</c:formatCode>
                <c:ptCount val="8"/>
                <c:pt idx="0">
                  <c:v>192917</c:v>
                </c:pt>
                <c:pt idx="1">
                  <c:v>385834</c:v>
                </c:pt>
                <c:pt idx="2">
                  <c:v>578751</c:v>
                </c:pt>
                <c:pt idx="3">
                  <c:v>771668</c:v>
                </c:pt>
                <c:pt idx="4">
                  <c:v>964585</c:v>
                </c:pt>
                <c:pt idx="5">
                  <c:v>1157502</c:v>
                </c:pt>
                <c:pt idx="6">
                  <c:v>1157502</c:v>
                </c:pt>
                <c:pt idx="7">
                  <c:v>1350419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4E51-4758-8886-F3E37E606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978480"/>
        <c:axId val="1"/>
      </c:lineChart>
      <c:dateAx>
        <c:axId val="47797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97848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Planned vs Planned after Impact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CRU IT Staff Planned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1CB-4CF7-96D0-7234F1BE6D6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CB-4CF7-96D0-7234F1BE6D6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CB-4CF7-96D0-7234F1BE6D6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CB-4CF7-96D0-7234F1BE6D6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CB-4CF7-96D0-7234F1BE6D6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1CB-4CF7-96D0-7234F1BE6D6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1CB-4CF7-96D0-7234F1BE6D69}"/>
                </c:ext>
              </c:extLst>
            </c:dLbl>
            <c:dLbl>
              <c:idx val="7"/>
              <c:layout>
                <c:manualLayout>
                  <c:x val="-0.22134387351778656"/>
                  <c:y val="-3.70370370370370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1CB-4CF7-96D0-7234F1BE6D6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Sheet2!$A$2:$A$10</c:f>
              <c:numCache>
                <c:formatCode>mmm\-yy</c:formatCode>
                <c:ptCount val="9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  <c:pt idx="8">
                  <c:v>37500</c:v>
                </c:pt>
              </c:numCache>
            </c:numRef>
          </c:cat>
          <c:val>
            <c:numRef>
              <c:f>Sheet2!$D$2:$D$8</c:f>
              <c:numCache>
                <c:formatCode>"$"#,##0.00</c:formatCode>
                <c:ptCount val="7"/>
                <c:pt idx="0">
                  <c:v>192917</c:v>
                </c:pt>
                <c:pt idx="1">
                  <c:v>385834</c:v>
                </c:pt>
                <c:pt idx="2">
                  <c:v>578751</c:v>
                </c:pt>
                <c:pt idx="3">
                  <c:v>771668</c:v>
                </c:pt>
                <c:pt idx="4">
                  <c:v>964585</c:v>
                </c:pt>
                <c:pt idx="5">
                  <c:v>1157502</c:v>
                </c:pt>
                <c:pt idx="6">
                  <c:v>1350419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1CB-4CF7-96D0-7234F1BE6D69}"/>
            </c:ext>
          </c:extLst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CRU IT Staff Planned after Impact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Sheet2!$A$2:$A$10</c:f>
              <c:numCache>
                <c:formatCode>mmm\-yy</c:formatCode>
                <c:ptCount val="9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  <c:pt idx="8">
                  <c:v>37500</c:v>
                </c:pt>
              </c:numCache>
            </c:numRef>
          </c:cat>
          <c:val>
            <c:numRef>
              <c:f>Sheet2!$E$2:$E$10</c:f>
              <c:numCache>
                <c:formatCode>"$"#,##0.00</c:formatCode>
                <c:ptCount val="9"/>
                <c:pt idx="0">
                  <c:v>192917</c:v>
                </c:pt>
                <c:pt idx="1">
                  <c:v>385834</c:v>
                </c:pt>
                <c:pt idx="2">
                  <c:v>578751</c:v>
                </c:pt>
                <c:pt idx="3">
                  <c:v>771668</c:v>
                </c:pt>
                <c:pt idx="4">
                  <c:v>964585</c:v>
                </c:pt>
                <c:pt idx="5">
                  <c:v>1157502</c:v>
                </c:pt>
                <c:pt idx="6">
                  <c:v>1157502</c:v>
                </c:pt>
                <c:pt idx="7">
                  <c:v>1350419</c:v>
                </c:pt>
                <c:pt idx="8">
                  <c:v>1350419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1CB-4CF7-96D0-7234F1BE6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976512"/>
        <c:axId val="1"/>
      </c:lineChart>
      <c:dateAx>
        <c:axId val="47797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9765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</a:t>
            </a:r>
            <a:r>
              <a:rPr lang="en-US" baseline="0"/>
              <a:t> Baseline v/s New Baseline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Sheet2!$J$1</c:f>
              <c:strCache>
                <c:ptCount val="1"/>
                <c:pt idx="0">
                  <c:v>Actual Planned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61-4808-AD38-2ED3D63F4B4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61-4808-AD38-2ED3D63F4B4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961-4808-AD38-2ED3D63F4B4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61-4808-AD38-2ED3D63F4B4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61-4808-AD38-2ED3D63F4B4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961-4808-AD38-2ED3D63F4B4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961-4808-AD38-2ED3D63F4B4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961-4808-AD38-2ED3D63F4B4B}"/>
                </c:ext>
              </c:extLst>
            </c:dLbl>
            <c:dLbl>
              <c:idx val="8"/>
              <c:layout>
                <c:manualLayout>
                  <c:x val="2.5069637883008356E-2"/>
                  <c:y val="4.10094637223974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961-4808-AD38-2ED3D63F4B4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Sheet2!$I$2:$I$14</c:f>
              <c:numCache>
                <c:formatCode>mmm\-yy</c:formatCode>
                <c:ptCount val="13"/>
                <c:pt idx="0">
                  <c:v>37469</c:v>
                </c:pt>
                <c:pt idx="1">
                  <c:v>37500</c:v>
                </c:pt>
                <c:pt idx="2">
                  <c:v>37530</c:v>
                </c:pt>
                <c:pt idx="3">
                  <c:v>37561</c:v>
                </c:pt>
                <c:pt idx="4">
                  <c:v>37591</c:v>
                </c:pt>
                <c:pt idx="5">
                  <c:v>37622</c:v>
                </c:pt>
                <c:pt idx="6">
                  <c:v>37653</c:v>
                </c:pt>
                <c:pt idx="7">
                  <c:v>37681</c:v>
                </c:pt>
                <c:pt idx="8">
                  <c:v>37712</c:v>
                </c:pt>
                <c:pt idx="9">
                  <c:v>37742</c:v>
                </c:pt>
                <c:pt idx="10">
                  <c:v>37773</c:v>
                </c:pt>
                <c:pt idx="11">
                  <c:v>37803</c:v>
                </c:pt>
                <c:pt idx="12">
                  <c:v>37834</c:v>
                </c:pt>
              </c:numCache>
            </c:numRef>
          </c:cat>
          <c:val>
            <c:numRef>
              <c:f>Sheet2!$J$2:$J$14</c:f>
              <c:numCache>
                <c:formatCode>"$"#,##0.00</c:formatCode>
                <c:ptCount val="13"/>
                <c:pt idx="0">
                  <c:v>1543336</c:v>
                </c:pt>
                <c:pt idx="1">
                  <c:v>1736253</c:v>
                </c:pt>
                <c:pt idx="2">
                  <c:v>1929170</c:v>
                </c:pt>
                <c:pt idx="3">
                  <c:v>2122087</c:v>
                </c:pt>
                <c:pt idx="4">
                  <c:v>2315004</c:v>
                </c:pt>
                <c:pt idx="5">
                  <c:v>2507921</c:v>
                </c:pt>
                <c:pt idx="6">
                  <c:v>2700838</c:v>
                </c:pt>
                <c:pt idx="7">
                  <c:v>2789588</c:v>
                </c:pt>
                <c:pt idx="8">
                  <c:v>2878338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961-4808-AD38-2ED3D63F4B4B}"/>
            </c:ext>
          </c:extLst>
        </c:ser>
        <c:ser>
          <c:idx val="1"/>
          <c:order val="1"/>
          <c:tx>
            <c:strRef>
              <c:f>Sheet2!$K$1</c:f>
              <c:strCache>
                <c:ptCount val="1"/>
                <c:pt idx="0">
                  <c:v>Planned after rebaselining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961-4808-AD38-2ED3D63F4B4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961-4808-AD38-2ED3D63F4B4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961-4808-AD38-2ED3D63F4B4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961-4808-AD38-2ED3D63F4B4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961-4808-AD38-2ED3D63F4B4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961-4808-AD38-2ED3D63F4B4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61-4808-AD38-2ED3D63F4B4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961-4808-AD38-2ED3D63F4B4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961-4808-AD38-2ED3D63F4B4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961-4808-AD38-2ED3D63F4B4B}"/>
                </c:ext>
              </c:extLst>
            </c:dLbl>
            <c:dLbl>
              <c:idx val="12"/>
              <c:layout>
                <c:manualLayout>
                  <c:x val="-0.12256267409470752"/>
                  <c:y val="-3.1545741324921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961-4808-AD38-2ED3D63F4B4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Sheet2!$I$2:$I$14</c:f>
              <c:numCache>
                <c:formatCode>mmm\-yy</c:formatCode>
                <c:ptCount val="13"/>
                <c:pt idx="0">
                  <c:v>37469</c:v>
                </c:pt>
                <c:pt idx="1">
                  <c:v>37500</c:v>
                </c:pt>
                <c:pt idx="2">
                  <c:v>37530</c:v>
                </c:pt>
                <c:pt idx="3">
                  <c:v>37561</c:v>
                </c:pt>
                <c:pt idx="4">
                  <c:v>37591</c:v>
                </c:pt>
                <c:pt idx="5">
                  <c:v>37622</c:v>
                </c:pt>
                <c:pt idx="6">
                  <c:v>37653</c:v>
                </c:pt>
                <c:pt idx="7">
                  <c:v>37681</c:v>
                </c:pt>
                <c:pt idx="8">
                  <c:v>37712</c:v>
                </c:pt>
                <c:pt idx="9">
                  <c:v>37742</c:v>
                </c:pt>
                <c:pt idx="10">
                  <c:v>37773</c:v>
                </c:pt>
                <c:pt idx="11">
                  <c:v>37803</c:v>
                </c:pt>
                <c:pt idx="12">
                  <c:v>37834</c:v>
                </c:pt>
              </c:numCache>
            </c:numRef>
          </c:cat>
          <c:val>
            <c:numRef>
              <c:f>Sheet2!$K$2:$K$14</c:f>
              <c:numCache>
                <c:formatCode>General</c:formatCode>
                <c:ptCount val="13"/>
                <c:pt idx="2" formatCode="&quot;$&quot;#,##0.00">
                  <c:v>1929170</c:v>
                </c:pt>
                <c:pt idx="3" formatCode="&quot;$&quot;#,##0.00">
                  <c:v>2122087</c:v>
                </c:pt>
                <c:pt idx="4" formatCode="&quot;$&quot;#,##0.00">
                  <c:v>2315004</c:v>
                </c:pt>
                <c:pt idx="5" formatCode="&quot;$&quot;#,##0.00">
                  <c:v>2507921</c:v>
                </c:pt>
                <c:pt idx="6" formatCode="&quot;$&quot;#,##0.00">
                  <c:v>2700838</c:v>
                </c:pt>
                <c:pt idx="7" formatCode="&quot;$&quot;#,##0.00">
                  <c:v>2893755</c:v>
                </c:pt>
                <c:pt idx="8" formatCode="&quot;$&quot;#,##0.00">
                  <c:v>3086672</c:v>
                </c:pt>
                <c:pt idx="9" formatCode="&quot;$&quot;#,##0.00">
                  <c:v>3279589</c:v>
                </c:pt>
                <c:pt idx="10" formatCode="&quot;$&quot;#,##0.00">
                  <c:v>3472506</c:v>
                </c:pt>
                <c:pt idx="11" formatCode="&quot;$&quot;#,##0.00">
                  <c:v>3561256</c:v>
                </c:pt>
                <c:pt idx="12" formatCode="&quot;$&quot;#,##0.00">
                  <c:v>3650006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D961-4808-AD38-2ED3D63F4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435912"/>
        <c:axId val="1"/>
      </c:lineChart>
      <c:dateAx>
        <c:axId val="31843591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  <c:min val="1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4359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Planned</a:t>
            </a:r>
            <a:r>
              <a:rPr lang="en-US" baseline="0"/>
              <a:t> vs Actual Burn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Sheet2!$B$24</c:f>
              <c:strCache>
                <c:ptCount val="1"/>
                <c:pt idx="0">
                  <c:v>ABC Staff Planned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9E0-45C5-927F-CFAD56F46C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E0-45C5-927F-CFAD56F46C3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9E0-45C5-927F-CFAD56F46C3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E0-45C5-927F-CFAD56F46C3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9E0-45C5-927F-CFAD56F46C3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E0-45C5-927F-CFAD56F46C3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9E0-45C5-927F-CFAD56F46C32}"/>
                </c:ext>
              </c:extLst>
            </c:dLbl>
            <c:dLbl>
              <c:idx val="7"/>
              <c:layout>
                <c:manualLayout>
                  <c:x val="-0.15555555555555567"/>
                  <c:y val="4.62962962962960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E0-45C5-927F-CFAD56F46C3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Sheet2!$A$25:$A$32</c:f>
              <c:numCache>
                <c:formatCode>mmm\-yy</c:formatCode>
                <c:ptCount val="8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</c:numCache>
            </c:numRef>
          </c:cat>
          <c:val>
            <c:numRef>
              <c:f>Sheet2!$B$25:$B$32</c:f>
              <c:numCache>
                <c:formatCode>"$"#,##0.00</c:formatCode>
                <c:ptCount val="8"/>
                <c:pt idx="0">
                  <c:v>379200</c:v>
                </c:pt>
                <c:pt idx="1">
                  <c:v>1384320</c:v>
                </c:pt>
                <c:pt idx="2">
                  <c:v>2389440</c:v>
                </c:pt>
                <c:pt idx="3">
                  <c:v>3506240</c:v>
                </c:pt>
                <c:pt idx="4">
                  <c:v>5271520</c:v>
                </c:pt>
                <c:pt idx="5">
                  <c:v>7821440</c:v>
                </c:pt>
                <c:pt idx="6">
                  <c:v>10427360</c:v>
                </c:pt>
                <c:pt idx="7">
                  <c:v>13073280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9E0-45C5-927F-CFAD56F46C32}"/>
            </c:ext>
          </c:extLst>
        </c:ser>
        <c:ser>
          <c:idx val="1"/>
          <c:order val="1"/>
          <c:tx>
            <c:strRef>
              <c:f>Sheet2!$C$24</c:f>
              <c:strCache>
                <c:ptCount val="1"/>
                <c:pt idx="0">
                  <c:v>ABC Staff Actual Burn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E0-45C5-927F-CFAD56F46C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9E0-45C5-927F-CFAD56F46C3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9E0-45C5-927F-CFAD56F46C3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9E0-45C5-927F-CFAD56F46C3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9E0-45C5-927F-CFAD56F46C3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9E0-45C5-927F-CFAD56F46C3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9E0-45C5-927F-CFAD56F46C32}"/>
                </c:ext>
              </c:extLst>
            </c:dLbl>
            <c:dLbl>
              <c:idx val="7"/>
              <c:layout>
                <c:manualLayout>
                  <c:x val="-1.6666666666666666E-2"/>
                  <c:y val="0.203703703703703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9E0-45C5-927F-CFAD56F46C3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Sheet2!$A$25:$A$32</c:f>
              <c:numCache>
                <c:formatCode>mmm\-yy</c:formatCode>
                <c:ptCount val="8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</c:numCache>
            </c:numRef>
          </c:cat>
          <c:val>
            <c:numRef>
              <c:f>Sheet2!$C$25:$C$32</c:f>
              <c:numCache>
                <c:formatCode>"$"#,##0.00</c:formatCode>
                <c:ptCount val="8"/>
                <c:pt idx="0">
                  <c:v>379200</c:v>
                </c:pt>
                <c:pt idx="1">
                  <c:v>1384320</c:v>
                </c:pt>
                <c:pt idx="2">
                  <c:v>2389440</c:v>
                </c:pt>
                <c:pt idx="3">
                  <c:v>3506240</c:v>
                </c:pt>
                <c:pt idx="4">
                  <c:v>5271520</c:v>
                </c:pt>
                <c:pt idx="5">
                  <c:v>7036800</c:v>
                </c:pt>
                <c:pt idx="6">
                  <c:v>9315040</c:v>
                </c:pt>
                <c:pt idx="7">
                  <c:v>11920960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9E0-45C5-927F-CFAD56F46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249808"/>
        <c:axId val="1"/>
      </c:lineChart>
      <c:dateAx>
        <c:axId val="480249808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498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Planned</a:t>
            </a:r>
            <a:r>
              <a:rPr lang="en-US" baseline="0"/>
              <a:t> vs Planned after Impact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Sheet2!$D$24</c:f>
              <c:strCache>
                <c:ptCount val="1"/>
                <c:pt idx="0">
                  <c:v>ABC Staff Planned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Sheet2!$A$25:$A$34</c:f>
              <c:numCache>
                <c:formatCode>mmm\-yy</c:formatCode>
                <c:ptCount val="10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  <c:pt idx="8">
                  <c:v>37500</c:v>
                </c:pt>
                <c:pt idx="9">
                  <c:v>37530</c:v>
                </c:pt>
              </c:numCache>
            </c:numRef>
          </c:cat>
          <c:val>
            <c:numRef>
              <c:f>Sheet2!$D$25:$D$31</c:f>
              <c:numCache>
                <c:formatCode>"$"#,##0.00</c:formatCode>
                <c:ptCount val="7"/>
                <c:pt idx="0">
                  <c:v>379200</c:v>
                </c:pt>
                <c:pt idx="1">
                  <c:v>1384320</c:v>
                </c:pt>
                <c:pt idx="2">
                  <c:v>2389440</c:v>
                </c:pt>
                <c:pt idx="3">
                  <c:v>3506240</c:v>
                </c:pt>
                <c:pt idx="4">
                  <c:v>5271520</c:v>
                </c:pt>
                <c:pt idx="5">
                  <c:v>7821440</c:v>
                </c:pt>
                <c:pt idx="6">
                  <c:v>10427360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A7-4076-B59E-E8ECE5BA1F9A}"/>
            </c:ext>
          </c:extLst>
        </c:ser>
        <c:ser>
          <c:idx val="1"/>
          <c:order val="1"/>
          <c:tx>
            <c:strRef>
              <c:f>Sheet2!$E$24</c:f>
              <c:strCache>
                <c:ptCount val="1"/>
                <c:pt idx="0">
                  <c:v>ABC Staff Planned after Impact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Sheet2!$A$25:$A$34</c:f>
              <c:numCache>
                <c:formatCode>mmm\-yy</c:formatCode>
                <c:ptCount val="10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  <c:pt idx="8">
                  <c:v>37500</c:v>
                </c:pt>
                <c:pt idx="9">
                  <c:v>37530</c:v>
                </c:pt>
              </c:numCache>
            </c:numRef>
          </c:cat>
          <c:val>
            <c:numRef>
              <c:f>Sheet2!$E$25:$E$33</c:f>
              <c:numCache>
                <c:formatCode>"$"#,##0.00</c:formatCode>
                <c:ptCount val="9"/>
                <c:pt idx="0">
                  <c:v>379200</c:v>
                </c:pt>
                <c:pt idx="1">
                  <c:v>1384320</c:v>
                </c:pt>
                <c:pt idx="2">
                  <c:v>2389440</c:v>
                </c:pt>
                <c:pt idx="3">
                  <c:v>3506240</c:v>
                </c:pt>
                <c:pt idx="4">
                  <c:v>5271520</c:v>
                </c:pt>
                <c:pt idx="5">
                  <c:v>7036800</c:v>
                </c:pt>
                <c:pt idx="6">
                  <c:v>7549760</c:v>
                </c:pt>
                <c:pt idx="7">
                  <c:v>10155680</c:v>
                </c:pt>
                <c:pt idx="8">
                  <c:v>10155680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A7-4076-B59E-E8ECE5BA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251120"/>
        <c:axId val="1"/>
      </c:lineChart>
      <c:dateAx>
        <c:axId val="480251120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5112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Actual Baseline v/s New Baseline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Sheet2!$J$24</c:f>
              <c:strCache>
                <c:ptCount val="1"/>
                <c:pt idx="0">
                  <c:v>Actual Planned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7A-47B8-8A70-789D5409B66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7A-47B8-8A70-789D5409B66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7A-47B8-8A70-789D5409B66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7A-47B8-8A70-789D5409B66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7A-47B8-8A70-789D5409B66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7A-47B8-8A70-789D5409B66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7A-47B8-8A70-789D5409B66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A7A-47B8-8A70-789D5409B667}"/>
                </c:ext>
              </c:extLst>
            </c:dLbl>
            <c:dLbl>
              <c:idx val="8"/>
              <c:layout>
                <c:manualLayout>
                  <c:x val="-0.14446784838169746"/>
                  <c:y val="0.11184210526315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A7A-47B8-8A70-789D5409B6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Sheet2!$I$25:$I$37</c:f>
              <c:numCache>
                <c:formatCode>mmm\-yy</c:formatCode>
                <c:ptCount val="13"/>
                <c:pt idx="0">
                  <c:v>37469</c:v>
                </c:pt>
                <c:pt idx="1">
                  <c:v>37500</c:v>
                </c:pt>
                <c:pt idx="2">
                  <c:v>37530</c:v>
                </c:pt>
                <c:pt idx="3">
                  <c:v>37561</c:v>
                </c:pt>
                <c:pt idx="4">
                  <c:v>37591</c:v>
                </c:pt>
                <c:pt idx="5">
                  <c:v>37622</c:v>
                </c:pt>
                <c:pt idx="6">
                  <c:v>37653</c:v>
                </c:pt>
                <c:pt idx="7">
                  <c:v>37681</c:v>
                </c:pt>
                <c:pt idx="8">
                  <c:v>37712</c:v>
                </c:pt>
                <c:pt idx="9">
                  <c:v>37742</c:v>
                </c:pt>
                <c:pt idx="10">
                  <c:v>37773</c:v>
                </c:pt>
                <c:pt idx="11">
                  <c:v>37803</c:v>
                </c:pt>
                <c:pt idx="12">
                  <c:v>37834</c:v>
                </c:pt>
              </c:numCache>
            </c:numRef>
          </c:cat>
          <c:val>
            <c:numRef>
              <c:f>Sheet2!$J$25:$J$37</c:f>
              <c:numCache>
                <c:formatCode>"$"#,##0.00</c:formatCode>
                <c:ptCount val="13"/>
                <c:pt idx="0">
                  <c:v>13073280</c:v>
                </c:pt>
                <c:pt idx="1">
                  <c:v>15759200</c:v>
                </c:pt>
                <c:pt idx="2">
                  <c:v>18445120</c:v>
                </c:pt>
                <c:pt idx="3">
                  <c:v>21179040</c:v>
                </c:pt>
                <c:pt idx="4">
                  <c:v>23912960</c:v>
                </c:pt>
                <c:pt idx="5">
                  <c:v>25322720</c:v>
                </c:pt>
                <c:pt idx="6">
                  <c:v>25602720</c:v>
                </c:pt>
                <c:pt idx="7">
                  <c:v>25882720</c:v>
                </c:pt>
                <c:pt idx="8">
                  <c:v>26162720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A7A-47B8-8A70-789D5409B667}"/>
            </c:ext>
          </c:extLst>
        </c:ser>
        <c:ser>
          <c:idx val="1"/>
          <c:order val="1"/>
          <c:tx>
            <c:strRef>
              <c:f>Sheet2!$K$24</c:f>
              <c:strCache>
                <c:ptCount val="1"/>
                <c:pt idx="0">
                  <c:v>Planned after rebaselining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A7A-47B8-8A70-789D5409B66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A7A-47B8-8A70-789D5409B66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A7A-47B8-8A70-789D5409B66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A7A-47B8-8A70-789D5409B66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A7A-47B8-8A70-789D5409B66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A7A-47B8-8A70-789D5409B66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A7A-47B8-8A70-789D5409B66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A7A-47B8-8A70-789D5409B66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A7A-47B8-8A70-789D5409B66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A7A-47B8-8A70-789D5409B667}"/>
                </c:ext>
              </c:extLst>
            </c:dLbl>
            <c:dLbl>
              <c:idx val="12"/>
              <c:layout>
                <c:manualLayout>
                  <c:x val="-0.11944444444444445"/>
                  <c:y val="-8.3333333333333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A7A-47B8-8A70-789D5409B6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Sheet2!$I$25:$I$37</c:f>
              <c:numCache>
                <c:formatCode>mmm\-yy</c:formatCode>
                <c:ptCount val="13"/>
                <c:pt idx="0">
                  <c:v>37469</c:v>
                </c:pt>
                <c:pt idx="1">
                  <c:v>37500</c:v>
                </c:pt>
                <c:pt idx="2">
                  <c:v>37530</c:v>
                </c:pt>
                <c:pt idx="3">
                  <c:v>37561</c:v>
                </c:pt>
                <c:pt idx="4">
                  <c:v>37591</c:v>
                </c:pt>
                <c:pt idx="5">
                  <c:v>37622</c:v>
                </c:pt>
                <c:pt idx="6">
                  <c:v>37653</c:v>
                </c:pt>
                <c:pt idx="7">
                  <c:v>37681</c:v>
                </c:pt>
                <c:pt idx="8">
                  <c:v>37712</c:v>
                </c:pt>
                <c:pt idx="9">
                  <c:v>37742</c:v>
                </c:pt>
                <c:pt idx="10">
                  <c:v>37773</c:v>
                </c:pt>
                <c:pt idx="11">
                  <c:v>37803</c:v>
                </c:pt>
                <c:pt idx="12">
                  <c:v>37834</c:v>
                </c:pt>
              </c:numCache>
            </c:numRef>
          </c:cat>
          <c:val>
            <c:numRef>
              <c:f>Sheet2!$K$25:$K$37</c:f>
              <c:numCache>
                <c:formatCode>General</c:formatCode>
                <c:ptCount val="13"/>
                <c:pt idx="2" formatCode="&quot;$&quot;#,##0.00">
                  <c:v>12801600</c:v>
                </c:pt>
                <c:pt idx="3" formatCode="&quot;$&quot;#,##0.00">
                  <c:v>15487520</c:v>
                </c:pt>
                <c:pt idx="4" formatCode="&quot;$&quot;#,##0.00">
                  <c:v>18173440</c:v>
                </c:pt>
                <c:pt idx="5" formatCode="&quot;$&quot;#,##0.00">
                  <c:v>20859360</c:v>
                </c:pt>
                <c:pt idx="6" formatCode="&quot;$&quot;#,##0.00">
                  <c:v>23593280</c:v>
                </c:pt>
                <c:pt idx="7" formatCode="&quot;$&quot;#,##0.00">
                  <c:v>26327200</c:v>
                </c:pt>
                <c:pt idx="8" formatCode="&quot;$&quot;#,##0.00">
                  <c:v>27664960</c:v>
                </c:pt>
                <c:pt idx="9" formatCode="&quot;$&quot;#,##0.00">
                  <c:v>29074720</c:v>
                </c:pt>
                <c:pt idx="10" formatCode="&quot;$&quot;#,##0.00">
                  <c:v>29354720</c:v>
                </c:pt>
                <c:pt idx="11" formatCode="&quot;$&quot;#,##0.00">
                  <c:v>29634720</c:v>
                </c:pt>
                <c:pt idx="12" formatCode="&quot;$&quot;#,##0.00">
                  <c:v>29914720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BA7A-47B8-8A70-789D5409B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246856"/>
        <c:axId val="1"/>
      </c:lineChart>
      <c:dateAx>
        <c:axId val="480246856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2468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5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39BB-7160-47C1-9D4C-45B18C7DEFE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BD28-41F9-4938-BAED-1EF2D64B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240528" cy="17077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Clothes ‘R’ Us </a:t>
            </a:r>
            <a:br>
              <a:rPr lang="en-US" sz="5400" dirty="0"/>
            </a:br>
            <a:r>
              <a:rPr lang="en-US" sz="5400" dirty="0"/>
              <a:t>Case Study Analysis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2000" dirty="0"/>
            </a:b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9627910" y="4920792"/>
            <a:ext cx="256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Mansi Bodke</a:t>
            </a:r>
          </a:p>
          <a:p>
            <a:r>
              <a:rPr lang="en-US" dirty="0"/>
              <a:t>Anushri Dixit </a:t>
            </a:r>
            <a:br>
              <a:rPr lang="en-US" dirty="0"/>
            </a:br>
            <a:r>
              <a:rPr lang="en-US" dirty="0"/>
              <a:t>Jay Mehta</a:t>
            </a:r>
            <a:br>
              <a:rPr lang="en-US" dirty="0"/>
            </a:br>
            <a:r>
              <a:rPr lang="en-US" dirty="0"/>
              <a:t>Fanil Gada</a:t>
            </a:r>
            <a:br>
              <a:rPr lang="en-US" dirty="0"/>
            </a:br>
            <a:r>
              <a:rPr lang="en-US" dirty="0"/>
              <a:t>Neeraj Subhedar</a:t>
            </a:r>
            <a:br>
              <a:rPr lang="en-US" dirty="0"/>
            </a:br>
            <a:r>
              <a:rPr lang="en-US" dirty="0"/>
              <a:t>Apurva Rawat</a:t>
            </a:r>
          </a:p>
        </p:txBody>
      </p:sp>
    </p:spTree>
    <p:extLst>
      <p:ext uri="{BB962C8B-B14F-4D97-AF65-F5344CB8AC3E}">
        <p14:creationId xmlns:p14="http://schemas.microsoft.com/office/powerpoint/2010/main" val="410802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Change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32556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Stringent timelines gave no slack for any additional changes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However, numerous changes suggested by the Operations Steering Committee resulted in the project getting delayed by a month</a:t>
            </a:r>
            <a:endParaRPr lang="en-US" b="1" u="sng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solid change management process can be a project manager's best friend</a:t>
            </a:r>
            <a:endParaRPr lang="en-US" b="1" u="sng" dirty="0"/>
          </a:p>
          <a:p>
            <a:pPr marL="0" indent="0">
              <a:buNone/>
            </a:pP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7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Human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History suggests that when employees believe that high efforts are often met with high rewards, they become more motivated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components of such motivation are: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Increasing Compensation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Increasing Expectancy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Increasing Instrumentality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Increasing Valiance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4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Contract-type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Orlin</a:t>
            </a:r>
            <a:r>
              <a:rPr lang="en-US" dirty="0"/>
              <a:t> should had made a Firm-Fixed-Price (FFP) contract with the hardware vender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FFP has minimum buyer risk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FFP, the contractor is obliged to provide an acceptable deliverable at the time, place and price specified in the contract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typical application of FFP is commercial supplies and services which is exactly the case here</a:t>
            </a:r>
          </a:p>
        </p:txBody>
      </p:sp>
    </p:spTree>
    <p:extLst>
      <p:ext uri="{BB962C8B-B14F-4D97-AF65-F5344CB8AC3E}">
        <p14:creationId xmlns:p14="http://schemas.microsoft.com/office/powerpoint/2010/main" val="23267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Proactive Management Approach</a:t>
            </a:r>
            <a:endParaRPr lang="en-US" sz="4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32556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Steps to move from a reactive to proactive project management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Take back control of time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Look at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Understand and manage risks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Focus on morale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Build in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6120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580" y="2722872"/>
            <a:ext cx="4615740" cy="1707725"/>
          </a:xfrm>
        </p:spPr>
        <p:txBody>
          <a:bodyPr anchor="t">
            <a:normAutofit fontScale="90000"/>
          </a:bodyPr>
          <a:lstStyle/>
          <a:p>
            <a:r>
              <a:rPr lang="en-US" sz="5400" dirty="0"/>
              <a:t>Thank You!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20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62207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55613"/>
              </p:ext>
            </p:extLst>
          </p:nvPr>
        </p:nvGraphicFramePr>
        <p:xfrm>
          <a:off x="729342" y="1323824"/>
          <a:ext cx="80242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22">
                  <a:extLst>
                    <a:ext uri="{9D8B030D-6E8A-4147-A177-3AD203B41FA5}">
                      <a16:colId xmlns:a16="http://schemas.microsoft.com/office/drawing/2014/main" val="1294621884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2494277094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802553352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3178674321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1212383290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2858716631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265599781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3460757120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4029927822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2680364266"/>
                    </a:ext>
                  </a:extLst>
                </a:gridCol>
              </a:tblGrid>
              <a:tr h="1954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Jan’02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Feb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Apr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May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Jun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Jul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Aug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8285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29656"/>
              </p:ext>
            </p:extLst>
          </p:nvPr>
        </p:nvGraphicFramePr>
        <p:xfrm>
          <a:off x="8784698" y="1323824"/>
          <a:ext cx="24072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22">
                  <a:extLst>
                    <a:ext uri="{9D8B030D-6E8A-4147-A177-3AD203B41FA5}">
                      <a16:colId xmlns:a16="http://schemas.microsoft.com/office/drawing/2014/main" val="2215368475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2981879849"/>
                    </a:ext>
                  </a:extLst>
                </a:gridCol>
                <a:gridCol w="802422">
                  <a:extLst>
                    <a:ext uri="{9D8B030D-6E8A-4147-A177-3AD203B41FA5}">
                      <a16:colId xmlns:a16="http://schemas.microsoft.com/office/drawing/2014/main" val="2732977802"/>
                    </a:ext>
                  </a:extLst>
                </a:gridCol>
              </a:tblGrid>
              <a:tr h="1954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Nov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834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02457"/>
              </p:ext>
            </p:extLst>
          </p:nvPr>
        </p:nvGraphicFramePr>
        <p:xfrm>
          <a:off x="11202343" y="1323824"/>
          <a:ext cx="93522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229">
                  <a:extLst>
                    <a:ext uri="{9D8B030D-6E8A-4147-A177-3AD203B41FA5}">
                      <a16:colId xmlns:a16="http://schemas.microsoft.com/office/drawing/2014/main" val="2215368475"/>
                    </a:ext>
                  </a:extLst>
                </a:gridCol>
              </a:tblGrid>
              <a:tr h="319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Feb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2834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2397"/>
              </p:ext>
            </p:extLst>
          </p:nvPr>
        </p:nvGraphicFramePr>
        <p:xfrm>
          <a:off x="1595849" y="1883229"/>
          <a:ext cx="105613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239">
                  <a:extLst>
                    <a:ext uri="{9D8B030D-6E8A-4147-A177-3AD203B41FA5}">
                      <a16:colId xmlns:a16="http://schemas.microsoft.com/office/drawing/2014/main" val="1958034885"/>
                    </a:ext>
                  </a:extLst>
                </a:gridCol>
                <a:gridCol w="6444600">
                  <a:extLst>
                    <a:ext uri="{9D8B030D-6E8A-4147-A177-3AD203B41FA5}">
                      <a16:colId xmlns:a16="http://schemas.microsoft.com/office/drawing/2014/main" val="1694439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512714396"/>
                    </a:ext>
                  </a:extLst>
                </a:gridCol>
              </a:tblGrid>
              <a:tr h="2631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DEVELOPMENT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PILOT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119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83639"/>
              </p:ext>
            </p:extLst>
          </p:nvPr>
        </p:nvGraphicFramePr>
        <p:xfrm>
          <a:off x="729342" y="1883229"/>
          <a:ext cx="817880" cy="944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1958034885"/>
                    </a:ext>
                  </a:extLst>
                </a:gridCol>
              </a:tblGrid>
              <a:tr h="94406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</a:rPr>
                        <a:t>PLAN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1192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77464"/>
              </p:ext>
            </p:extLst>
          </p:nvPr>
        </p:nvGraphicFramePr>
        <p:xfrm>
          <a:off x="1595848" y="2218569"/>
          <a:ext cx="1056132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12946218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17867432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5871663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460757120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4029927822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680364266"/>
                    </a:ext>
                  </a:extLst>
                </a:gridCol>
              </a:tblGrid>
              <a:tr h="42121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Product Def and Arch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Deployment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82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83934"/>
              </p:ext>
            </p:extLst>
          </p:nvPr>
        </p:nvGraphicFramePr>
        <p:xfrm>
          <a:off x="724990" y="4668731"/>
          <a:ext cx="9794239" cy="187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408518277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4163378015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46233902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567893838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392418319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1198277554"/>
                    </a:ext>
                  </a:extLst>
                </a:gridCol>
              </a:tblGrid>
              <a:tr h="1874099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Contingency plan, </a:t>
                      </a:r>
                    </a:p>
                    <a:p>
                      <a:pPr algn="l"/>
                      <a:r>
                        <a:rPr lang="en-US" sz="1000" dirty="0"/>
                        <a:t>Critical path defined, Cost control plan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risk and issue log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Intermediate touch base meetings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Collab with committee to design GUI</a:t>
                      </a:r>
                    </a:p>
                    <a:p>
                      <a:pPr algn="l"/>
                      <a:endParaRPr lang="en-US" sz="1200" dirty="0"/>
                    </a:p>
                    <a:p>
                      <a:pPr algn="l"/>
                      <a:endParaRPr lang="en-US" sz="1200" dirty="0"/>
                    </a:p>
                    <a:p>
                      <a:pPr algn="l"/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Risk log</a:t>
                      </a:r>
                    </a:p>
                    <a:p>
                      <a:pPr algn="l"/>
                      <a:r>
                        <a:rPr lang="en-US" sz="1200" dirty="0"/>
                        <a:t>HRM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Avoided back and forth with vendor, provided immediate instruction for replacement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sessions for store managers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2202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9323"/>
              </p:ext>
            </p:extLst>
          </p:nvPr>
        </p:nvGraphicFramePr>
        <p:xfrm>
          <a:off x="724990" y="2899441"/>
          <a:ext cx="11379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85">
                  <a:extLst>
                    <a:ext uri="{9D8B030D-6E8A-4147-A177-3AD203B41FA5}">
                      <a16:colId xmlns:a16="http://schemas.microsoft.com/office/drawing/2014/main" val="408518277"/>
                    </a:ext>
                  </a:extLst>
                </a:gridCol>
                <a:gridCol w="2566448">
                  <a:extLst>
                    <a:ext uri="{9D8B030D-6E8A-4147-A177-3AD203B41FA5}">
                      <a16:colId xmlns:a16="http://schemas.microsoft.com/office/drawing/2014/main" val="4163378015"/>
                    </a:ext>
                  </a:extLst>
                </a:gridCol>
                <a:gridCol w="1509225">
                  <a:extLst>
                    <a:ext uri="{9D8B030D-6E8A-4147-A177-3AD203B41FA5}">
                      <a16:colId xmlns:a16="http://schemas.microsoft.com/office/drawing/2014/main" val="462339021"/>
                    </a:ext>
                  </a:extLst>
                </a:gridCol>
                <a:gridCol w="1631802">
                  <a:extLst>
                    <a:ext uri="{9D8B030D-6E8A-4147-A177-3AD203B41FA5}">
                      <a16:colId xmlns:a16="http://schemas.microsoft.com/office/drawing/2014/main" val="3567893838"/>
                    </a:ext>
                  </a:extLst>
                </a:gridCol>
                <a:gridCol w="1641420">
                  <a:extLst>
                    <a:ext uri="{9D8B030D-6E8A-4147-A177-3AD203B41FA5}">
                      <a16:colId xmlns:a16="http://schemas.microsoft.com/office/drawing/2014/main" val="392418319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446997626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1355314723"/>
                    </a:ext>
                  </a:extLst>
                </a:gridCol>
              </a:tblGrid>
              <a:tr h="6345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Ops steering committee sign off delayed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6 product managers left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incorrect hardware supplied by the vendor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2202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29871"/>
              </p:ext>
            </p:extLst>
          </p:nvPr>
        </p:nvGraphicFramePr>
        <p:xfrm>
          <a:off x="10556969" y="4668730"/>
          <a:ext cx="1600199" cy="187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1198277554"/>
                    </a:ext>
                  </a:extLst>
                </a:gridCol>
              </a:tblGrid>
              <a:tr h="1874099">
                <a:tc>
                  <a:txBody>
                    <a:bodyPr/>
                    <a:lstStyle/>
                    <a:p>
                      <a:r>
                        <a:rPr lang="en-US" sz="1100" dirty="0"/>
                        <a:t>?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220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79594"/>
              </p:ext>
            </p:extLst>
          </p:nvPr>
        </p:nvGraphicFramePr>
        <p:xfrm>
          <a:off x="724990" y="3715506"/>
          <a:ext cx="11379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85">
                  <a:extLst>
                    <a:ext uri="{9D8B030D-6E8A-4147-A177-3AD203B41FA5}">
                      <a16:colId xmlns:a16="http://schemas.microsoft.com/office/drawing/2014/main" val="408518277"/>
                    </a:ext>
                  </a:extLst>
                </a:gridCol>
                <a:gridCol w="2566448">
                  <a:extLst>
                    <a:ext uri="{9D8B030D-6E8A-4147-A177-3AD203B41FA5}">
                      <a16:colId xmlns:a16="http://schemas.microsoft.com/office/drawing/2014/main" val="4163378015"/>
                    </a:ext>
                  </a:extLst>
                </a:gridCol>
                <a:gridCol w="1509225">
                  <a:extLst>
                    <a:ext uri="{9D8B030D-6E8A-4147-A177-3AD203B41FA5}">
                      <a16:colId xmlns:a16="http://schemas.microsoft.com/office/drawing/2014/main" val="462339021"/>
                    </a:ext>
                  </a:extLst>
                </a:gridCol>
                <a:gridCol w="1631802">
                  <a:extLst>
                    <a:ext uri="{9D8B030D-6E8A-4147-A177-3AD203B41FA5}">
                      <a16:colId xmlns:a16="http://schemas.microsoft.com/office/drawing/2014/main" val="3567893838"/>
                    </a:ext>
                  </a:extLst>
                </a:gridCol>
                <a:gridCol w="1641420">
                  <a:extLst>
                    <a:ext uri="{9D8B030D-6E8A-4147-A177-3AD203B41FA5}">
                      <a16:colId xmlns:a16="http://schemas.microsoft.com/office/drawing/2014/main" val="392418319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446997626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1355314723"/>
                    </a:ext>
                  </a:extLst>
                </a:gridCol>
              </a:tblGrid>
              <a:tr h="63457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four-week delay on the GUI sign-off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four-week delay on next phase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four-week delay on next phase</a:t>
                      </a:r>
                      <a:endParaRPr lang="en-US" sz="1400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2202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94647"/>
              </p:ext>
            </p:extLst>
          </p:nvPr>
        </p:nvGraphicFramePr>
        <p:xfrm>
          <a:off x="0" y="1323824"/>
          <a:ext cx="743857" cy="39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57">
                  <a:extLst>
                    <a:ext uri="{9D8B030D-6E8A-4147-A177-3AD203B41FA5}">
                      <a16:colId xmlns:a16="http://schemas.microsoft.com/office/drawing/2014/main" val="4190529046"/>
                    </a:ext>
                  </a:extLst>
                </a:gridCol>
              </a:tblGrid>
              <a:tr h="39811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TIMELINE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9284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95455"/>
              </p:ext>
            </p:extLst>
          </p:nvPr>
        </p:nvGraphicFramePr>
        <p:xfrm>
          <a:off x="506" y="1904183"/>
          <a:ext cx="743857" cy="89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57">
                  <a:extLst>
                    <a:ext uri="{9D8B030D-6E8A-4147-A177-3AD203B41FA5}">
                      <a16:colId xmlns:a16="http://schemas.microsoft.com/office/drawing/2014/main" val="4190529046"/>
                    </a:ext>
                  </a:extLst>
                </a:gridCol>
              </a:tblGrid>
              <a:tr h="8935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PROJECT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STAGE</a:t>
                      </a:r>
                    </a:p>
                  </a:txBody>
                  <a:tcPr vert="vert27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9284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41027"/>
              </p:ext>
            </p:extLst>
          </p:nvPr>
        </p:nvGraphicFramePr>
        <p:xfrm>
          <a:off x="-18867" y="2929044"/>
          <a:ext cx="743857" cy="70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57">
                  <a:extLst>
                    <a:ext uri="{9D8B030D-6E8A-4147-A177-3AD203B41FA5}">
                      <a16:colId xmlns:a16="http://schemas.microsoft.com/office/drawing/2014/main" val="4190529046"/>
                    </a:ext>
                  </a:extLst>
                </a:gridCol>
              </a:tblGrid>
              <a:tr h="7019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OBSTACLE</a:t>
                      </a:r>
                    </a:p>
                  </a:txBody>
                  <a:tcPr vert="vert27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9284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38616"/>
              </p:ext>
            </p:extLst>
          </p:nvPr>
        </p:nvGraphicFramePr>
        <p:xfrm>
          <a:off x="-18867" y="3709396"/>
          <a:ext cx="743857" cy="73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57">
                  <a:extLst>
                    <a:ext uri="{9D8B030D-6E8A-4147-A177-3AD203B41FA5}">
                      <a16:colId xmlns:a16="http://schemas.microsoft.com/office/drawing/2014/main" val="4190529046"/>
                    </a:ext>
                  </a:extLst>
                </a:gridCol>
              </a:tblGrid>
              <a:tr h="73763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 vert="vert27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9284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24675"/>
              </p:ext>
            </p:extLst>
          </p:nvPr>
        </p:nvGraphicFramePr>
        <p:xfrm>
          <a:off x="-18868" y="4662621"/>
          <a:ext cx="743857" cy="188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57">
                  <a:extLst>
                    <a:ext uri="{9D8B030D-6E8A-4147-A177-3AD203B41FA5}">
                      <a16:colId xmlns:a16="http://schemas.microsoft.com/office/drawing/2014/main" val="4190529046"/>
                    </a:ext>
                  </a:extLst>
                </a:gridCol>
              </a:tblGrid>
              <a:tr h="18802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MISSING</a:t>
                      </a:r>
                    </a:p>
                  </a:txBody>
                  <a:tcPr vert="vert27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9284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7645" y="221341"/>
            <a:ext cx="9840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Project at a Glance</a:t>
            </a:r>
          </a:p>
        </p:txBody>
      </p:sp>
    </p:spTree>
    <p:extLst>
      <p:ext uri="{BB962C8B-B14F-4D97-AF65-F5344CB8AC3E}">
        <p14:creationId xmlns:p14="http://schemas.microsoft.com/office/powerpoint/2010/main" val="9084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CRU IT Staff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C4A4B4-B8F7-4D24-85A2-7D0F4756D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650450"/>
              </p:ext>
            </p:extLst>
          </p:nvPr>
        </p:nvGraphicFramePr>
        <p:xfrm>
          <a:off x="2831592" y="1690688"/>
          <a:ext cx="6528816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9510230" y="1690688"/>
            <a:ext cx="151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completion of Design phase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9736474" y="4231812"/>
            <a:ext cx="12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Impact</a:t>
            </a:r>
          </a:p>
        </p:txBody>
      </p:sp>
      <p:cxnSp>
        <p:nvCxnSpPr>
          <p:cNvPr id="12" name="Straight Arrow Connector 11"/>
          <p:cNvCxnSpPr>
            <a:cxnSpLocks/>
            <a:stCxn id="9" idx="3"/>
          </p:cNvCxnSpPr>
          <p:nvPr/>
        </p:nvCxnSpPr>
        <p:spPr>
          <a:xfrm flipH="1">
            <a:off x="8908330" y="2152353"/>
            <a:ext cx="60190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0" idx="3"/>
          </p:cNvCxnSpPr>
          <p:nvPr/>
        </p:nvCxnSpPr>
        <p:spPr>
          <a:xfrm flipH="1" flipV="1">
            <a:off x="7484882" y="3330582"/>
            <a:ext cx="2251592" cy="108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07204" y="6165130"/>
            <a:ext cx="216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Effects of GUI Impact</a:t>
            </a:r>
          </a:p>
        </p:txBody>
      </p:sp>
    </p:spTree>
    <p:extLst>
      <p:ext uri="{BB962C8B-B14F-4D97-AF65-F5344CB8AC3E}">
        <p14:creationId xmlns:p14="http://schemas.microsoft.com/office/powerpoint/2010/main" val="24230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CRU IT Staff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771B44-49CD-4E25-92F8-768824E2B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43738"/>
              </p:ext>
            </p:extLst>
          </p:nvPr>
        </p:nvGraphicFramePr>
        <p:xfrm>
          <a:off x="2831592" y="1690688"/>
          <a:ext cx="6528816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491377" y="3996142"/>
            <a:ext cx="12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Impact</a:t>
            </a:r>
          </a:p>
        </p:txBody>
      </p:sp>
      <p:cxnSp>
        <p:nvCxnSpPr>
          <p:cNvPr id="6" name="Straight Arrow Connector 5"/>
          <p:cNvCxnSpPr>
            <a:cxnSpLocks/>
            <a:stCxn id="5" idx="3"/>
          </p:cNvCxnSpPr>
          <p:nvPr/>
        </p:nvCxnSpPr>
        <p:spPr>
          <a:xfrm flipH="1" flipV="1">
            <a:off x="7088957" y="3091992"/>
            <a:ext cx="2402420" cy="108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491377" y="2327288"/>
            <a:ext cx="12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Manager Impact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H="1" flipV="1">
            <a:off x="8917757" y="2696620"/>
            <a:ext cx="57362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2703" y="6152461"/>
            <a:ext cx="216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Effects on timeline</a:t>
            </a:r>
          </a:p>
        </p:txBody>
      </p:sp>
    </p:spTree>
    <p:extLst>
      <p:ext uri="{BB962C8B-B14F-4D97-AF65-F5344CB8AC3E}">
        <p14:creationId xmlns:p14="http://schemas.microsoft.com/office/powerpoint/2010/main" val="166159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CRU IT Staff – Proposed Baseline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16C3E9-BF62-4005-B37C-7D49C4E05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428423"/>
              </p:ext>
            </p:extLst>
          </p:nvPr>
        </p:nvGraphicFramePr>
        <p:xfrm>
          <a:off x="2831592" y="1690688"/>
          <a:ext cx="6528816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>
          <a:xfrm>
            <a:off x="7296347" y="2158738"/>
            <a:ext cx="9426" cy="3289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9683633" y="3375733"/>
            <a:ext cx="198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completion of Deployment phase</a:t>
            </a:r>
          </a:p>
        </p:txBody>
      </p:sp>
      <p:cxnSp>
        <p:nvCxnSpPr>
          <p:cNvPr id="12" name="Straight Arrow Connector 11"/>
          <p:cNvCxnSpPr>
            <a:cxnSpLocks/>
            <a:stCxn id="11" idx="3"/>
          </p:cNvCxnSpPr>
          <p:nvPr/>
        </p:nvCxnSpPr>
        <p:spPr>
          <a:xfrm flipH="1" flipV="1">
            <a:off x="7305773" y="3619894"/>
            <a:ext cx="2377860" cy="21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9683633" y="1831810"/>
            <a:ext cx="198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completion with new baseline</a:t>
            </a:r>
          </a:p>
        </p:txBody>
      </p:sp>
      <p:cxnSp>
        <p:nvCxnSpPr>
          <p:cNvPr id="18" name="Straight Arrow Connector 17"/>
          <p:cNvCxnSpPr>
            <a:cxnSpLocks/>
            <a:stCxn id="17" idx="3"/>
          </p:cNvCxnSpPr>
          <p:nvPr/>
        </p:nvCxnSpPr>
        <p:spPr>
          <a:xfrm flipH="1">
            <a:off x="9021453" y="2293475"/>
            <a:ext cx="662180" cy="30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6674177" y="4925473"/>
            <a:ext cx="126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WorldCom Bankruptcy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5365004" y="5033194"/>
            <a:ext cx="146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Incompatible OS</a:t>
            </a:r>
          </a:p>
        </p:txBody>
      </p:sp>
    </p:spTree>
    <p:extLst>
      <p:ext uri="{BB962C8B-B14F-4D97-AF65-F5344CB8AC3E}">
        <p14:creationId xmlns:p14="http://schemas.microsoft.com/office/powerpoint/2010/main" val="131095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ABC Consulting Staff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7677A9-C904-4297-A919-71253A88E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177578"/>
              </p:ext>
            </p:extLst>
          </p:nvPr>
        </p:nvGraphicFramePr>
        <p:xfrm>
          <a:off x="2831592" y="1690688"/>
          <a:ext cx="6528816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9500803" y="1407883"/>
            <a:ext cx="151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completion of Design phase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9727047" y="3949007"/>
            <a:ext cx="12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Impact</a:t>
            </a:r>
          </a:p>
        </p:txBody>
      </p:sp>
      <p:cxnSp>
        <p:nvCxnSpPr>
          <p:cNvPr id="8" name="Straight Arrow Connector 7"/>
          <p:cNvCxnSpPr>
            <a:cxnSpLocks/>
            <a:stCxn id="6" idx="3"/>
          </p:cNvCxnSpPr>
          <p:nvPr/>
        </p:nvCxnSpPr>
        <p:spPr>
          <a:xfrm flipH="1">
            <a:off x="8898903" y="1869548"/>
            <a:ext cx="60190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H="1" flipV="1">
            <a:off x="7532016" y="3639702"/>
            <a:ext cx="2195031" cy="49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07204" y="6165130"/>
            <a:ext cx="216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Effects of GUI Impact</a:t>
            </a:r>
          </a:p>
        </p:txBody>
      </p:sp>
    </p:spTree>
    <p:extLst>
      <p:ext uri="{BB962C8B-B14F-4D97-AF65-F5344CB8AC3E}">
        <p14:creationId xmlns:p14="http://schemas.microsoft.com/office/powerpoint/2010/main" val="216888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ABC Consulting Staff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F66705-9829-40D9-85FB-D32FD7394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064324"/>
              </p:ext>
            </p:extLst>
          </p:nvPr>
        </p:nvGraphicFramePr>
        <p:xfrm>
          <a:off x="2831592" y="1690688"/>
          <a:ext cx="6528816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491377" y="3996142"/>
            <a:ext cx="12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Impact</a:t>
            </a:r>
          </a:p>
        </p:txBody>
      </p:sp>
      <p:cxnSp>
        <p:nvCxnSpPr>
          <p:cNvPr id="6" name="Straight Arrow Connector 5"/>
          <p:cNvCxnSpPr>
            <a:cxnSpLocks/>
            <a:stCxn id="5" idx="3"/>
          </p:cNvCxnSpPr>
          <p:nvPr/>
        </p:nvCxnSpPr>
        <p:spPr>
          <a:xfrm flipH="1" flipV="1">
            <a:off x="7126665" y="3327662"/>
            <a:ext cx="2364712" cy="85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491377" y="2327288"/>
            <a:ext cx="12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Manager Impact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H="1" flipV="1">
            <a:off x="8917757" y="2696620"/>
            <a:ext cx="57362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2703" y="6152461"/>
            <a:ext cx="216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Effects on timeline</a:t>
            </a:r>
          </a:p>
        </p:txBody>
      </p:sp>
    </p:spTree>
    <p:extLst>
      <p:ext uri="{BB962C8B-B14F-4D97-AF65-F5344CB8AC3E}">
        <p14:creationId xmlns:p14="http://schemas.microsoft.com/office/powerpoint/2010/main" val="40823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ABC Consulting Staff -  Proposed Baseline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49AEEA-403F-46E0-AA09-F5CF945F0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295884"/>
              </p:ext>
            </p:extLst>
          </p:nvPr>
        </p:nvGraphicFramePr>
        <p:xfrm>
          <a:off x="2831592" y="1690688"/>
          <a:ext cx="6528816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>
            <a:cxnSpLocks/>
          </p:cNvCxnSpPr>
          <p:nvPr/>
        </p:nvCxnSpPr>
        <p:spPr>
          <a:xfrm>
            <a:off x="7324627" y="2217410"/>
            <a:ext cx="0" cy="3240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9702487" y="3375733"/>
            <a:ext cx="198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completion of Deployment phase</a:t>
            </a:r>
          </a:p>
        </p:txBody>
      </p:sp>
      <p:cxnSp>
        <p:nvCxnSpPr>
          <p:cNvPr id="7" name="Straight Arrow Connector 6"/>
          <p:cNvCxnSpPr>
            <a:cxnSpLocks/>
            <a:stCxn id="6" idx="3"/>
          </p:cNvCxnSpPr>
          <p:nvPr/>
        </p:nvCxnSpPr>
        <p:spPr>
          <a:xfrm flipH="1" flipV="1">
            <a:off x="7324627" y="3032956"/>
            <a:ext cx="2377860" cy="80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702487" y="1831810"/>
            <a:ext cx="198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completion with new baseline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H="1">
            <a:off x="9040305" y="2293475"/>
            <a:ext cx="662182" cy="4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674177" y="4925473"/>
            <a:ext cx="126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WorldCom Bankruptcy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365004" y="5033194"/>
            <a:ext cx="146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Incompatible OS</a:t>
            </a:r>
          </a:p>
        </p:txBody>
      </p:sp>
    </p:spTree>
    <p:extLst>
      <p:ext uri="{BB962C8B-B14F-4D97-AF65-F5344CB8AC3E}">
        <p14:creationId xmlns:p14="http://schemas.microsoft.com/office/powerpoint/2010/main" val="320095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97941"/>
              </p:ext>
            </p:extLst>
          </p:nvPr>
        </p:nvGraphicFramePr>
        <p:xfrm>
          <a:off x="471340" y="1253765"/>
          <a:ext cx="11416203" cy="5439264"/>
        </p:xfrm>
        <a:graphic>
          <a:graphicData uri="http://schemas.openxmlformats.org/drawingml/2006/table">
            <a:tbl>
              <a:tblPr firstRow="1" firstCol="1" bandRow="1"/>
              <a:tblGrid>
                <a:gridCol w="890994">
                  <a:extLst>
                    <a:ext uri="{9D8B030D-6E8A-4147-A177-3AD203B41FA5}">
                      <a16:colId xmlns:a16="http://schemas.microsoft.com/office/drawing/2014/main" val="1173534602"/>
                    </a:ext>
                  </a:extLst>
                </a:gridCol>
                <a:gridCol w="2580170">
                  <a:extLst>
                    <a:ext uri="{9D8B030D-6E8A-4147-A177-3AD203B41FA5}">
                      <a16:colId xmlns:a16="http://schemas.microsoft.com/office/drawing/2014/main" val="553793277"/>
                    </a:ext>
                  </a:extLst>
                </a:gridCol>
                <a:gridCol w="983806">
                  <a:extLst>
                    <a:ext uri="{9D8B030D-6E8A-4147-A177-3AD203B41FA5}">
                      <a16:colId xmlns:a16="http://schemas.microsoft.com/office/drawing/2014/main" val="4009144406"/>
                    </a:ext>
                  </a:extLst>
                </a:gridCol>
                <a:gridCol w="1039493">
                  <a:extLst>
                    <a:ext uri="{9D8B030D-6E8A-4147-A177-3AD203B41FA5}">
                      <a16:colId xmlns:a16="http://schemas.microsoft.com/office/drawing/2014/main" val="3118218198"/>
                    </a:ext>
                  </a:extLst>
                </a:gridCol>
                <a:gridCol w="3044229">
                  <a:extLst>
                    <a:ext uri="{9D8B030D-6E8A-4147-A177-3AD203B41FA5}">
                      <a16:colId xmlns:a16="http://schemas.microsoft.com/office/drawing/2014/main" val="1757379449"/>
                    </a:ext>
                  </a:extLst>
                </a:gridCol>
                <a:gridCol w="890994">
                  <a:extLst>
                    <a:ext uri="{9D8B030D-6E8A-4147-A177-3AD203B41FA5}">
                      <a16:colId xmlns:a16="http://schemas.microsoft.com/office/drawing/2014/main" val="3297628903"/>
                    </a:ext>
                  </a:extLst>
                </a:gridCol>
                <a:gridCol w="890994">
                  <a:extLst>
                    <a:ext uri="{9D8B030D-6E8A-4147-A177-3AD203B41FA5}">
                      <a16:colId xmlns:a16="http://schemas.microsoft.com/office/drawing/2014/main" val="1515717937"/>
                    </a:ext>
                  </a:extLst>
                </a:gridCol>
                <a:gridCol w="199634">
                  <a:extLst>
                    <a:ext uri="{9D8B030D-6E8A-4147-A177-3AD203B41FA5}">
                      <a16:colId xmlns:a16="http://schemas.microsoft.com/office/drawing/2014/main" val="2530422853"/>
                    </a:ext>
                  </a:extLst>
                </a:gridCol>
                <a:gridCol w="895889">
                  <a:extLst>
                    <a:ext uri="{9D8B030D-6E8A-4147-A177-3AD203B41FA5}">
                      <a16:colId xmlns:a16="http://schemas.microsoft.com/office/drawing/2014/main" val="1854441428"/>
                    </a:ext>
                  </a:extLst>
                </a:gridCol>
              </a:tblGrid>
              <a:tr h="627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No.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DESCRIPTION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on Success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LIKELIHOOD of occurrence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PLAN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on Success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LIKELIHOOD of occurrence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61401"/>
                  </a:ext>
                </a:extLst>
              </a:tr>
              <a:tr h="62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64180"/>
                  </a:ext>
                </a:extLst>
              </a:tr>
              <a:tr h="62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HR/001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Lack of motivation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Maintain performance tracker and check their productivity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06244"/>
                  </a:ext>
                </a:extLst>
              </a:tr>
              <a:tr h="838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TS/001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Incompatibility of application with OS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Communicate the requirement accurately and maintain proper documentation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721334"/>
                  </a:ext>
                </a:extLst>
              </a:tr>
              <a:tr h="62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DP/001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 from WorldCom for setting up private network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23495"/>
                  </a:ext>
                </a:extLst>
              </a:tr>
              <a:tr h="62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DV/001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Serious issues might be faced by coding team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individual coding pieces and hand over to testing team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405279"/>
                  </a:ext>
                </a:extLst>
              </a:tr>
              <a:tr h="838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DS/001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Incorrect understanding of scope and requirements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the scope and requirements accurately and QA team to monitor every piece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715714"/>
                  </a:ext>
                </a:extLst>
              </a:tr>
              <a:tr h="62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DS/002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 sign off from operations steering committee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slack in the timeline and submit the proposal before June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8793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71339" y="463427"/>
            <a:ext cx="832386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dirty="0"/>
              <a:t>Tools and Methods to leverage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6487" y="5222450"/>
            <a:ext cx="2595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Risk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FMEA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 Project</a:t>
            </a:r>
          </a:p>
        </p:txBody>
      </p:sp>
    </p:spTree>
    <p:extLst>
      <p:ext uri="{BB962C8B-B14F-4D97-AF65-F5344CB8AC3E}">
        <p14:creationId xmlns:p14="http://schemas.microsoft.com/office/powerpoint/2010/main" val="341364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589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Clothes ‘R’ Us  Case Study Analysis      </vt:lpstr>
      <vt:lpstr>PowerPoint Presentation</vt:lpstr>
      <vt:lpstr>CRU IT Staff</vt:lpstr>
      <vt:lpstr>CRU IT Staff</vt:lpstr>
      <vt:lpstr>CRU IT Staff – Proposed Baseline</vt:lpstr>
      <vt:lpstr>ABC Consulting Staff</vt:lpstr>
      <vt:lpstr>ABC Consulting Staff</vt:lpstr>
      <vt:lpstr>ABC Consulting Staff -  Proposed Baseline</vt:lpstr>
      <vt:lpstr>PowerPoint Presentation</vt:lpstr>
      <vt:lpstr>Change Request</vt:lpstr>
      <vt:lpstr>Human Resource Management</vt:lpstr>
      <vt:lpstr>Contract-type Recommendation</vt:lpstr>
      <vt:lpstr>Proactive Management Approach</vt:lpstr>
      <vt:lpstr>Thank You!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Rawat, Apurva</dc:creator>
  <cp:lastModifiedBy>Mansi Bodke</cp:lastModifiedBy>
  <cp:revision>73</cp:revision>
  <dcterms:created xsi:type="dcterms:W3CDTF">2017-03-07T18:09:22Z</dcterms:created>
  <dcterms:modified xsi:type="dcterms:W3CDTF">2017-09-28T17:16:22Z</dcterms:modified>
</cp:coreProperties>
</file>