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01" r:id="rId2"/>
    <p:sldId id="275" r:id="rId3"/>
    <p:sldId id="305" r:id="rId4"/>
    <p:sldId id="306" r:id="rId5"/>
    <p:sldId id="307" r:id="rId6"/>
    <p:sldId id="309" r:id="rId7"/>
    <p:sldId id="308" r:id="rId8"/>
    <p:sldId id="259" r:id="rId9"/>
    <p:sldId id="310" r:id="rId10"/>
    <p:sldId id="311" r:id="rId11"/>
    <p:sldId id="302" r:id="rId12"/>
    <p:sldId id="260" r:id="rId13"/>
    <p:sldId id="312" r:id="rId14"/>
    <p:sldId id="263" r:id="rId15"/>
    <p:sldId id="313" r:id="rId16"/>
    <p:sldId id="303" r:id="rId17"/>
    <p:sldId id="314" r:id="rId18"/>
    <p:sldId id="315" r:id="rId19"/>
    <p:sldId id="316" r:id="rId20"/>
    <p:sldId id="295" r:id="rId21"/>
    <p:sldId id="304" r:id="rId22"/>
    <p:sldId id="296" r:id="rId23"/>
    <p:sldId id="265" r:id="rId24"/>
    <p:sldId id="317" r:id="rId25"/>
    <p:sldId id="282" r:id="rId2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B05D7-F388-417A-9482-CD73EB0107A8}" type="datetimeFigureOut">
              <a:rPr lang="hu-HU" smtClean="0"/>
              <a:t>2018. 10. 02.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3D0189-7CAC-49C6-A8B5-36B1ED5DD3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9583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69705EA-D98C-4148-BC6C-0AEBFB440D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7277" y="2582556"/>
            <a:ext cx="8859793" cy="2027152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0DDF7D1-031E-4553-A5FC-6AB8576766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7276" y="4744997"/>
            <a:ext cx="8859793" cy="6240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/>
              <a:t>Kattintson ide az alcím mintájának szerkesztéséhez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3642D14-0DE6-4D09-B3DA-36874073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FF0000"/>
                </a:solidFill>
              </a:defRPr>
            </a:lvl1pPr>
          </a:lstStyle>
          <a:p>
            <a:fld id="{228E8589-41CB-4D86-9AD4-D0202C964D3D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276B3BBA-5B09-45F0-B413-81E7C276720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50" y="5900496"/>
            <a:ext cx="2462291" cy="93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944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F3E9D7-332F-46EF-A5D6-C8113BD1B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6C34B5B-E8D2-4355-B707-FEB60365E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904B9CF-B4BC-4319-9253-BE8AC8F3D2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33DA60-A392-4D76-9260-2169D880C461}" type="datetime1">
              <a:rPr lang="hu-HU" smtClean="0"/>
              <a:t>2018. 10. 02.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36261D5-EC86-403E-9A1E-2FBC5C364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F3FDC6D-2E8C-47B8-8F5A-1ED59990E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8E8589-41CB-4D86-9AD4-D0202C964D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586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26DDD17B-B6C7-45A3-80F7-E14E5C34EE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F08FA2F-2399-4516-B7A9-201044C71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CFE6C52-06AC-4A3F-A48D-C1EE88E17E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917A6A-330D-40F9-BC55-F163B5A5D6FC}" type="datetime1">
              <a:rPr lang="hu-HU" smtClean="0"/>
              <a:t>2018. 10. 02.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EB70923-E62D-4374-A406-AE6B33118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ECF63C7-E99C-4AD8-A16F-B02EC3FD0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8E8589-41CB-4D86-9AD4-D0202C964D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11343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1D9FF041-F901-4E36-9D06-F7239592A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3360"/>
            <a:ext cx="10515600" cy="459360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F1EFD8C-6BBA-4C2C-AD9A-6DBDE4827F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148FD7-07F7-400F-84AA-C90F24BA6B55}" type="datetime1">
              <a:rPr lang="hu-HU" smtClean="0"/>
              <a:t>2018. 10. 02.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A8CFC0E-DCAD-4B46-BD6B-53F95F66C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44C0560-83AF-411C-955C-A92E8FEE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FF0000"/>
                </a:solidFill>
              </a:defRPr>
            </a:lvl1pPr>
          </a:lstStyle>
          <a:p>
            <a:fld id="{228E8589-41CB-4D86-9AD4-D0202C964D3D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25F1284-79AD-425D-998C-78A9D7599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575"/>
            <a:ext cx="10515601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hu-HU" dirty="0"/>
              <a:t>Mintacím szerkesztése</a:t>
            </a:r>
          </a:p>
        </p:txBody>
      </p:sp>
    </p:spTree>
    <p:extLst>
      <p:ext uri="{BB962C8B-B14F-4D97-AF65-F5344CB8AC3E}">
        <p14:creationId xmlns:p14="http://schemas.microsoft.com/office/powerpoint/2010/main" val="914608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ABC23D-4BA0-4258-B96D-A32512D7F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71926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DE2C7BC-7230-4929-B53D-0CA20A78C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530601"/>
            <a:ext cx="10515600" cy="25590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EBD48A2-3369-44D2-ABB0-7CC3A20DD2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AF44F4-2466-4CC6-AD53-314CDC0D916F}" type="datetime1">
              <a:rPr lang="hu-HU" smtClean="0"/>
              <a:t>2018. 10. 02.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0B02450-9D1F-4814-9251-C77A372A2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4CB29C4-2F4A-4DF6-B037-A45CD100E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8E8589-41CB-4D86-9AD4-D0202C964D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844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D991DB-2D66-418F-8463-619CC0370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00B2B18-185A-4F9E-9383-0BF0E0F63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5A018E8-23FC-4D93-A7C3-18EDE096F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A396C8F-6A48-4303-8F34-A96664FD65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21065A-BDD0-47E2-BEC7-90DE6B9BB8CD}" type="datetime1">
              <a:rPr lang="hu-HU" smtClean="0"/>
              <a:t>2018. 10. 02.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A8B294A-D639-43DD-93D9-D4BE1FD7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5462D41-9F92-4D4E-8A8E-F600A4A3E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8E8589-41CB-4D86-9AD4-D0202C964D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9897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AA32DBD-0C1A-4E79-82F0-7487D2448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9E0C9A7-3A43-41DF-9158-B98DD109F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54E7547-046C-40DF-9DEF-459876216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B6419496-C1F5-44EE-AE37-57B05A88E3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4BD823D-B260-4D34-A4DE-B5E99F0263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5B028FFD-F427-4951-897C-7F4C1876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F3901A-508B-47FF-BED8-655C66E46571}" type="datetime1">
              <a:rPr lang="hu-HU" smtClean="0"/>
              <a:t>2018. 10. 02.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FF19DC9D-FAE2-4664-8980-A395CCF5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A48755F5-C85D-47F4-9434-0F4B926F3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8E8589-41CB-4D86-9AD4-D0202C964D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072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C7274E0-8469-4EC7-BD6E-52D6EF17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B1821C1-245B-4D76-9F4E-547B3D96F6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7BE8CF-5627-4C2A-B29F-63A1FEAC6026}" type="datetime1">
              <a:rPr lang="hu-HU" smtClean="0"/>
              <a:t>2018. 10. 02.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4E7B448-3B40-4CBB-B66C-78C73B33C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DFB1349-59D4-4CCE-931D-708FDA8A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8E8589-41CB-4D86-9AD4-D0202C964D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507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3052CD38-ABF7-473F-83E9-50663BC343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775BD4-4FAE-453D-9C4C-49FC3BF16669}" type="datetime1">
              <a:rPr lang="hu-HU" smtClean="0"/>
              <a:t>2018. 10. 02.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8F13DBD-04AD-477A-B5A8-09D361C07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06F32DB-0CCF-4C4E-A747-5C4C91399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8E8589-41CB-4D86-9AD4-D0202C964D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160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A75C6B-B3EB-4F36-9472-2E158E672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5736036-E041-4622-A3F9-11E73303E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DEAE2CF-D9DB-491E-9DF0-B1A7DCCC7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02DD745-5C8E-44B7-AB67-30F1ADA8A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19D72C-4912-4E82-A55E-9BCA4DE3312C}" type="datetime1">
              <a:rPr lang="hu-HU" smtClean="0"/>
              <a:t>2018. 10. 02.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D760CED-AD2F-4B04-93AF-D1D1EEF7E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5987F5D-B14F-4B24-9336-90D9548FA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8E8589-41CB-4D86-9AD4-D0202C964D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5888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6D21B9D-F4AF-4BDC-AC58-59403BFFD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9B6383E3-14CC-4331-9AAA-9D5199A552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634868E-0C57-423F-AC8F-71BB45DF5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0B62ABD-25B4-4DD0-B35B-80CDAD40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2B9381-4FF7-4B30-A67F-0839A82D5FD1}" type="datetime1">
              <a:rPr lang="hu-HU" smtClean="0"/>
              <a:t>2018. 10. 02.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4780F92-D4AF-4343-8685-D620E8F25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25A2841-35AF-44EC-9F94-B8AF35597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8E8589-41CB-4D86-9AD4-D0202C964D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9028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33445483-8B80-4625-A19B-E9E555322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A6EEA54-721E-4FBC-AA34-6CC7680F7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9E188F8-DB50-4A6B-8CF3-A655D3063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09E5D-053C-4B07-835A-793C9860DFFF}" type="datetime1">
              <a:rPr lang="hu-HU" smtClean="0"/>
              <a:t>2018. 10. 02.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FAB17EF-1637-46C4-B424-9BD592A467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1EDC772-B866-4533-ACBC-40145DC25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E8589-41CB-4D86-9AD4-D0202C964D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6993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python-json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3.amazonaws.com/alexa-static/top-1m.csv.zip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forbeginners.com/os/subprocess-for-system-administrators" TargetMode="External"/><Relationship Id="rId2" Type="http://schemas.openxmlformats.org/officeDocument/2006/relationships/hyperlink" Target="https://docs.python.org/3/library/subproces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7FD763F-405A-414D-B6D5-9BC337324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Python basics II.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C1C5E62-4382-4A2D-BD8B-2F2577EBB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JSON, subprocess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21CAB67-579D-4F2A-99E2-5B7F36827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28E8589-41CB-4D86-9AD4-D0202C964D3D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692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subprocess</a:t>
            </a:r>
            <a:r>
              <a:rPr lang="hu-HU" dirty="0"/>
              <a:t> – </a:t>
            </a:r>
            <a:r>
              <a:rPr lang="hu-HU" dirty="0" err="1"/>
              <a:t>wait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process</a:t>
            </a:r>
            <a:r>
              <a:rPr lang="hu-HU" dirty="0"/>
              <a:t> </a:t>
            </a:r>
            <a:r>
              <a:rPr lang="hu-HU" dirty="0" err="1"/>
              <a:t>finish</a:t>
            </a:r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2065450" y="1719768"/>
            <a:ext cx="8735072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dirty="0" err="1">
                <a:latin typeface="Consolas" panose="020B0609020204030204" pitchFamily="49" charset="0"/>
              </a:rPr>
              <a:t>from</a:t>
            </a:r>
            <a:r>
              <a:rPr lang="hu-HU" dirty="0">
                <a:latin typeface="Consolas" panose="020B0609020204030204" pitchFamily="49" charset="0"/>
              </a:rPr>
              <a:t> </a:t>
            </a:r>
            <a:r>
              <a:rPr lang="hu-HU" dirty="0" err="1">
                <a:latin typeface="Consolas" panose="020B0609020204030204" pitchFamily="49" charset="0"/>
              </a:rPr>
              <a:t>subprocess</a:t>
            </a:r>
            <a:r>
              <a:rPr lang="hu-HU" dirty="0">
                <a:latin typeface="Consolas" panose="020B0609020204030204" pitchFamily="49" charset="0"/>
              </a:rPr>
              <a:t> import PIPE, </a:t>
            </a:r>
            <a:r>
              <a:rPr lang="hu-HU" dirty="0" err="1">
                <a:latin typeface="Consolas" panose="020B0609020204030204" pitchFamily="49" charset="0"/>
              </a:rPr>
              <a:t>Popen</a:t>
            </a:r>
            <a:endParaRPr lang="hu-HU" dirty="0">
              <a:latin typeface="Consolas" panose="020B0609020204030204" pitchFamily="49" charset="0"/>
            </a:endParaRPr>
          </a:p>
          <a:p>
            <a:r>
              <a:rPr lang="hu-HU" dirty="0">
                <a:latin typeface="Consolas" panose="020B0609020204030204" pitchFamily="49" charset="0"/>
              </a:rPr>
              <a:t>import </a:t>
            </a:r>
            <a:r>
              <a:rPr lang="hu-HU" dirty="0" err="1">
                <a:latin typeface="Consolas" panose="020B0609020204030204" pitchFamily="49" charset="0"/>
              </a:rPr>
              <a:t>time</a:t>
            </a:r>
            <a:endParaRPr lang="hu-HU" dirty="0">
              <a:latin typeface="Consolas" panose="020B0609020204030204" pitchFamily="49" charset="0"/>
            </a:endParaRPr>
          </a:p>
          <a:p>
            <a:endParaRPr lang="hu-HU" dirty="0">
              <a:latin typeface="Consolas" panose="020B0609020204030204" pitchFamily="49" charset="0"/>
            </a:endParaRPr>
          </a:p>
          <a:p>
            <a:r>
              <a:rPr lang="hu-HU" dirty="0">
                <a:latin typeface="Consolas" panose="020B0609020204030204" pitchFamily="49" charset="0"/>
              </a:rPr>
              <a:t>p1 = </a:t>
            </a:r>
            <a:r>
              <a:rPr lang="hu-HU" dirty="0" err="1">
                <a:latin typeface="Consolas" panose="020B0609020204030204" pitchFamily="49" charset="0"/>
              </a:rPr>
              <a:t>Popen</a:t>
            </a:r>
            <a:r>
              <a:rPr lang="hu-HU" dirty="0">
                <a:latin typeface="Consolas" panose="020B0609020204030204" pitchFamily="49" charset="0"/>
              </a:rPr>
              <a:t>(["</a:t>
            </a:r>
            <a:r>
              <a:rPr lang="hu-HU" dirty="0" err="1">
                <a:latin typeface="Consolas" panose="020B0609020204030204" pitchFamily="49" charset="0"/>
              </a:rPr>
              <a:t>ping</a:t>
            </a:r>
            <a:r>
              <a:rPr lang="hu-HU" dirty="0">
                <a:latin typeface="Consolas" panose="020B0609020204030204" pitchFamily="49" charset="0"/>
              </a:rPr>
              <a:t>", '-n', '20', 'berkeley.edu'], </a:t>
            </a:r>
            <a:r>
              <a:rPr lang="hu-HU" dirty="0" err="1">
                <a:latin typeface="Consolas" panose="020B0609020204030204" pitchFamily="49" charset="0"/>
              </a:rPr>
              <a:t>stdout</a:t>
            </a:r>
            <a:r>
              <a:rPr lang="hu-HU" dirty="0">
                <a:latin typeface="Consolas" panose="020B0609020204030204" pitchFamily="49" charset="0"/>
              </a:rPr>
              <a:t>=PIPE)</a:t>
            </a:r>
          </a:p>
          <a:p>
            <a:endParaRPr lang="hu-HU" dirty="0">
              <a:latin typeface="Consolas" panose="020B0609020204030204" pitchFamily="49" charset="0"/>
            </a:endParaRPr>
          </a:p>
          <a:p>
            <a:r>
              <a:rPr lang="hu-HU" dirty="0" err="1">
                <a:latin typeface="Consolas" panose="020B0609020204030204" pitchFamily="49" charset="0"/>
              </a:rPr>
              <a:t>while</a:t>
            </a:r>
            <a:r>
              <a:rPr lang="hu-HU" dirty="0">
                <a:latin typeface="Consolas" panose="020B0609020204030204" pitchFamily="49" charset="0"/>
              </a:rPr>
              <a:t> p1.poll()==</a:t>
            </a:r>
            <a:r>
              <a:rPr lang="hu-HU" dirty="0" err="1">
                <a:latin typeface="Consolas" panose="020B0609020204030204" pitchFamily="49" charset="0"/>
              </a:rPr>
              <a:t>None</a:t>
            </a:r>
            <a:r>
              <a:rPr lang="hu-HU" dirty="0">
                <a:latin typeface="Consolas" panose="020B0609020204030204" pitchFamily="49" charset="0"/>
              </a:rPr>
              <a:t>:</a:t>
            </a:r>
          </a:p>
          <a:p>
            <a:r>
              <a:rPr lang="hu-HU" dirty="0">
                <a:latin typeface="Consolas" panose="020B0609020204030204" pitchFamily="49" charset="0"/>
              </a:rPr>
              <a:t>       print(" </a:t>
            </a:r>
            <a:r>
              <a:rPr lang="hu-HU" dirty="0" err="1">
                <a:latin typeface="Consolas" panose="020B0609020204030204" pitchFamily="49" charset="0"/>
              </a:rPr>
              <a:t>still</a:t>
            </a:r>
            <a:r>
              <a:rPr lang="hu-HU" dirty="0">
                <a:latin typeface="Consolas" panose="020B0609020204030204" pitchFamily="49" charset="0"/>
              </a:rPr>
              <a:t> </a:t>
            </a:r>
            <a:r>
              <a:rPr lang="hu-HU" dirty="0" err="1">
                <a:latin typeface="Consolas" panose="020B0609020204030204" pitchFamily="49" charset="0"/>
              </a:rPr>
              <a:t>running</a:t>
            </a:r>
            <a:r>
              <a:rPr lang="hu-HU" dirty="0">
                <a:latin typeface="Consolas" panose="020B0609020204030204" pitchFamily="49" charset="0"/>
              </a:rPr>
              <a:t> " )</a:t>
            </a:r>
          </a:p>
          <a:p>
            <a:r>
              <a:rPr lang="hu-HU" dirty="0">
                <a:latin typeface="Consolas" panose="020B0609020204030204" pitchFamily="49" charset="0"/>
              </a:rPr>
              <a:t>       </a:t>
            </a:r>
            <a:r>
              <a:rPr lang="hu-HU" dirty="0" err="1">
                <a:latin typeface="Consolas" panose="020B0609020204030204" pitchFamily="49" charset="0"/>
              </a:rPr>
              <a:t>time.sleep</a:t>
            </a:r>
            <a:r>
              <a:rPr lang="hu-HU" dirty="0">
                <a:latin typeface="Consolas" panose="020B0609020204030204" pitchFamily="49" charset="0"/>
              </a:rPr>
              <a:t>(1)</a:t>
            </a:r>
          </a:p>
          <a:p>
            <a:endParaRPr lang="hu-HU" dirty="0">
              <a:latin typeface="Consolas" panose="020B0609020204030204" pitchFamily="49" charset="0"/>
            </a:endParaRP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1B0-1150-4AFF-A008-8D02E091D457}" type="slidenum">
              <a:rPr lang="hu-HU" smtClean="0"/>
              <a:t>10</a:t>
            </a:fld>
            <a:endParaRPr lang="hu-HU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D4F87CB4-C4AF-4D32-9A2E-9352F26B359D}"/>
              </a:ext>
            </a:extLst>
          </p:cNvPr>
          <p:cNvSpPr txBox="1"/>
          <p:nvPr/>
        </p:nvSpPr>
        <p:spPr>
          <a:xfrm>
            <a:off x="2065449" y="1319988"/>
            <a:ext cx="8061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/>
              <a:t>Check</a:t>
            </a:r>
            <a:r>
              <a:rPr lang="hu-HU" b="1" dirty="0"/>
              <a:t> </a:t>
            </a:r>
            <a:r>
              <a:rPr lang="hu-HU" b="1" dirty="0" err="1"/>
              <a:t>process</a:t>
            </a:r>
            <a:r>
              <a:rPr lang="hu-HU" b="1" dirty="0"/>
              <a:t> status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E0272EB8-DAEC-42BB-8C31-902C0457FD64}"/>
              </a:ext>
            </a:extLst>
          </p:cNvPr>
          <p:cNvSpPr txBox="1"/>
          <p:nvPr/>
        </p:nvSpPr>
        <p:spPr>
          <a:xfrm>
            <a:off x="2065449" y="5076347"/>
            <a:ext cx="873507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dirty="0">
                <a:latin typeface="Consolas" panose="020B0609020204030204" pitchFamily="49" charset="0"/>
              </a:rPr>
              <a:t>p1 = </a:t>
            </a:r>
            <a:r>
              <a:rPr lang="hu-HU" dirty="0" err="1">
                <a:latin typeface="Consolas" panose="020B0609020204030204" pitchFamily="49" charset="0"/>
              </a:rPr>
              <a:t>Popen</a:t>
            </a:r>
            <a:r>
              <a:rPr lang="hu-HU" dirty="0">
                <a:latin typeface="Consolas" panose="020B0609020204030204" pitchFamily="49" charset="0"/>
              </a:rPr>
              <a:t>(["</a:t>
            </a:r>
            <a:r>
              <a:rPr lang="hu-HU" dirty="0" err="1">
                <a:latin typeface="Consolas" panose="020B0609020204030204" pitchFamily="49" charset="0"/>
              </a:rPr>
              <a:t>ping</a:t>
            </a:r>
            <a:r>
              <a:rPr lang="hu-HU" dirty="0">
                <a:latin typeface="Consolas" panose="020B0609020204030204" pitchFamily="49" charset="0"/>
              </a:rPr>
              <a:t>", '-n', '20', 'berkeley.edu'], </a:t>
            </a:r>
            <a:r>
              <a:rPr lang="hu-HU" dirty="0" err="1">
                <a:latin typeface="Consolas" panose="020B0609020204030204" pitchFamily="49" charset="0"/>
              </a:rPr>
              <a:t>stdout</a:t>
            </a:r>
            <a:r>
              <a:rPr lang="hu-HU" dirty="0">
                <a:latin typeface="Consolas" panose="020B0609020204030204" pitchFamily="49" charset="0"/>
              </a:rPr>
              <a:t>=PIPE)</a:t>
            </a:r>
          </a:p>
          <a:p>
            <a:endParaRPr lang="hu-HU" dirty="0">
              <a:latin typeface="Consolas" panose="020B0609020204030204" pitchFamily="49" charset="0"/>
            </a:endParaRPr>
          </a:p>
          <a:p>
            <a:r>
              <a:rPr lang="hu-HU" dirty="0">
                <a:latin typeface="Consolas" panose="020B0609020204030204" pitchFamily="49" charset="0"/>
              </a:rPr>
              <a:t>p1.wait() # </a:t>
            </a:r>
            <a:r>
              <a:rPr lang="hu-HU" dirty="0" err="1">
                <a:latin typeface="Consolas" panose="020B0609020204030204" pitchFamily="49" charset="0"/>
              </a:rPr>
              <a:t>wait</a:t>
            </a:r>
            <a:r>
              <a:rPr lang="hu-HU" dirty="0">
                <a:latin typeface="Consolas" panose="020B0609020204030204" pitchFamily="49" charset="0"/>
              </a:rPr>
              <a:t> </a:t>
            </a:r>
            <a:r>
              <a:rPr lang="hu-HU" dirty="0" err="1">
                <a:latin typeface="Consolas" panose="020B0609020204030204" pitchFamily="49" charset="0"/>
              </a:rPr>
              <a:t>till</a:t>
            </a:r>
            <a:r>
              <a:rPr lang="hu-HU" dirty="0">
                <a:latin typeface="Consolas" panose="020B0609020204030204" pitchFamily="49" charset="0"/>
              </a:rPr>
              <a:t> </a:t>
            </a:r>
            <a:r>
              <a:rPr lang="hu-HU" dirty="0" err="1">
                <a:latin typeface="Consolas" panose="020B0609020204030204" pitchFamily="49" charset="0"/>
              </a:rPr>
              <a:t>the</a:t>
            </a:r>
            <a:r>
              <a:rPr lang="hu-HU" dirty="0">
                <a:latin typeface="Consolas" panose="020B0609020204030204" pitchFamily="49" charset="0"/>
              </a:rPr>
              <a:t> end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2FE373DB-0A72-45AC-8158-83516BFE3F9A}"/>
              </a:ext>
            </a:extLst>
          </p:cNvPr>
          <p:cNvSpPr txBox="1"/>
          <p:nvPr/>
        </p:nvSpPr>
        <p:spPr>
          <a:xfrm>
            <a:off x="2065448" y="4661764"/>
            <a:ext cx="8061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/>
              <a:t>Wait</a:t>
            </a:r>
            <a:r>
              <a:rPr lang="hu-HU" b="1" dirty="0"/>
              <a:t> </a:t>
            </a:r>
            <a:r>
              <a:rPr lang="hu-HU" b="1" dirty="0" err="1"/>
              <a:t>until</a:t>
            </a:r>
            <a:r>
              <a:rPr lang="hu-HU" b="1" dirty="0"/>
              <a:t> </a:t>
            </a:r>
            <a:r>
              <a:rPr lang="hu-HU" b="1" dirty="0" err="1"/>
              <a:t>process</a:t>
            </a:r>
            <a:r>
              <a:rPr lang="hu-HU" b="1" dirty="0"/>
              <a:t> </a:t>
            </a:r>
            <a:r>
              <a:rPr lang="hu-HU" b="1" dirty="0" err="1"/>
              <a:t>finishes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62882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8DD166E-54DE-403A-B624-93BF10E0A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Network tools I.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72EACC8-0E8C-4FBD-807B-9EB572D6D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traceroute, ping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C1C1387-D1C4-44E7-B1E7-5108057B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28E8589-41CB-4D86-9AD4-D0202C964D3D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170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traceroute</a:t>
            </a:r>
            <a:r>
              <a:rPr lang="hu-HU" dirty="0"/>
              <a:t> (</a:t>
            </a:r>
            <a:r>
              <a:rPr lang="hu-HU" dirty="0" err="1"/>
              <a:t>linux</a:t>
            </a:r>
            <a:r>
              <a:rPr lang="hu-HU" dirty="0"/>
              <a:t>) – </a:t>
            </a:r>
            <a:r>
              <a:rPr lang="hu-HU" dirty="0" err="1"/>
              <a:t>tracert</a:t>
            </a:r>
            <a:r>
              <a:rPr lang="hu-HU" dirty="0"/>
              <a:t> (</a:t>
            </a:r>
            <a:r>
              <a:rPr lang="hu-HU" dirty="0" err="1"/>
              <a:t>windows</a:t>
            </a:r>
            <a:r>
              <a:rPr lang="hu-HU" dirty="0"/>
              <a:t>)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dirty="0">
                <a:latin typeface="Consolas" panose="020B0609020204030204" pitchFamily="49" charset="0"/>
              </a:rPr>
              <a:t>The </a:t>
            </a:r>
            <a:r>
              <a:rPr lang="hu-HU" sz="2400" dirty="0" err="1">
                <a:latin typeface="Consolas" panose="020B0609020204030204" pitchFamily="49" charset="0"/>
              </a:rPr>
              <a:t>goal</a:t>
            </a:r>
            <a:r>
              <a:rPr lang="hu-HU" sz="2400" dirty="0">
                <a:latin typeface="Consolas" panose="020B0609020204030204" pitchFamily="49" charset="0"/>
              </a:rPr>
              <a:t> is </a:t>
            </a:r>
            <a:r>
              <a:rPr lang="hu-HU" sz="2400" dirty="0" err="1">
                <a:latin typeface="Consolas" panose="020B0609020204030204" pitchFamily="49" charset="0"/>
              </a:rPr>
              <a:t>to</a:t>
            </a:r>
            <a:r>
              <a:rPr lang="hu-HU" sz="2400" dirty="0">
                <a:latin typeface="Consolas" panose="020B0609020204030204" pitchFamily="49" charset="0"/>
              </a:rPr>
              <a:t> </a:t>
            </a:r>
            <a:r>
              <a:rPr lang="hu-HU" sz="2400" dirty="0" err="1">
                <a:latin typeface="Consolas" panose="020B0609020204030204" pitchFamily="49" charset="0"/>
              </a:rPr>
              <a:t>get</a:t>
            </a:r>
            <a:r>
              <a:rPr lang="hu-HU" sz="2400" dirty="0">
                <a:latin typeface="Consolas" panose="020B0609020204030204" pitchFamily="49" charset="0"/>
              </a:rPr>
              <a:t> </a:t>
            </a:r>
            <a:r>
              <a:rPr lang="hu-HU" sz="2400" dirty="0" err="1">
                <a:latin typeface="Consolas" panose="020B0609020204030204" pitchFamily="49" charset="0"/>
              </a:rPr>
              <a:t>network</a:t>
            </a:r>
            <a:r>
              <a:rPr lang="hu-HU" sz="2400" dirty="0">
                <a:latin typeface="Consolas" panose="020B0609020204030204" pitchFamily="49" charset="0"/>
              </a:rPr>
              <a:t> </a:t>
            </a:r>
            <a:r>
              <a:rPr lang="hu-HU" sz="2400" dirty="0" err="1">
                <a:latin typeface="Consolas" panose="020B0609020204030204" pitchFamily="49" charset="0"/>
              </a:rPr>
              <a:t>route</a:t>
            </a:r>
            <a:r>
              <a:rPr lang="hu-HU" sz="2400" dirty="0">
                <a:latin typeface="Consolas" panose="020B0609020204030204" pitchFamily="49" charset="0"/>
              </a:rPr>
              <a:t> </a:t>
            </a:r>
            <a:r>
              <a:rPr lang="hu-HU" sz="2400" dirty="0" err="1">
                <a:latin typeface="Consolas" panose="020B0609020204030204" pitchFamily="49" charset="0"/>
              </a:rPr>
              <a:t>to</a:t>
            </a:r>
            <a:r>
              <a:rPr lang="hu-HU" sz="2400" dirty="0">
                <a:latin typeface="Consolas" panose="020B0609020204030204" pitchFamily="49" charset="0"/>
              </a:rPr>
              <a:t> a </a:t>
            </a:r>
            <a:r>
              <a:rPr lang="hu-HU" sz="2400" dirty="0" err="1">
                <a:latin typeface="Consolas" panose="020B0609020204030204" pitchFamily="49" charset="0"/>
              </a:rPr>
              <a:t>destination</a:t>
            </a:r>
            <a:endParaRPr lang="hu-HU" sz="2400" dirty="0">
              <a:latin typeface="Consolas" panose="020B0609020204030204" pitchFamily="49" charset="0"/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838200" y="2360598"/>
            <a:ext cx="10515600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sz="1200" dirty="0" err="1">
                <a:latin typeface="Consolas" panose="020B0609020204030204" pitchFamily="49" charset="0"/>
              </a:rPr>
              <a:t>lakis@dpdk-pktgen</a:t>
            </a:r>
            <a:r>
              <a:rPr lang="hu-HU" sz="1200" dirty="0">
                <a:latin typeface="Consolas" panose="020B0609020204030204" pitchFamily="49" charset="0"/>
              </a:rPr>
              <a:t>:~$ </a:t>
            </a:r>
            <a:r>
              <a:rPr lang="hu-HU" sz="1200" dirty="0" err="1">
                <a:latin typeface="Consolas" panose="020B0609020204030204" pitchFamily="49" charset="0"/>
              </a:rPr>
              <a:t>traceroute</a:t>
            </a:r>
            <a:r>
              <a:rPr lang="hu-HU" sz="1200" dirty="0">
                <a:latin typeface="Consolas" panose="020B0609020204030204" pitchFamily="49" charset="0"/>
              </a:rPr>
              <a:t> berkeley.edu</a:t>
            </a:r>
          </a:p>
          <a:p>
            <a:r>
              <a:rPr lang="hu-HU" sz="1200" dirty="0" err="1">
                <a:latin typeface="Consolas" panose="020B0609020204030204" pitchFamily="49" charset="0"/>
              </a:rPr>
              <a:t>traceroute</a:t>
            </a:r>
            <a:r>
              <a:rPr lang="hu-HU" sz="1200" dirty="0">
                <a:latin typeface="Consolas" panose="020B0609020204030204" pitchFamily="49" charset="0"/>
              </a:rPr>
              <a:t> </a:t>
            </a:r>
            <a:r>
              <a:rPr lang="hu-HU" sz="1200" dirty="0" err="1">
                <a:latin typeface="Consolas" panose="020B0609020204030204" pitchFamily="49" charset="0"/>
              </a:rPr>
              <a:t>to</a:t>
            </a:r>
            <a:r>
              <a:rPr lang="hu-HU" sz="1200" dirty="0">
                <a:latin typeface="Consolas" panose="020B0609020204030204" pitchFamily="49" charset="0"/>
              </a:rPr>
              <a:t> berkeley.edu (35.163.72.93), 30 </a:t>
            </a:r>
            <a:r>
              <a:rPr lang="hu-HU" sz="1200" dirty="0" err="1">
                <a:latin typeface="Consolas" panose="020B0609020204030204" pitchFamily="49" charset="0"/>
              </a:rPr>
              <a:t>hops</a:t>
            </a:r>
            <a:r>
              <a:rPr lang="hu-HU" sz="1200" dirty="0">
                <a:latin typeface="Consolas" panose="020B0609020204030204" pitchFamily="49" charset="0"/>
              </a:rPr>
              <a:t> </a:t>
            </a:r>
            <a:r>
              <a:rPr lang="hu-HU" sz="1200" dirty="0" err="1">
                <a:latin typeface="Consolas" panose="020B0609020204030204" pitchFamily="49" charset="0"/>
              </a:rPr>
              <a:t>max</a:t>
            </a:r>
            <a:r>
              <a:rPr lang="hu-HU" sz="1200" dirty="0">
                <a:latin typeface="Consolas" panose="020B0609020204030204" pitchFamily="49" charset="0"/>
              </a:rPr>
              <a:t>, 60 byte </a:t>
            </a:r>
            <a:r>
              <a:rPr lang="hu-HU" sz="1200" dirty="0" err="1">
                <a:latin typeface="Consolas" panose="020B0609020204030204" pitchFamily="49" charset="0"/>
              </a:rPr>
              <a:t>packets</a:t>
            </a:r>
            <a:endParaRPr lang="hu-HU" sz="1200" dirty="0">
              <a:latin typeface="Consolas" panose="020B0609020204030204" pitchFamily="49" charset="0"/>
            </a:endParaRPr>
          </a:p>
          <a:p>
            <a:r>
              <a:rPr lang="hu-HU" sz="1200" dirty="0">
                <a:latin typeface="Consolas" panose="020B0609020204030204" pitchFamily="49" charset="0"/>
              </a:rPr>
              <a:t> 1  192.168.0.192 (192.168.0.192)  0.292 </a:t>
            </a:r>
            <a:r>
              <a:rPr lang="hu-HU" sz="1200" dirty="0" err="1">
                <a:latin typeface="Consolas" panose="020B0609020204030204" pitchFamily="49" charset="0"/>
              </a:rPr>
              <a:t>ms</a:t>
            </a:r>
            <a:r>
              <a:rPr lang="hu-HU" sz="1200" dirty="0">
                <a:latin typeface="Consolas" panose="020B0609020204030204" pitchFamily="49" charset="0"/>
              </a:rPr>
              <a:t>  0.344 </a:t>
            </a:r>
            <a:r>
              <a:rPr lang="hu-HU" sz="1200" dirty="0" err="1">
                <a:latin typeface="Consolas" panose="020B0609020204030204" pitchFamily="49" charset="0"/>
              </a:rPr>
              <a:t>ms</a:t>
            </a:r>
            <a:r>
              <a:rPr lang="hu-HU" sz="1200" dirty="0">
                <a:latin typeface="Consolas" panose="020B0609020204030204" pitchFamily="49" charset="0"/>
              </a:rPr>
              <a:t>  0.390 </a:t>
            </a:r>
            <a:r>
              <a:rPr lang="hu-HU" sz="1200" dirty="0" err="1">
                <a:latin typeface="Consolas" panose="020B0609020204030204" pitchFamily="49" charset="0"/>
              </a:rPr>
              <a:t>ms</a:t>
            </a:r>
            <a:endParaRPr lang="hu-HU" sz="1200" dirty="0">
              <a:latin typeface="Consolas" panose="020B0609020204030204" pitchFamily="49" charset="0"/>
            </a:endParaRPr>
          </a:p>
          <a:p>
            <a:r>
              <a:rPr lang="hu-HU" sz="1200" dirty="0">
                <a:latin typeface="Consolas" panose="020B0609020204030204" pitchFamily="49" charset="0"/>
              </a:rPr>
              <a:t> 2  ikoktatok-gate.inf.elte.hu (157.181.167.254)  1.251 </a:t>
            </a:r>
            <a:r>
              <a:rPr lang="hu-HU" sz="1200" dirty="0" err="1">
                <a:latin typeface="Consolas" panose="020B0609020204030204" pitchFamily="49" charset="0"/>
              </a:rPr>
              <a:t>ms</a:t>
            </a:r>
            <a:r>
              <a:rPr lang="hu-HU" sz="1200" dirty="0">
                <a:latin typeface="Consolas" panose="020B0609020204030204" pitchFamily="49" charset="0"/>
              </a:rPr>
              <a:t>  1.250 </a:t>
            </a:r>
            <a:r>
              <a:rPr lang="hu-HU" sz="1200" dirty="0" err="1">
                <a:latin typeface="Consolas" panose="020B0609020204030204" pitchFamily="49" charset="0"/>
              </a:rPr>
              <a:t>ms</a:t>
            </a:r>
            <a:r>
              <a:rPr lang="hu-HU" sz="1200" dirty="0">
                <a:latin typeface="Consolas" panose="020B0609020204030204" pitchFamily="49" charset="0"/>
              </a:rPr>
              <a:t>  1.265 </a:t>
            </a:r>
            <a:r>
              <a:rPr lang="hu-HU" sz="1200" dirty="0" err="1">
                <a:latin typeface="Consolas" panose="020B0609020204030204" pitchFamily="49" charset="0"/>
              </a:rPr>
              <a:t>ms</a:t>
            </a:r>
            <a:endParaRPr lang="hu-HU" sz="1200" dirty="0">
              <a:latin typeface="Consolas" panose="020B0609020204030204" pitchFamily="49" charset="0"/>
            </a:endParaRPr>
          </a:p>
          <a:p>
            <a:r>
              <a:rPr lang="hu-HU" sz="1200" dirty="0">
                <a:latin typeface="Consolas" panose="020B0609020204030204" pitchFamily="49" charset="0"/>
              </a:rPr>
              <a:t> 3  taurus.centaur-taurus.elte.hu (157.181.126.134)  5.180 </a:t>
            </a:r>
            <a:r>
              <a:rPr lang="hu-HU" sz="1200" dirty="0" err="1">
                <a:latin typeface="Consolas" panose="020B0609020204030204" pitchFamily="49" charset="0"/>
              </a:rPr>
              <a:t>ms</a:t>
            </a:r>
            <a:r>
              <a:rPr lang="hu-HU" sz="1200" dirty="0">
                <a:latin typeface="Consolas" panose="020B0609020204030204" pitchFamily="49" charset="0"/>
              </a:rPr>
              <a:t>  5.267 </a:t>
            </a:r>
            <a:r>
              <a:rPr lang="hu-HU" sz="1200" dirty="0" err="1">
                <a:latin typeface="Consolas" panose="020B0609020204030204" pitchFamily="49" charset="0"/>
              </a:rPr>
              <a:t>ms</a:t>
            </a:r>
            <a:r>
              <a:rPr lang="hu-HU" sz="1200" dirty="0">
                <a:latin typeface="Consolas" panose="020B0609020204030204" pitchFamily="49" charset="0"/>
              </a:rPr>
              <a:t>  5.325 </a:t>
            </a:r>
            <a:r>
              <a:rPr lang="hu-HU" sz="1200" dirty="0" err="1">
                <a:latin typeface="Consolas" panose="020B0609020204030204" pitchFamily="49" charset="0"/>
              </a:rPr>
              <a:t>ms</a:t>
            </a:r>
            <a:endParaRPr lang="hu-HU" sz="1200" dirty="0">
              <a:latin typeface="Consolas" panose="020B0609020204030204" pitchFamily="49" charset="0"/>
            </a:endParaRPr>
          </a:p>
          <a:p>
            <a:r>
              <a:rPr lang="hu-HU" sz="1200" dirty="0">
                <a:latin typeface="Consolas" panose="020B0609020204030204" pitchFamily="49" charset="0"/>
              </a:rPr>
              <a:t> 4  fw1.firewall.elte.hu (157.181.141.145)  1.271 </a:t>
            </a:r>
            <a:r>
              <a:rPr lang="hu-HU" sz="1200" dirty="0" err="1">
                <a:latin typeface="Consolas" panose="020B0609020204030204" pitchFamily="49" charset="0"/>
              </a:rPr>
              <a:t>ms</a:t>
            </a:r>
            <a:r>
              <a:rPr lang="hu-HU" sz="1200" dirty="0">
                <a:latin typeface="Consolas" panose="020B0609020204030204" pitchFamily="49" charset="0"/>
              </a:rPr>
              <a:t>  1.358 </a:t>
            </a:r>
            <a:r>
              <a:rPr lang="hu-HU" sz="1200" dirty="0" err="1">
                <a:latin typeface="Consolas" panose="020B0609020204030204" pitchFamily="49" charset="0"/>
              </a:rPr>
              <a:t>ms</a:t>
            </a:r>
            <a:r>
              <a:rPr lang="hu-HU" sz="1200" dirty="0">
                <a:latin typeface="Consolas" panose="020B0609020204030204" pitchFamily="49" charset="0"/>
              </a:rPr>
              <a:t>  1.299 </a:t>
            </a:r>
            <a:r>
              <a:rPr lang="hu-HU" sz="1200" dirty="0" err="1">
                <a:latin typeface="Consolas" panose="020B0609020204030204" pitchFamily="49" charset="0"/>
              </a:rPr>
              <a:t>ms</a:t>
            </a:r>
            <a:endParaRPr lang="hu-HU" sz="1200" dirty="0">
              <a:latin typeface="Consolas" panose="020B0609020204030204" pitchFamily="49" charset="0"/>
            </a:endParaRPr>
          </a:p>
          <a:p>
            <a:r>
              <a:rPr lang="hu-HU" sz="1200" dirty="0">
                <a:latin typeface="Consolas" panose="020B0609020204030204" pitchFamily="49" charset="0"/>
              </a:rPr>
              <a:t> 5  taurus.fw1.fw.backbone.elte.hu (192.153.18.146)  5.626 </a:t>
            </a:r>
            <a:r>
              <a:rPr lang="hu-HU" sz="1200" dirty="0" err="1">
                <a:latin typeface="Consolas" panose="020B0609020204030204" pitchFamily="49" charset="0"/>
              </a:rPr>
              <a:t>ms</a:t>
            </a:r>
            <a:r>
              <a:rPr lang="hu-HU" sz="1200" dirty="0">
                <a:latin typeface="Consolas" panose="020B0609020204030204" pitchFamily="49" charset="0"/>
              </a:rPr>
              <a:t>  5.356 </a:t>
            </a:r>
            <a:r>
              <a:rPr lang="hu-HU" sz="1200" dirty="0" err="1">
                <a:latin typeface="Consolas" panose="020B0609020204030204" pitchFamily="49" charset="0"/>
              </a:rPr>
              <a:t>ms</a:t>
            </a:r>
            <a:r>
              <a:rPr lang="hu-HU" sz="1200" dirty="0">
                <a:latin typeface="Consolas" panose="020B0609020204030204" pitchFamily="49" charset="0"/>
              </a:rPr>
              <a:t>  5.395 </a:t>
            </a:r>
            <a:r>
              <a:rPr lang="hu-HU" sz="1200" dirty="0" err="1">
                <a:latin typeface="Consolas" panose="020B0609020204030204" pitchFamily="49" charset="0"/>
              </a:rPr>
              <a:t>ms</a:t>
            </a:r>
            <a:endParaRPr lang="hu-HU" sz="1200" dirty="0">
              <a:latin typeface="Consolas" panose="020B0609020204030204" pitchFamily="49" charset="0"/>
            </a:endParaRPr>
          </a:p>
          <a:p>
            <a:r>
              <a:rPr lang="hu-HU" sz="1200" dirty="0">
                <a:latin typeface="Consolas" panose="020B0609020204030204" pitchFamily="49" charset="0"/>
              </a:rPr>
              <a:t> 6  rtr.hbone-elte.elte.hu (157.181.141.9)  2.229 </a:t>
            </a:r>
            <a:r>
              <a:rPr lang="hu-HU" sz="1200" dirty="0" err="1">
                <a:latin typeface="Consolas" panose="020B0609020204030204" pitchFamily="49" charset="0"/>
              </a:rPr>
              <a:t>ms</a:t>
            </a:r>
            <a:r>
              <a:rPr lang="hu-HU" sz="1200" dirty="0">
                <a:latin typeface="Consolas" panose="020B0609020204030204" pitchFamily="49" charset="0"/>
              </a:rPr>
              <a:t>  1.245 </a:t>
            </a:r>
            <a:r>
              <a:rPr lang="hu-HU" sz="1200" dirty="0" err="1">
                <a:latin typeface="Consolas" panose="020B0609020204030204" pitchFamily="49" charset="0"/>
              </a:rPr>
              <a:t>ms</a:t>
            </a:r>
            <a:r>
              <a:rPr lang="hu-HU" sz="1200" dirty="0">
                <a:latin typeface="Consolas" panose="020B0609020204030204" pitchFamily="49" charset="0"/>
              </a:rPr>
              <a:t>  1.749 </a:t>
            </a:r>
            <a:r>
              <a:rPr lang="hu-HU" sz="1200" dirty="0" err="1">
                <a:latin typeface="Consolas" panose="020B0609020204030204" pitchFamily="49" charset="0"/>
              </a:rPr>
              <a:t>ms</a:t>
            </a:r>
            <a:endParaRPr lang="hu-HU" sz="1200" dirty="0">
              <a:latin typeface="Consolas" panose="020B0609020204030204" pitchFamily="49" charset="0"/>
            </a:endParaRPr>
          </a:p>
          <a:p>
            <a:r>
              <a:rPr lang="hu-HU" sz="1200" dirty="0">
                <a:latin typeface="Consolas" panose="020B0609020204030204" pitchFamily="49" charset="0"/>
              </a:rPr>
              <a:t> 7  tg0-0-0-14.rtr2.vh.hbone.hu (195.111.100.47)  2.377 </a:t>
            </a:r>
            <a:r>
              <a:rPr lang="hu-HU" sz="1200" dirty="0" err="1">
                <a:latin typeface="Consolas" panose="020B0609020204030204" pitchFamily="49" charset="0"/>
              </a:rPr>
              <a:t>ms</a:t>
            </a:r>
            <a:r>
              <a:rPr lang="hu-HU" sz="1200" dirty="0">
                <a:latin typeface="Consolas" panose="020B0609020204030204" pitchFamily="49" charset="0"/>
              </a:rPr>
              <a:t>  2.415 </a:t>
            </a:r>
            <a:r>
              <a:rPr lang="hu-HU" sz="1200" dirty="0" err="1">
                <a:latin typeface="Consolas" panose="020B0609020204030204" pitchFamily="49" charset="0"/>
              </a:rPr>
              <a:t>ms</a:t>
            </a:r>
            <a:r>
              <a:rPr lang="hu-HU" sz="1200" dirty="0">
                <a:latin typeface="Consolas" panose="020B0609020204030204" pitchFamily="49" charset="0"/>
              </a:rPr>
              <a:t>  2.407 </a:t>
            </a:r>
            <a:r>
              <a:rPr lang="hu-HU" sz="1200" dirty="0" err="1">
                <a:latin typeface="Consolas" panose="020B0609020204030204" pitchFamily="49" charset="0"/>
              </a:rPr>
              <a:t>ms</a:t>
            </a:r>
            <a:endParaRPr lang="hu-HU" sz="1200" dirty="0">
              <a:latin typeface="Consolas" panose="020B0609020204030204" pitchFamily="49" charset="0"/>
            </a:endParaRPr>
          </a:p>
          <a:p>
            <a:r>
              <a:rPr lang="hu-HU" sz="1200" dirty="0">
                <a:latin typeface="Consolas" panose="020B0609020204030204" pitchFamily="49" charset="0"/>
              </a:rPr>
              <a:t> 8  be1.rtr1.vh.hbone.hu (195.111.96.56)  1.945 </a:t>
            </a:r>
            <a:r>
              <a:rPr lang="hu-HU" sz="1200" dirty="0" err="1">
                <a:latin typeface="Consolas" panose="020B0609020204030204" pitchFamily="49" charset="0"/>
              </a:rPr>
              <a:t>ms</a:t>
            </a:r>
            <a:r>
              <a:rPr lang="hu-HU" sz="1200" dirty="0">
                <a:latin typeface="Consolas" panose="020B0609020204030204" pitchFamily="49" charset="0"/>
              </a:rPr>
              <a:t>  1.642 </a:t>
            </a:r>
            <a:r>
              <a:rPr lang="hu-HU" sz="1200" dirty="0" err="1">
                <a:latin typeface="Consolas" panose="020B0609020204030204" pitchFamily="49" charset="0"/>
              </a:rPr>
              <a:t>ms</a:t>
            </a:r>
            <a:r>
              <a:rPr lang="hu-HU" sz="1200" dirty="0">
                <a:latin typeface="Consolas" panose="020B0609020204030204" pitchFamily="49" charset="0"/>
              </a:rPr>
              <a:t>  1.877 </a:t>
            </a:r>
            <a:r>
              <a:rPr lang="hu-HU" sz="1200" dirty="0" err="1">
                <a:latin typeface="Consolas" panose="020B0609020204030204" pitchFamily="49" charset="0"/>
              </a:rPr>
              <a:t>ms</a:t>
            </a:r>
            <a:endParaRPr lang="hu-HU" sz="1200" dirty="0">
              <a:latin typeface="Consolas" panose="020B0609020204030204" pitchFamily="49" charset="0"/>
            </a:endParaRPr>
          </a:p>
          <a:p>
            <a:r>
              <a:rPr lang="hu-HU" sz="1200" dirty="0">
                <a:latin typeface="Consolas" panose="020B0609020204030204" pitchFamily="49" charset="0"/>
              </a:rPr>
              <a:t> 9  bpt-b4-link.telia.net (80.239.195.56)  1.626 </a:t>
            </a:r>
            <a:r>
              <a:rPr lang="hu-HU" sz="1200" dirty="0" err="1">
                <a:latin typeface="Consolas" panose="020B0609020204030204" pitchFamily="49" charset="0"/>
              </a:rPr>
              <a:t>ms</a:t>
            </a:r>
            <a:r>
              <a:rPr lang="hu-HU" sz="1200" dirty="0">
                <a:latin typeface="Consolas" panose="020B0609020204030204" pitchFamily="49" charset="0"/>
              </a:rPr>
              <a:t>  1.581 </a:t>
            </a:r>
            <a:r>
              <a:rPr lang="hu-HU" sz="1200" dirty="0" err="1">
                <a:latin typeface="Consolas" panose="020B0609020204030204" pitchFamily="49" charset="0"/>
              </a:rPr>
              <a:t>ms</a:t>
            </a:r>
            <a:r>
              <a:rPr lang="hu-HU" sz="1200" dirty="0">
                <a:latin typeface="Consolas" panose="020B0609020204030204" pitchFamily="49" charset="0"/>
              </a:rPr>
              <a:t>  1.097 </a:t>
            </a:r>
            <a:r>
              <a:rPr lang="hu-HU" sz="1200" dirty="0" err="1">
                <a:latin typeface="Consolas" panose="020B0609020204030204" pitchFamily="49" charset="0"/>
              </a:rPr>
              <a:t>ms</a:t>
            </a:r>
            <a:endParaRPr lang="hu-HU" sz="1200" dirty="0">
              <a:latin typeface="Consolas" panose="020B0609020204030204" pitchFamily="49" charset="0"/>
            </a:endParaRPr>
          </a:p>
          <a:p>
            <a:r>
              <a:rPr lang="hu-HU" sz="1200" dirty="0">
                <a:latin typeface="Consolas" panose="020B0609020204030204" pitchFamily="49" charset="0"/>
              </a:rPr>
              <a:t>10  win-bb2-link.telia.net (62.115.143.116)  196.574 </a:t>
            </a:r>
            <a:r>
              <a:rPr lang="hu-HU" sz="1200" dirty="0" err="1">
                <a:latin typeface="Consolas" panose="020B0609020204030204" pitchFamily="49" charset="0"/>
              </a:rPr>
              <a:t>ms</a:t>
            </a:r>
            <a:r>
              <a:rPr lang="hu-HU" sz="1200" dirty="0">
                <a:latin typeface="Consolas" panose="020B0609020204030204" pitchFamily="49" charset="0"/>
              </a:rPr>
              <a:t> win-bb2-link.telia.net (213.155.137.38)  196.993 </a:t>
            </a:r>
            <a:r>
              <a:rPr lang="hu-HU" sz="1200" dirty="0" err="1">
                <a:latin typeface="Consolas" panose="020B0609020204030204" pitchFamily="49" charset="0"/>
              </a:rPr>
              <a:t>ms</a:t>
            </a:r>
            <a:r>
              <a:rPr lang="hu-HU" sz="1200" dirty="0">
                <a:latin typeface="Consolas" panose="020B0609020204030204" pitchFamily="49" charset="0"/>
              </a:rPr>
              <a:t> win-bb2-link.telia.net (213.155.135.222)  180.071 </a:t>
            </a:r>
            <a:r>
              <a:rPr lang="hu-HU" sz="1200" dirty="0" err="1">
                <a:latin typeface="Consolas" panose="020B0609020204030204" pitchFamily="49" charset="0"/>
              </a:rPr>
              <a:t>ms</a:t>
            </a:r>
            <a:endParaRPr lang="hu-HU" sz="1200" dirty="0">
              <a:latin typeface="Consolas" panose="020B0609020204030204" pitchFamily="49" charset="0"/>
            </a:endParaRPr>
          </a:p>
          <a:p>
            <a:r>
              <a:rPr lang="hu-HU" sz="1200" dirty="0">
                <a:latin typeface="Consolas" panose="020B0609020204030204" pitchFamily="49" charset="0"/>
              </a:rPr>
              <a:t>11  ffm-bb4-link.telia.net (62.115.133.79)  199.425 </a:t>
            </a:r>
            <a:r>
              <a:rPr lang="hu-HU" sz="1200" dirty="0" err="1">
                <a:latin typeface="Consolas" panose="020B0609020204030204" pitchFamily="49" charset="0"/>
              </a:rPr>
              <a:t>ms</a:t>
            </a:r>
            <a:r>
              <a:rPr lang="hu-HU" sz="1200" dirty="0">
                <a:latin typeface="Consolas" panose="020B0609020204030204" pitchFamily="49" charset="0"/>
              </a:rPr>
              <a:t>  199.232 </a:t>
            </a:r>
            <a:r>
              <a:rPr lang="hu-HU" sz="1200" dirty="0" err="1">
                <a:latin typeface="Consolas" panose="020B0609020204030204" pitchFamily="49" charset="0"/>
              </a:rPr>
              <a:t>ms</a:t>
            </a:r>
            <a:r>
              <a:rPr lang="hu-HU" sz="1200" dirty="0">
                <a:latin typeface="Consolas" panose="020B0609020204030204" pitchFamily="49" charset="0"/>
              </a:rPr>
              <a:t> *</a:t>
            </a:r>
          </a:p>
          <a:p>
            <a:r>
              <a:rPr lang="hu-HU" sz="1200" dirty="0">
                <a:latin typeface="Consolas" panose="020B0609020204030204" pitchFamily="49" charset="0"/>
              </a:rPr>
              <a:t>12  * * *</a:t>
            </a:r>
          </a:p>
          <a:p>
            <a:r>
              <a:rPr lang="hu-HU" sz="1200" dirty="0">
                <a:latin typeface="Consolas" panose="020B0609020204030204" pitchFamily="49" charset="0"/>
              </a:rPr>
              <a:t>13  prs-bb3-link.telia.net (62.115.137.114)  180.494 </a:t>
            </a:r>
            <a:r>
              <a:rPr lang="hu-HU" sz="1200" dirty="0" err="1">
                <a:latin typeface="Consolas" panose="020B0609020204030204" pitchFamily="49" charset="0"/>
              </a:rPr>
              <a:t>ms</a:t>
            </a:r>
            <a:r>
              <a:rPr lang="hu-HU" sz="1200" dirty="0">
                <a:latin typeface="Consolas" panose="020B0609020204030204" pitchFamily="49" charset="0"/>
              </a:rPr>
              <a:t>  179.986 </a:t>
            </a:r>
            <a:r>
              <a:rPr lang="hu-HU" sz="1200" dirty="0" err="1">
                <a:latin typeface="Consolas" panose="020B0609020204030204" pitchFamily="49" charset="0"/>
              </a:rPr>
              <a:t>ms</a:t>
            </a:r>
            <a:r>
              <a:rPr lang="hu-HU" sz="1200" dirty="0">
                <a:latin typeface="Consolas" panose="020B0609020204030204" pitchFamily="49" charset="0"/>
              </a:rPr>
              <a:t> *</a:t>
            </a:r>
          </a:p>
          <a:p>
            <a:r>
              <a:rPr lang="hu-HU" sz="1200" dirty="0">
                <a:latin typeface="Consolas" panose="020B0609020204030204" pitchFamily="49" charset="0"/>
              </a:rPr>
              <a:t>14  sjo-b21-link.telia.net (62.115.119.229)  197.252 </a:t>
            </a:r>
            <a:r>
              <a:rPr lang="hu-HU" sz="1200" dirty="0" err="1">
                <a:latin typeface="Consolas" panose="020B0609020204030204" pitchFamily="49" charset="0"/>
              </a:rPr>
              <a:t>ms</a:t>
            </a:r>
            <a:r>
              <a:rPr lang="hu-HU" sz="1200" dirty="0">
                <a:latin typeface="Consolas" panose="020B0609020204030204" pitchFamily="49" charset="0"/>
              </a:rPr>
              <a:t>  197.249 </a:t>
            </a:r>
            <a:r>
              <a:rPr lang="hu-HU" sz="1200" dirty="0" err="1">
                <a:latin typeface="Consolas" panose="020B0609020204030204" pitchFamily="49" charset="0"/>
              </a:rPr>
              <a:t>ms</a:t>
            </a:r>
            <a:r>
              <a:rPr lang="hu-HU" sz="1200" dirty="0">
                <a:latin typeface="Consolas" panose="020B0609020204030204" pitchFamily="49" charset="0"/>
              </a:rPr>
              <a:t>  197.264 </a:t>
            </a:r>
            <a:r>
              <a:rPr lang="hu-HU" sz="1200" dirty="0" err="1">
                <a:latin typeface="Consolas" panose="020B0609020204030204" pitchFamily="49" charset="0"/>
              </a:rPr>
              <a:t>ms</a:t>
            </a:r>
            <a:endParaRPr lang="hu-HU" sz="1200" dirty="0">
              <a:latin typeface="Consolas" panose="020B0609020204030204" pitchFamily="49" charset="0"/>
            </a:endParaRPr>
          </a:p>
          <a:p>
            <a:r>
              <a:rPr lang="hu-HU" sz="1200" dirty="0">
                <a:latin typeface="Consolas" panose="020B0609020204030204" pitchFamily="49" charset="0"/>
              </a:rPr>
              <a:t>15  * a100row-ic-300117-sjo-b21.c.telia.net (213.248.87.118)  196.555 </a:t>
            </a:r>
            <a:r>
              <a:rPr lang="hu-HU" sz="1200" dirty="0" err="1">
                <a:latin typeface="Consolas" panose="020B0609020204030204" pitchFamily="49" charset="0"/>
              </a:rPr>
              <a:t>ms</a:t>
            </a:r>
            <a:r>
              <a:rPr lang="hu-HU" sz="1200" dirty="0">
                <a:latin typeface="Consolas" panose="020B0609020204030204" pitchFamily="49" charset="0"/>
              </a:rPr>
              <a:t> *</a:t>
            </a:r>
          </a:p>
          <a:p>
            <a:r>
              <a:rPr lang="hu-HU" sz="1200" dirty="0">
                <a:latin typeface="Consolas" panose="020B0609020204030204" pitchFamily="49" charset="0"/>
              </a:rPr>
              <a:t>16  nyk-bb4-link.telia.net (62.115.142.222)  180.081 </a:t>
            </a:r>
            <a:r>
              <a:rPr lang="hu-HU" sz="1200" dirty="0" err="1">
                <a:latin typeface="Consolas" panose="020B0609020204030204" pitchFamily="49" charset="0"/>
              </a:rPr>
              <a:t>ms</a:t>
            </a:r>
            <a:r>
              <a:rPr lang="hu-HU" sz="1200" dirty="0">
                <a:latin typeface="Consolas" panose="020B0609020204030204" pitchFamily="49" charset="0"/>
              </a:rPr>
              <a:t> 54.240.242.148 (54.240.242.148)  200.986 </a:t>
            </a:r>
            <a:r>
              <a:rPr lang="hu-HU" sz="1200" dirty="0" err="1">
                <a:latin typeface="Consolas" panose="020B0609020204030204" pitchFamily="49" charset="0"/>
              </a:rPr>
              <a:t>ms</a:t>
            </a:r>
            <a:r>
              <a:rPr lang="hu-HU" sz="1200" dirty="0">
                <a:latin typeface="Consolas" panose="020B0609020204030204" pitchFamily="49" charset="0"/>
              </a:rPr>
              <a:t> 54.240.242.88 (54.240.242.88)  201.877 </a:t>
            </a:r>
            <a:r>
              <a:rPr lang="hu-HU" sz="1200" dirty="0" err="1">
                <a:latin typeface="Consolas" panose="020B0609020204030204" pitchFamily="49" charset="0"/>
              </a:rPr>
              <a:t>ms</a:t>
            </a:r>
            <a:endParaRPr lang="hu-HU" sz="1200" dirty="0">
              <a:latin typeface="Consolas" panose="020B0609020204030204" pitchFamily="49" charset="0"/>
            </a:endParaRPr>
          </a:p>
          <a:p>
            <a:r>
              <a:rPr lang="hu-HU" sz="1200" dirty="0">
                <a:latin typeface="Consolas" panose="020B0609020204030204" pitchFamily="49" charset="0"/>
              </a:rPr>
              <a:t>17  54.240.242.161 (54.240.242.161)  200.935 </a:t>
            </a:r>
            <a:r>
              <a:rPr lang="hu-HU" sz="1200" dirty="0" err="1">
                <a:latin typeface="Consolas" panose="020B0609020204030204" pitchFamily="49" charset="0"/>
              </a:rPr>
              <a:t>ms</a:t>
            </a:r>
            <a:r>
              <a:rPr lang="hu-HU" sz="1200" dirty="0">
                <a:latin typeface="Consolas" panose="020B0609020204030204" pitchFamily="49" charset="0"/>
              </a:rPr>
              <a:t> * *</a:t>
            </a:r>
          </a:p>
          <a:p>
            <a:r>
              <a:rPr lang="hu-HU" sz="1200" dirty="0">
                <a:latin typeface="Consolas" panose="020B0609020204030204" pitchFamily="49" charset="0"/>
              </a:rPr>
              <a:t>18  * * *</a:t>
            </a:r>
          </a:p>
          <a:p>
            <a:r>
              <a:rPr lang="hu-HU" sz="1200" dirty="0">
                <a:latin typeface="Consolas" panose="020B0609020204030204" pitchFamily="49" charset="0"/>
              </a:rPr>
              <a:t>19  * * *</a:t>
            </a:r>
          </a:p>
          <a:p>
            <a:endParaRPr lang="hu-HU" sz="1200" dirty="0">
              <a:latin typeface="Consolas" panose="020B0609020204030204" pitchFamily="49" charset="0"/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1B0-1150-4AFF-A008-8D02E091D457}" type="slidenum">
              <a:rPr lang="hu-HU" smtClean="0"/>
              <a:t>12</a:t>
            </a:fld>
            <a:endParaRPr lang="hu-HU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731A2052-BA93-4C25-89D6-5115EF766D64}"/>
              </a:ext>
            </a:extLst>
          </p:cNvPr>
          <p:cNvSpPr txBox="1"/>
          <p:nvPr/>
        </p:nvSpPr>
        <p:spPr>
          <a:xfrm>
            <a:off x="838200" y="1837378"/>
            <a:ext cx="5100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FF0000"/>
                </a:solidFill>
              </a:rPr>
              <a:t>Linux</a:t>
            </a:r>
          </a:p>
        </p:txBody>
      </p:sp>
    </p:spTree>
    <p:extLst>
      <p:ext uri="{BB962C8B-B14F-4D97-AF65-F5344CB8AC3E}">
        <p14:creationId xmlns:p14="http://schemas.microsoft.com/office/powerpoint/2010/main" val="45105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traceroute</a:t>
            </a:r>
            <a:r>
              <a:rPr lang="hu-HU" dirty="0"/>
              <a:t> (</a:t>
            </a:r>
            <a:r>
              <a:rPr lang="hu-HU" dirty="0" err="1"/>
              <a:t>linux</a:t>
            </a:r>
            <a:r>
              <a:rPr lang="hu-HU" dirty="0"/>
              <a:t>) – </a:t>
            </a:r>
            <a:r>
              <a:rPr lang="hu-HU" dirty="0" err="1"/>
              <a:t>tracert</a:t>
            </a:r>
            <a:r>
              <a:rPr lang="hu-HU" dirty="0"/>
              <a:t> (</a:t>
            </a:r>
            <a:r>
              <a:rPr lang="hu-HU" dirty="0" err="1"/>
              <a:t>windows</a:t>
            </a:r>
            <a:r>
              <a:rPr lang="hu-HU" dirty="0"/>
              <a:t>)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235627"/>
            <a:ext cx="10515600" cy="45936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dirty="0">
                <a:latin typeface="Consolas" panose="020B0609020204030204" pitchFamily="49" charset="0"/>
              </a:rPr>
              <a:t>The </a:t>
            </a:r>
            <a:r>
              <a:rPr lang="hu-HU" sz="2400" dirty="0" err="1">
                <a:latin typeface="Consolas" panose="020B0609020204030204" pitchFamily="49" charset="0"/>
              </a:rPr>
              <a:t>goal</a:t>
            </a:r>
            <a:r>
              <a:rPr lang="hu-HU" sz="2400" dirty="0">
                <a:latin typeface="Consolas" panose="020B0609020204030204" pitchFamily="49" charset="0"/>
              </a:rPr>
              <a:t> is </a:t>
            </a:r>
            <a:r>
              <a:rPr lang="hu-HU" sz="2400" dirty="0" err="1">
                <a:latin typeface="Consolas" panose="020B0609020204030204" pitchFamily="49" charset="0"/>
              </a:rPr>
              <a:t>to</a:t>
            </a:r>
            <a:r>
              <a:rPr lang="hu-HU" sz="2400" dirty="0">
                <a:latin typeface="Consolas" panose="020B0609020204030204" pitchFamily="49" charset="0"/>
              </a:rPr>
              <a:t> </a:t>
            </a:r>
            <a:r>
              <a:rPr lang="hu-HU" sz="2400" dirty="0" err="1">
                <a:latin typeface="Consolas" panose="020B0609020204030204" pitchFamily="49" charset="0"/>
              </a:rPr>
              <a:t>get</a:t>
            </a:r>
            <a:r>
              <a:rPr lang="hu-HU" sz="2400" dirty="0">
                <a:latin typeface="Consolas" panose="020B0609020204030204" pitchFamily="49" charset="0"/>
              </a:rPr>
              <a:t> </a:t>
            </a:r>
            <a:r>
              <a:rPr lang="hu-HU" sz="2400" dirty="0" err="1">
                <a:latin typeface="Consolas" panose="020B0609020204030204" pitchFamily="49" charset="0"/>
              </a:rPr>
              <a:t>network</a:t>
            </a:r>
            <a:r>
              <a:rPr lang="hu-HU" sz="2400" dirty="0">
                <a:latin typeface="Consolas" panose="020B0609020204030204" pitchFamily="49" charset="0"/>
              </a:rPr>
              <a:t> </a:t>
            </a:r>
            <a:r>
              <a:rPr lang="hu-HU" sz="2400" dirty="0" err="1">
                <a:latin typeface="Consolas" panose="020B0609020204030204" pitchFamily="49" charset="0"/>
              </a:rPr>
              <a:t>route</a:t>
            </a:r>
            <a:r>
              <a:rPr lang="hu-HU" sz="2400" dirty="0">
                <a:latin typeface="Consolas" panose="020B0609020204030204" pitchFamily="49" charset="0"/>
              </a:rPr>
              <a:t> </a:t>
            </a:r>
            <a:r>
              <a:rPr lang="hu-HU" sz="2400" dirty="0" err="1">
                <a:latin typeface="Consolas" panose="020B0609020204030204" pitchFamily="49" charset="0"/>
              </a:rPr>
              <a:t>to</a:t>
            </a:r>
            <a:r>
              <a:rPr lang="hu-HU" sz="2400" dirty="0">
                <a:latin typeface="Consolas" panose="020B0609020204030204" pitchFamily="49" charset="0"/>
              </a:rPr>
              <a:t> a </a:t>
            </a:r>
            <a:r>
              <a:rPr lang="hu-HU" sz="2400" dirty="0" err="1">
                <a:latin typeface="Consolas" panose="020B0609020204030204" pitchFamily="49" charset="0"/>
              </a:rPr>
              <a:t>destination</a:t>
            </a:r>
            <a:endParaRPr lang="hu-HU" sz="2400" dirty="0">
              <a:latin typeface="Consolas" panose="020B0609020204030204" pitchFamily="49" charset="0"/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838200" y="1587858"/>
            <a:ext cx="10515600" cy="56323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sz="1200" dirty="0">
                <a:latin typeface="Consolas" panose="020B0609020204030204" pitchFamily="49" charset="0"/>
              </a:rPr>
              <a:t>C:\Users\laki&gt;tracert berkeley.edu</a:t>
            </a:r>
          </a:p>
          <a:p>
            <a:endParaRPr lang="hu-HU" sz="1200" dirty="0">
              <a:latin typeface="Consolas" panose="020B0609020204030204" pitchFamily="49" charset="0"/>
            </a:endParaRPr>
          </a:p>
          <a:p>
            <a:r>
              <a:rPr lang="hu-HU" sz="1200" dirty="0" err="1">
                <a:latin typeface="Consolas" panose="020B0609020204030204" pitchFamily="49" charset="0"/>
              </a:rPr>
              <a:t>Tracing</a:t>
            </a:r>
            <a:r>
              <a:rPr lang="hu-HU" sz="1200" dirty="0">
                <a:latin typeface="Consolas" panose="020B0609020204030204" pitchFamily="49" charset="0"/>
              </a:rPr>
              <a:t> </a:t>
            </a:r>
            <a:r>
              <a:rPr lang="hu-HU" sz="1200" dirty="0" err="1">
                <a:latin typeface="Consolas" panose="020B0609020204030204" pitchFamily="49" charset="0"/>
              </a:rPr>
              <a:t>route</a:t>
            </a:r>
            <a:r>
              <a:rPr lang="hu-HU" sz="1200" dirty="0">
                <a:latin typeface="Consolas" panose="020B0609020204030204" pitchFamily="49" charset="0"/>
              </a:rPr>
              <a:t> </a:t>
            </a:r>
            <a:r>
              <a:rPr lang="hu-HU" sz="1200" dirty="0" err="1">
                <a:latin typeface="Consolas" panose="020B0609020204030204" pitchFamily="49" charset="0"/>
              </a:rPr>
              <a:t>to</a:t>
            </a:r>
            <a:r>
              <a:rPr lang="hu-HU" sz="1200" dirty="0">
                <a:latin typeface="Consolas" panose="020B0609020204030204" pitchFamily="49" charset="0"/>
              </a:rPr>
              <a:t> berkeley.edu [35.163.72.93]</a:t>
            </a:r>
          </a:p>
          <a:p>
            <a:r>
              <a:rPr lang="hu-HU" sz="1200" dirty="0">
                <a:latin typeface="Consolas" panose="020B0609020204030204" pitchFamily="49" charset="0"/>
              </a:rPr>
              <a:t>over a maximum of 30 </a:t>
            </a:r>
            <a:r>
              <a:rPr lang="hu-HU" sz="1200" dirty="0" err="1">
                <a:latin typeface="Consolas" panose="020B0609020204030204" pitchFamily="49" charset="0"/>
              </a:rPr>
              <a:t>hops</a:t>
            </a:r>
            <a:r>
              <a:rPr lang="hu-HU" sz="1200" dirty="0">
                <a:latin typeface="Consolas" panose="020B0609020204030204" pitchFamily="49" charset="0"/>
              </a:rPr>
              <a:t>:</a:t>
            </a:r>
          </a:p>
          <a:p>
            <a:endParaRPr lang="hu-HU" sz="1200" dirty="0">
              <a:latin typeface="Consolas" panose="020B0609020204030204" pitchFamily="49" charset="0"/>
            </a:endParaRPr>
          </a:p>
          <a:p>
            <a:r>
              <a:rPr lang="hu-HU" sz="1200" dirty="0">
                <a:latin typeface="Consolas" panose="020B0609020204030204" pitchFamily="49" charset="0"/>
              </a:rPr>
              <a:t>  1     1 </a:t>
            </a:r>
            <a:r>
              <a:rPr lang="hu-HU" sz="1200" dirty="0" err="1">
                <a:latin typeface="Consolas" panose="020B0609020204030204" pitchFamily="49" charset="0"/>
              </a:rPr>
              <a:t>ms</a:t>
            </a:r>
            <a:r>
              <a:rPr lang="hu-HU" sz="1200" dirty="0">
                <a:latin typeface="Consolas" panose="020B0609020204030204" pitchFamily="49" charset="0"/>
              </a:rPr>
              <a:t>    &lt;1 </a:t>
            </a:r>
            <a:r>
              <a:rPr lang="hu-HU" sz="1200" dirty="0" err="1">
                <a:latin typeface="Consolas" panose="020B0609020204030204" pitchFamily="49" charset="0"/>
              </a:rPr>
              <a:t>ms</a:t>
            </a:r>
            <a:r>
              <a:rPr lang="hu-HU" sz="1200" dirty="0">
                <a:latin typeface="Consolas" panose="020B0609020204030204" pitchFamily="49" charset="0"/>
              </a:rPr>
              <a:t>    &lt;1 </a:t>
            </a:r>
            <a:r>
              <a:rPr lang="hu-HU" sz="1200" dirty="0" err="1">
                <a:latin typeface="Consolas" panose="020B0609020204030204" pitchFamily="49" charset="0"/>
              </a:rPr>
              <a:t>ms</a:t>
            </a:r>
            <a:r>
              <a:rPr lang="hu-HU" sz="1200" dirty="0">
                <a:latin typeface="Consolas" panose="020B0609020204030204" pitchFamily="49" charset="0"/>
              </a:rPr>
              <a:t>  </a:t>
            </a:r>
            <a:r>
              <a:rPr lang="hu-HU" sz="1200" dirty="0" err="1">
                <a:latin typeface="Consolas" panose="020B0609020204030204" pitchFamily="49" charset="0"/>
              </a:rPr>
              <a:t>dlinkrouter</a:t>
            </a:r>
            <a:r>
              <a:rPr lang="hu-HU" sz="1200" dirty="0">
                <a:latin typeface="Consolas" panose="020B0609020204030204" pitchFamily="49" charset="0"/>
              </a:rPr>
              <a:t> [192.168.0.1]</a:t>
            </a:r>
          </a:p>
          <a:p>
            <a:r>
              <a:rPr lang="hu-HU" sz="1200" dirty="0">
                <a:latin typeface="Consolas" panose="020B0609020204030204" pitchFamily="49" charset="0"/>
              </a:rPr>
              <a:t>  2    24 </a:t>
            </a:r>
            <a:r>
              <a:rPr lang="hu-HU" sz="1200" dirty="0" err="1">
                <a:latin typeface="Consolas" panose="020B0609020204030204" pitchFamily="49" charset="0"/>
              </a:rPr>
              <a:t>ms</a:t>
            </a:r>
            <a:r>
              <a:rPr lang="hu-HU" sz="1200" dirty="0">
                <a:latin typeface="Consolas" panose="020B0609020204030204" pitchFamily="49" charset="0"/>
              </a:rPr>
              <a:t>     6 </a:t>
            </a:r>
            <a:r>
              <a:rPr lang="hu-HU" sz="1200" dirty="0" err="1">
                <a:latin typeface="Consolas" panose="020B0609020204030204" pitchFamily="49" charset="0"/>
              </a:rPr>
              <a:t>ms</a:t>
            </a:r>
            <a:r>
              <a:rPr lang="hu-HU" sz="1200" dirty="0">
                <a:latin typeface="Consolas" panose="020B0609020204030204" pitchFamily="49" charset="0"/>
              </a:rPr>
              <a:t>    60 </a:t>
            </a:r>
            <a:r>
              <a:rPr lang="hu-HU" sz="1200" dirty="0" err="1">
                <a:latin typeface="Consolas" panose="020B0609020204030204" pitchFamily="49" charset="0"/>
              </a:rPr>
              <a:t>ms</a:t>
            </a:r>
            <a:r>
              <a:rPr lang="hu-HU" sz="1200" dirty="0">
                <a:latin typeface="Consolas" panose="020B0609020204030204" pitchFamily="49" charset="0"/>
              </a:rPr>
              <a:t>  10.0.0.85</a:t>
            </a:r>
          </a:p>
          <a:p>
            <a:r>
              <a:rPr lang="hu-HU" sz="1200" dirty="0">
                <a:latin typeface="Consolas" panose="020B0609020204030204" pitchFamily="49" charset="0"/>
              </a:rPr>
              <a:t>  3    54 </a:t>
            </a:r>
            <a:r>
              <a:rPr lang="hu-HU" sz="1200" dirty="0" err="1">
                <a:latin typeface="Consolas" panose="020B0609020204030204" pitchFamily="49" charset="0"/>
              </a:rPr>
              <a:t>ms</a:t>
            </a:r>
            <a:r>
              <a:rPr lang="hu-HU" sz="1200" dirty="0">
                <a:latin typeface="Consolas" panose="020B0609020204030204" pitchFamily="49" charset="0"/>
              </a:rPr>
              <a:t>    18 </a:t>
            </a:r>
            <a:r>
              <a:rPr lang="hu-HU" sz="1200" dirty="0" err="1">
                <a:latin typeface="Consolas" panose="020B0609020204030204" pitchFamily="49" charset="0"/>
              </a:rPr>
              <a:t>ms</a:t>
            </a:r>
            <a:r>
              <a:rPr lang="hu-HU" sz="1200" dirty="0">
                <a:latin typeface="Consolas" panose="020B0609020204030204" pitchFamily="49" charset="0"/>
              </a:rPr>
              <a:t>    13 </a:t>
            </a:r>
            <a:r>
              <a:rPr lang="hu-HU" sz="1200" dirty="0" err="1">
                <a:latin typeface="Consolas" panose="020B0609020204030204" pitchFamily="49" charset="0"/>
              </a:rPr>
              <a:t>ms</a:t>
            </a:r>
            <a:r>
              <a:rPr lang="hu-HU" sz="1200" dirty="0">
                <a:latin typeface="Consolas" panose="020B0609020204030204" pitchFamily="49" charset="0"/>
              </a:rPr>
              <a:t>  fibhost-66-110-33.fibernet.hu [85.66.110.33]</a:t>
            </a:r>
          </a:p>
          <a:p>
            <a:r>
              <a:rPr lang="hu-HU" sz="1200" dirty="0">
                <a:latin typeface="Consolas" panose="020B0609020204030204" pitchFamily="49" charset="0"/>
              </a:rPr>
              <a:t>  4    13 </a:t>
            </a:r>
            <a:r>
              <a:rPr lang="hu-HU" sz="1200" dirty="0" err="1">
                <a:latin typeface="Consolas" panose="020B0609020204030204" pitchFamily="49" charset="0"/>
              </a:rPr>
              <a:t>ms</a:t>
            </a:r>
            <a:r>
              <a:rPr lang="hu-HU" sz="1200" dirty="0">
                <a:latin typeface="Consolas" panose="020B0609020204030204" pitchFamily="49" charset="0"/>
              </a:rPr>
              <a:t>    14 </a:t>
            </a:r>
            <a:r>
              <a:rPr lang="hu-HU" sz="1200" dirty="0" err="1">
                <a:latin typeface="Consolas" panose="020B0609020204030204" pitchFamily="49" charset="0"/>
              </a:rPr>
              <a:t>ms</a:t>
            </a:r>
            <a:r>
              <a:rPr lang="hu-HU" sz="1200" dirty="0">
                <a:latin typeface="Consolas" panose="020B0609020204030204" pitchFamily="49" charset="0"/>
              </a:rPr>
              <a:t>    13 </a:t>
            </a:r>
            <a:r>
              <a:rPr lang="hu-HU" sz="1200" dirty="0" err="1">
                <a:latin typeface="Consolas" panose="020B0609020204030204" pitchFamily="49" charset="0"/>
              </a:rPr>
              <a:t>ms</a:t>
            </a:r>
            <a:r>
              <a:rPr lang="hu-HU" sz="1200" dirty="0">
                <a:latin typeface="Consolas" panose="020B0609020204030204" pitchFamily="49" charset="0"/>
              </a:rPr>
              <a:t>  ae0.info-c1.invitech.hu [213.163.54.245]</a:t>
            </a:r>
          </a:p>
          <a:p>
            <a:r>
              <a:rPr lang="hu-HU" sz="1200" dirty="0">
                <a:latin typeface="Consolas" panose="020B0609020204030204" pitchFamily="49" charset="0"/>
              </a:rPr>
              <a:t>  5    13 </a:t>
            </a:r>
            <a:r>
              <a:rPr lang="hu-HU" sz="1200" dirty="0" err="1">
                <a:latin typeface="Consolas" panose="020B0609020204030204" pitchFamily="49" charset="0"/>
              </a:rPr>
              <a:t>ms</a:t>
            </a:r>
            <a:r>
              <a:rPr lang="hu-HU" sz="1200" dirty="0">
                <a:latin typeface="Consolas" panose="020B0609020204030204" pitchFamily="49" charset="0"/>
              </a:rPr>
              <a:t>    12 </a:t>
            </a:r>
            <a:r>
              <a:rPr lang="hu-HU" sz="1200" dirty="0" err="1">
                <a:latin typeface="Consolas" panose="020B0609020204030204" pitchFamily="49" charset="0"/>
              </a:rPr>
              <a:t>ms</a:t>
            </a:r>
            <a:r>
              <a:rPr lang="hu-HU" sz="1200" dirty="0">
                <a:latin typeface="Consolas" panose="020B0609020204030204" pitchFamily="49" charset="0"/>
              </a:rPr>
              <a:t>    17 </a:t>
            </a:r>
            <a:r>
              <a:rPr lang="hu-HU" sz="1200" dirty="0" err="1">
                <a:latin typeface="Consolas" panose="020B0609020204030204" pitchFamily="49" charset="0"/>
              </a:rPr>
              <a:t>ms</a:t>
            </a:r>
            <a:r>
              <a:rPr lang="hu-HU" sz="1200" dirty="0">
                <a:latin typeface="Consolas" panose="020B0609020204030204" pitchFamily="49" charset="0"/>
              </a:rPr>
              <a:t>  te0-0-2-3.nr11.b020698-1.bud01.atlas.cogentco.com [149.6.182.13]</a:t>
            </a:r>
          </a:p>
          <a:p>
            <a:r>
              <a:rPr lang="hu-HU" sz="1200" dirty="0">
                <a:latin typeface="Consolas" panose="020B0609020204030204" pitchFamily="49" charset="0"/>
              </a:rPr>
              <a:t>  6    13 </a:t>
            </a:r>
            <a:r>
              <a:rPr lang="hu-HU" sz="1200" dirty="0" err="1">
                <a:latin typeface="Consolas" panose="020B0609020204030204" pitchFamily="49" charset="0"/>
              </a:rPr>
              <a:t>ms</a:t>
            </a:r>
            <a:r>
              <a:rPr lang="hu-HU" sz="1200" dirty="0">
                <a:latin typeface="Consolas" panose="020B0609020204030204" pitchFamily="49" charset="0"/>
              </a:rPr>
              <a:t>    13 </a:t>
            </a:r>
            <a:r>
              <a:rPr lang="hu-HU" sz="1200" dirty="0" err="1">
                <a:latin typeface="Consolas" panose="020B0609020204030204" pitchFamily="49" charset="0"/>
              </a:rPr>
              <a:t>ms</a:t>
            </a:r>
            <a:r>
              <a:rPr lang="hu-HU" sz="1200" dirty="0">
                <a:latin typeface="Consolas" panose="020B0609020204030204" pitchFamily="49" charset="0"/>
              </a:rPr>
              <a:t>    16 </a:t>
            </a:r>
            <a:r>
              <a:rPr lang="hu-HU" sz="1200" dirty="0" err="1">
                <a:latin typeface="Consolas" panose="020B0609020204030204" pitchFamily="49" charset="0"/>
              </a:rPr>
              <a:t>ms</a:t>
            </a:r>
            <a:r>
              <a:rPr lang="hu-HU" sz="1200" dirty="0">
                <a:latin typeface="Consolas" panose="020B0609020204030204" pitchFamily="49" charset="0"/>
              </a:rPr>
              <a:t>  te0-0-2-1.agr11.bud01.atlas.cogentco.com [154.25.3.237]</a:t>
            </a:r>
          </a:p>
          <a:p>
            <a:r>
              <a:rPr lang="hu-HU" sz="1200" dirty="0">
                <a:latin typeface="Consolas" panose="020B0609020204030204" pitchFamily="49" charset="0"/>
              </a:rPr>
              <a:t>  7    15 </a:t>
            </a:r>
            <a:r>
              <a:rPr lang="hu-HU" sz="1200" dirty="0" err="1">
                <a:latin typeface="Consolas" panose="020B0609020204030204" pitchFamily="49" charset="0"/>
              </a:rPr>
              <a:t>ms</a:t>
            </a:r>
            <a:r>
              <a:rPr lang="hu-HU" sz="1200" dirty="0">
                <a:latin typeface="Consolas" panose="020B0609020204030204" pitchFamily="49" charset="0"/>
              </a:rPr>
              <a:t>    13 </a:t>
            </a:r>
            <a:r>
              <a:rPr lang="hu-HU" sz="1200" dirty="0" err="1">
                <a:latin typeface="Consolas" panose="020B0609020204030204" pitchFamily="49" charset="0"/>
              </a:rPr>
              <a:t>ms</a:t>
            </a:r>
            <a:r>
              <a:rPr lang="hu-HU" sz="1200" dirty="0">
                <a:latin typeface="Consolas" panose="020B0609020204030204" pitchFamily="49" charset="0"/>
              </a:rPr>
              <a:t>    12 </a:t>
            </a:r>
            <a:r>
              <a:rPr lang="hu-HU" sz="1200" dirty="0" err="1">
                <a:latin typeface="Consolas" panose="020B0609020204030204" pitchFamily="49" charset="0"/>
              </a:rPr>
              <a:t>ms</a:t>
            </a:r>
            <a:r>
              <a:rPr lang="hu-HU" sz="1200" dirty="0">
                <a:latin typeface="Consolas" panose="020B0609020204030204" pitchFamily="49" charset="0"/>
              </a:rPr>
              <a:t>  be3272.ccr31.bud01.atlas.cogentco.com [154.54.59.197]</a:t>
            </a:r>
          </a:p>
          <a:p>
            <a:r>
              <a:rPr lang="hu-HU" sz="1200" dirty="0">
                <a:latin typeface="Consolas" panose="020B0609020204030204" pitchFamily="49" charset="0"/>
              </a:rPr>
              <a:t>  8    17 </a:t>
            </a:r>
            <a:r>
              <a:rPr lang="hu-HU" sz="1200" dirty="0" err="1">
                <a:latin typeface="Consolas" panose="020B0609020204030204" pitchFamily="49" charset="0"/>
              </a:rPr>
              <a:t>ms</a:t>
            </a:r>
            <a:r>
              <a:rPr lang="hu-HU" sz="1200" dirty="0">
                <a:latin typeface="Consolas" panose="020B0609020204030204" pitchFamily="49" charset="0"/>
              </a:rPr>
              <a:t>    16 </a:t>
            </a:r>
            <a:r>
              <a:rPr lang="hu-HU" sz="1200" dirty="0" err="1">
                <a:latin typeface="Consolas" panose="020B0609020204030204" pitchFamily="49" charset="0"/>
              </a:rPr>
              <a:t>ms</a:t>
            </a:r>
            <a:r>
              <a:rPr lang="hu-HU" sz="1200" dirty="0">
                <a:latin typeface="Consolas" panose="020B0609020204030204" pitchFamily="49" charset="0"/>
              </a:rPr>
              <a:t>    19 </a:t>
            </a:r>
            <a:r>
              <a:rPr lang="hu-HU" sz="1200" dirty="0" err="1">
                <a:latin typeface="Consolas" panose="020B0609020204030204" pitchFamily="49" charset="0"/>
              </a:rPr>
              <a:t>ms</a:t>
            </a:r>
            <a:r>
              <a:rPr lang="hu-HU" sz="1200" dirty="0">
                <a:latin typeface="Consolas" panose="020B0609020204030204" pitchFamily="49" charset="0"/>
              </a:rPr>
              <a:t>  be3263.ccr22.bts01.atlas.cogentco.com [154.54.59.177]</a:t>
            </a:r>
          </a:p>
          <a:p>
            <a:r>
              <a:rPr lang="hu-HU" sz="1200" dirty="0">
                <a:latin typeface="Consolas" panose="020B0609020204030204" pitchFamily="49" charset="0"/>
              </a:rPr>
              <a:t>  9    22 </a:t>
            </a:r>
            <a:r>
              <a:rPr lang="hu-HU" sz="1200" dirty="0" err="1">
                <a:latin typeface="Consolas" panose="020B0609020204030204" pitchFamily="49" charset="0"/>
              </a:rPr>
              <a:t>ms</a:t>
            </a:r>
            <a:r>
              <a:rPr lang="hu-HU" sz="1200" dirty="0">
                <a:latin typeface="Consolas" panose="020B0609020204030204" pitchFamily="49" charset="0"/>
              </a:rPr>
              <a:t>    22 </a:t>
            </a:r>
            <a:r>
              <a:rPr lang="hu-HU" sz="1200" dirty="0" err="1">
                <a:latin typeface="Consolas" panose="020B0609020204030204" pitchFamily="49" charset="0"/>
              </a:rPr>
              <a:t>ms</a:t>
            </a:r>
            <a:r>
              <a:rPr lang="hu-HU" sz="1200" dirty="0">
                <a:latin typeface="Consolas" panose="020B0609020204030204" pitchFamily="49" charset="0"/>
              </a:rPr>
              <a:t>    21 </a:t>
            </a:r>
            <a:r>
              <a:rPr lang="hu-HU" sz="1200" dirty="0" err="1">
                <a:latin typeface="Consolas" panose="020B0609020204030204" pitchFamily="49" charset="0"/>
              </a:rPr>
              <a:t>ms</a:t>
            </a:r>
            <a:r>
              <a:rPr lang="hu-HU" sz="1200" dirty="0">
                <a:latin typeface="Consolas" panose="020B0609020204030204" pitchFamily="49" charset="0"/>
              </a:rPr>
              <a:t>  be3045.ccr21.prg01.atlas.cogentco.com [154.54.59.105]</a:t>
            </a:r>
          </a:p>
          <a:p>
            <a:r>
              <a:rPr lang="hu-HU" sz="1200" dirty="0">
                <a:latin typeface="Consolas" panose="020B0609020204030204" pitchFamily="49" charset="0"/>
              </a:rPr>
              <a:t> 10    29 </a:t>
            </a:r>
            <a:r>
              <a:rPr lang="hu-HU" sz="1200" dirty="0" err="1">
                <a:latin typeface="Consolas" panose="020B0609020204030204" pitchFamily="49" charset="0"/>
              </a:rPr>
              <a:t>ms</a:t>
            </a:r>
            <a:r>
              <a:rPr lang="hu-HU" sz="1200" dirty="0">
                <a:latin typeface="Consolas" panose="020B0609020204030204" pitchFamily="49" charset="0"/>
              </a:rPr>
              <a:t>    30 </a:t>
            </a:r>
            <a:r>
              <a:rPr lang="hu-HU" sz="1200" dirty="0" err="1">
                <a:latin typeface="Consolas" panose="020B0609020204030204" pitchFamily="49" charset="0"/>
              </a:rPr>
              <a:t>ms</a:t>
            </a:r>
            <a:r>
              <a:rPr lang="hu-HU" sz="1200" dirty="0">
                <a:latin typeface="Consolas" panose="020B0609020204030204" pitchFamily="49" charset="0"/>
              </a:rPr>
              <a:t>    27 </a:t>
            </a:r>
            <a:r>
              <a:rPr lang="hu-HU" sz="1200" dirty="0" err="1">
                <a:latin typeface="Consolas" panose="020B0609020204030204" pitchFamily="49" charset="0"/>
              </a:rPr>
              <a:t>ms</a:t>
            </a:r>
            <a:r>
              <a:rPr lang="hu-HU" sz="1200" dirty="0">
                <a:latin typeface="Consolas" panose="020B0609020204030204" pitchFamily="49" charset="0"/>
              </a:rPr>
              <a:t>  be3027.ccr41.ham01.atlas.cogentco.com [130.117.1.205]</a:t>
            </a:r>
          </a:p>
          <a:p>
            <a:r>
              <a:rPr lang="hu-HU" sz="1200" dirty="0">
                <a:latin typeface="Consolas" panose="020B0609020204030204" pitchFamily="49" charset="0"/>
              </a:rPr>
              <a:t> 11    41 </a:t>
            </a:r>
            <a:r>
              <a:rPr lang="hu-HU" sz="1200" dirty="0" err="1">
                <a:latin typeface="Consolas" panose="020B0609020204030204" pitchFamily="49" charset="0"/>
              </a:rPr>
              <a:t>ms</a:t>
            </a:r>
            <a:r>
              <a:rPr lang="hu-HU" sz="1200" dirty="0">
                <a:latin typeface="Consolas" panose="020B0609020204030204" pitchFamily="49" charset="0"/>
              </a:rPr>
              <a:t>    36 </a:t>
            </a:r>
            <a:r>
              <a:rPr lang="hu-HU" sz="1200" dirty="0" err="1">
                <a:latin typeface="Consolas" panose="020B0609020204030204" pitchFamily="49" charset="0"/>
              </a:rPr>
              <a:t>ms</a:t>
            </a:r>
            <a:r>
              <a:rPr lang="hu-HU" sz="1200" dirty="0">
                <a:latin typeface="Consolas" panose="020B0609020204030204" pitchFamily="49" charset="0"/>
              </a:rPr>
              <a:t>    41 </a:t>
            </a:r>
            <a:r>
              <a:rPr lang="hu-HU" sz="1200" dirty="0" err="1">
                <a:latin typeface="Consolas" panose="020B0609020204030204" pitchFamily="49" charset="0"/>
              </a:rPr>
              <a:t>ms</a:t>
            </a:r>
            <a:r>
              <a:rPr lang="hu-HU" sz="1200" dirty="0">
                <a:latin typeface="Consolas" panose="020B0609020204030204" pitchFamily="49" charset="0"/>
              </a:rPr>
              <a:t>  be2815.ccr41.ams03.atlas.cogentco.com [154.54.38.205]</a:t>
            </a:r>
          </a:p>
          <a:p>
            <a:r>
              <a:rPr lang="hu-HU" sz="1200" dirty="0">
                <a:latin typeface="Consolas" panose="020B0609020204030204" pitchFamily="49" charset="0"/>
              </a:rPr>
              <a:t> 12   134 </a:t>
            </a:r>
            <a:r>
              <a:rPr lang="hu-HU" sz="1200" dirty="0" err="1">
                <a:latin typeface="Consolas" panose="020B0609020204030204" pitchFamily="49" charset="0"/>
              </a:rPr>
              <a:t>ms</a:t>
            </a:r>
            <a:r>
              <a:rPr lang="hu-HU" sz="1200" dirty="0">
                <a:latin typeface="Consolas" panose="020B0609020204030204" pitchFamily="49" charset="0"/>
              </a:rPr>
              <a:t>   136 </a:t>
            </a:r>
            <a:r>
              <a:rPr lang="hu-HU" sz="1200" dirty="0" err="1">
                <a:latin typeface="Consolas" panose="020B0609020204030204" pitchFamily="49" charset="0"/>
              </a:rPr>
              <a:t>ms</a:t>
            </a:r>
            <a:r>
              <a:rPr lang="hu-HU" sz="1200" dirty="0">
                <a:latin typeface="Consolas" panose="020B0609020204030204" pitchFamily="49" charset="0"/>
              </a:rPr>
              <a:t>   133 </a:t>
            </a:r>
            <a:r>
              <a:rPr lang="hu-HU" sz="1200" dirty="0" err="1">
                <a:latin typeface="Consolas" panose="020B0609020204030204" pitchFamily="49" charset="0"/>
              </a:rPr>
              <a:t>ms</a:t>
            </a:r>
            <a:r>
              <a:rPr lang="hu-HU" sz="1200" dirty="0">
                <a:latin typeface="Consolas" panose="020B0609020204030204" pitchFamily="49" charset="0"/>
              </a:rPr>
              <a:t>  be12194.ccr41.lon13.atlas.cogentco.com [154.54.56.93]</a:t>
            </a:r>
          </a:p>
          <a:p>
            <a:r>
              <a:rPr lang="hu-HU" sz="1200" dirty="0">
                <a:latin typeface="Consolas" panose="020B0609020204030204" pitchFamily="49" charset="0"/>
              </a:rPr>
              <a:t> 13   133 </a:t>
            </a:r>
            <a:r>
              <a:rPr lang="hu-HU" sz="1200" dirty="0" err="1">
                <a:latin typeface="Consolas" panose="020B0609020204030204" pitchFamily="49" charset="0"/>
              </a:rPr>
              <a:t>ms</a:t>
            </a:r>
            <a:r>
              <a:rPr lang="hu-HU" sz="1200" dirty="0">
                <a:latin typeface="Consolas" panose="020B0609020204030204" pitchFamily="49" charset="0"/>
              </a:rPr>
              <a:t>   136 </a:t>
            </a:r>
            <a:r>
              <a:rPr lang="hu-HU" sz="1200" dirty="0" err="1">
                <a:latin typeface="Consolas" panose="020B0609020204030204" pitchFamily="49" charset="0"/>
              </a:rPr>
              <a:t>ms</a:t>
            </a:r>
            <a:r>
              <a:rPr lang="hu-HU" sz="1200" dirty="0">
                <a:latin typeface="Consolas" panose="020B0609020204030204" pitchFamily="49" charset="0"/>
              </a:rPr>
              <a:t>   132 </a:t>
            </a:r>
            <a:r>
              <a:rPr lang="hu-HU" sz="1200" dirty="0" err="1">
                <a:latin typeface="Consolas" panose="020B0609020204030204" pitchFamily="49" charset="0"/>
              </a:rPr>
              <a:t>ms</a:t>
            </a:r>
            <a:r>
              <a:rPr lang="hu-HU" sz="1200" dirty="0">
                <a:latin typeface="Consolas" panose="020B0609020204030204" pitchFamily="49" charset="0"/>
              </a:rPr>
              <a:t>  be2982.ccr31.bos01.atlas.cogentco.com [154.54.1.117]</a:t>
            </a:r>
          </a:p>
          <a:p>
            <a:r>
              <a:rPr lang="hu-HU" sz="1200" dirty="0">
                <a:latin typeface="Consolas" panose="020B0609020204030204" pitchFamily="49" charset="0"/>
              </a:rPr>
              <a:t> 14   135 </a:t>
            </a:r>
            <a:r>
              <a:rPr lang="hu-HU" sz="1200" dirty="0" err="1">
                <a:latin typeface="Consolas" panose="020B0609020204030204" pitchFamily="49" charset="0"/>
              </a:rPr>
              <a:t>ms</a:t>
            </a:r>
            <a:r>
              <a:rPr lang="hu-HU" sz="1200" dirty="0">
                <a:latin typeface="Consolas" panose="020B0609020204030204" pitchFamily="49" charset="0"/>
              </a:rPr>
              <a:t>   134 </a:t>
            </a:r>
            <a:r>
              <a:rPr lang="hu-HU" sz="1200" dirty="0" err="1">
                <a:latin typeface="Consolas" panose="020B0609020204030204" pitchFamily="49" charset="0"/>
              </a:rPr>
              <a:t>ms</a:t>
            </a:r>
            <a:r>
              <a:rPr lang="hu-HU" sz="1200" dirty="0">
                <a:latin typeface="Consolas" panose="020B0609020204030204" pitchFamily="49" charset="0"/>
              </a:rPr>
              <a:t>   137 </a:t>
            </a:r>
            <a:r>
              <a:rPr lang="hu-HU" sz="1200" dirty="0" err="1">
                <a:latin typeface="Consolas" panose="020B0609020204030204" pitchFamily="49" charset="0"/>
              </a:rPr>
              <a:t>ms</a:t>
            </a:r>
            <a:r>
              <a:rPr lang="hu-HU" sz="1200" dirty="0">
                <a:latin typeface="Consolas" panose="020B0609020204030204" pitchFamily="49" charset="0"/>
              </a:rPr>
              <a:t>  be3599.ccr21.alb02.atlas.cogentco.com [66.28.4.237]</a:t>
            </a:r>
          </a:p>
          <a:p>
            <a:r>
              <a:rPr lang="hu-HU" sz="1200" dirty="0">
                <a:latin typeface="Consolas" panose="020B0609020204030204" pitchFamily="49" charset="0"/>
              </a:rPr>
              <a:t> 15   134 </a:t>
            </a:r>
            <a:r>
              <a:rPr lang="hu-HU" sz="1200" dirty="0" err="1">
                <a:latin typeface="Consolas" panose="020B0609020204030204" pitchFamily="49" charset="0"/>
              </a:rPr>
              <a:t>ms</a:t>
            </a:r>
            <a:r>
              <a:rPr lang="hu-HU" sz="1200" dirty="0">
                <a:latin typeface="Consolas" panose="020B0609020204030204" pitchFamily="49" charset="0"/>
              </a:rPr>
              <a:t>   134 </a:t>
            </a:r>
            <a:r>
              <a:rPr lang="hu-HU" sz="1200" dirty="0" err="1">
                <a:latin typeface="Consolas" panose="020B0609020204030204" pitchFamily="49" charset="0"/>
              </a:rPr>
              <a:t>ms</a:t>
            </a:r>
            <a:r>
              <a:rPr lang="hu-HU" sz="1200" dirty="0">
                <a:latin typeface="Consolas" panose="020B0609020204030204" pitchFamily="49" charset="0"/>
              </a:rPr>
              <a:t>   135 </a:t>
            </a:r>
            <a:r>
              <a:rPr lang="hu-HU" sz="1200" dirty="0" err="1">
                <a:latin typeface="Consolas" panose="020B0609020204030204" pitchFamily="49" charset="0"/>
              </a:rPr>
              <a:t>ms</a:t>
            </a:r>
            <a:r>
              <a:rPr lang="hu-HU" sz="1200" dirty="0">
                <a:latin typeface="Consolas" panose="020B0609020204030204" pitchFamily="49" charset="0"/>
              </a:rPr>
              <a:t>  be2878.ccr21.cle04.atlas.cogentco.com [154.54.26.129]</a:t>
            </a:r>
          </a:p>
          <a:p>
            <a:r>
              <a:rPr lang="hu-HU" sz="1200" dirty="0">
                <a:latin typeface="Consolas" panose="020B0609020204030204" pitchFamily="49" charset="0"/>
              </a:rPr>
              <a:t> 16   136 </a:t>
            </a:r>
            <a:r>
              <a:rPr lang="hu-HU" sz="1200" dirty="0" err="1">
                <a:latin typeface="Consolas" panose="020B0609020204030204" pitchFamily="49" charset="0"/>
              </a:rPr>
              <a:t>ms</a:t>
            </a:r>
            <a:r>
              <a:rPr lang="hu-HU" sz="1200" dirty="0">
                <a:latin typeface="Consolas" panose="020B0609020204030204" pitchFamily="49" charset="0"/>
              </a:rPr>
              <a:t>   136 </a:t>
            </a:r>
            <a:r>
              <a:rPr lang="hu-HU" sz="1200" dirty="0" err="1">
                <a:latin typeface="Consolas" panose="020B0609020204030204" pitchFamily="49" charset="0"/>
              </a:rPr>
              <a:t>ms</a:t>
            </a:r>
            <a:r>
              <a:rPr lang="hu-HU" sz="1200" dirty="0">
                <a:latin typeface="Consolas" panose="020B0609020204030204" pitchFamily="49" charset="0"/>
              </a:rPr>
              <a:t>   134 </a:t>
            </a:r>
            <a:r>
              <a:rPr lang="hu-HU" sz="1200" dirty="0" err="1">
                <a:latin typeface="Consolas" panose="020B0609020204030204" pitchFamily="49" charset="0"/>
              </a:rPr>
              <a:t>ms</a:t>
            </a:r>
            <a:r>
              <a:rPr lang="hu-HU" sz="1200" dirty="0">
                <a:latin typeface="Consolas" panose="020B0609020204030204" pitchFamily="49" charset="0"/>
              </a:rPr>
              <a:t>  be2717.ccr41.ord01.atlas.cogentco.com [154.54.6.221]</a:t>
            </a:r>
          </a:p>
          <a:p>
            <a:r>
              <a:rPr lang="hu-HU" sz="1200" dirty="0">
                <a:latin typeface="Consolas" panose="020B0609020204030204" pitchFamily="49" charset="0"/>
              </a:rPr>
              <a:t> 17   148 </a:t>
            </a:r>
            <a:r>
              <a:rPr lang="hu-HU" sz="1200" dirty="0" err="1">
                <a:latin typeface="Consolas" panose="020B0609020204030204" pitchFamily="49" charset="0"/>
              </a:rPr>
              <a:t>ms</a:t>
            </a:r>
            <a:r>
              <a:rPr lang="hu-HU" sz="1200" dirty="0">
                <a:latin typeface="Consolas" panose="020B0609020204030204" pitchFamily="49" charset="0"/>
              </a:rPr>
              <a:t>   147 </a:t>
            </a:r>
            <a:r>
              <a:rPr lang="hu-HU" sz="1200" dirty="0" err="1">
                <a:latin typeface="Consolas" panose="020B0609020204030204" pitchFamily="49" charset="0"/>
              </a:rPr>
              <a:t>ms</a:t>
            </a:r>
            <a:r>
              <a:rPr lang="hu-HU" sz="1200" dirty="0">
                <a:latin typeface="Consolas" panose="020B0609020204030204" pitchFamily="49" charset="0"/>
              </a:rPr>
              <a:t>   146 </a:t>
            </a:r>
            <a:r>
              <a:rPr lang="hu-HU" sz="1200" dirty="0" err="1">
                <a:latin typeface="Consolas" panose="020B0609020204030204" pitchFamily="49" charset="0"/>
              </a:rPr>
              <a:t>ms</a:t>
            </a:r>
            <a:r>
              <a:rPr lang="hu-HU" sz="1200" dirty="0">
                <a:latin typeface="Consolas" panose="020B0609020204030204" pitchFamily="49" charset="0"/>
              </a:rPr>
              <a:t>  be2831.ccr21.mci01.atlas.cogentco.com [154.54.42.165]</a:t>
            </a:r>
          </a:p>
          <a:p>
            <a:r>
              <a:rPr lang="hu-HU" sz="1200" dirty="0">
                <a:latin typeface="Consolas" panose="020B0609020204030204" pitchFamily="49" charset="0"/>
              </a:rPr>
              <a:t> 18   158 </a:t>
            </a:r>
            <a:r>
              <a:rPr lang="hu-HU" sz="1200" dirty="0" err="1">
                <a:latin typeface="Consolas" panose="020B0609020204030204" pitchFamily="49" charset="0"/>
              </a:rPr>
              <a:t>ms</a:t>
            </a:r>
            <a:r>
              <a:rPr lang="hu-HU" sz="1200" dirty="0">
                <a:latin typeface="Consolas" panose="020B0609020204030204" pitchFamily="49" charset="0"/>
              </a:rPr>
              <a:t>   159 </a:t>
            </a:r>
            <a:r>
              <a:rPr lang="hu-HU" sz="1200" dirty="0" err="1">
                <a:latin typeface="Consolas" panose="020B0609020204030204" pitchFamily="49" charset="0"/>
              </a:rPr>
              <a:t>ms</a:t>
            </a:r>
            <a:r>
              <a:rPr lang="hu-HU" sz="1200" dirty="0">
                <a:latin typeface="Consolas" panose="020B0609020204030204" pitchFamily="49" charset="0"/>
              </a:rPr>
              <a:t>   159 </a:t>
            </a:r>
            <a:r>
              <a:rPr lang="hu-HU" sz="1200" dirty="0" err="1">
                <a:latin typeface="Consolas" panose="020B0609020204030204" pitchFamily="49" charset="0"/>
              </a:rPr>
              <a:t>ms</a:t>
            </a:r>
            <a:r>
              <a:rPr lang="hu-HU" sz="1200" dirty="0">
                <a:latin typeface="Consolas" panose="020B0609020204030204" pitchFamily="49" charset="0"/>
              </a:rPr>
              <a:t>  be3035.ccr21.den01.atlas.cogentco.com [154.54.5.89]</a:t>
            </a:r>
          </a:p>
          <a:p>
            <a:r>
              <a:rPr lang="hu-HU" sz="1200" dirty="0">
                <a:latin typeface="Consolas" panose="020B0609020204030204" pitchFamily="49" charset="0"/>
              </a:rPr>
              <a:t> 19   168 </a:t>
            </a:r>
            <a:r>
              <a:rPr lang="hu-HU" sz="1200" dirty="0" err="1">
                <a:latin typeface="Consolas" panose="020B0609020204030204" pitchFamily="49" charset="0"/>
              </a:rPr>
              <a:t>ms</a:t>
            </a:r>
            <a:r>
              <a:rPr lang="hu-HU" sz="1200" dirty="0">
                <a:latin typeface="Consolas" panose="020B0609020204030204" pitchFamily="49" charset="0"/>
              </a:rPr>
              <a:t>   169 </a:t>
            </a:r>
            <a:r>
              <a:rPr lang="hu-HU" sz="1200" dirty="0" err="1">
                <a:latin typeface="Consolas" panose="020B0609020204030204" pitchFamily="49" charset="0"/>
              </a:rPr>
              <a:t>ms</a:t>
            </a:r>
            <a:r>
              <a:rPr lang="hu-HU" sz="1200" dirty="0">
                <a:latin typeface="Consolas" panose="020B0609020204030204" pitchFamily="49" charset="0"/>
              </a:rPr>
              <a:t>   167 </a:t>
            </a:r>
            <a:r>
              <a:rPr lang="hu-HU" sz="1200" dirty="0" err="1">
                <a:latin typeface="Consolas" panose="020B0609020204030204" pitchFamily="49" charset="0"/>
              </a:rPr>
              <a:t>ms</a:t>
            </a:r>
            <a:r>
              <a:rPr lang="hu-HU" sz="1200" dirty="0">
                <a:latin typeface="Consolas" panose="020B0609020204030204" pitchFamily="49" charset="0"/>
              </a:rPr>
              <a:t>  be3037.ccr21.slc01.atlas.cogentco.com [154.54.41.145]</a:t>
            </a:r>
          </a:p>
          <a:p>
            <a:r>
              <a:rPr lang="hu-HU" sz="1200" dirty="0">
                <a:latin typeface="Consolas" panose="020B0609020204030204" pitchFamily="49" charset="0"/>
              </a:rPr>
              <a:t> 20   183 </a:t>
            </a:r>
            <a:r>
              <a:rPr lang="hu-HU" sz="1200" dirty="0" err="1">
                <a:latin typeface="Consolas" panose="020B0609020204030204" pitchFamily="49" charset="0"/>
              </a:rPr>
              <a:t>ms</a:t>
            </a:r>
            <a:r>
              <a:rPr lang="hu-HU" sz="1200" dirty="0">
                <a:latin typeface="Consolas" panose="020B0609020204030204" pitchFamily="49" charset="0"/>
              </a:rPr>
              <a:t>   183 </a:t>
            </a:r>
            <a:r>
              <a:rPr lang="hu-HU" sz="1200" dirty="0" err="1">
                <a:latin typeface="Consolas" panose="020B0609020204030204" pitchFamily="49" charset="0"/>
              </a:rPr>
              <a:t>ms</a:t>
            </a:r>
            <a:r>
              <a:rPr lang="hu-HU" sz="1200" dirty="0">
                <a:latin typeface="Consolas" panose="020B0609020204030204" pitchFamily="49" charset="0"/>
              </a:rPr>
              <a:t>   183 </a:t>
            </a:r>
            <a:r>
              <a:rPr lang="hu-HU" sz="1200" dirty="0" err="1">
                <a:latin typeface="Consolas" panose="020B0609020204030204" pitchFamily="49" charset="0"/>
              </a:rPr>
              <a:t>ms</a:t>
            </a:r>
            <a:r>
              <a:rPr lang="hu-HU" sz="1200" dirty="0">
                <a:latin typeface="Consolas" panose="020B0609020204030204" pitchFamily="49" charset="0"/>
              </a:rPr>
              <a:t>  be3109.ccr21.sfo01.atlas.cogentco.com [154.54.44.137]</a:t>
            </a:r>
          </a:p>
          <a:p>
            <a:r>
              <a:rPr lang="hu-HU" sz="1200" dirty="0">
                <a:latin typeface="Consolas" panose="020B0609020204030204" pitchFamily="49" charset="0"/>
              </a:rPr>
              <a:t> 21   186 </a:t>
            </a:r>
            <a:r>
              <a:rPr lang="hu-HU" sz="1200" dirty="0" err="1">
                <a:latin typeface="Consolas" panose="020B0609020204030204" pitchFamily="49" charset="0"/>
              </a:rPr>
              <a:t>ms</a:t>
            </a:r>
            <a:r>
              <a:rPr lang="hu-HU" sz="1200" dirty="0">
                <a:latin typeface="Consolas" panose="020B0609020204030204" pitchFamily="49" charset="0"/>
              </a:rPr>
              <a:t>   187 </a:t>
            </a:r>
            <a:r>
              <a:rPr lang="hu-HU" sz="1200" dirty="0" err="1">
                <a:latin typeface="Consolas" panose="020B0609020204030204" pitchFamily="49" charset="0"/>
              </a:rPr>
              <a:t>ms</a:t>
            </a:r>
            <a:r>
              <a:rPr lang="hu-HU" sz="1200" dirty="0">
                <a:latin typeface="Consolas" panose="020B0609020204030204" pitchFamily="49" charset="0"/>
              </a:rPr>
              <a:t>   184 </a:t>
            </a:r>
            <a:r>
              <a:rPr lang="hu-HU" sz="1200" dirty="0" err="1">
                <a:latin typeface="Consolas" panose="020B0609020204030204" pitchFamily="49" charset="0"/>
              </a:rPr>
              <a:t>ms</a:t>
            </a:r>
            <a:r>
              <a:rPr lang="hu-HU" sz="1200" dirty="0">
                <a:latin typeface="Consolas" panose="020B0609020204030204" pitchFamily="49" charset="0"/>
              </a:rPr>
              <a:t>  be3669.ccr41.sjc03.atlas.cogentco.com [154.54.43.10]</a:t>
            </a:r>
          </a:p>
          <a:p>
            <a:r>
              <a:rPr lang="hu-HU" sz="1200" dirty="0">
                <a:latin typeface="Consolas" panose="020B0609020204030204" pitchFamily="49" charset="0"/>
              </a:rPr>
              <a:t> 22   184 </a:t>
            </a:r>
            <a:r>
              <a:rPr lang="hu-HU" sz="1200" dirty="0" err="1">
                <a:latin typeface="Consolas" panose="020B0609020204030204" pitchFamily="49" charset="0"/>
              </a:rPr>
              <a:t>ms</a:t>
            </a:r>
            <a:r>
              <a:rPr lang="hu-HU" sz="1200" dirty="0">
                <a:latin typeface="Consolas" panose="020B0609020204030204" pitchFamily="49" charset="0"/>
              </a:rPr>
              <a:t>   186 </a:t>
            </a:r>
            <a:r>
              <a:rPr lang="hu-HU" sz="1200" dirty="0" err="1">
                <a:latin typeface="Consolas" panose="020B0609020204030204" pitchFamily="49" charset="0"/>
              </a:rPr>
              <a:t>ms</a:t>
            </a:r>
            <a:r>
              <a:rPr lang="hu-HU" sz="1200" dirty="0">
                <a:latin typeface="Consolas" panose="020B0609020204030204" pitchFamily="49" charset="0"/>
              </a:rPr>
              <a:t>   185 </a:t>
            </a:r>
            <a:r>
              <a:rPr lang="hu-HU" sz="1200" dirty="0" err="1">
                <a:latin typeface="Consolas" panose="020B0609020204030204" pitchFamily="49" charset="0"/>
              </a:rPr>
              <a:t>ms</a:t>
            </a:r>
            <a:r>
              <a:rPr lang="hu-HU" sz="1200" dirty="0">
                <a:latin typeface="Consolas" panose="020B0609020204030204" pitchFamily="49" charset="0"/>
              </a:rPr>
              <a:t>  38.88.224.218</a:t>
            </a:r>
          </a:p>
          <a:p>
            <a:r>
              <a:rPr lang="hu-HU" sz="1200" dirty="0">
                <a:latin typeface="Consolas" panose="020B0609020204030204" pitchFamily="49" charset="0"/>
              </a:rPr>
              <a:t> 23     *        *        *     </a:t>
            </a:r>
            <a:r>
              <a:rPr lang="hu-HU" sz="1200" dirty="0" err="1">
                <a:latin typeface="Consolas" panose="020B0609020204030204" pitchFamily="49" charset="0"/>
              </a:rPr>
              <a:t>Request</a:t>
            </a:r>
            <a:r>
              <a:rPr lang="hu-HU" sz="1200" dirty="0">
                <a:latin typeface="Consolas" panose="020B0609020204030204" pitchFamily="49" charset="0"/>
              </a:rPr>
              <a:t> </a:t>
            </a:r>
            <a:r>
              <a:rPr lang="hu-HU" sz="1200" dirty="0" err="1">
                <a:latin typeface="Consolas" panose="020B0609020204030204" pitchFamily="49" charset="0"/>
              </a:rPr>
              <a:t>timed</a:t>
            </a:r>
            <a:r>
              <a:rPr lang="hu-HU" sz="1200" dirty="0">
                <a:latin typeface="Consolas" panose="020B0609020204030204" pitchFamily="49" charset="0"/>
              </a:rPr>
              <a:t> out.</a:t>
            </a:r>
          </a:p>
          <a:p>
            <a:r>
              <a:rPr lang="hu-HU" sz="1200" dirty="0">
                <a:latin typeface="Consolas" panose="020B0609020204030204" pitchFamily="49" charset="0"/>
              </a:rPr>
              <a:t> 24     *        *        *     </a:t>
            </a:r>
            <a:r>
              <a:rPr lang="hu-HU" sz="1200" dirty="0" err="1">
                <a:latin typeface="Consolas" panose="020B0609020204030204" pitchFamily="49" charset="0"/>
              </a:rPr>
              <a:t>Request</a:t>
            </a:r>
            <a:r>
              <a:rPr lang="hu-HU" sz="1200" dirty="0">
                <a:latin typeface="Consolas" panose="020B0609020204030204" pitchFamily="49" charset="0"/>
              </a:rPr>
              <a:t> </a:t>
            </a:r>
            <a:r>
              <a:rPr lang="hu-HU" sz="1200" dirty="0" err="1">
                <a:latin typeface="Consolas" panose="020B0609020204030204" pitchFamily="49" charset="0"/>
              </a:rPr>
              <a:t>timed</a:t>
            </a:r>
            <a:r>
              <a:rPr lang="hu-HU" sz="1200" dirty="0">
                <a:latin typeface="Consolas" panose="020B0609020204030204" pitchFamily="49" charset="0"/>
              </a:rPr>
              <a:t> out.</a:t>
            </a:r>
          </a:p>
          <a:p>
            <a:r>
              <a:rPr lang="hu-HU" sz="1200" dirty="0">
                <a:latin typeface="Consolas" panose="020B0609020204030204" pitchFamily="49" charset="0"/>
              </a:rPr>
              <a:t> 25     *        *        *     </a:t>
            </a:r>
            <a:r>
              <a:rPr lang="hu-HU" sz="1200" dirty="0" err="1">
                <a:latin typeface="Consolas" panose="020B0609020204030204" pitchFamily="49" charset="0"/>
              </a:rPr>
              <a:t>Request</a:t>
            </a:r>
            <a:r>
              <a:rPr lang="hu-HU" sz="1200" dirty="0">
                <a:latin typeface="Consolas" panose="020B0609020204030204" pitchFamily="49" charset="0"/>
              </a:rPr>
              <a:t> </a:t>
            </a:r>
            <a:r>
              <a:rPr lang="hu-HU" sz="1200" dirty="0" err="1">
                <a:latin typeface="Consolas" panose="020B0609020204030204" pitchFamily="49" charset="0"/>
              </a:rPr>
              <a:t>timed</a:t>
            </a:r>
            <a:r>
              <a:rPr lang="hu-HU" sz="1200" dirty="0">
                <a:latin typeface="Consolas" panose="020B0609020204030204" pitchFamily="49" charset="0"/>
              </a:rPr>
              <a:t> out.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1B0-1150-4AFF-A008-8D02E091D457}" type="slidenum">
              <a:rPr lang="hu-HU" smtClean="0"/>
              <a:t>13</a:t>
            </a:fld>
            <a:endParaRPr lang="hu-HU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DA5C6AFC-F655-443A-B948-FCC3C6274494}"/>
              </a:ext>
            </a:extLst>
          </p:cNvPr>
          <p:cNvSpPr txBox="1"/>
          <p:nvPr/>
        </p:nvSpPr>
        <p:spPr>
          <a:xfrm>
            <a:off x="8130862" y="1847108"/>
            <a:ext cx="5100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FF0000"/>
                </a:solidFill>
              </a:rPr>
              <a:t>Windows</a:t>
            </a:r>
          </a:p>
        </p:txBody>
      </p:sp>
    </p:spTree>
    <p:extLst>
      <p:ext uri="{BB962C8B-B14F-4D97-AF65-F5344CB8AC3E}">
        <p14:creationId xmlns:p14="http://schemas.microsoft.com/office/powerpoint/2010/main" val="3619971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Ping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chech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awailability</a:t>
            </a:r>
            <a:r>
              <a:rPr lang="hu-HU" dirty="0"/>
              <a:t> of a </a:t>
            </a:r>
            <a:r>
              <a:rPr lang="hu-HU" dirty="0" err="1"/>
              <a:t>host</a:t>
            </a:r>
            <a:r>
              <a:rPr lang="hu-HU" dirty="0"/>
              <a:t>, and </a:t>
            </a:r>
            <a:r>
              <a:rPr lang="hu-HU" dirty="0" err="1"/>
              <a:t>measure</a:t>
            </a:r>
            <a:r>
              <a:rPr lang="hu-HU" dirty="0"/>
              <a:t> </a:t>
            </a:r>
            <a:r>
              <a:rPr lang="hu-HU" dirty="0" err="1"/>
              <a:t>Round</a:t>
            </a:r>
            <a:r>
              <a:rPr lang="hu-HU" dirty="0"/>
              <a:t> </a:t>
            </a:r>
            <a:r>
              <a:rPr lang="hu-HU" dirty="0" err="1"/>
              <a:t>Trip</a:t>
            </a:r>
            <a:r>
              <a:rPr lang="hu-HU" dirty="0"/>
              <a:t> Time (RTT)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184597" y="2594997"/>
            <a:ext cx="11822806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sz="1400" dirty="0" err="1">
                <a:latin typeface="Consolas" panose="020B0609020204030204" pitchFamily="49" charset="0"/>
              </a:rPr>
              <a:t>lakis@dpdk-pktgen</a:t>
            </a:r>
            <a:r>
              <a:rPr lang="hu-HU" sz="1400" dirty="0">
                <a:latin typeface="Consolas" panose="020B0609020204030204" pitchFamily="49" charset="0"/>
              </a:rPr>
              <a:t>:~$ </a:t>
            </a:r>
            <a:r>
              <a:rPr lang="hu-HU" sz="1400" dirty="0" err="1">
                <a:latin typeface="Consolas" panose="020B0609020204030204" pitchFamily="49" charset="0"/>
              </a:rPr>
              <a:t>ping</a:t>
            </a:r>
            <a:r>
              <a:rPr lang="hu-HU" sz="1400" dirty="0">
                <a:latin typeface="Consolas" panose="020B0609020204030204" pitchFamily="49" charset="0"/>
              </a:rPr>
              <a:t> -c 3 berkeley.edu</a:t>
            </a:r>
          </a:p>
          <a:p>
            <a:r>
              <a:rPr lang="hu-HU" sz="1400" dirty="0">
                <a:latin typeface="Consolas" panose="020B0609020204030204" pitchFamily="49" charset="0"/>
              </a:rPr>
              <a:t>PING berkeley.edu (35.163.72.93) 56(84) </a:t>
            </a:r>
            <a:r>
              <a:rPr lang="hu-HU" sz="1400" dirty="0" err="1">
                <a:latin typeface="Consolas" panose="020B0609020204030204" pitchFamily="49" charset="0"/>
              </a:rPr>
              <a:t>bytes</a:t>
            </a:r>
            <a:r>
              <a:rPr lang="hu-HU" sz="1400" dirty="0">
                <a:latin typeface="Consolas" panose="020B0609020204030204" pitchFamily="49" charset="0"/>
              </a:rPr>
              <a:t> of </a:t>
            </a:r>
            <a:r>
              <a:rPr lang="hu-HU" sz="1400" dirty="0" err="1">
                <a:latin typeface="Consolas" panose="020B0609020204030204" pitchFamily="49" charset="0"/>
              </a:rPr>
              <a:t>data</a:t>
            </a:r>
            <a:r>
              <a:rPr lang="hu-HU" sz="1400" dirty="0">
                <a:latin typeface="Consolas" panose="020B0609020204030204" pitchFamily="49" charset="0"/>
              </a:rPr>
              <a:t>.</a:t>
            </a:r>
          </a:p>
          <a:p>
            <a:r>
              <a:rPr lang="hu-HU" sz="1400" dirty="0">
                <a:latin typeface="Consolas" panose="020B0609020204030204" pitchFamily="49" charset="0"/>
              </a:rPr>
              <a:t>64 </a:t>
            </a:r>
            <a:r>
              <a:rPr lang="hu-HU" sz="1400" dirty="0" err="1">
                <a:latin typeface="Consolas" panose="020B0609020204030204" pitchFamily="49" charset="0"/>
              </a:rPr>
              <a:t>bytes</a:t>
            </a:r>
            <a:r>
              <a:rPr lang="hu-HU" sz="1400" dirty="0">
                <a:latin typeface="Consolas" panose="020B0609020204030204" pitchFamily="49" charset="0"/>
              </a:rPr>
              <a:t> </a:t>
            </a:r>
            <a:r>
              <a:rPr lang="hu-HU" sz="1400" dirty="0" err="1">
                <a:latin typeface="Consolas" panose="020B0609020204030204" pitchFamily="49" charset="0"/>
              </a:rPr>
              <a:t>from</a:t>
            </a:r>
            <a:r>
              <a:rPr lang="hu-HU" sz="1400" dirty="0">
                <a:latin typeface="Consolas" panose="020B0609020204030204" pitchFamily="49" charset="0"/>
              </a:rPr>
              <a:t> ec2-35-163-72-93.us-west-2.compute.amazonaws.com (35.163.72.93): </a:t>
            </a:r>
            <a:r>
              <a:rPr lang="hu-HU" sz="1400" dirty="0" err="1">
                <a:latin typeface="Consolas" panose="020B0609020204030204" pitchFamily="49" charset="0"/>
              </a:rPr>
              <a:t>icmp_seq</a:t>
            </a:r>
            <a:r>
              <a:rPr lang="hu-HU" sz="1400" dirty="0">
                <a:latin typeface="Consolas" panose="020B0609020204030204" pitchFamily="49" charset="0"/>
              </a:rPr>
              <a:t>=1 </a:t>
            </a:r>
            <a:r>
              <a:rPr lang="hu-HU" sz="1400" dirty="0" err="1">
                <a:latin typeface="Consolas" panose="020B0609020204030204" pitchFamily="49" charset="0"/>
              </a:rPr>
              <a:t>ttl</a:t>
            </a:r>
            <a:r>
              <a:rPr lang="hu-HU" sz="1400" dirty="0">
                <a:latin typeface="Consolas" panose="020B0609020204030204" pitchFamily="49" charset="0"/>
              </a:rPr>
              <a:t>=23 </a:t>
            </a:r>
            <a:r>
              <a:rPr lang="hu-HU" sz="1400" dirty="0" err="1">
                <a:latin typeface="Consolas" panose="020B0609020204030204" pitchFamily="49" charset="0"/>
              </a:rPr>
              <a:t>time</a:t>
            </a:r>
            <a:r>
              <a:rPr lang="hu-HU" sz="1400" dirty="0">
                <a:latin typeface="Consolas" panose="020B0609020204030204" pitchFamily="49" charset="0"/>
              </a:rPr>
              <a:t>=194 </a:t>
            </a:r>
            <a:r>
              <a:rPr lang="hu-HU" sz="1400" dirty="0" err="1">
                <a:latin typeface="Consolas" panose="020B0609020204030204" pitchFamily="49" charset="0"/>
              </a:rPr>
              <a:t>ms</a:t>
            </a:r>
            <a:endParaRPr lang="hu-HU" sz="1400" dirty="0">
              <a:latin typeface="Consolas" panose="020B0609020204030204" pitchFamily="49" charset="0"/>
            </a:endParaRPr>
          </a:p>
          <a:p>
            <a:r>
              <a:rPr lang="hu-HU" sz="1400" dirty="0">
                <a:latin typeface="Consolas" panose="020B0609020204030204" pitchFamily="49" charset="0"/>
              </a:rPr>
              <a:t>64 </a:t>
            </a:r>
            <a:r>
              <a:rPr lang="hu-HU" sz="1400" dirty="0" err="1">
                <a:latin typeface="Consolas" panose="020B0609020204030204" pitchFamily="49" charset="0"/>
              </a:rPr>
              <a:t>bytes</a:t>
            </a:r>
            <a:r>
              <a:rPr lang="hu-HU" sz="1400" dirty="0">
                <a:latin typeface="Consolas" panose="020B0609020204030204" pitchFamily="49" charset="0"/>
              </a:rPr>
              <a:t> </a:t>
            </a:r>
            <a:r>
              <a:rPr lang="hu-HU" sz="1400" dirty="0" err="1">
                <a:latin typeface="Consolas" panose="020B0609020204030204" pitchFamily="49" charset="0"/>
              </a:rPr>
              <a:t>from</a:t>
            </a:r>
            <a:r>
              <a:rPr lang="hu-HU" sz="1400" dirty="0">
                <a:latin typeface="Consolas" panose="020B0609020204030204" pitchFamily="49" charset="0"/>
              </a:rPr>
              <a:t> ec2-35-163-72-93.us-west-2.compute.amazonaws.com (35.163.72.93): </a:t>
            </a:r>
            <a:r>
              <a:rPr lang="hu-HU" sz="1400" dirty="0" err="1">
                <a:latin typeface="Consolas" panose="020B0609020204030204" pitchFamily="49" charset="0"/>
              </a:rPr>
              <a:t>icmp_seq</a:t>
            </a:r>
            <a:r>
              <a:rPr lang="hu-HU" sz="1400" dirty="0">
                <a:latin typeface="Consolas" panose="020B0609020204030204" pitchFamily="49" charset="0"/>
              </a:rPr>
              <a:t>=2 </a:t>
            </a:r>
            <a:r>
              <a:rPr lang="hu-HU" sz="1400" dirty="0" err="1">
                <a:latin typeface="Consolas" panose="020B0609020204030204" pitchFamily="49" charset="0"/>
              </a:rPr>
              <a:t>ttl</a:t>
            </a:r>
            <a:r>
              <a:rPr lang="hu-HU" sz="1400" dirty="0">
                <a:latin typeface="Consolas" panose="020B0609020204030204" pitchFamily="49" charset="0"/>
              </a:rPr>
              <a:t>=23 </a:t>
            </a:r>
            <a:r>
              <a:rPr lang="hu-HU" sz="1400" dirty="0" err="1">
                <a:latin typeface="Consolas" panose="020B0609020204030204" pitchFamily="49" charset="0"/>
              </a:rPr>
              <a:t>time</a:t>
            </a:r>
            <a:r>
              <a:rPr lang="hu-HU" sz="1400" dirty="0">
                <a:latin typeface="Consolas" panose="020B0609020204030204" pitchFamily="49" charset="0"/>
              </a:rPr>
              <a:t>=194 </a:t>
            </a:r>
            <a:r>
              <a:rPr lang="hu-HU" sz="1400" dirty="0" err="1">
                <a:latin typeface="Consolas" panose="020B0609020204030204" pitchFamily="49" charset="0"/>
              </a:rPr>
              <a:t>ms</a:t>
            </a:r>
            <a:endParaRPr lang="hu-HU" sz="1400" dirty="0">
              <a:latin typeface="Consolas" panose="020B0609020204030204" pitchFamily="49" charset="0"/>
            </a:endParaRPr>
          </a:p>
          <a:p>
            <a:r>
              <a:rPr lang="hu-HU" sz="1400" dirty="0">
                <a:latin typeface="Consolas" panose="020B0609020204030204" pitchFamily="49" charset="0"/>
              </a:rPr>
              <a:t>64 </a:t>
            </a:r>
            <a:r>
              <a:rPr lang="hu-HU" sz="1400" dirty="0" err="1">
                <a:latin typeface="Consolas" panose="020B0609020204030204" pitchFamily="49" charset="0"/>
              </a:rPr>
              <a:t>bytes</a:t>
            </a:r>
            <a:r>
              <a:rPr lang="hu-HU" sz="1400" dirty="0">
                <a:latin typeface="Consolas" panose="020B0609020204030204" pitchFamily="49" charset="0"/>
              </a:rPr>
              <a:t> </a:t>
            </a:r>
            <a:r>
              <a:rPr lang="hu-HU" sz="1400" dirty="0" err="1">
                <a:latin typeface="Consolas" panose="020B0609020204030204" pitchFamily="49" charset="0"/>
              </a:rPr>
              <a:t>from</a:t>
            </a:r>
            <a:r>
              <a:rPr lang="hu-HU" sz="1400" dirty="0">
                <a:latin typeface="Consolas" panose="020B0609020204030204" pitchFamily="49" charset="0"/>
              </a:rPr>
              <a:t> ec2-35-163-72-93.us-west-2.compute.amazonaws.com (35.163.72.93): </a:t>
            </a:r>
            <a:r>
              <a:rPr lang="hu-HU" sz="1400" dirty="0" err="1">
                <a:latin typeface="Consolas" panose="020B0609020204030204" pitchFamily="49" charset="0"/>
              </a:rPr>
              <a:t>icmp_seq</a:t>
            </a:r>
            <a:r>
              <a:rPr lang="hu-HU" sz="1400" dirty="0">
                <a:latin typeface="Consolas" panose="020B0609020204030204" pitchFamily="49" charset="0"/>
              </a:rPr>
              <a:t>=3 </a:t>
            </a:r>
            <a:r>
              <a:rPr lang="hu-HU" sz="1400" dirty="0" err="1">
                <a:latin typeface="Consolas" panose="020B0609020204030204" pitchFamily="49" charset="0"/>
              </a:rPr>
              <a:t>ttl</a:t>
            </a:r>
            <a:r>
              <a:rPr lang="hu-HU" sz="1400" dirty="0">
                <a:latin typeface="Consolas" panose="020B0609020204030204" pitchFamily="49" charset="0"/>
              </a:rPr>
              <a:t>=23 </a:t>
            </a:r>
            <a:r>
              <a:rPr lang="hu-HU" sz="1400" dirty="0" err="1">
                <a:latin typeface="Consolas" panose="020B0609020204030204" pitchFamily="49" charset="0"/>
              </a:rPr>
              <a:t>time</a:t>
            </a:r>
            <a:r>
              <a:rPr lang="hu-HU" sz="1400" dirty="0">
                <a:latin typeface="Consolas" panose="020B0609020204030204" pitchFamily="49" charset="0"/>
              </a:rPr>
              <a:t>=193 </a:t>
            </a:r>
            <a:r>
              <a:rPr lang="hu-HU" sz="1400" dirty="0" err="1">
                <a:latin typeface="Consolas" panose="020B0609020204030204" pitchFamily="49" charset="0"/>
              </a:rPr>
              <a:t>ms</a:t>
            </a:r>
            <a:endParaRPr lang="hu-HU" sz="1400" dirty="0">
              <a:latin typeface="Consolas" panose="020B0609020204030204" pitchFamily="49" charset="0"/>
            </a:endParaRPr>
          </a:p>
          <a:p>
            <a:endParaRPr lang="hu-HU" sz="1400" dirty="0">
              <a:latin typeface="Consolas" panose="020B0609020204030204" pitchFamily="49" charset="0"/>
            </a:endParaRPr>
          </a:p>
          <a:p>
            <a:r>
              <a:rPr lang="hu-HU" sz="1400" dirty="0">
                <a:latin typeface="Consolas" panose="020B0609020204030204" pitchFamily="49" charset="0"/>
              </a:rPr>
              <a:t>--- berkeley.edu </a:t>
            </a:r>
            <a:r>
              <a:rPr lang="hu-HU" sz="1400" dirty="0" err="1">
                <a:latin typeface="Consolas" panose="020B0609020204030204" pitchFamily="49" charset="0"/>
              </a:rPr>
              <a:t>ping</a:t>
            </a:r>
            <a:r>
              <a:rPr lang="hu-HU" sz="1400" dirty="0">
                <a:latin typeface="Consolas" panose="020B0609020204030204" pitchFamily="49" charset="0"/>
              </a:rPr>
              <a:t> </a:t>
            </a:r>
            <a:r>
              <a:rPr lang="hu-HU" sz="1400" dirty="0" err="1">
                <a:latin typeface="Consolas" panose="020B0609020204030204" pitchFamily="49" charset="0"/>
              </a:rPr>
              <a:t>statistics</a:t>
            </a:r>
            <a:r>
              <a:rPr lang="hu-HU" sz="1400" dirty="0">
                <a:latin typeface="Consolas" panose="020B0609020204030204" pitchFamily="49" charset="0"/>
              </a:rPr>
              <a:t> ---</a:t>
            </a:r>
          </a:p>
          <a:p>
            <a:r>
              <a:rPr lang="hu-HU" sz="1400" dirty="0">
                <a:latin typeface="Consolas" panose="020B0609020204030204" pitchFamily="49" charset="0"/>
              </a:rPr>
              <a:t>3 </a:t>
            </a:r>
            <a:r>
              <a:rPr lang="hu-HU" sz="1400" dirty="0" err="1">
                <a:latin typeface="Consolas" panose="020B0609020204030204" pitchFamily="49" charset="0"/>
              </a:rPr>
              <a:t>packets</a:t>
            </a:r>
            <a:r>
              <a:rPr lang="hu-HU" sz="1400" dirty="0">
                <a:latin typeface="Consolas" panose="020B0609020204030204" pitchFamily="49" charset="0"/>
              </a:rPr>
              <a:t> </a:t>
            </a:r>
            <a:r>
              <a:rPr lang="hu-HU" sz="1400" dirty="0" err="1">
                <a:latin typeface="Consolas" panose="020B0609020204030204" pitchFamily="49" charset="0"/>
              </a:rPr>
              <a:t>transmitted</a:t>
            </a:r>
            <a:r>
              <a:rPr lang="hu-HU" sz="1400" dirty="0">
                <a:latin typeface="Consolas" panose="020B0609020204030204" pitchFamily="49" charset="0"/>
              </a:rPr>
              <a:t>, 3 </a:t>
            </a:r>
            <a:r>
              <a:rPr lang="hu-HU" sz="1400" dirty="0" err="1">
                <a:latin typeface="Consolas" panose="020B0609020204030204" pitchFamily="49" charset="0"/>
              </a:rPr>
              <a:t>received</a:t>
            </a:r>
            <a:r>
              <a:rPr lang="hu-HU" sz="1400" dirty="0">
                <a:latin typeface="Consolas" panose="020B0609020204030204" pitchFamily="49" charset="0"/>
              </a:rPr>
              <a:t>, 0% </a:t>
            </a:r>
            <a:r>
              <a:rPr lang="hu-HU" sz="1400" dirty="0" err="1">
                <a:latin typeface="Consolas" panose="020B0609020204030204" pitchFamily="49" charset="0"/>
              </a:rPr>
              <a:t>packet</a:t>
            </a:r>
            <a:r>
              <a:rPr lang="hu-HU" sz="1400" dirty="0">
                <a:latin typeface="Consolas" panose="020B0609020204030204" pitchFamily="49" charset="0"/>
              </a:rPr>
              <a:t> </a:t>
            </a:r>
            <a:r>
              <a:rPr lang="hu-HU" sz="1400" dirty="0" err="1">
                <a:latin typeface="Consolas" panose="020B0609020204030204" pitchFamily="49" charset="0"/>
              </a:rPr>
              <a:t>loss</a:t>
            </a:r>
            <a:r>
              <a:rPr lang="hu-HU" sz="1400" dirty="0">
                <a:latin typeface="Consolas" panose="020B0609020204030204" pitchFamily="49" charset="0"/>
              </a:rPr>
              <a:t>, </a:t>
            </a:r>
            <a:r>
              <a:rPr lang="hu-HU" sz="1400" dirty="0" err="1">
                <a:latin typeface="Consolas" panose="020B0609020204030204" pitchFamily="49" charset="0"/>
              </a:rPr>
              <a:t>time</a:t>
            </a:r>
            <a:r>
              <a:rPr lang="hu-HU" sz="1400" dirty="0">
                <a:latin typeface="Consolas" panose="020B0609020204030204" pitchFamily="49" charset="0"/>
              </a:rPr>
              <a:t> 2002ms</a:t>
            </a:r>
          </a:p>
          <a:p>
            <a:r>
              <a:rPr lang="hu-HU" sz="1400" dirty="0" err="1">
                <a:latin typeface="Consolas" panose="020B0609020204030204" pitchFamily="49" charset="0"/>
              </a:rPr>
              <a:t>rtt</a:t>
            </a:r>
            <a:r>
              <a:rPr lang="hu-HU" sz="1400" dirty="0">
                <a:latin typeface="Consolas" panose="020B0609020204030204" pitchFamily="49" charset="0"/>
              </a:rPr>
              <a:t> min/</a:t>
            </a:r>
            <a:r>
              <a:rPr lang="hu-HU" sz="1400" dirty="0" err="1">
                <a:latin typeface="Consolas" panose="020B0609020204030204" pitchFamily="49" charset="0"/>
              </a:rPr>
              <a:t>avg</a:t>
            </a:r>
            <a:r>
              <a:rPr lang="hu-HU" sz="1400" dirty="0">
                <a:latin typeface="Consolas" panose="020B0609020204030204" pitchFamily="49" charset="0"/>
              </a:rPr>
              <a:t>/</a:t>
            </a:r>
            <a:r>
              <a:rPr lang="hu-HU" sz="1400" dirty="0" err="1">
                <a:latin typeface="Consolas" panose="020B0609020204030204" pitchFamily="49" charset="0"/>
              </a:rPr>
              <a:t>max</a:t>
            </a:r>
            <a:r>
              <a:rPr lang="hu-HU" sz="1400" dirty="0">
                <a:latin typeface="Consolas" panose="020B0609020204030204" pitchFamily="49" charset="0"/>
              </a:rPr>
              <a:t>/</a:t>
            </a:r>
            <a:r>
              <a:rPr lang="hu-HU" sz="1400" dirty="0" err="1">
                <a:latin typeface="Consolas" panose="020B0609020204030204" pitchFamily="49" charset="0"/>
              </a:rPr>
              <a:t>mdev</a:t>
            </a:r>
            <a:r>
              <a:rPr lang="hu-HU" sz="1400" dirty="0">
                <a:latin typeface="Consolas" panose="020B0609020204030204" pitchFamily="49" charset="0"/>
              </a:rPr>
              <a:t> = 193.093/193.937/194.428/0.786 </a:t>
            </a:r>
            <a:r>
              <a:rPr lang="hu-HU" sz="1400" dirty="0" err="1">
                <a:latin typeface="Consolas" panose="020B0609020204030204" pitchFamily="49" charset="0"/>
              </a:rPr>
              <a:t>ms</a:t>
            </a:r>
            <a:endParaRPr lang="hu-HU" sz="1400" dirty="0">
              <a:latin typeface="Consolas" panose="020B0609020204030204" pitchFamily="49" charset="0"/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1B0-1150-4AFF-A008-8D02E091D457}" type="slidenum">
              <a:rPr lang="hu-HU" smtClean="0"/>
              <a:t>14</a:t>
            </a:fld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97D8DFB-C516-4D44-B8D1-7897DFC8F2E4}"/>
              </a:ext>
            </a:extLst>
          </p:cNvPr>
          <p:cNvSpPr txBox="1"/>
          <p:nvPr/>
        </p:nvSpPr>
        <p:spPr>
          <a:xfrm>
            <a:off x="184597" y="2099256"/>
            <a:ext cx="5100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FF0000"/>
                </a:solidFill>
              </a:rPr>
              <a:t>Linux</a:t>
            </a:r>
          </a:p>
        </p:txBody>
      </p:sp>
    </p:spTree>
    <p:extLst>
      <p:ext uri="{BB962C8B-B14F-4D97-AF65-F5344CB8AC3E}">
        <p14:creationId xmlns:p14="http://schemas.microsoft.com/office/powerpoint/2010/main" val="2792293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Ping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chech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awailability</a:t>
            </a:r>
            <a:r>
              <a:rPr lang="hu-HU" dirty="0"/>
              <a:t> of a </a:t>
            </a:r>
            <a:r>
              <a:rPr lang="hu-HU" dirty="0" err="1"/>
              <a:t>host</a:t>
            </a:r>
            <a:r>
              <a:rPr lang="hu-HU" dirty="0"/>
              <a:t>, and </a:t>
            </a:r>
            <a:r>
              <a:rPr lang="hu-HU" dirty="0" err="1"/>
              <a:t>measure</a:t>
            </a:r>
            <a:r>
              <a:rPr lang="hu-HU" dirty="0"/>
              <a:t> </a:t>
            </a:r>
            <a:r>
              <a:rPr lang="hu-HU" dirty="0" err="1"/>
              <a:t>Round</a:t>
            </a:r>
            <a:r>
              <a:rPr lang="hu-HU" dirty="0"/>
              <a:t> </a:t>
            </a:r>
            <a:r>
              <a:rPr lang="hu-HU" dirty="0" err="1"/>
              <a:t>Trip</a:t>
            </a:r>
            <a:r>
              <a:rPr lang="hu-HU" dirty="0"/>
              <a:t> Time (RTT)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184597" y="2594997"/>
            <a:ext cx="11822806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dirty="0">
                <a:latin typeface="Consolas" panose="020B0609020204030204" pitchFamily="49" charset="0"/>
              </a:rPr>
              <a:t>C:\Users\laki&gt;ping -n 3 berkeley.edu</a:t>
            </a:r>
          </a:p>
          <a:p>
            <a:endParaRPr lang="hu-HU" dirty="0">
              <a:latin typeface="Consolas" panose="020B0609020204030204" pitchFamily="49" charset="0"/>
            </a:endParaRPr>
          </a:p>
          <a:p>
            <a:r>
              <a:rPr lang="hu-HU" dirty="0" err="1">
                <a:latin typeface="Consolas" panose="020B0609020204030204" pitchFamily="49" charset="0"/>
              </a:rPr>
              <a:t>Pinging</a:t>
            </a:r>
            <a:r>
              <a:rPr lang="hu-HU" dirty="0">
                <a:latin typeface="Consolas" panose="020B0609020204030204" pitchFamily="49" charset="0"/>
              </a:rPr>
              <a:t> berkeley.edu [35.163.72.93] </a:t>
            </a:r>
            <a:r>
              <a:rPr lang="hu-HU" dirty="0" err="1">
                <a:latin typeface="Consolas" panose="020B0609020204030204" pitchFamily="49" charset="0"/>
              </a:rPr>
              <a:t>with</a:t>
            </a:r>
            <a:r>
              <a:rPr lang="hu-HU" dirty="0">
                <a:latin typeface="Consolas" panose="020B0609020204030204" pitchFamily="49" charset="0"/>
              </a:rPr>
              <a:t> 32 </a:t>
            </a:r>
            <a:r>
              <a:rPr lang="hu-HU" dirty="0" err="1">
                <a:latin typeface="Consolas" panose="020B0609020204030204" pitchFamily="49" charset="0"/>
              </a:rPr>
              <a:t>bytes</a:t>
            </a:r>
            <a:r>
              <a:rPr lang="hu-HU" dirty="0">
                <a:latin typeface="Consolas" panose="020B0609020204030204" pitchFamily="49" charset="0"/>
              </a:rPr>
              <a:t> of </a:t>
            </a:r>
            <a:r>
              <a:rPr lang="hu-HU" dirty="0" err="1">
                <a:latin typeface="Consolas" panose="020B0609020204030204" pitchFamily="49" charset="0"/>
              </a:rPr>
              <a:t>data</a:t>
            </a:r>
            <a:r>
              <a:rPr lang="hu-HU" dirty="0">
                <a:latin typeface="Consolas" panose="020B0609020204030204" pitchFamily="49" charset="0"/>
              </a:rPr>
              <a:t>:</a:t>
            </a:r>
          </a:p>
          <a:p>
            <a:r>
              <a:rPr lang="hu-HU" dirty="0" err="1">
                <a:latin typeface="Consolas" panose="020B0609020204030204" pitchFamily="49" charset="0"/>
              </a:rPr>
              <a:t>Reply</a:t>
            </a:r>
            <a:r>
              <a:rPr lang="hu-HU" dirty="0">
                <a:latin typeface="Consolas" panose="020B0609020204030204" pitchFamily="49" charset="0"/>
              </a:rPr>
              <a:t> </a:t>
            </a:r>
            <a:r>
              <a:rPr lang="hu-HU" dirty="0" err="1">
                <a:latin typeface="Consolas" panose="020B0609020204030204" pitchFamily="49" charset="0"/>
              </a:rPr>
              <a:t>from</a:t>
            </a:r>
            <a:r>
              <a:rPr lang="hu-HU" dirty="0">
                <a:latin typeface="Consolas" panose="020B0609020204030204" pitchFamily="49" charset="0"/>
              </a:rPr>
              <a:t> 35.163.72.93: </a:t>
            </a:r>
            <a:r>
              <a:rPr lang="hu-HU" dirty="0" err="1">
                <a:latin typeface="Consolas" panose="020B0609020204030204" pitchFamily="49" charset="0"/>
              </a:rPr>
              <a:t>bytes</a:t>
            </a:r>
            <a:r>
              <a:rPr lang="hu-HU" dirty="0">
                <a:latin typeface="Consolas" panose="020B0609020204030204" pitchFamily="49" charset="0"/>
              </a:rPr>
              <a:t>=32 </a:t>
            </a:r>
            <a:r>
              <a:rPr lang="hu-HU" dirty="0" err="1">
                <a:latin typeface="Consolas" panose="020B0609020204030204" pitchFamily="49" charset="0"/>
              </a:rPr>
              <a:t>time</a:t>
            </a:r>
            <a:r>
              <a:rPr lang="hu-HU" dirty="0">
                <a:latin typeface="Consolas" panose="020B0609020204030204" pitchFamily="49" charset="0"/>
              </a:rPr>
              <a:t>=200ms TTL=39</a:t>
            </a:r>
          </a:p>
          <a:p>
            <a:r>
              <a:rPr lang="hu-HU" dirty="0" err="1">
                <a:latin typeface="Consolas" panose="020B0609020204030204" pitchFamily="49" charset="0"/>
              </a:rPr>
              <a:t>Reply</a:t>
            </a:r>
            <a:r>
              <a:rPr lang="hu-HU" dirty="0">
                <a:latin typeface="Consolas" panose="020B0609020204030204" pitchFamily="49" charset="0"/>
              </a:rPr>
              <a:t> </a:t>
            </a:r>
            <a:r>
              <a:rPr lang="hu-HU" dirty="0" err="1">
                <a:latin typeface="Consolas" panose="020B0609020204030204" pitchFamily="49" charset="0"/>
              </a:rPr>
              <a:t>from</a:t>
            </a:r>
            <a:r>
              <a:rPr lang="hu-HU" dirty="0">
                <a:latin typeface="Consolas" panose="020B0609020204030204" pitchFamily="49" charset="0"/>
              </a:rPr>
              <a:t> 35.163.72.93: </a:t>
            </a:r>
            <a:r>
              <a:rPr lang="hu-HU" dirty="0" err="1">
                <a:latin typeface="Consolas" panose="020B0609020204030204" pitchFamily="49" charset="0"/>
              </a:rPr>
              <a:t>bytes</a:t>
            </a:r>
            <a:r>
              <a:rPr lang="hu-HU" dirty="0">
                <a:latin typeface="Consolas" panose="020B0609020204030204" pitchFamily="49" charset="0"/>
              </a:rPr>
              <a:t>=32 </a:t>
            </a:r>
            <a:r>
              <a:rPr lang="hu-HU" dirty="0" err="1">
                <a:latin typeface="Consolas" panose="020B0609020204030204" pitchFamily="49" charset="0"/>
              </a:rPr>
              <a:t>time</a:t>
            </a:r>
            <a:r>
              <a:rPr lang="hu-HU" dirty="0">
                <a:latin typeface="Consolas" panose="020B0609020204030204" pitchFamily="49" charset="0"/>
              </a:rPr>
              <a:t>=201ms TTL=39</a:t>
            </a:r>
          </a:p>
          <a:p>
            <a:r>
              <a:rPr lang="hu-HU" dirty="0" err="1">
                <a:latin typeface="Consolas" panose="020B0609020204030204" pitchFamily="49" charset="0"/>
              </a:rPr>
              <a:t>Reply</a:t>
            </a:r>
            <a:r>
              <a:rPr lang="hu-HU" dirty="0">
                <a:latin typeface="Consolas" panose="020B0609020204030204" pitchFamily="49" charset="0"/>
              </a:rPr>
              <a:t> </a:t>
            </a:r>
            <a:r>
              <a:rPr lang="hu-HU" dirty="0" err="1">
                <a:latin typeface="Consolas" panose="020B0609020204030204" pitchFamily="49" charset="0"/>
              </a:rPr>
              <a:t>from</a:t>
            </a:r>
            <a:r>
              <a:rPr lang="hu-HU" dirty="0">
                <a:latin typeface="Consolas" panose="020B0609020204030204" pitchFamily="49" charset="0"/>
              </a:rPr>
              <a:t> 35.163.72.93: </a:t>
            </a:r>
            <a:r>
              <a:rPr lang="hu-HU" dirty="0" err="1">
                <a:latin typeface="Consolas" panose="020B0609020204030204" pitchFamily="49" charset="0"/>
              </a:rPr>
              <a:t>bytes</a:t>
            </a:r>
            <a:r>
              <a:rPr lang="hu-HU" dirty="0">
                <a:latin typeface="Consolas" panose="020B0609020204030204" pitchFamily="49" charset="0"/>
              </a:rPr>
              <a:t>=32 </a:t>
            </a:r>
            <a:r>
              <a:rPr lang="hu-HU" dirty="0" err="1">
                <a:latin typeface="Consolas" panose="020B0609020204030204" pitchFamily="49" charset="0"/>
              </a:rPr>
              <a:t>time</a:t>
            </a:r>
            <a:r>
              <a:rPr lang="hu-HU" dirty="0">
                <a:latin typeface="Consolas" panose="020B0609020204030204" pitchFamily="49" charset="0"/>
              </a:rPr>
              <a:t>=200ms TTL=39</a:t>
            </a:r>
          </a:p>
          <a:p>
            <a:endParaRPr lang="hu-HU" dirty="0">
              <a:latin typeface="Consolas" panose="020B0609020204030204" pitchFamily="49" charset="0"/>
            </a:endParaRPr>
          </a:p>
          <a:p>
            <a:r>
              <a:rPr lang="hu-HU" dirty="0" err="1">
                <a:latin typeface="Consolas" panose="020B0609020204030204" pitchFamily="49" charset="0"/>
              </a:rPr>
              <a:t>Ping</a:t>
            </a:r>
            <a:r>
              <a:rPr lang="hu-HU" dirty="0">
                <a:latin typeface="Consolas" panose="020B0609020204030204" pitchFamily="49" charset="0"/>
              </a:rPr>
              <a:t> </a:t>
            </a:r>
            <a:r>
              <a:rPr lang="hu-HU" dirty="0" err="1">
                <a:latin typeface="Consolas" panose="020B0609020204030204" pitchFamily="49" charset="0"/>
              </a:rPr>
              <a:t>statistics</a:t>
            </a:r>
            <a:r>
              <a:rPr lang="hu-HU" dirty="0">
                <a:latin typeface="Consolas" panose="020B0609020204030204" pitchFamily="49" charset="0"/>
              </a:rPr>
              <a:t> </a:t>
            </a:r>
            <a:r>
              <a:rPr lang="hu-HU" dirty="0" err="1">
                <a:latin typeface="Consolas" panose="020B0609020204030204" pitchFamily="49" charset="0"/>
              </a:rPr>
              <a:t>for</a:t>
            </a:r>
            <a:r>
              <a:rPr lang="hu-HU" dirty="0">
                <a:latin typeface="Consolas" panose="020B0609020204030204" pitchFamily="49" charset="0"/>
              </a:rPr>
              <a:t> 35.163.72.93:</a:t>
            </a:r>
          </a:p>
          <a:p>
            <a:r>
              <a:rPr lang="hu-HU" dirty="0">
                <a:latin typeface="Consolas" panose="020B0609020204030204" pitchFamily="49" charset="0"/>
              </a:rPr>
              <a:t>    </a:t>
            </a:r>
            <a:r>
              <a:rPr lang="hu-HU" dirty="0" err="1">
                <a:latin typeface="Consolas" panose="020B0609020204030204" pitchFamily="49" charset="0"/>
              </a:rPr>
              <a:t>Packets</a:t>
            </a:r>
            <a:r>
              <a:rPr lang="hu-HU" dirty="0">
                <a:latin typeface="Consolas" panose="020B0609020204030204" pitchFamily="49" charset="0"/>
              </a:rPr>
              <a:t>: </a:t>
            </a:r>
            <a:r>
              <a:rPr lang="hu-HU" dirty="0" err="1">
                <a:latin typeface="Consolas" panose="020B0609020204030204" pitchFamily="49" charset="0"/>
              </a:rPr>
              <a:t>Sent</a:t>
            </a:r>
            <a:r>
              <a:rPr lang="hu-HU" dirty="0">
                <a:latin typeface="Consolas" panose="020B0609020204030204" pitchFamily="49" charset="0"/>
              </a:rPr>
              <a:t> = 3, </a:t>
            </a:r>
            <a:r>
              <a:rPr lang="hu-HU" dirty="0" err="1">
                <a:latin typeface="Consolas" panose="020B0609020204030204" pitchFamily="49" charset="0"/>
              </a:rPr>
              <a:t>Received</a:t>
            </a:r>
            <a:r>
              <a:rPr lang="hu-HU" dirty="0">
                <a:latin typeface="Consolas" panose="020B0609020204030204" pitchFamily="49" charset="0"/>
              </a:rPr>
              <a:t> = 3, Lost = 0 (0% </a:t>
            </a:r>
            <a:r>
              <a:rPr lang="hu-HU" dirty="0" err="1">
                <a:latin typeface="Consolas" panose="020B0609020204030204" pitchFamily="49" charset="0"/>
              </a:rPr>
              <a:t>loss</a:t>
            </a:r>
            <a:r>
              <a:rPr lang="hu-HU" dirty="0">
                <a:latin typeface="Consolas" panose="020B0609020204030204" pitchFamily="49" charset="0"/>
              </a:rPr>
              <a:t>),</a:t>
            </a:r>
          </a:p>
          <a:p>
            <a:r>
              <a:rPr lang="hu-HU" dirty="0" err="1">
                <a:latin typeface="Consolas" panose="020B0609020204030204" pitchFamily="49" charset="0"/>
              </a:rPr>
              <a:t>Approximate</a:t>
            </a:r>
            <a:r>
              <a:rPr lang="hu-HU" dirty="0">
                <a:latin typeface="Consolas" panose="020B0609020204030204" pitchFamily="49" charset="0"/>
              </a:rPr>
              <a:t> </a:t>
            </a:r>
            <a:r>
              <a:rPr lang="hu-HU" dirty="0" err="1">
                <a:latin typeface="Consolas" panose="020B0609020204030204" pitchFamily="49" charset="0"/>
              </a:rPr>
              <a:t>round</a:t>
            </a:r>
            <a:r>
              <a:rPr lang="hu-HU" dirty="0">
                <a:latin typeface="Consolas" panose="020B0609020204030204" pitchFamily="49" charset="0"/>
              </a:rPr>
              <a:t> </a:t>
            </a:r>
            <a:r>
              <a:rPr lang="hu-HU" dirty="0" err="1">
                <a:latin typeface="Consolas" panose="020B0609020204030204" pitchFamily="49" charset="0"/>
              </a:rPr>
              <a:t>trip</a:t>
            </a:r>
            <a:r>
              <a:rPr lang="hu-HU" dirty="0">
                <a:latin typeface="Consolas" panose="020B0609020204030204" pitchFamily="49" charset="0"/>
              </a:rPr>
              <a:t> </a:t>
            </a:r>
            <a:r>
              <a:rPr lang="hu-HU" dirty="0" err="1">
                <a:latin typeface="Consolas" panose="020B0609020204030204" pitchFamily="49" charset="0"/>
              </a:rPr>
              <a:t>times</a:t>
            </a:r>
            <a:r>
              <a:rPr lang="hu-HU" dirty="0">
                <a:latin typeface="Consolas" panose="020B0609020204030204" pitchFamily="49" charset="0"/>
              </a:rPr>
              <a:t> in milli-</a:t>
            </a:r>
            <a:r>
              <a:rPr lang="hu-HU" dirty="0" err="1">
                <a:latin typeface="Consolas" panose="020B0609020204030204" pitchFamily="49" charset="0"/>
              </a:rPr>
              <a:t>seconds</a:t>
            </a:r>
            <a:r>
              <a:rPr lang="hu-HU" dirty="0">
                <a:latin typeface="Consolas" panose="020B0609020204030204" pitchFamily="49" charset="0"/>
              </a:rPr>
              <a:t>:</a:t>
            </a:r>
          </a:p>
          <a:p>
            <a:r>
              <a:rPr lang="hu-HU" dirty="0">
                <a:latin typeface="Consolas" panose="020B0609020204030204" pitchFamily="49" charset="0"/>
              </a:rPr>
              <a:t>    Minimum = 200ms, Maximum = 201ms, </a:t>
            </a:r>
            <a:r>
              <a:rPr lang="hu-HU" dirty="0" err="1">
                <a:latin typeface="Consolas" panose="020B0609020204030204" pitchFamily="49" charset="0"/>
              </a:rPr>
              <a:t>Average</a:t>
            </a:r>
            <a:r>
              <a:rPr lang="hu-HU" dirty="0">
                <a:latin typeface="Consolas" panose="020B0609020204030204" pitchFamily="49" charset="0"/>
              </a:rPr>
              <a:t> = 200ms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1B0-1150-4AFF-A008-8D02E091D457}" type="slidenum">
              <a:rPr lang="hu-HU" smtClean="0"/>
              <a:t>15</a:t>
            </a:fld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97D8DFB-C516-4D44-B8D1-7897DFC8F2E4}"/>
              </a:ext>
            </a:extLst>
          </p:cNvPr>
          <p:cNvSpPr txBox="1"/>
          <p:nvPr/>
        </p:nvSpPr>
        <p:spPr>
          <a:xfrm>
            <a:off x="184597" y="2099256"/>
            <a:ext cx="5100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FF0000"/>
                </a:solidFill>
              </a:rPr>
              <a:t>Windows</a:t>
            </a:r>
          </a:p>
        </p:txBody>
      </p:sp>
    </p:spTree>
    <p:extLst>
      <p:ext uri="{BB962C8B-B14F-4D97-AF65-F5344CB8AC3E}">
        <p14:creationId xmlns:p14="http://schemas.microsoft.com/office/powerpoint/2010/main" val="3037814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3188675-9FCF-4E56-9D2E-2CFC35E5B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1th Task (4 points)</a:t>
            </a:r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5D5947FE-BC34-4D19-A9F1-C4A8B8498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hu-HU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Deadline</a:t>
            </a:r>
            <a:r>
              <a:rPr lang="hu-H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hu-HU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By</a:t>
            </a:r>
            <a:r>
              <a:rPr lang="hu-H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the</a:t>
            </a:r>
            <a:r>
              <a:rPr lang="hu-H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end of </a:t>
            </a:r>
            <a:r>
              <a:rPr lang="hu-HU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the</a:t>
            </a:r>
            <a:r>
              <a:rPr lang="hu-H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3rd </a:t>
            </a:r>
            <a:r>
              <a:rPr lang="hu-HU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lesson</a:t>
            </a:r>
            <a:r>
              <a:rPr lang="hu-H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hu-HU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</a:t>
            </a:r>
            <a:r>
              <a:rPr lang="hu-H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1 </a:t>
            </a:r>
            <a:r>
              <a:rPr lang="hu-HU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week</a:t>
            </a:r>
            <a:r>
              <a:rPr lang="hu-H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later</a:t>
            </a:r>
            <a:r>
              <a:rPr lang="hu-H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</a:t>
            </a:r>
            <a:r>
              <a:rPr lang="hu-H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2 </a:t>
            </a:r>
            <a:r>
              <a:rPr lang="hu-HU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points</a:t>
            </a:r>
            <a:r>
              <a:rPr lang="hu-H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CAB0FC8-063D-4765-850E-DDAC3948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28E8589-41CB-4D86-9AD4-D0202C964D3D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792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44E7EF39-F331-4DC2-9970-AD64150BB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28E8589-41CB-4D86-9AD4-D0202C964D3D}" type="slidenum">
              <a:rPr lang="hu-HU" smtClean="0"/>
              <a:pPr/>
              <a:t>17</a:t>
            </a:fld>
            <a:endParaRPr lang="hu-HU"/>
          </a:p>
        </p:txBody>
      </p:sp>
      <p:sp>
        <p:nvSpPr>
          <p:cNvPr id="4" name="Cím 3">
            <a:extLst>
              <a:ext uri="{FF2B5EF4-FFF2-40B4-BE49-F238E27FC236}">
                <a16:creationId xmlns:a16="http://schemas.microsoft.com/office/drawing/2014/main" id="{3600371D-84B6-4466-A5FB-AD641D689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Topology</a:t>
            </a:r>
            <a:r>
              <a:rPr lang="hu-HU" dirty="0"/>
              <a:t> – cs1.json</a:t>
            </a:r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6A70CCFD-E0FC-4A49-B85D-2D03CF259D19}"/>
              </a:ext>
            </a:extLst>
          </p:cNvPr>
          <p:cNvSpPr/>
          <p:nvPr/>
        </p:nvSpPr>
        <p:spPr>
          <a:xfrm>
            <a:off x="2041967" y="2266682"/>
            <a:ext cx="1004552" cy="56667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S1</a:t>
            </a:r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F553E49D-FA9A-424B-9502-C463E94677B6}"/>
              </a:ext>
            </a:extLst>
          </p:cNvPr>
          <p:cNvSpPr/>
          <p:nvPr/>
        </p:nvSpPr>
        <p:spPr>
          <a:xfrm>
            <a:off x="2041967" y="3724238"/>
            <a:ext cx="1004552" cy="56667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S2</a:t>
            </a:r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DD6F58F6-2529-4715-AD87-35A055004BE8}"/>
              </a:ext>
            </a:extLst>
          </p:cNvPr>
          <p:cNvSpPr/>
          <p:nvPr/>
        </p:nvSpPr>
        <p:spPr>
          <a:xfrm>
            <a:off x="5476336" y="3724238"/>
            <a:ext cx="1004552" cy="56667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S3</a:t>
            </a:r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24B75059-66FF-4BB2-A7F8-16A07FBDA2D7}"/>
              </a:ext>
            </a:extLst>
          </p:cNvPr>
          <p:cNvSpPr/>
          <p:nvPr/>
        </p:nvSpPr>
        <p:spPr>
          <a:xfrm>
            <a:off x="5476336" y="2266682"/>
            <a:ext cx="1004552" cy="56667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S4</a:t>
            </a:r>
          </a:p>
        </p:txBody>
      </p:sp>
      <p:sp>
        <p:nvSpPr>
          <p:cNvPr id="9" name="Ellipszis 8">
            <a:extLst>
              <a:ext uri="{FF2B5EF4-FFF2-40B4-BE49-F238E27FC236}">
                <a16:creationId xmlns:a16="http://schemas.microsoft.com/office/drawing/2014/main" id="{A5735C3B-0161-45F4-8E8B-1D91CD460C40}"/>
              </a:ext>
            </a:extLst>
          </p:cNvPr>
          <p:cNvSpPr/>
          <p:nvPr/>
        </p:nvSpPr>
        <p:spPr>
          <a:xfrm>
            <a:off x="557139" y="2266682"/>
            <a:ext cx="539840" cy="5666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" name="Ellipszis 9">
            <a:extLst>
              <a:ext uri="{FF2B5EF4-FFF2-40B4-BE49-F238E27FC236}">
                <a16:creationId xmlns:a16="http://schemas.microsoft.com/office/drawing/2014/main" id="{57386904-5A29-47A8-B52E-ED207C67E848}"/>
              </a:ext>
            </a:extLst>
          </p:cNvPr>
          <p:cNvSpPr/>
          <p:nvPr/>
        </p:nvSpPr>
        <p:spPr>
          <a:xfrm>
            <a:off x="557139" y="3724238"/>
            <a:ext cx="539840" cy="5666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1" name="Ellipszis 10">
            <a:extLst>
              <a:ext uri="{FF2B5EF4-FFF2-40B4-BE49-F238E27FC236}">
                <a16:creationId xmlns:a16="http://schemas.microsoft.com/office/drawing/2014/main" id="{2A27DF2C-9BB7-4713-8707-4F010C790C7E}"/>
              </a:ext>
            </a:extLst>
          </p:cNvPr>
          <p:cNvSpPr/>
          <p:nvPr/>
        </p:nvSpPr>
        <p:spPr>
          <a:xfrm>
            <a:off x="5708692" y="943330"/>
            <a:ext cx="539840" cy="5666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" name="Ellipszis 11">
            <a:extLst>
              <a:ext uri="{FF2B5EF4-FFF2-40B4-BE49-F238E27FC236}">
                <a16:creationId xmlns:a16="http://schemas.microsoft.com/office/drawing/2014/main" id="{A875D8DD-8AC0-4E9F-A2EC-FF92F8DCF229}"/>
              </a:ext>
            </a:extLst>
          </p:cNvPr>
          <p:cNvSpPr/>
          <p:nvPr/>
        </p:nvSpPr>
        <p:spPr>
          <a:xfrm>
            <a:off x="7162929" y="2995460"/>
            <a:ext cx="539840" cy="5666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4" name="Egyenes összekötő 13">
            <a:extLst>
              <a:ext uri="{FF2B5EF4-FFF2-40B4-BE49-F238E27FC236}">
                <a16:creationId xmlns:a16="http://schemas.microsoft.com/office/drawing/2014/main" id="{BE579243-9508-4EAC-8B35-4CA6FFD502BD}"/>
              </a:ext>
            </a:extLst>
          </p:cNvPr>
          <p:cNvCxnSpPr>
            <a:stCxn id="9" idx="6"/>
            <a:endCxn id="5" idx="1"/>
          </p:cNvCxnSpPr>
          <p:nvPr/>
        </p:nvCxnSpPr>
        <p:spPr>
          <a:xfrm>
            <a:off x="1096979" y="2550017"/>
            <a:ext cx="9449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5">
            <a:extLst>
              <a:ext uri="{FF2B5EF4-FFF2-40B4-BE49-F238E27FC236}">
                <a16:creationId xmlns:a16="http://schemas.microsoft.com/office/drawing/2014/main" id="{72C498C6-7D53-45A2-BC24-08A685BDFB57}"/>
              </a:ext>
            </a:extLst>
          </p:cNvPr>
          <p:cNvCxnSpPr>
            <a:stCxn id="10" idx="6"/>
            <a:endCxn id="6" idx="1"/>
          </p:cNvCxnSpPr>
          <p:nvPr/>
        </p:nvCxnSpPr>
        <p:spPr>
          <a:xfrm>
            <a:off x="1096979" y="4007573"/>
            <a:ext cx="9449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3FECF6E-CA13-4136-908E-2743A2B23BC5}"/>
              </a:ext>
            </a:extLst>
          </p:cNvPr>
          <p:cNvCxnSpPr>
            <a:stCxn id="11" idx="4"/>
            <a:endCxn id="8" idx="0"/>
          </p:cNvCxnSpPr>
          <p:nvPr/>
        </p:nvCxnSpPr>
        <p:spPr>
          <a:xfrm>
            <a:off x="5978612" y="1510000"/>
            <a:ext cx="0" cy="756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565273DF-A298-4AD5-B115-794B989167CB}"/>
              </a:ext>
            </a:extLst>
          </p:cNvPr>
          <p:cNvCxnSpPr>
            <a:stCxn id="8" idx="3"/>
            <a:endCxn id="12" idx="2"/>
          </p:cNvCxnSpPr>
          <p:nvPr/>
        </p:nvCxnSpPr>
        <p:spPr>
          <a:xfrm>
            <a:off x="6480888" y="2550017"/>
            <a:ext cx="682041" cy="7287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21">
            <a:extLst>
              <a:ext uri="{FF2B5EF4-FFF2-40B4-BE49-F238E27FC236}">
                <a16:creationId xmlns:a16="http://schemas.microsoft.com/office/drawing/2014/main" id="{25E6F9BB-9478-4739-B379-4C9B55919F39}"/>
              </a:ext>
            </a:extLst>
          </p:cNvPr>
          <p:cNvCxnSpPr>
            <a:stCxn id="7" idx="3"/>
            <a:endCxn id="12" idx="2"/>
          </p:cNvCxnSpPr>
          <p:nvPr/>
        </p:nvCxnSpPr>
        <p:spPr>
          <a:xfrm flipV="1">
            <a:off x="6480888" y="3278795"/>
            <a:ext cx="682041" cy="7287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23">
            <a:extLst>
              <a:ext uri="{FF2B5EF4-FFF2-40B4-BE49-F238E27FC236}">
                <a16:creationId xmlns:a16="http://schemas.microsoft.com/office/drawing/2014/main" id="{2461133C-CCD4-48CF-A6BA-3F48ECD3E575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3046519" y="2550017"/>
            <a:ext cx="24298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>
            <a:extLst>
              <a:ext uri="{FF2B5EF4-FFF2-40B4-BE49-F238E27FC236}">
                <a16:creationId xmlns:a16="http://schemas.microsoft.com/office/drawing/2014/main" id="{222AA445-F71C-4A70-A815-7F4F941F2F8E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046519" y="4007573"/>
            <a:ext cx="24298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30">
            <a:extLst>
              <a:ext uri="{FF2B5EF4-FFF2-40B4-BE49-F238E27FC236}">
                <a16:creationId xmlns:a16="http://schemas.microsoft.com/office/drawing/2014/main" id="{A69D7C9B-98F8-4E2D-8331-170DAFBC45D2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3046519" y="2550017"/>
            <a:ext cx="2429817" cy="14575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Kép 31">
            <a:extLst>
              <a:ext uri="{FF2B5EF4-FFF2-40B4-BE49-F238E27FC236}">
                <a16:creationId xmlns:a16="http://schemas.microsoft.com/office/drawing/2014/main" id="{A907D528-E571-4113-8741-EAD040C69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7526" y="1319989"/>
            <a:ext cx="4414474" cy="5549928"/>
          </a:xfrm>
          <a:prstGeom prst="rect">
            <a:avLst/>
          </a:prstGeom>
        </p:spPr>
      </p:pic>
      <p:sp>
        <p:nvSpPr>
          <p:cNvPr id="37" name="Szövegdoboz 36">
            <a:extLst>
              <a:ext uri="{FF2B5EF4-FFF2-40B4-BE49-F238E27FC236}">
                <a16:creationId xmlns:a16="http://schemas.microsoft.com/office/drawing/2014/main" id="{36D8A382-F349-40B3-A222-EEC2275ACC83}"/>
              </a:ext>
            </a:extLst>
          </p:cNvPr>
          <p:cNvSpPr txBox="1"/>
          <p:nvPr/>
        </p:nvSpPr>
        <p:spPr>
          <a:xfrm>
            <a:off x="3683358" y="2176530"/>
            <a:ext cx="100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10 </a:t>
            </a:r>
            <a:r>
              <a:rPr lang="hu-HU" dirty="0" err="1"/>
              <a:t>Mbps</a:t>
            </a:r>
            <a:endParaRPr lang="hu-HU" dirty="0"/>
          </a:p>
        </p:txBody>
      </p:sp>
      <p:sp>
        <p:nvSpPr>
          <p:cNvPr id="38" name="Szövegdoboz 37">
            <a:extLst>
              <a:ext uri="{FF2B5EF4-FFF2-40B4-BE49-F238E27FC236}">
                <a16:creationId xmlns:a16="http://schemas.microsoft.com/office/drawing/2014/main" id="{6B2F9C21-5CE7-4D1B-A236-78BEA1050420}"/>
              </a:ext>
            </a:extLst>
          </p:cNvPr>
          <p:cNvSpPr txBox="1"/>
          <p:nvPr/>
        </p:nvSpPr>
        <p:spPr>
          <a:xfrm>
            <a:off x="4185632" y="2976279"/>
            <a:ext cx="100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10 </a:t>
            </a:r>
            <a:r>
              <a:rPr lang="hu-HU" dirty="0" err="1"/>
              <a:t>Mbps</a:t>
            </a:r>
            <a:endParaRPr lang="hu-HU" dirty="0"/>
          </a:p>
        </p:txBody>
      </p:sp>
      <p:sp>
        <p:nvSpPr>
          <p:cNvPr id="39" name="Szövegdoboz 38">
            <a:extLst>
              <a:ext uri="{FF2B5EF4-FFF2-40B4-BE49-F238E27FC236}">
                <a16:creationId xmlns:a16="http://schemas.microsoft.com/office/drawing/2014/main" id="{CF37293F-E317-4D29-8AF1-6278D9D935D3}"/>
              </a:ext>
            </a:extLst>
          </p:cNvPr>
          <p:cNvSpPr txBox="1"/>
          <p:nvPr/>
        </p:nvSpPr>
        <p:spPr>
          <a:xfrm>
            <a:off x="3905201" y="3969222"/>
            <a:ext cx="100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10 </a:t>
            </a:r>
            <a:r>
              <a:rPr lang="hu-HU" dirty="0" err="1"/>
              <a:t>Mbps</a:t>
            </a:r>
            <a:endParaRPr lang="hu-HU" dirty="0"/>
          </a:p>
        </p:txBody>
      </p:sp>
      <p:sp>
        <p:nvSpPr>
          <p:cNvPr id="40" name="Szövegdoboz 39">
            <a:extLst>
              <a:ext uri="{FF2B5EF4-FFF2-40B4-BE49-F238E27FC236}">
                <a16:creationId xmlns:a16="http://schemas.microsoft.com/office/drawing/2014/main" id="{3D9F02D0-DFB5-4086-B5E4-3C982AEB05C2}"/>
              </a:ext>
            </a:extLst>
          </p:cNvPr>
          <p:cNvSpPr txBox="1"/>
          <p:nvPr/>
        </p:nvSpPr>
        <p:spPr>
          <a:xfrm>
            <a:off x="6688696" y="2403407"/>
            <a:ext cx="100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10 </a:t>
            </a:r>
            <a:r>
              <a:rPr lang="hu-HU" dirty="0" err="1"/>
              <a:t>Mbps</a:t>
            </a:r>
            <a:endParaRPr lang="hu-HU" dirty="0"/>
          </a:p>
        </p:txBody>
      </p:sp>
      <p:sp>
        <p:nvSpPr>
          <p:cNvPr id="41" name="Szövegdoboz 40">
            <a:extLst>
              <a:ext uri="{FF2B5EF4-FFF2-40B4-BE49-F238E27FC236}">
                <a16:creationId xmlns:a16="http://schemas.microsoft.com/office/drawing/2014/main" id="{F8836984-468B-44BA-9039-2FD0588B007B}"/>
              </a:ext>
            </a:extLst>
          </p:cNvPr>
          <p:cNvSpPr txBox="1"/>
          <p:nvPr/>
        </p:nvSpPr>
        <p:spPr>
          <a:xfrm>
            <a:off x="6698519" y="3702054"/>
            <a:ext cx="100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10 </a:t>
            </a:r>
            <a:r>
              <a:rPr lang="hu-HU" dirty="0" err="1"/>
              <a:t>Mbps</a:t>
            </a:r>
            <a:endParaRPr lang="hu-HU" dirty="0"/>
          </a:p>
        </p:txBody>
      </p:sp>
      <p:sp>
        <p:nvSpPr>
          <p:cNvPr id="42" name="Szövegdoboz 41">
            <a:extLst>
              <a:ext uri="{FF2B5EF4-FFF2-40B4-BE49-F238E27FC236}">
                <a16:creationId xmlns:a16="http://schemas.microsoft.com/office/drawing/2014/main" id="{C88EE5EA-340D-44FF-8D07-6A512660983E}"/>
              </a:ext>
            </a:extLst>
          </p:cNvPr>
          <p:cNvSpPr txBox="1"/>
          <p:nvPr/>
        </p:nvSpPr>
        <p:spPr>
          <a:xfrm>
            <a:off x="5955669" y="1626688"/>
            <a:ext cx="100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10 </a:t>
            </a:r>
            <a:r>
              <a:rPr lang="hu-HU" dirty="0" err="1"/>
              <a:t>Mbps</a:t>
            </a:r>
            <a:endParaRPr lang="hu-HU" dirty="0"/>
          </a:p>
        </p:txBody>
      </p:sp>
      <p:sp>
        <p:nvSpPr>
          <p:cNvPr id="43" name="Szövegdoboz 42">
            <a:extLst>
              <a:ext uri="{FF2B5EF4-FFF2-40B4-BE49-F238E27FC236}">
                <a16:creationId xmlns:a16="http://schemas.microsoft.com/office/drawing/2014/main" id="{D35C23F7-95FE-4258-9CEA-62A8DFB65EC2}"/>
              </a:ext>
            </a:extLst>
          </p:cNvPr>
          <p:cNvSpPr txBox="1"/>
          <p:nvPr/>
        </p:nvSpPr>
        <p:spPr>
          <a:xfrm>
            <a:off x="1085507" y="2166601"/>
            <a:ext cx="100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10 </a:t>
            </a:r>
            <a:r>
              <a:rPr lang="hu-HU" dirty="0" err="1"/>
              <a:t>Mbps</a:t>
            </a:r>
            <a:endParaRPr lang="hu-HU" dirty="0"/>
          </a:p>
        </p:txBody>
      </p:sp>
      <p:sp>
        <p:nvSpPr>
          <p:cNvPr id="44" name="Szövegdoboz 43">
            <a:extLst>
              <a:ext uri="{FF2B5EF4-FFF2-40B4-BE49-F238E27FC236}">
                <a16:creationId xmlns:a16="http://schemas.microsoft.com/office/drawing/2014/main" id="{977FA138-3999-4669-9445-59B2E02B42A3}"/>
              </a:ext>
            </a:extLst>
          </p:cNvPr>
          <p:cNvSpPr txBox="1"/>
          <p:nvPr/>
        </p:nvSpPr>
        <p:spPr>
          <a:xfrm>
            <a:off x="1067199" y="3624156"/>
            <a:ext cx="100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10 </a:t>
            </a:r>
            <a:r>
              <a:rPr lang="hu-HU" dirty="0" err="1"/>
              <a:t>Mbps</a:t>
            </a:r>
            <a:endParaRPr lang="hu-HU" dirty="0"/>
          </a:p>
        </p:txBody>
      </p:sp>
      <p:sp>
        <p:nvSpPr>
          <p:cNvPr id="45" name="Szövegdoboz 44">
            <a:extLst>
              <a:ext uri="{FF2B5EF4-FFF2-40B4-BE49-F238E27FC236}">
                <a16:creationId xmlns:a16="http://schemas.microsoft.com/office/drawing/2014/main" id="{9D62F601-EBBB-4F34-B0F2-BD661AAFE377}"/>
              </a:ext>
            </a:extLst>
          </p:cNvPr>
          <p:cNvSpPr txBox="1"/>
          <p:nvPr/>
        </p:nvSpPr>
        <p:spPr>
          <a:xfrm>
            <a:off x="1223493" y="4855335"/>
            <a:ext cx="5025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FF0000"/>
                </a:solidFill>
              </a:rPr>
              <a:t>The </a:t>
            </a:r>
            <a:r>
              <a:rPr lang="hu-HU" b="1" dirty="0" err="1">
                <a:solidFill>
                  <a:srgbClr val="FF0000"/>
                </a:solidFill>
              </a:rPr>
              <a:t>links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are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bidirectional</a:t>
            </a:r>
            <a:r>
              <a:rPr lang="hu-HU" b="1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2471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44E7EF39-F331-4DC2-9970-AD64150BB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28E8589-41CB-4D86-9AD4-D0202C964D3D}" type="slidenum">
              <a:rPr lang="hu-HU" smtClean="0"/>
              <a:pPr/>
              <a:t>18</a:t>
            </a:fld>
            <a:endParaRPr lang="hu-HU"/>
          </a:p>
        </p:txBody>
      </p:sp>
      <p:sp>
        <p:nvSpPr>
          <p:cNvPr id="4" name="Cím 3">
            <a:extLst>
              <a:ext uri="{FF2B5EF4-FFF2-40B4-BE49-F238E27FC236}">
                <a16:creationId xmlns:a16="http://schemas.microsoft.com/office/drawing/2014/main" id="{3600371D-84B6-4466-A5FB-AD641D689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Possible</a:t>
            </a:r>
            <a:r>
              <a:rPr lang="hu-HU" dirty="0"/>
              <a:t> </a:t>
            </a:r>
            <a:r>
              <a:rPr lang="hu-HU" dirty="0" err="1"/>
              <a:t>ciurcuits</a:t>
            </a:r>
            <a:r>
              <a:rPr lang="hu-HU" dirty="0"/>
              <a:t> – cs1.json</a:t>
            </a:r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6A70CCFD-E0FC-4A49-B85D-2D03CF259D19}"/>
              </a:ext>
            </a:extLst>
          </p:cNvPr>
          <p:cNvSpPr/>
          <p:nvPr/>
        </p:nvSpPr>
        <p:spPr>
          <a:xfrm>
            <a:off x="2041967" y="2266682"/>
            <a:ext cx="1004552" cy="56667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S1</a:t>
            </a:r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F553E49D-FA9A-424B-9502-C463E94677B6}"/>
              </a:ext>
            </a:extLst>
          </p:cNvPr>
          <p:cNvSpPr/>
          <p:nvPr/>
        </p:nvSpPr>
        <p:spPr>
          <a:xfrm>
            <a:off x="2041967" y="3724238"/>
            <a:ext cx="1004552" cy="56667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S2</a:t>
            </a:r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DD6F58F6-2529-4715-AD87-35A055004BE8}"/>
              </a:ext>
            </a:extLst>
          </p:cNvPr>
          <p:cNvSpPr/>
          <p:nvPr/>
        </p:nvSpPr>
        <p:spPr>
          <a:xfrm>
            <a:off x="5476336" y="3724238"/>
            <a:ext cx="1004552" cy="56667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S3</a:t>
            </a:r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24B75059-66FF-4BB2-A7F8-16A07FBDA2D7}"/>
              </a:ext>
            </a:extLst>
          </p:cNvPr>
          <p:cNvSpPr/>
          <p:nvPr/>
        </p:nvSpPr>
        <p:spPr>
          <a:xfrm>
            <a:off x="5476336" y="2266682"/>
            <a:ext cx="1004552" cy="56667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S4</a:t>
            </a:r>
          </a:p>
        </p:txBody>
      </p:sp>
      <p:sp>
        <p:nvSpPr>
          <p:cNvPr id="9" name="Ellipszis 8">
            <a:extLst>
              <a:ext uri="{FF2B5EF4-FFF2-40B4-BE49-F238E27FC236}">
                <a16:creationId xmlns:a16="http://schemas.microsoft.com/office/drawing/2014/main" id="{A5735C3B-0161-45F4-8E8B-1D91CD460C40}"/>
              </a:ext>
            </a:extLst>
          </p:cNvPr>
          <p:cNvSpPr/>
          <p:nvPr/>
        </p:nvSpPr>
        <p:spPr>
          <a:xfrm>
            <a:off x="557139" y="2266682"/>
            <a:ext cx="539840" cy="5666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" name="Ellipszis 9">
            <a:extLst>
              <a:ext uri="{FF2B5EF4-FFF2-40B4-BE49-F238E27FC236}">
                <a16:creationId xmlns:a16="http://schemas.microsoft.com/office/drawing/2014/main" id="{57386904-5A29-47A8-B52E-ED207C67E848}"/>
              </a:ext>
            </a:extLst>
          </p:cNvPr>
          <p:cNvSpPr/>
          <p:nvPr/>
        </p:nvSpPr>
        <p:spPr>
          <a:xfrm>
            <a:off x="557139" y="3724238"/>
            <a:ext cx="539840" cy="5666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1" name="Ellipszis 10">
            <a:extLst>
              <a:ext uri="{FF2B5EF4-FFF2-40B4-BE49-F238E27FC236}">
                <a16:creationId xmlns:a16="http://schemas.microsoft.com/office/drawing/2014/main" id="{2A27DF2C-9BB7-4713-8707-4F010C790C7E}"/>
              </a:ext>
            </a:extLst>
          </p:cNvPr>
          <p:cNvSpPr/>
          <p:nvPr/>
        </p:nvSpPr>
        <p:spPr>
          <a:xfrm>
            <a:off x="5708692" y="943330"/>
            <a:ext cx="539840" cy="5666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" name="Ellipszis 11">
            <a:extLst>
              <a:ext uri="{FF2B5EF4-FFF2-40B4-BE49-F238E27FC236}">
                <a16:creationId xmlns:a16="http://schemas.microsoft.com/office/drawing/2014/main" id="{A875D8DD-8AC0-4E9F-A2EC-FF92F8DCF229}"/>
              </a:ext>
            </a:extLst>
          </p:cNvPr>
          <p:cNvSpPr/>
          <p:nvPr/>
        </p:nvSpPr>
        <p:spPr>
          <a:xfrm>
            <a:off x="7162929" y="2995460"/>
            <a:ext cx="539840" cy="5666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4" name="Egyenes összekötő 13">
            <a:extLst>
              <a:ext uri="{FF2B5EF4-FFF2-40B4-BE49-F238E27FC236}">
                <a16:creationId xmlns:a16="http://schemas.microsoft.com/office/drawing/2014/main" id="{BE579243-9508-4EAC-8B35-4CA6FFD502BD}"/>
              </a:ext>
            </a:extLst>
          </p:cNvPr>
          <p:cNvCxnSpPr>
            <a:stCxn id="9" idx="6"/>
            <a:endCxn id="5" idx="1"/>
          </p:cNvCxnSpPr>
          <p:nvPr/>
        </p:nvCxnSpPr>
        <p:spPr>
          <a:xfrm>
            <a:off x="1096979" y="2550017"/>
            <a:ext cx="9449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5">
            <a:extLst>
              <a:ext uri="{FF2B5EF4-FFF2-40B4-BE49-F238E27FC236}">
                <a16:creationId xmlns:a16="http://schemas.microsoft.com/office/drawing/2014/main" id="{72C498C6-7D53-45A2-BC24-08A685BDFB57}"/>
              </a:ext>
            </a:extLst>
          </p:cNvPr>
          <p:cNvCxnSpPr>
            <a:stCxn id="10" idx="6"/>
            <a:endCxn id="6" idx="1"/>
          </p:cNvCxnSpPr>
          <p:nvPr/>
        </p:nvCxnSpPr>
        <p:spPr>
          <a:xfrm>
            <a:off x="1096979" y="4007573"/>
            <a:ext cx="9449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3FECF6E-CA13-4136-908E-2743A2B23BC5}"/>
              </a:ext>
            </a:extLst>
          </p:cNvPr>
          <p:cNvCxnSpPr>
            <a:stCxn id="11" idx="4"/>
            <a:endCxn id="8" idx="0"/>
          </p:cNvCxnSpPr>
          <p:nvPr/>
        </p:nvCxnSpPr>
        <p:spPr>
          <a:xfrm>
            <a:off x="5978612" y="1510000"/>
            <a:ext cx="0" cy="756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565273DF-A298-4AD5-B115-794B989167CB}"/>
              </a:ext>
            </a:extLst>
          </p:cNvPr>
          <p:cNvCxnSpPr>
            <a:stCxn id="8" idx="3"/>
            <a:endCxn id="12" idx="2"/>
          </p:cNvCxnSpPr>
          <p:nvPr/>
        </p:nvCxnSpPr>
        <p:spPr>
          <a:xfrm>
            <a:off x="6480888" y="2550017"/>
            <a:ext cx="682041" cy="7287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21">
            <a:extLst>
              <a:ext uri="{FF2B5EF4-FFF2-40B4-BE49-F238E27FC236}">
                <a16:creationId xmlns:a16="http://schemas.microsoft.com/office/drawing/2014/main" id="{25E6F9BB-9478-4739-B379-4C9B55919F39}"/>
              </a:ext>
            </a:extLst>
          </p:cNvPr>
          <p:cNvCxnSpPr>
            <a:stCxn id="7" idx="3"/>
            <a:endCxn id="12" idx="2"/>
          </p:cNvCxnSpPr>
          <p:nvPr/>
        </p:nvCxnSpPr>
        <p:spPr>
          <a:xfrm flipV="1">
            <a:off x="6480888" y="3278795"/>
            <a:ext cx="682041" cy="7287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23">
            <a:extLst>
              <a:ext uri="{FF2B5EF4-FFF2-40B4-BE49-F238E27FC236}">
                <a16:creationId xmlns:a16="http://schemas.microsoft.com/office/drawing/2014/main" id="{2461133C-CCD4-48CF-A6BA-3F48ECD3E575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3046519" y="2550017"/>
            <a:ext cx="24298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>
            <a:extLst>
              <a:ext uri="{FF2B5EF4-FFF2-40B4-BE49-F238E27FC236}">
                <a16:creationId xmlns:a16="http://schemas.microsoft.com/office/drawing/2014/main" id="{222AA445-F71C-4A70-A815-7F4F941F2F8E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046519" y="4007573"/>
            <a:ext cx="24298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30">
            <a:extLst>
              <a:ext uri="{FF2B5EF4-FFF2-40B4-BE49-F238E27FC236}">
                <a16:creationId xmlns:a16="http://schemas.microsoft.com/office/drawing/2014/main" id="{A69D7C9B-98F8-4E2D-8331-170DAFBC45D2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3046519" y="2550017"/>
            <a:ext cx="2429817" cy="14575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36D8A382-F349-40B3-A222-EEC2275ACC83}"/>
              </a:ext>
            </a:extLst>
          </p:cNvPr>
          <p:cNvSpPr txBox="1"/>
          <p:nvPr/>
        </p:nvSpPr>
        <p:spPr>
          <a:xfrm>
            <a:off x="3683358" y="2176530"/>
            <a:ext cx="100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10 </a:t>
            </a:r>
            <a:r>
              <a:rPr lang="hu-HU" dirty="0" err="1"/>
              <a:t>Mbps</a:t>
            </a:r>
            <a:endParaRPr lang="hu-HU" dirty="0"/>
          </a:p>
        </p:txBody>
      </p:sp>
      <p:sp>
        <p:nvSpPr>
          <p:cNvPr id="38" name="Szövegdoboz 37">
            <a:extLst>
              <a:ext uri="{FF2B5EF4-FFF2-40B4-BE49-F238E27FC236}">
                <a16:creationId xmlns:a16="http://schemas.microsoft.com/office/drawing/2014/main" id="{6B2F9C21-5CE7-4D1B-A236-78BEA1050420}"/>
              </a:ext>
            </a:extLst>
          </p:cNvPr>
          <p:cNvSpPr txBox="1"/>
          <p:nvPr/>
        </p:nvSpPr>
        <p:spPr>
          <a:xfrm>
            <a:off x="4185632" y="2976279"/>
            <a:ext cx="100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10 </a:t>
            </a:r>
            <a:r>
              <a:rPr lang="hu-HU" dirty="0" err="1"/>
              <a:t>Mbps</a:t>
            </a:r>
            <a:endParaRPr lang="hu-HU" dirty="0"/>
          </a:p>
        </p:txBody>
      </p:sp>
      <p:sp>
        <p:nvSpPr>
          <p:cNvPr id="39" name="Szövegdoboz 38">
            <a:extLst>
              <a:ext uri="{FF2B5EF4-FFF2-40B4-BE49-F238E27FC236}">
                <a16:creationId xmlns:a16="http://schemas.microsoft.com/office/drawing/2014/main" id="{CF37293F-E317-4D29-8AF1-6278D9D935D3}"/>
              </a:ext>
            </a:extLst>
          </p:cNvPr>
          <p:cNvSpPr txBox="1"/>
          <p:nvPr/>
        </p:nvSpPr>
        <p:spPr>
          <a:xfrm>
            <a:off x="3905201" y="3969222"/>
            <a:ext cx="100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10 </a:t>
            </a:r>
            <a:r>
              <a:rPr lang="hu-HU" dirty="0" err="1"/>
              <a:t>Mbps</a:t>
            </a:r>
            <a:endParaRPr lang="hu-HU" dirty="0"/>
          </a:p>
        </p:txBody>
      </p:sp>
      <p:sp>
        <p:nvSpPr>
          <p:cNvPr id="40" name="Szövegdoboz 39">
            <a:extLst>
              <a:ext uri="{FF2B5EF4-FFF2-40B4-BE49-F238E27FC236}">
                <a16:creationId xmlns:a16="http://schemas.microsoft.com/office/drawing/2014/main" id="{3D9F02D0-DFB5-4086-B5E4-3C982AEB05C2}"/>
              </a:ext>
            </a:extLst>
          </p:cNvPr>
          <p:cNvSpPr txBox="1"/>
          <p:nvPr/>
        </p:nvSpPr>
        <p:spPr>
          <a:xfrm>
            <a:off x="6688696" y="2403407"/>
            <a:ext cx="100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10 </a:t>
            </a:r>
            <a:r>
              <a:rPr lang="hu-HU" dirty="0" err="1"/>
              <a:t>Mbps</a:t>
            </a:r>
            <a:endParaRPr lang="hu-HU" dirty="0"/>
          </a:p>
        </p:txBody>
      </p:sp>
      <p:sp>
        <p:nvSpPr>
          <p:cNvPr id="41" name="Szövegdoboz 40">
            <a:extLst>
              <a:ext uri="{FF2B5EF4-FFF2-40B4-BE49-F238E27FC236}">
                <a16:creationId xmlns:a16="http://schemas.microsoft.com/office/drawing/2014/main" id="{F8836984-468B-44BA-9039-2FD0588B007B}"/>
              </a:ext>
            </a:extLst>
          </p:cNvPr>
          <p:cNvSpPr txBox="1"/>
          <p:nvPr/>
        </p:nvSpPr>
        <p:spPr>
          <a:xfrm>
            <a:off x="6698519" y="3702054"/>
            <a:ext cx="100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10 </a:t>
            </a:r>
            <a:r>
              <a:rPr lang="hu-HU" dirty="0" err="1"/>
              <a:t>Mbps</a:t>
            </a:r>
            <a:endParaRPr lang="hu-HU" dirty="0"/>
          </a:p>
        </p:txBody>
      </p:sp>
      <p:sp>
        <p:nvSpPr>
          <p:cNvPr id="42" name="Szövegdoboz 41">
            <a:extLst>
              <a:ext uri="{FF2B5EF4-FFF2-40B4-BE49-F238E27FC236}">
                <a16:creationId xmlns:a16="http://schemas.microsoft.com/office/drawing/2014/main" id="{C88EE5EA-340D-44FF-8D07-6A512660983E}"/>
              </a:ext>
            </a:extLst>
          </p:cNvPr>
          <p:cNvSpPr txBox="1"/>
          <p:nvPr/>
        </p:nvSpPr>
        <p:spPr>
          <a:xfrm>
            <a:off x="5955669" y="1626688"/>
            <a:ext cx="100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10 </a:t>
            </a:r>
            <a:r>
              <a:rPr lang="hu-HU" dirty="0" err="1"/>
              <a:t>Mbps</a:t>
            </a:r>
            <a:endParaRPr lang="hu-HU" dirty="0"/>
          </a:p>
        </p:txBody>
      </p:sp>
      <p:sp>
        <p:nvSpPr>
          <p:cNvPr id="43" name="Szövegdoboz 42">
            <a:extLst>
              <a:ext uri="{FF2B5EF4-FFF2-40B4-BE49-F238E27FC236}">
                <a16:creationId xmlns:a16="http://schemas.microsoft.com/office/drawing/2014/main" id="{D35C23F7-95FE-4258-9CEA-62A8DFB65EC2}"/>
              </a:ext>
            </a:extLst>
          </p:cNvPr>
          <p:cNvSpPr txBox="1"/>
          <p:nvPr/>
        </p:nvSpPr>
        <p:spPr>
          <a:xfrm>
            <a:off x="1085507" y="2166601"/>
            <a:ext cx="100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10 </a:t>
            </a:r>
            <a:r>
              <a:rPr lang="hu-HU" dirty="0" err="1"/>
              <a:t>Mbps</a:t>
            </a:r>
            <a:endParaRPr lang="hu-HU" dirty="0"/>
          </a:p>
        </p:txBody>
      </p:sp>
      <p:sp>
        <p:nvSpPr>
          <p:cNvPr id="44" name="Szövegdoboz 43">
            <a:extLst>
              <a:ext uri="{FF2B5EF4-FFF2-40B4-BE49-F238E27FC236}">
                <a16:creationId xmlns:a16="http://schemas.microsoft.com/office/drawing/2014/main" id="{977FA138-3999-4669-9445-59B2E02B42A3}"/>
              </a:ext>
            </a:extLst>
          </p:cNvPr>
          <p:cNvSpPr txBox="1"/>
          <p:nvPr/>
        </p:nvSpPr>
        <p:spPr>
          <a:xfrm>
            <a:off x="1067199" y="3624156"/>
            <a:ext cx="100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10 </a:t>
            </a:r>
            <a:r>
              <a:rPr lang="hu-HU" dirty="0" err="1"/>
              <a:t>Mbps</a:t>
            </a:r>
            <a:endParaRPr lang="hu-HU" dirty="0"/>
          </a:p>
        </p:txBody>
      </p:sp>
      <p:sp>
        <p:nvSpPr>
          <p:cNvPr id="45" name="Szövegdoboz 44">
            <a:extLst>
              <a:ext uri="{FF2B5EF4-FFF2-40B4-BE49-F238E27FC236}">
                <a16:creationId xmlns:a16="http://schemas.microsoft.com/office/drawing/2014/main" id="{9D62F601-EBBB-4F34-B0F2-BD661AAFE377}"/>
              </a:ext>
            </a:extLst>
          </p:cNvPr>
          <p:cNvSpPr txBox="1"/>
          <p:nvPr/>
        </p:nvSpPr>
        <p:spPr>
          <a:xfrm>
            <a:off x="1223493" y="4855335"/>
            <a:ext cx="5025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FF0000"/>
                </a:solidFill>
              </a:rPr>
              <a:t>The </a:t>
            </a:r>
            <a:r>
              <a:rPr lang="hu-HU" b="1" dirty="0" err="1">
                <a:solidFill>
                  <a:srgbClr val="FF0000"/>
                </a:solidFill>
              </a:rPr>
              <a:t>links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are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bidirectional</a:t>
            </a:r>
            <a:r>
              <a:rPr lang="hu-HU" b="1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2" name="Szabadkézi sokszög: alakzat 1">
            <a:extLst>
              <a:ext uri="{FF2B5EF4-FFF2-40B4-BE49-F238E27FC236}">
                <a16:creationId xmlns:a16="http://schemas.microsoft.com/office/drawing/2014/main" id="{594D6AB0-9CD2-4B6E-9E83-E35F53381A8C}"/>
              </a:ext>
            </a:extLst>
          </p:cNvPr>
          <p:cNvSpPr/>
          <p:nvPr/>
        </p:nvSpPr>
        <p:spPr>
          <a:xfrm>
            <a:off x="1004552" y="2289820"/>
            <a:ext cx="6387921" cy="852625"/>
          </a:xfrm>
          <a:custGeom>
            <a:avLst/>
            <a:gdLst>
              <a:gd name="connsiteX0" fmla="*/ 0 w 6387921"/>
              <a:gd name="connsiteY0" fmla="*/ 54135 h 852625"/>
              <a:gd name="connsiteX1" fmla="*/ 3567448 w 6387921"/>
              <a:gd name="connsiteY1" fmla="*/ 41256 h 852625"/>
              <a:gd name="connsiteX2" fmla="*/ 5447763 w 6387921"/>
              <a:gd name="connsiteY2" fmla="*/ 67014 h 852625"/>
              <a:gd name="connsiteX3" fmla="*/ 6387921 w 6387921"/>
              <a:gd name="connsiteY3" fmla="*/ 852625 h 85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7921" h="852625">
                <a:moveTo>
                  <a:pt x="0" y="54135"/>
                </a:moveTo>
                <a:lnTo>
                  <a:pt x="3567448" y="41256"/>
                </a:lnTo>
                <a:cubicBezTo>
                  <a:pt x="4475408" y="43402"/>
                  <a:pt x="4977684" y="-68214"/>
                  <a:pt x="5447763" y="67014"/>
                </a:cubicBezTo>
                <a:cubicBezTo>
                  <a:pt x="5917842" y="202242"/>
                  <a:pt x="6152881" y="527433"/>
                  <a:pt x="6387921" y="852625"/>
                </a:cubicBezTo>
              </a:path>
            </a:pathLst>
          </a:custGeom>
          <a:noFill/>
          <a:ln w="762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Szabadkézi sokszög: alakzat 12">
            <a:extLst>
              <a:ext uri="{FF2B5EF4-FFF2-40B4-BE49-F238E27FC236}">
                <a16:creationId xmlns:a16="http://schemas.microsoft.com/office/drawing/2014/main" id="{5D49AA06-B4CE-4C01-B16C-250D2AD1DE06}"/>
              </a:ext>
            </a:extLst>
          </p:cNvPr>
          <p:cNvSpPr/>
          <p:nvPr/>
        </p:nvSpPr>
        <p:spPr>
          <a:xfrm>
            <a:off x="1017431" y="2329675"/>
            <a:ext cx="6310648" cy="1621607"/>
          </a:xfrm>
          <a:custGeom>
            <a:avLst/>
            <a:gdLst>
              <a:gd name="connsiteX0" fmla="*/ 0 w 6310648"/>
              <a:gd name="connsiteY0" fmla="*/ 130190 h 1621607"/>
              <a:gd name="connsiteX1" fmla="*/ 2047741 w 6310648"/>
              <a:gd name="connsiteY1" fmla="*/ 143069 h 1621607"/>
              <a:gd name="connsiteX2" fmla="*/ 4868214 w 6310648"/>
              <a:gd name="connsiteY2" fmla="*/ 1585502 h 1621607"/>
              <a:gd name="connsiteX3" fmla="*/ 6310648 w 6310648"/>
              <a:gd name="connsiteY3" fmla="*/ 1044590 h 1621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10648" h="1621607">
                <a:moveTo>
                  <a:pt x="0" y="130190"/>
                </a:moveTo>
                <a:cubicBezTo>
                  <a:pt x="618186" y="15353"/>
                  <a:pt x="1236372" y="-99483"/>
                  <a:pt x="2047741" y="143069"/>
                </a:cubicBezTo>
                <a:cubicBezTo>
                  <a:pt x="2859110" y="385621"/>
                  <a:pt x="4157730" y="1435249"/>
                  <a:pt x="4868214" y="1585502"/>
                </a:cubicBezTo>
                <a:cubicBezTo>
                  <a:pt x="5578698" y="1735755"/>
                  <a:pt x="5944673" y="1390172"/>
                  <a:pt x="6310648" y="1044590"/>
                </a:cubicBezTo>
              </a:path>
            </a:pathLst>
          </a:custGeom>
          <a:noFill/>
          <a:ln w="762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Szabadkézi sokszög: alakzat 14">
            <a:extLst>
              <a:ext uri="{FF2B5EF4-FFF2-40B4-BE49-F238E27FC236}">
                <a16:creationId xmlns:a16="http://schemas.microsoft.com/office/drawing/2014/main" id="{F3E83AF4-1146-47D3-87CE-80EA62D41FC0}"/>
              </a:ext>
            </a:extLst>
          </p:cNvPr>
          <p:cNvSpPr/>
          <p:nvPr/>
        </p:nvSpPr>
        <p:spPr>
          <a:xfrm>
            <a:off x="888642" y="3451538"/>
            <a:ext cx="6632620" cy="656548"/>
          </a:xfrm>
          <a:custGeom>
            <a:avLst/>
            <a:gdLst>
              <a:gd name="connsiteX0" fmla="*/ 0 w 6632620"/>
              <a:gd name="connsiteY0" fmla="*/ 399245 h 656548"/>
              <a:gd name="connsiteX1" fmla="*/ 3206840 w 6632620"/>
              <a:gd name="connsiteY1" fmla="*/ 425003 h 656548"/>
              <a:gd name="connsiteX2" fmla="*/ 5885645 w 6632620"/>
              <a:gd name="connsiteY2" fmla="*/ 643944 h 656548"/>
              <a:gd name="connsiteX3" fmla="*/ 6632620 w 6632620"/>
              <a:gd name="connsiteY3" fmla="*/ 0 h 656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32620" h="656548">
                <a:moveTo>
                  <a:pt x="0" y="399245"/>
                </a:moveTo>
                <a:lnTo>
                  <a:pt x="3206840" y="425003"/>
                </a:lnTo>
                <a:cubicBezTo>
                  <a:pt x="4187781" y="465786"/>
                  <a:pt x="5314682" y="714778"/>
                  <a:pt x="5885645" y="643944"/>
                </a:cubicBezTo>
                <a:cubicBezTo>
                  <a:pt x="6456608" y="573110"/>
                  <a:pt x="6544614" y="286555"/>
                  <a:pt x="6632620" y="0"/>
                </a:cubicBezTo>
              </a:path>
            </a:pathLst>
          </a:custGeom>
          <a:noFill/>
          <a:ln w="7620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Szabadkézi sokszög: alakzat 16">
            <a:extLst>
              <a:ext uri="{FF2B5EF4-FFF2-40B4-BE49-F238E27FC236}">
                <a16:creationId xmlns:a16="http://schemas.microsoft.com/office/drawing/2014/main" id="{7142188F-43E5-4F1E-8927-DCA9C61AD792}"/>
              </a:ext>
            </a:extLst>
          </p:cNvPr>
          <p:cNvSpPr/>
          <p:nvPr/>
        </p:nvSpPr>
        <p:spPr>
          <a:xfrm>
            <a:off x="6065949" y="1390918"/>
            <a:ext cx="1236372" cy="1880316"/>
          </a:xfrm>
          <a:custGeom>
            <a:avLst/>
            <a:gdLst>
              <a:gd name="connsiteX0" fmla="*/ 0 w 1236372"/>
              <a:gd name="connsiteY0" fmla="*/ 0 h 1880316"/>
              <a:gd name="connsiteX1" fmla="*/ 231820 w 1236372"/>
              <a:gd name="connsiteY1" fmla="*/ 1146220 h 1880316"/>
              <a:gd name="connsiteX2" fmla="*/ 1236372 w 1236372"/>
              <a:gd name="connsiteY2" fmla="*/ 1880316 h 188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6372" h="1880316">
                <a:moveTo>
                  <a:pt x="0" y="0"/>
                </a:moveTo>
                <a:cubicBezTo>
                  <a:pt x="12879" y="416417"/>
                  <a:pt x="25758" y="832834"/>
                  <a:pt x="231820" y="1146220"/>
                </a:cubicBezTo>
                <a:cubicBezTo>
                  <a:pt x="437882" y="1459606"/>
                  <a:pt x="837127" y="1669961"/>
                  <a:pt x="1236372" y="1880316"/>
                </a:cubicBezTo>
              </a:path>
            </a:pathLst>
          </a:custGeom>
          <a:noFill/>
          <a:ln w="762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Szabadkézi sokszög: alakzat 18">
            <a:extLst>
              <a:ext uri="{FF2B5EF4-FFF2-40B4-BE49-F238E27FC236}">
                <a16:creationId xmlns:a16="http://schemas.microsoft.com/office/drawing/2014/main" id="{ED3D9298-47B7-4CE3-AF13-0C51E3F1ABB4}"/>
              </a:ext>
            </a:extLst>
          </p:cNvPr>
          <p:cNvSpPr/>
          <p:nvPr/>
        </p:nvSpPr>
        <p:spPr>
          <a:xfrm>
            <a:off x="1043189" y="1313645"/>
            <a:ext cx="5008026" cy="2989985"/>
          </a:xfrm>
          <a:custGeom>
            <a:avLst/>
            <a:gdLst>
              <a:gd name="connsiteX0" fmla="*/ 4868214 w 5008026"/>
              <a:gd name="connsiteY0" fmla="*/ 0 h 2989985"/>
              <a:gd name="connsiteX1" fmla="*/ 4636394 w 5008026"/>
              <a:gd name="connsiteY1" fmla="*/ 1210614 h 2989985"/>
              <a:gd name="connsiteX2" fmla="*/ 1687132 w 5008026"/>
              <a:gd name="connsiteY2" fmla="*/ 1352282 h 2989985"/>
              <a:gd name="connsiteX3" fmla="*/ 4726546 w 5008026"/>
              <a:gd name="connsiteY3" fmla="*/ 2846231 h 2989985"/>
              <a:gd name="connsiteX4" fmla="*/ 0 w 5008026"/>
              <a:gd name="connsiteY4" fmla="*/ 2846231 h 2989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8026" h="2989985">
                <a:moveTo>
                  <a:pt x="4868214" y="0"/>
                </a:moveTo>
                <a:cubicBezTo>
                  <a:pt x="5017394" y="492617"/>
                  <a:pt x="5166574" y="985234"/>
                  <a:pt x="4636394" y="1210614"/>
                </a:cubicBezTo>
                <a:cubicBezTo>
                  <a:pt x="4106214" y="1435994"/>
                  <a:pt x="1672107" y="1079679"/>
                  <a:pt x="1687132" y="1352282"/>
                </a:cubicBezTo>
                <a:cubicBezTo>
                  <a:pt x="1702157" y="1624885"/>
                  <a:pt x="5007735" y="2597240"/>
                  <a:pt x="4726546" y="2846231"/>
                </a:cubicBezTo>
                <a:cubicBezTo>
                  <a:pt x="4445357" y="3095222"/>
                  <a:pt x="2222678" y="2970726"/>
                  <a:pt x="0" y="2846231"/>
                </a:cubicBezTo>
              </a:path>
            </a:pathLst>
          </a:custGeom>
          <a:noFill/>
          <a:ln w="76200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Szabadkézi sokszög: alakzat 20">
            <a:extLst>
              <a:ext uri="{FF2B5EF4-FFF2-40B4-BE49-F238E27FC236}">
                <a16:creationId xmlns:a16="http://schemas.microsoft.com/office/drawing/2014/main" id="{C9E37D85-D073-4BB7-B8CB-79BFEEB03CC8}"/>
              </a:ext>
            </a:extLst>
          </p:cNvPr>
          <p:cNvSpPr/>
          <p:nvPr/>
        </p:nvSpPr>
        <p:spPr>
          <a:xfrm>
            <a:off x="1068946" y="1365161"/>
            <a:ext cx="5112627" cy="1287887"/>
          </a:xfrm>
          <a:custGeom>
            <a:avLst/>
            <a:gdLst>
              <a:gd name="connsiteX0" fmla="*/ 4752305 w 5112627"/>
              <a:gd name="connsiteY0" fmla="*/ 0 h 1287887"/>
              <a:gd name="connsiteX1" fmla="*/ 4623516 w 5112627"/>
              <a:gd name="connsiteY1" fmla="*/ 1017431 h 1287887"/>
              <a:gd name="connsiteX2" fmla="*/ 0 w 5112627"/>
              <a:gd name="connsiteY2" fmla="*/ 1287887 h 1287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12627" h="1287887">
                <a:moveTo>
                  <a:pt x="4752305" y="0"/>
                </a:moveTo>
                <a:cubicBezTo>
                  <a:pt x="5083936" y="401391"/>
                  <a:pt x="5415567" y="802783"/>
                  <a:pt x="4623516" y="1017431"/>
                </a:cubicBezTo>
                <a:cubicBezTo>
                  <a:pt x="3831465" y="1232079"/>
                  <a:pt x="1915732" y="1259983"/>
                  <a:pt x="0" y="1287887"/>
                </a:cubicBezTo>
              </a:path>
            </a:pathLst>
          </a:custGeom>
          <a:noFill/>
          <a:ln w="76200"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3" name="Kép 22">
            <a:extLst>
              <a:ext uri="{FF2B5EF4-FFF2-40B4-BE49-F238E27FC236}">
                <a16:creationId xmlns:a16="http://schemas.microsoft.com/office/drawing/2014/main" id="{3155B37D-3DC9-4069-934C-651786AF7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0943" y="1809910"/>
            <a:ext cx="3919503" cy="266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799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44E7EF39-F331-4DC2-9970-AD64150BB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28E8589-41CB-4D86-9AD4-D0202C964D3D}" type="slidenum">
              <a:rPr lang="hu-HU" smtClean="0"/>
              <a:pPr/>
              <a:t>19</a:t>
            </a:fld>
            <a:endParaRPr lang="hu-HU"/>
          </a:p>
        </p:txBody>
      </p:sp>
      <p:sp>
        <p:nvSpPr>
          <p:cNvPr id="4" name="Cím 3">
            <a:extLst>
              <a:ext uri="{FF2B5EF4-FFF2-40B4-BE49-F238E27FC236}">
                <a16:creationId xmlns:a16="http://schemas.microsoft.com/office/drawing/2014/main" id="{3600371D-84B6-4466-A5FB-AD641D689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Demands</a:t>
            </a:r>
            <a:r>
              <a:rPr lang="hu-HU" dirty="0"/>
              <a:t> – cs1.json</a:t>
            </a:r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6A70CCFD-E0FC-4A49-B85D-2D03CF259D19}"/>
              </a:ext>
            </a:extLst>
          </p:cNvPr>
          <p:cNvSpPr/>
          <p:nvPr/>
        </p:nvSpPr>
        <p:spPr>
          <a:xfrm>
            <a:off x="2041967" y="2266682"/>
            <a:ext cx="1004552" cy="56667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S1</a:t>
            </a:r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F553E49D-FA9A-424B-9502-C463E94677B6}"/>
              </a:ext>
            </a:extLst>
          </p:cNvPr>
          <p:cNvSpPr/>
          <p:nvPr/>
        </p:nvSpPr>
        <p:spPr>
          <a:xfrm>
            <a:off x="2041967" y="3724238"/>
            <a:ext cx="1004552" cy="56667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S2</a:t>
            </a:r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DD6F58F6-2529-4715-AD87-35A055004BE8}"/>
              </a:ext>
            </a:extLst>
          </p:cNvPr>
          <p:cNvSpPr/>
          <p:nvPr/>
        </p:nvSpPr>
        <p:spPr>
          <a:xfrm>
            <a:off x="5476336" y="3724238"/>
            <a:ext cx="1004552" cy="56667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S3</a:t>
            </a:r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24B75059-66FF-4BB2-A7F8-16A07FBDA2D7}"/>
              </a:ext>
            </a:extLst>
          </p:cNvPr>
          <p:cNvSpPr/>
          <p:nvPr/>
        </p:nvSpPr>
        <p:spPr>
          <a:xfrm>
            <a:off x="5476336" y="2266682"/>
            <a:ext cx="1004552" cy="56667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S4</a:t>
            </a:r>
          </a:p>
        </p:txBody>
      </p:sp>
      <p:sp>
        <p:nvSpPr>
          <p:cNvPr id="9" name="Ellipszis 8">
            <a:extLst>
              <a:ext uri="{FF2B5EF4-FFF2-40B4-BE49-F238E27FC236}">
                <a16:creationId xmlns:a16="http://schemas.microsoft.com/office/drawing/2014/main" id="{A5735C3B-0161-45F4-8E8B-1D91CD460C40}"/>
              </a:ext>
            </a:extLst>
          </p:cNvPr>
          <p:cNvSpPr/>
          <p:nvPr/>
        </p:nvSpPr>
        <p:spPr>
          <a:xfrm>
            <a:off x="557139" y="2266682"/>
            <a:ext cx="539840" cy="5666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" name="Ellipszis 9">
            <a:extLst>
              <a:ext uri="{FF2B5EF4-FFF2-40B4-BE49-F238E27FC236}">
                <a16:creationId xmlns:a16="http://schemas.microsoft.com/office/drawing/2014/main" id="{57386904-5A29-47A8-B52E-ED207C67E848}"/>
              </a:ext>
            </a:extLst>
          </p:cNvPr>
          <p:cNvSpPr/>
          <p:nvPr/>
        </p:nvSpPr>
        <p:spPr>
          <a:xfrm>
            <a:off x="557139" y="3724238"/>
            <a:ext cx="539840" cy="5666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1" name="Ellipszis 10">
            <a:extLst>
              <a:ext uri="{FF2B5EF4-FFF2-40B4-BE49-F238E27FC236}">
                <a16:creationId xmlns:a16="http://schemas.microsoft.com/office/drawing/2014/main" id="{2A27DF2C-9BB7-4713-8707-4F010C790C7E}"/>
              </a:ext>
            </a:extLst>
          </p:cNvPr>
          <p:cNvSpPr/>
          <p:nvPr/>
        </p:nvSpPr>
        <p:spPr>
          <a:xfrm>
            <a:off x="5708692" y="943330"/>
            <a:ext cx="539840" cy="5666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" name="Ellipszis 11">
            <a:extLst>
              <a:ext uri="{FF2B5EF4-FFF2-40B4-BE49-F238E27FC236}">
                <a16:creationId xmlns:a16="http://schemas.microsoft.com/office/drawing/2014/main" id="{A875D8DD-8AC0-4E9F-A2EC-FF92F8DCF229}"/>
              </a:ext>
            </a:extLst>
          </p:cNvPr>
          <p:cNvSpPr/>
          <p:nvPr/>
        </p:nvSpPr>
        <p:spPr>
          <a:xfrm>
            <a:off x="7162929" y="2995460"/>
            <a:ext cx="539840" cy="5666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4" name="Egyenes összekötő 13">
            <a:extLst>
              <a:ext uri="{FF2B5EF4-FFF2-40B4-BE49-F238E27FC236}">
                <a16:creationId xmlns:a16="http://schemas.microsoft.com/office/drawing/2014/main" id="{BE579243-9508-4EAC-8B35-4CA6FFD502BD}"/>
              </a:ext>
            </a:extLst>
          </p:cNvPr>
          <p:cNvCxnSpPr>
            <a:stCxn id="9" idx="6"/>
            <a:endCxn id="5" idx="1"/>
          </p:cNvCxnSpPr>
          <p:nvPr/>
        </p:nvCxnSpPr>
        <p:spPr>
          <a:xfrm>
            <a:off x="1096979" y="2550017"/>
            <a:ext cx="9449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5">
            <a:extLst>
              <a:ext uri="{FF2B5EF4-FFF2-40B4-BE49-F238E27FC236}">
                <a16:creationId xmlns:a16="http://schemas.microsoft.com/office/drawing/2014/main" id="{72C498C6-7D53-45A2-BC24-08A685BDFB57}"/>
              </a:ext>
            </a:extLst>
          </p:cNvPr>
          <p:cNvCxnSpPr>
            <a:stCxn id="10" idx="6"/>
            <a:endCxn id="6" idx="1"/>
          </p:cNvCxnSpPr>
          <p:nvPr/>
        </p:nvCxnSpPr>
        <p:spPr>
          <a:xfrm>
            <a:off x="1096979" y="4007573"/>
            <a:ext cx="9449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3FECF6E-CA13-4136-908E-2743A2B23BC5}"/>
              </a:ext>
            </a:extLst>
          </p:cNvPr>
          <p:cNvCxnSpPr>
            <a:stCxn id="11" idx="4"/>
            <a:endCxn id="8" idx="0"/>
          </p:cNvCxnSpPr>
          <p:nvPr/>
        </p:nvCxnSpPr>
        <p:spPr>
          <a:xfrm>
            <a:off x="5978612" y="1510000"/>
            <a:ext cx="0" cy="756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565273DF-A298-4AD5-B115-794B989167CB}"/>
              </a:ext>
            </a:extLst>
          </p:cNvPr>
          <p:cNvCxnSpPr>
            <a:stCxn id="8" idx="3"/>
            <a:endCxn id="12" idx="2"/>
          </p:cNvCxnSpPr>
          <p:nvPr/>
        </p:nvCxnSpPr>
        <p:spPr>
          <a:xfrm>
            <a:off x="6480888" y="2550017"/>
            <a:ext cx="682041" cy="7287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21">
            <a:extLst>
              <a:ext uri="{FF2B5EF4-FFF2-40B4-BE49-F238E27FC236}">
                <a16:creationId xmlns:a16="http://schemas.microsoft.com/office/drawing/2014/main" id="{25E6F9BB-9478-4739-B379-4C9B55919F39}"/>
              </a:ext>
            </a:extLst>
          </p:cNvPr>
          <p:cNvCxnSpPr>
            <a:stCxn id="7" idx="3"/>
            <a:endCxn id="12" idx="2"/>
          </p:cNvCxnSpPr>
          <p:nvPr/>
        </p:nvCxnSpPr>
        <p:spPr>
          <a:xfrm flipV="1">
            <a:off x="6480888" y="3278795"/>
            <a:ext cx="682041" cy="7287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23">
            <a:extLst>
              <a:ext uri="{FF2B5EF4-FFF2-40B4-BE49-F238E27FC236}">
                <a16:creationId xmlns:a16="http://schemas.microsoft.com/office/drawing/2014/main" id="{2461133C-CCD4-48CF-A6BA-3F48ECD3E575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3046519" y="2550017"/>
            <a:ext cx="24298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>
            <a:extLst>
              <a:ext uri="{FF2B5EF4-FFF2-40B4-BE49-F238E27FC236}">
                <a16:creationId xmlns:a16="http://schemas.microsoft.com/office/drawing/2014/main" id="{222AA445-F71C-4A70-A815-7F4F941F2F8E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046519" y="4007573"/>
            <a:ext cx="24298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30">
            <a:extLst>
              <a:ext uri="{FF2B5EF4-FFF2-40B4-BE49-F238E27FC236}">
                <a16:creationId xmlns:a16="http://schemas.microsoft.com/office/drawing/2014/main" id="{A69D7C9B-98F8-4E2D-8331-170DAFBC45D2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3046519" y="2550017"/>
            <a:ext cx="2429817" cy="14575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36D8A382-F349-40B3-A222-EEC2275ACC83}"/>
              </a:ext>
            </a:extLst>
          </p:cNvPr>
          <p:cNvSpPr txBox="1"/>
          <p:nvPr/>
        </p:nvSpPr>
        <p:spPr>
          <a:xfrm>
            <a:off x="3683358" y="2176530"/>
            <a:ext cx="100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10 </a:t>
            </a:r>
            <a:r>
              <a:rPr lang="hu-HU" dirty="0" err="1"/>
              <a:t>Mbps</a:t>
            </a:r>
            <a:endParaRPr lang="hu-HU" dirty="0"/>
          </a:p>
        </p:txBody>
      </p:sp>
      <p:sp>
        <p:nvSpPr>
          <p:cNvPr id="38" name="Szövegdoboz 37">
            <a:extLst>
              <a:ext uri="{FF2B5EF4-FFF2-40B4-BE49-F238E27FC236}">
                <a16:creationId xmlns:a16="http://schemas.microsoft.com/office/drawing/2014/main" id="{6B2F9C21-5CE7-4D1B-A236-78BEA1050420}"/>
              </a:ext>
            </a:extLst>
          </p:cNvPr>
          <p:cNvSpPr txBox="1"/>
          <p:nvPr/>
        </p:nvSpPr>
        <p:spPr>
          <a:xfrm>
            <a:off x="4185632" y="2976279"/>
            <a:ext cx="100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10 </a:t>
            </a:r>
            <a:r>
              <a:rPr lang="hu-HU" dirty="0" err="1"/>
              <a:t>Mbps</a:t>
            </a:r>
            <a:endParaRPr lang="hu-HU" dirty="0"/>
          </a:p>
        </p:txBody>
      </p:sp>
      <p:sp>
        <p:nvSpPr>
          <p:cNvPr id="39" name="Szövegdoboz 38">
            <a:extLst>
              <a:ext uri="{FF2B5EF4-FFF2-40B4-BE49-F238E27FC236}">
                <a16:creationId xmlns:a16="http://schemas.microsoft.com/office/drawing/2014/main" id="{CF37293F-E317-4D29-8AF1-6278D9D935D3}"/>
              </a:ext>
            </a:extLst>
          </p:cNvPr>
          <p:cNvSpPr txBox="1"/>
          <p:nvPr/>
        </p:nvSpPr>
        <p:spPr>
          <a:xfrm>
            <a:off x="3905201" y="3969222"/>
            <a:ext cx="100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10 </a:t>
            </a:r>
            <a:r>
              <a:rPr lang="hu-HU" dirty="0" err="1"/>
              <a:t>Mbps</a:t>
            </a:r>
            <a:endParaRPr lang="hu-HU" dirty="0"/>
          </a:p>
        </p:txBody>
      </p:sp>
      <p:sp>
        <p:nvSpPr>
          <p:cNvPr id="40" name="Szövegdoboz 39">
            <a:extLst>
              <a:ext uri="{FF2B5EF4-FFF2-40B4-BE49-F238E27FC236}">
                <a16:creationId xmlns:a16="http://schemas.microsoft.com/office/drawing/2014/main" id="{3D9F02D0-DFB5-4086-B5E4-3C982AEB05C2}"/>
              </a:ext>
            </a:extLst>
          </p:cNvPr>
          <p:cNvSpPr txBox="1"/>
          <p:nvPr/>
        </p:nvSpPr>
        <p:spPr>
          <a:xfrm>
            <a:off x="6688696" y="2403407"/>
            <a:ext cx="100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10 </a:t>
            </a:r>
            <a:r>
              <a:rPr lang="hu-HU" dirty="0" err="1"/>
              <a:t>Mbps</a:t>
            </a:r>
            <a:endParaRPr lang="hu-HU" dirty="0"/>
          </a:p>
        </p:txBody>
      </p:sp>
      <p:sp>
        <p:nvSpPr>
          <p:cNvPr id="41" name="Szövegdoboz 40">
            <a:extLst>
              <a:ext uri="{FF2B5EF4-FFF2-40B4-BE49-F238E27FC236}">
                <a16:creationId xmlns:a16="http://schemas.microsoft.com/office/drawing/2014/main" id="{F8836984-468B-44BA-9039-2FD0588B007B}"/>
              </a:ext>
            </a:extLst>
          </p:cNvPr>
          <p:cNvSpPr txBox="1"/>
          <p:nvPr/>
        </p:nvSpPr>
        <p:spPr>
          <a:xfrm>
            <a:off x="6698519" y="3702054"/>
            <a:ext cx="100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10 </a:t>
            </a:r>
            <a:r>
              <a:rPr lang="hu-HU" dirty="0" err="1"/>
              <a:t>Mbps</a:t>
            </a:r>
            <a:endParaRPr lang="hu-HU" dirty="0"/>
          </a:p>
        </p:txBody>
      </p:sp>
      <p:sp>
        <p:nvSpPr>
          <p:cNvPr id="42" name="Szövegdoboz 41">
            <a:extLst>
              <a:ext uri="{FF2B5EF4-FFF2-40B4-BE49-F238E27FC236}">
                <a16:creationId xmlns:a16="http://schemas.microsoft.com/office/drawing/2014/main" id="{C88EE5EA-340D-44FF-8D07-6A512660983E}"/>
              </a:ext>
            </a:extLst>
          </p:cNvPr>
          <p:cNvSpPr txBox="1"/>
          <p:nvPr/>
        </p:nvSpPr>
        <p:spPr>
          <a:xfrm>
            <a:off x="5955669" y="1626688"/>
            <a:ext cx="100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10 </a:t>
            </a:r>
            <a:r>
              <a:rPr lang="hu-HU" dirty="0" err="1"/>
              <a:t>Mbps</a:t>
            </a:r>
            <a:endParaRPr lang="hu-HU" dirty="0"/>
          </a:p>
        </p:txBody>
      </p:sp>
      <p:sp>
        <p:nvSpPr>
          <p:cNvPr id="43" name="Szövegdoboz 42">
            <a:extLst>
              <a:ext uri="{FF2B5EF4-FFF2-40B4-BE49-F238E27FC236}">
                <a16:creationId xmlns:a16="http://schemas.microsoft.com/office/drawing/2014/main" id="{D35C23F7-95FE-4258-9CEA-62A8DFB65EC2}"/>
              </a:ext>
            </a:extLst>
          </p:cNvPr>
          <p:cNvSpPr txBox="1"/>
          <p:nvPr/>
        </p:nvSpPr>
        <p:spPr>
          <a:xfrm>
            <a:off x="1085507" y="2166601"/>
            <a:ext cx="100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10 </a:t>
            </a:r>
            <a:r>
              <a:rPr lang="hu-HU" dirty="0" err="1"/>
              <a:t>Mbps</a:t>
            </a:r>
            <a:endParaRPr lang="hu-HU" dirty="0"/>
          </a:p>
        </p:txBody>
      </p:sp>
      <p:sp>
        <p:nvSpPr>
          <p:cNvPr id="44" name="Szövegdoboz 43">
            <a:extLst>
              <a:ext uri="{FF2B5EF4-FFF2-40B4-BE49-F238E27FC236}">
                <a16:creationId xmlns:a16="http://schemas.microsoft.com/office/drawing/2014/main" id="{977FA138-3999-4669-9445-59B2E02B42A3}"/>
              </a:ext>
            </a:extLst>
          </p:cNvPr>
          <p:cNvSpPr txBox="1"/>
          <p:nvPr/>
        </p:nvSpPr>
        <p:spPr>
          <a:xfrm>
            <a:off x="1067199" y="3624156"/>
            <a:ext cx="100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10 </a:t>
            </a:r>
            <a:r>
              <a:rPr lang="hu-HU" dirty="0" err="1"/>
              <a:t>Mbps</a:t>
            </a:r>
            <a:endParaRPr lang="hu-HU" dirty="0"/>
          </a:p>
        </p:txBody>
      </p:sp>
      <p:sp>
        <p:nvSpPr>
          <p:cNvPr id="45" name="Szövegdoboz 44">
            <a:extLst>
              <a:ext uri="{FF2B5EF4-FFF2-40B4-BE49-F238E27FC236}">
                <a16:creationId xmlns:a16="http://schemas.microsoft.com/office/drawing/2014/main" id="{9D62F601-EBBB-4F34-B0F2-BD661AAFE377}"/>
              </a:ext>
            </a:extLst>
          </p:cNvPr>
          <p:cNvSpPr txBox="1"/>
          <p:nvPr/>
        </p:nvSpPr>
        <p:spPr>
          <a:xfrm>
            <a:off x="1223493" y="4855335"/>
            <a:ext cx="5025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FF0000"/>
                </a:solidFill>
              </a:rPr>
              <a:t>The </a:t>
            </a:r>
            <a:r>
              <a:rPr lang="hu-HU" b="1" dirty="0" err="1">
                <a:solidFill>
                  <a:srgbClr val="FF0000"/>
                </a:solidFill>
              </a:rPr>
              <a:t>links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are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bidirectional</a:t>
            </a:r>
            <a:r>
              <a:rPr lang="hu-HU" b="1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2" name="Szabadkézi sokszög: alakzat 1">
            <a:extLst>
              <a:ext uri="{FF2B5EF4-FFF2-40B4-BE49-F238E27FC236}">
                <a16:creationId xmlns:a16="http://schemas.microsoft.com/office/drawing/2014/main" id="{594D6AB0-9CD2-4B6E-9E83-E35F53381A8C}"/>
              </a:ext>
            </a:extLst>
          </p:cNvPr>
          <p:cNvSpPr/>
          <p:nvPr/>
        </p:nvSpPr>
        <p:spPr>
          <a:xfrm>
            <a:off x="1004552" y="2289820"/>
            <a:ext cx="6387921" cy="852625"/>
          </a:xfrm>
          <a:custGeom>
            <a:avLst/>
            <a:gdLst>
              <a:gd name="connsiteX0" fmla="*/ 0 w 6387921"/>
              <a:gd name="connsiteY0" fmla="*/ 54135 h 852625"/>
              <a:gd name="connsiteX1" fmla="*/ 3567448 w 6387921"/>
              <a:gd name="connsiteY1" fmla="*/ 41256 h 852625"/>
              <a:gd name="connsiteX2" fmla="*/ 5447763 w 6387921"/>
              <a:gd name="connsiteY2" fmla="*/ 67014 h 852625"/>
              <a:gd name="connsiteX3" fmla="*/ 6387921 w 6387921"/>
              <a:gd name="connsiteY3" fmla="*/ 852625 h 85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7921" h="852625">
                <a:moveTo>
                  <a:pt x="0" y="54135"/>
                </a:moveTo>
                <a:lnTo>
                  <a:pt x="3567448" y="41256"/>
                </a:lnTo>
                <a:cubicBezTo>
                  <a:pt x="4475408" y="43402"/>
                  <a:pt x="4977684" y="-68214"/>
                  <a:pt x="5447763" y="67014"/>
                </a:cubicBezTo>
                <a:cubicBezTo>
                  <a:pt x="5917842" y="202242"/>
                  <a:pt x="6152881" y="527433"/>
                  <a:pt x="6387921" y="852625"/>
                </a:cubicBezTo>
              </a:path>
            </a:pathLst>
          </a:custGeom>
          <a:noFill/>
          <a:ln w="762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Szabadkézi sokszög: alakzat 14">
            <a:extLst>
              <a:ext uri="{FF2B5EF4-FFF2-40B4-BE49-F238E27FC236}">
                <a16:creationId xmlns:a16="http://schemas.microsoft.com/office/drawing/2014/main" id="{F3E83AF4-1146-47D3-87CE-80EA62D41FC0}"/>
              </a:ext>
            </a:extLst>
          </p:cNvPr>
          <p:cNvSpPr/>
          <p:nvPr/>
        </p:nvSpPr>
        <p:spPr>
          <a:xfrm>
            <a:off x="888642" y="3451538"/>
            <a:ext cx="6632620" cy="656548"/>
          </a:xfrm>
          <a:custGeom>
            <a:avLst/>
            <a:gdLst>
              <a:gd name="connsiteX0" fmla="*/ 0 w 6632620"/>
              <a:gd name="connsiteY0" fmla="*/ 399245 h 656548"/>
              <a:gd name="connsiteX1" fmla="*/ 3206840 w 6632620"/>
              <a:gd name="connsiteY1" fmla="*/ 425003 h 656548"/>
              <a:gd name="connsiteX2" fmla="*/ 5885645 w 6632620"/>
              <a:gd name="connsiteY2" fmla="*/ 643944 h 656548"/>
              <a:gd name="connsiteX3" fmla="*/ 6632620 w 6632620"/>
              <a:gd name="connsiteY3" fmla="*/ 0 h 656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32620" h="656548">
                <a:moveTo>
                  <a:pt x="0" y="399245"/>
                </a:moveTo>
                <a:lnTo>
                  <a:pt x="3206840" y="425003"/>
                </a:lnTo>
                <a:cubicBezTo>
                  <a:pt x="4187781" y="465786"/>
                  <a:pt x="5314682" y="714778"/>
                  <a:pt x="5885645" y="643944"/>
                </a:cubicBezTo>
                <a:cubicBezTo>
                  <a:pt x="6456608" y="573110"/>
                  <a:pt x="6544614" y="286555"/>
                  <a:pt x="6632620" y="0"/>
                </a:cubicBezTo>
              </a:path>
            </a:pathLst>
          </a:custGeom>
          <a:noFill/>
          <a:ln w="7620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Szabadkézi sokszög: alakzat 16">
            <a:extLst>
              <a:ext uri="{FF2B5EF4-FFF2-40B4-BE49-F238E27FC236}">
                <a16:creationId xmlns:a16="http://schemas.microsoft.com/office/drawing/2014/main" id="{7142188F-43E5-4F1E-8927-DCA9C61AD792}"/>
              </a:ext>
            </a:extLst>
          </p:cNvPr>
          <p:cNvSpPr/>
          <p:nvPr/>
        </p:nvSpPr>
        <p:spPr>
          <a:xfrm>
            <a:off x="6065949" y="1390918"/>
            <a:ext cx="1236372" cy="1880316"/>
          </a:xfrm>
          <a:custGeom>
            <a:avLst/>
            <a:gdLst>
              <a:gd name="connsiteX0" fmla="*/ 0 w 1236372"/>
              <a:gd name="connsiteY0" fmla="*/ 0 h 1880316"/>
              <a:gd name="connsiteX1" fmla="*/ 231820 w 1236372"/>
              <a:gd name="connsiteY1" fmla="*/ 1146220 h 1880316"/>
              <a:gd name="connsiteX2" fmla="*/ 1236372 w 1236372"/>
              <a:gd name="connsiteY2" fmla="*/ 1880316 h 188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6372" h="1880316">
                <a:moveTo>
                  <a:pt x="0" y="0"/>
                </a:moveTo>
                <a:cubicBezTo>
                  <a:pt x="12879" y="416417"/>
                  <a:pt x="25758" y="832834"/>
                  <a:pt x="231820" y="1146220"/>
                </a:cubicBezTo>
                <a:cubicBezTo>
                  <a:pt x="437882" y="1459606"/>
                  <a:pt x="837127" y="1669961"/>
                  <a:pt x="1236372" y="1880316"/>
                </a:cubicBezTo>
              </a:path>
            </a:pathLst>
          </a:custGeom>
          <a:noFill/>
          <a:ln w="762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5" name="Kép 24">
            <a:extLst>
              <a:ext uri="{FF2B5EF4-FFF2-40B4-BE49-F238E27FC236}">
                <a16:creationId xmlns:a16="http://schemas.microsoft.com/office/drawing/2014/main" id="{E014872B-A5B8-4709-A8CA-F8EC4847D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451" y="1811354"/>
            <a:ext cx="44862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46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JSON - </a:t>
            </a:r>
            <a:r>
              <a:rPr lang="hu-HU" b="1" dirty="0"/>
              <a:t>J</a:t>
            </a:r>
            <a:r>
              <a:rPr lang="hu-HU" dirty="0"/>
              <a:t>ava</a:t>
            </a:r>
            <a:r>
              <a:rPr lang="hu-HU" b="1" dirty="0"/>
              <a:t>S</a:t>
            </a:r>
            <a:r>
              <a:rPr lang="hu-HU" dirty="0"/>
              <a:t>cript </a:t>
            </a:r>
            <a:r>
              <a:rPr lang="hu-HU" b="1" dirty="0" err="1"/>
              <a:t>O</a:t>
            </a:r>
            <a:r>
              <a:rPr lang="hu-HU" dirty="0" err="1"/>
              <a:t>bject</a:t>
            </a:r>
            <a:r>
              <a:rPr lang="hu-HU" dirty="0"/>
              <a:t> </a:t>
            </a:r>
            <a:r>
              <a:rPr lang="hu-HU" b="1" dirty="0" err="1"/>
              <a:t>N</a:t>
            </a:r>
            <a:r>
              <a:rPr lang="hu-HU" dirty="0" err="1"/>
              <a:t>otation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dirty="0">
                <a:latin typeface="Consolas" panose="020B0609020204030204" pitchFamily="49" charset="0"/>
              </a:rPr>
              <a:t>Segédlet: </a:t>
            </a:r>
            <a:r>
              <a:rPr lang="hu-HU" sz="2400" dirty="0">
                <a:latin typeface="Consolas" panose="020B0609020204030204" pitchFamily="49" charset="0"/>
                <a:hlinkClick r:id="rId2"/>
              </a:rPr>
              <a:t>https://realpython.com/python-json/</a:t>
            </a:r>
            <a:endParaRPr lang="hu-HU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hu-HU" sz="2400" dirty="0">
              <a:latin typeface="Consolas" panose="020B0609020204030204" pitchFamily="49" charset="0"/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2065449" y="2014597"/>
            <a:ext cx="8061101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dirty="0">
                <a:latin typeface="Consolas" panose="020B0609020204030204" pitchFamily="49" charset="0"/>
              </a:rPr>
              <a:t>{</a:t>
            </a:r>
          </a:p>
          <a:p>
            <a:r>
              <a:rPr lang="hu-HU" dirty="0">
                <a:latin typeface="Consolas" panose="020B0609020204030204" pitchFamily="49" charset="0"/>
              </a:rPr>
              <a:t>    "</a:t>
            </a:r>
            <a:r>
              <a:rPr lang="hu-HU" dirty="0" err="1">
                <a:latin typeface="Consolas" panose="020B0609020204030204" pitchFamily="49" charset="0"/>
              </a:rPr>
              <a:t>firstName</a:t>
            </a:r>
            <a:r>
              <a:rPr lang="hu-HU" dirty="0">
                <a:latin typeface="Consolas" panose="020B0609020204030204" pitchFamily="49" charset="0"/>
              </a:rPr>
              <a:t>": "Jane",</a:t>
            </a:r>
          </a:p>
          <a:p>
            <a:r>
              <a:rPr lang="hu-HU" dirty="0">
                <a:latin typeface="Consolas" panose="020B0609020204030204" pitchFamily="49" charset="0"/>
              </a:rPr>
              <a:t>    "</a:t>
            </a:r>
            <a:r>
              <a:rPr lang="hu-HU" dirty="0" err="1">
                <a:latin typeface="Consolas" panose="020B0609020204030204" pitchFamily="49" charset="0"/>
              </a:rPr>
              <a:t>lastName</a:t>
            </a:r>
            <a:r>
              <a:rPr lang="hu-HU" dirty="0">
                <a:latin typeface="Consolas" panose="020B0609020204030204" pitchFamily="49" charset="0"/>
              </a:rPr>
              <a:t>": "</a:t>
            </a:r>
            <a:r>
              <a:rPr lang="hu-HU" dirty="0" err="1">
                <a:latin typeface="Consolas" panose="020B0609020204030204" pitchFamily="49" charset="0"/>
              </a:rPr>
              <a:t>Doe</a:t>
            </a:r>
            <a:r>
              <a:rPr lang="hu-HU" dirty="0">
                <a:latin typeface="Consolas" panose="020B0609020204030204" pitchFamily="49" charset="0"/>
              </a:rPr>
              <a:t>",</a:t>
            </a:r>
          </a:p>
          <a:p>
            <a:r>
              <a:rPr lang="hu-HU" dirty="0">
                <a:latin typeface="Consolas" panose="020B0609020204030204" pitchFamily="49" charset="0"/>
              </a:rPr>
              <a:t>    "</a:t>
            </a:r>
            <a:r>
              <a:rPr lang="hu-HU" dirty="0" err="1">
                <a:latin typeface="Consolas" panose="020B0609020204030204" pitchFamily="49" charset="0"/>
              </a:rPr>
              <a:t>hobbies</a:t>
            </a:r>
            <a:r>
              <a:rPr lang="hu-HU" dirty="0">
                <a:latin typeface="Consolas" panose="020B0609020204030204" pitchFamily="49" charset="0"/>
              </a:rPr>
              <a:t>": ["</a:t>
            </a:r>
            <a:r>
              <a:rPr lang="hu-HU" dirty="0" err="1">
                <a:latin typeface="Consolas" panose="020B0609020204030204" pitchFamily="49" charset="0"/>
              </a:rPr>
              <a:t>running</a:t>
            </a:r>
            <a:r>
              <a:rPr lang="hu-HU" dirty="0">
                <a:latin typeface="Consolas" panose="020B0609020204030204" pitchFamily="49" charset="0"/>
              </a:rPr>
              <a:t>", "</a:t>
            </a:r>
            <a:r>
              <a:rPr lang="hu-HU" dirty="0" err="1">
                <a:latin typeface="Consolas" panose="020B0609020204030204" pitchFamily="49" charset="0"/>
              </a:rPr>
              <a:t>sky</a:t>
            </a:r>
            <a:r>
              <a:rPr lang="hu-HU" dirty="0">
                <a:latin typeface="Consolas" panose="020B0609020204030204" pitchFamily="49" charset="0"/>
              </a:rPr>
              <a:t> </a:t>
            </a:r>
            <a:r>
              <a:rPr lang="hu-HU" dirty="0" err="1">
                <a:latin typeface="Consolas" panose="020B0609020204030204" pitchFamily="49" charset="0"/>
              </a:rPr>
              <a:t>diving</a:t>
            </a:r>
            <a:r>
              <a:rPr lang="hu-HU" dirty="0">
                <a:latin typeface="Consolas" panose="020B0609020204030204" pitchFamily="49" charset="0"/>
              </a:rPr>
              <a:t>", "singing"],</a:t>
            </a:r>
          </a:p>
          <a:p>
            <a:r>
              <a:rPr lang="hu-HU" dirty="0">
                <a:latin typeface="Consolas" panose="020B0609020204030204" pitchFamily="49" charset="0"/>
              </a:rPr>
              <a:t>    "</a:t>
            </a:r>
            <a:r>
              <a:rPr lang="hu-HU" dirty="0" err="1">
                <a:latin typeface="Consolas" panose="020B0609020204030204" pitchFamily="49" charset="0"/>
              </a:rPr>
              <a:t>age</a:t>
            </a:r>
            <a:r>
              <a:rPr lang="hu-HU" dirty="0">
                <a:latin typeface="Consolas" panose="020B0609020204030204" pitchFamily="49" charset="0"/>
              </a:rPr>
              <a:t>": 35,</a:t>
            </a:r>
          </a:p>
          <a:p>
            <a:r>
              <a:rPr lang="hu-HU" dirty="0">
                <a:latin typeface="Consolas" panose="020B0609020204030204" pitchFamily="49" charset="0"/>
              </a:rPr>
              <a:t>    "</a:t>
            </a:r>
            <a:r>
              <a:rPr lang="hu-HU" dirty="0" err="1">
                <a:latin typeface="Consolas" panose="020B0609020204030204" pitchFamily="49" charset="0"/>
              </a:rPr>
              <a:t>children</a:t>
            </a:r>
            <a:r>
              <a:rPr lang="hu-HU" dirty="0">
                <a:latin typeface="Consolas" panose="020B0609020204030204" pitchFamily="49" charset="0"/>
              </a:rPr>
              <a:t>": [</a:t>
            </a:r>
          </a:p>
          <a:p>
            <a:r>
              <a:rPr lang="hu-HU" dirty="0">
                <a:latin typeface="Consolas" panose="020B0609020204030204" pitchFamily="49" charset="0"/>
              </a:rPr>
              <a:t>        {</a:t>
            </a:r>
          </a:p>
          <a:p>
            <a:r>
              <a:rPr lang="hu-HU" dirty="0">
                <a:latin typeface="Consolas" panose="020B0609020204030204" pitchFamily="49" charset="0"/>
              </a:rPr>
              <a:t>            "</a:t>
            </a:r>
            <a:r>
              <a:rPr lang="hu-HU" dirty="0" err="1">
                <a:latin typeface="Consolas" panose="020B0609020204030204" pitchFamily="49" charset="0"/>
              </a:rPr>
              <a:t>firstName</a:t>
            </a:r>
            <a:r>
              <a:rPr lang="hu-HU" dirty="0">
                <a:latin typeface="Consolas" panose="020B0609020204030204" pitchFamily="49" charset="0"/>
              </a:rPr>
              <a:t>": "Alice",</a:t>
            </a:r>
          </a:p>
          <a:p>
            <a:r>
              <a:rPr lang="hu-HU" dirty="0">
                <a:latin typeface="Consolas" panose="020B0609020204030204" pitchFamily="49" charset="0"/>
              </a:rPr>
              <a:t>            "</a:t>
            </a:r>
            <a:r>
              <a:rPr lang="hu-HU" dirty="0" err="1">
                <a:latin typeface="Consolas" panose="020B0609020204030204" pitchFamily="49" charset="0"/>
              </a:rPr>
              <a:t>age</a:t>
            </a:r>
            <a:r>
              <a:rPr lang="hu-HU" dirty="0">
                <a:latin typeface="Consolas" panose="020B0609020204030204" pitchFamily="49" charset="0"/>
              </a:rPr>
              <a:t>": 6</a:t>
            </a:r>
          </a:p>
          <a:p>
            <a:r>
              <a:rPr lang="hu-HU" dirty="0">
                <a:latin typeface="Consolas" panose="020B0609020204030204" pitchFamily="49" charset="0"/>
              </a:rPr>
              <a:t>        },</a:t>
            </a:r>
          </a:p>
          <a:p>
            <a:r>
              <a:rPr lang="hu-HU" dirty="0">
                <a:latin typeface="Consolas" panose="020B0609020204030204" pitchFamily="49" charset="0"/>
              </a:rPr>
              <a:t>        {</a:t>
            </a:r>
          </a:p>
          <a:p>
            <a:r>
              <a:rPr lang="hu-HU" dirty="0">
                <a:latin typeface="Consolas" panose="020B0609020204030204" pitchFamily="49" charset="0"/>
              </a:rPr>
              <a:t>            "</a:t>
            </a:r>
            <a:r>
              <a:rPr lang="hu-HU" dirty="0" err="1">
                <a:latin typeface="Consolas" panose="020B0609020204030204" pitchFamily="49" charset="0"/>
              </a:rPr>
              <a:t>firstName</a:t>
            </a:r>
            <a:r>
              <a:rPr lang="hu-HU" dirty="0">
                <a:latin typeface="Consolas" panose="020B0609020204030204" pitchFamily="49" charset="0"/>
              </a:rPr>
              <a:t>": "Bob",</a:t>
            </a:r>
          </a:p>
          <a:p>
            <a:r>
              <a:rPr lang="hu-HU" dirty="0">
                <a:latin typeface="Consolas" panose="020B0609020204030204" pitchFamily="49" charset="0"/>
              </a:rPr>
              <a:t>            "</a:t>
            </a:r>
            <a:r>
              <a:rPr lang="hu-HU" dirty="0" err="1">
                <a:latin typeface="Consolas" panose="020B0609020204030204" pitchFamily="49" charset="0"/>
              </a:rPr>
              <a:t>age</a:t>
            </a:r>
            <a:r>
              <a:rPr lang="hu-HU" dirty="0">
                <a:latin typeface="Consolas" panose="020B0609020204030204" pitchFamily="49" charset="0"/>
              </a:rPr>
              <a:t>": 8</a:t>
            </a:r>
          </a:p>
          <a:p>
            <a:r>
              <a:rPr lang="hu-HU" dirty="0">
                <a:latin typeface="Consolas" panose="020B0609020204030204" pitchFamily="49" charset="0"/>
              </a:rPr>
              <a:t>        }</a:t>
            </a:r>
          </a:p>
          <a:p>
            <a:r>
              <a:rPr lang="hu-HU" dirty="0">
                <a:latin typeface="Consolas" panose="020B0609020204030204" pitchFamily="49" charset="0"/>
              </a:rPr>
              <a:t>    ]</a:t>
            </a:r>
          </a:p>
          <a:p>
            <a:r>
              <a:rPr lang="hu-HU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1B0-1150-4AFF-A008-8D02E091D457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9292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Task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133343"/>
            <a:ext cx="10515600" cy="5288321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hu-HU" sz="2400" dirty="0" err="1">
                <a:latin typeface="Consolas" panose="020B0609020204030204" pitchFamily="49" charset="0"/>
              </a:rPr>
              <a:t>Given</a:t>
            </a:r>
            <a:r>
              <a:rPr lang="hu-HU" sz="2400" dirty="0">
                <a:latin typeface="Consolas" panose="020B0609020204030204" pitchFamily="49" charset="0"/>
              </a:rPr>
              <a:t> cs1.json, </a:t>
            </a:r>
            <a:r>
              <a:rPr lang="hu-HU" sz="2400" dirty="0" err="1">
                <a:latin typeface="Consolas" panose="020B0609020204030204" pitchFamily="49" charset="0"/>
              </a:rPr>
              <a:t>that</a:t>
            </a:r>
            <a:r>
              <a:rPr lang="hu-HU" sz="2400" dirty="0">
                <a:latin typeface="Consolas" panose="020B0609020204030204" pitchFamily="49" charset="0"/>
              </a:rPr>
              <a:t> </a:t>
            </a:r>
            <a:r>
              <a:rPr lang="hu-HU" sz="2400" dirty="0" err="1">
                <a:latin typeface="Consolas" panose="020B0609020204030204" pitchFamily="49" charset="0"/>
              </a:rPr>
              <a:t>contains</a:t>
            </a:r>
            <a:r>
              <a:rPr lang="hu-HU" sz="2400" dirty="0">
                <a:latin typeface="Consolas" panose="020B0609020204030204" pitchFamily="49" charset="0"/>
              </a:rPr>
              <a:t> a </a:t>
            </a:r>
            <a:r>
              <a:rPr lang="hu-HU" sz="2400" dirty="0" err="1">
                <a:latin typeface="Consolas" panose="020B0609020204030204" pitchFamily="49" charset="0"/>
              </a:rPr>
              <a:t>description</a:t>
            </a:r>
            <a:r>
              <a:rPr lang="hu-HU" sz="2400" dirty="0">
                <a:latin typeface="Consolas" panose="020B0609020204030204" pitchFamily="49" charset="0"/>
              </a:rPr>
              <a:t> of a </a:t>
            </a:r>
            <a:r>
              <a:rPr lang="hu-HU" sz="2400" dirty="0" err="1">
                <a:latin typeface="Consolas" panose="020B0609020204030204" pitchFamily="49" charset="0"/>
              </a:rPr>
              <a:t>graph</a:t>
            </a:r>
            <a:r>
              <a:rPr lang="hu-HU" sz="2400" dirty="0">
                <a:latin typeface="Consolas" panose="020B0609020204030204" pitchFamily="49" charset="0"/>
              </a:rPr>
              <a:t>. The </a:t>
            </a:r>
            <a:r>
              <a:rPr lang="hu-HU" sz="2400" dirty="0" err="1">
                <a:latin typeface="Consolas" panose="020B0609020204030204" pitchFamily="49" charset="0"/>
              </a:rPr>
              <a:t>graph</a:t>
            </a:r>
            <a:r>
              <a:rPr lang="hu-HU" sz="2400" dirty="0">
                <a:latin typeface="Consolas" panose="020B0609020204030204" pitchFamily="49" charset="0"/>
              </a:rPr>
              <a:t> </a:t>
            </a:r>
            <a:r>
              <a:rPr lang="hu-HU" sz="2400" dirty="0" err="1">
                <a:latin typeface="Consolas" panose="020B0609020204030204" pitchFamily="49" charset="0"/>
              </a:rPr>
              <a:t>contains</a:t>
            </a:r>
            <a:r>
              <a:rPr lang="hu-HU" sz="2400" dirty="0">
                <a:latin typeface="Consolas" panose="020B0609020204030204" pitchFamily="49" charset="0"/>
              </a:rPr>
              <a:t> </a:t>
            </a:r>
            <a:r>
              <a:rPr lang="hu-HU" sz="2400" dirty="0" err="1">
                <a:latin typeface="Consolas" panose="020B0609020204030204" pitchFamily="49" charset="0"/>
              </a:rPr>
              <a:t>nodes</a:t>
            </a:r>
            <a:r>
              <a:rPr lang="hu-HU" sz="2400" dirty="0">
                <a:latin typeface="Consolas" panose="020B0609020204030204" pitchFamily="49" charset="0"/>
              </a:rPr>
              <a:t> (end-</a:t>
            </a:r>
            <a:r>
              <a:rPr lang="hu-HU" sz="2400" dirty="0" err="1">
                <a:latin typeface="Consolas" panose="020B0609020204030204" pitchFamily="49" charset="0"/>
              </a:rPr>
              <a:t>points</a:t>
            </a:r>
            <a:r>
              <a:rPr lang="hu-HU" sz="2400" dirty="0">
                <a:latin typeface="Consolas" panose="020B0609020204030204" pitchFamily="49" charset="0"/>
              </a:rPr>
              <a:t>) and </a:t>
            </a:r>
            <a:r>
              <a:rPr lang="hu-HU" sz="2400" dirty="0" err="1">
                <a:latin typeface="Consolas" panose="020B0609020204030204" pitchFamily="49" charset="0"/>
              </a:rPr>
              <a:t>swithches</a:t>
            </a:r>
            <a:r>
              <a:rPr lang="hu-HU" sz="2400" dirty="0">
                <a:latin typeface="Consolas" panose="020B0609020204030204" pitchFamily="49" charset="0"/>
              </a:rPr>
              <a:t>. The </a:t>
            </a:r>
            <a:r>
              <a:rPr lang="hu-HU" sz="2400" dirty="0" err="1">
                <a:latin typeface="Consolas" panose="020B0609020204030204" pitchFamily="49" charset="0"/>
              </a:rPr>
              <a:t>links</a:t>
            </a:r>
            <a:r>
              <a:rPr lang="hu-HU" sz="2400" dirty="0">
                <a:latin typeface="Consolas" panose="020B0609020204030204" pitchFamily="49" charset="0"/>
              </a:rPr>
              <a:t> has a </a:t>
            </a:r>
            <a:r>
              <a:rPr lang="hu-HU" sz="2400" dirty="0" err="1">
                <a:latin typeface="Consolas" panose="020B0609020204030204" pitchFamily="49" charset="0"/>
              </a:rPr>
              <a:t>given</a:t>
            </a:r>
            <a:r>
              <a:rPr lang="hu-HU" sz="2400" dirty="0">
                <a:latin typeface="Consolas" panose="020B0609020204030204" pitchFamily="49" charset="0"/>
              </a:rPr>
              <a:t> </a:t>
            </a:r>
            <a:r>
              <a:rPr lang="hu-HU" sz="2400" dirty="0" err="1">
                <a:latin typeface="Consolas" panose="020B0609020204030204" pitchFamily="49" charset="0"/>
              </a:rPr>
              <a:t>capacity</a:t>
            </a:r>
            <a:r>
              <a:rPr lang="hu-HU" sz="2400" dirty="0">
                <a:latin typeface="Consolas" panose="020B0609020204030204" pitchFamily="49" charset="0"/>
              </a:rPr>
              <a:t>. </a:t>
            </a:r>
            <a:r>
              <a:rPr lang="hu-HU" sz="2400" dirty="0" err="1">
                <a:latin typeface="Consolas" panose="020B0609020204030204" pitchFamily="49" charset="0"/>
              </a:rPr>
              <a:t>Our</a:t>
            </a:r>
            <a:r>
              <a:rPr lang="hu-HU" sz="2400" dirty="0">
                <a:latin typeface="Consolas" panose="020B0609020204030204" pitchFamily="49" charset="0"/>
              </a:rPr>
              <a:t> </a:t>
            </a:r>
            <a:r>
              <a:rPr lang="hu-HU" sz="2400" dirty="0" err="1">
                <a:latin typeface="Consolas" panose="020B0609020204030204" pitchFamily="49" charset="0"/>
              </a:rPr>
              <a:t>network</a:t>
            </a:r>
            <a:r>
              <a:rPr lang="hu-HU" sz="2400" dirty="0">
                <a:latin typeface="Consolas" panose="020B0609020204030204" pitchFamily="49" charset="0"/>
              </a:rPr>
              <a:t> is </a:t>
            </a:r>
            <a:r>
              <a:rPr lang="hu-HU" sz="2400" dirty="0" err="1">
                <a:latin typeface="Consolas" panose="020B0609020204030204" pitchFamily="49" charset="0"/>
              </a:rPr>
              <a:t>circuit-switched</a:t>
            </a:r>
            <a:r>
              <a:rPr lang="hu-HU" sz="2400" dirty="0">
                <a:latin typeface="Consolas" panose="020B0609020204030204" pitchFamily="49" charset="0"/>
              </a:rPr>
              <a:t>. </a:t>
            </a:r>
            <a:r>
              <a:rPr lang="hu-HU" sz="2400" dirty="0" err="1">
                <a:latin typeface="Consolas" panose="020B0609020204030204" pitchFamily="49" charset="0"/>
              </a:rPr>
              <a:t>We</a:t>
            </a:r>
            <a:r>
              <a:rPr lang="hu-HU" sz="2400" dirty="0">
                <a:latin typeface="Consolas" panose="020B0609020204030204" pitchFamily="49" charset="0"/>
              </a:rPr>
              <a:t> </a:t>
            </a:r>
            <a:r>
              <a:rPr lang="hu-HU" sz="2400" dirty="0" err="1">
                <a:latin typeface="Consolas" panose="020B0609020204030204" pitchFamily="49" charset="0"/>
              </a:rPr>
              <a:t>assume</a:t>
            </a:r>
            <a:r>
              <a:rPr lang="hu-HU" sz="2400" dirty="0">
                <a:latin typeface="Consolas" panose="020B0609020204030204" pitchFamily="49" charset="0"/>
              </a:rPr>
              <a:t> </a:t>
            </a:r>
            <a:r>
              <a:rPr lang="hu-HU" sz="2400" dirty="0" err="1">
                <a:latin typeface="Consolas" panose="020B0609020204030204" pitchFamily="49" charset="0"/>
              </a:rPr>
              <a:t>that</a:t>
            </a:r>
            <a:r>
              <a:rPr lang="hu-HU" sz="2400" dirty="0">
                <a:latin typeface="Consolas" panose="020B0609020204030204" pitchFamily="49" charset="0"/>
              </a:rPr>
              <a:t> </a:t>
            </a:r>
            <a:r>
              <a:rPr lang="hu-HU" sz="2400" dirty="0" err="1">
                <a:latin typeface="Consolas" panose="020B0609020204030204" pitchFamily="49" charset="0"/>
              </a:rPr>
              <a:t>the</a:t>
            </a:r>
            <a:r>
              <a:rPr lang="hu-HU" sz="2400" dirty="0">
                <a:latin typeface="Consolas" panose="020B0609020204030204" pitchFamily="49" charset="0"/>
              </a:rPr>
              <a:t> </a:t>
            </a:r>
            <a:r>
              <a:rPr lang="hu-HU" sz="2400" dirty="0" err="1">
                <a:latin typeface="Consolas" panose="020B0609020204030204" pitchFamily="49" charset="0"/>
              </a:rPr>
              <a:t>links</a:t>
            </a:r>
            <a:r>
              <a:rPr lang="hu-HU" sz="2400" dirty="0">
                <a:latin typeface="Consolas" panose="020B0609020204030204" pitchFamily="49" charset="0"/>
              </a:rPr>
              <a:t>’ </a:t>
            </a:r>
            <a:r>
              <a:rPr lang="hu-HU" sz="2400" dirty="0" err="1">
                <a:latin typeface="Consolas" panose="020B0609020204030204" pitchFamily="49" charset="0"/>
              </a:rPr>
              <a:t>capacities</a:t>
            </a:r>
            <a:r>
              <a:rPr lang="hu-HU" sz="2400" dirty="0">
                <a:latin typeface="Consolas" panose="020B0609020204030204" pitchFamily="49" charset="0"/>
              </a:rPr>
              <a:t> </a:t>
            </a:r>
            <a:r>
              <a:rPr lang="hu-HU" sz="2400" dirty="0" err="1">
                <a:latin typeface="Consolas" panose="020B0609020204030204" pitchFamily="49" charset="0"/>
              </a:rPr>
              <a:t>are</a:t>
            </a:r>
            <a:r>
              <a:rPr lang="hu-HU" sz="2400" dirty="0">
                <a:latin typeface="Consolas" panose="020B0609020204030204" pitchFamily="49" charset="0"/>
              </a:rPr>
              <a:t> </a:t>
            </a:r>
            <a:r>
              <a:rPr lang="hu-HU" sz="2400" dirty="0" err="1">
                <a:latin typeface="Consolas" panose="020B0609020204030204" pitchFamily="49" charset="0"/>
              </a:rPr>
              <a:t>the</a:t>
            </a:r>
            <a:r>
              <a:rPr lang="hu-HU" sz="2400" dirty="0">
                <a:latin typeface="Consolas" panose="020B0609020204030204" pitchFamily="49" charset="0"/>
              </a:rPr>
              <a:t> </a:t>
            </a:r>
            <a:r>
              <a:rPr lang="hu-HU" sz="2400" dirty="0" err="1">
                <a:latin typeface="Consolas" panose="020B0609020204030204" pitchFamily="49" charset="0"/>
              </a:rPr>
              <a:t>only</a:t>
            </a:r>
            <a:r>
              <a:rPr lang="hu-HU" sz="2400" dirty="0">
                <a:latin typeface="Consolas" panose="020B0609020204030204" pitchFamily="49" charset="0"/>
              </a:rPr>
              <a:t> </a:t>
            </a:r>
            <a:r>
              <a:rPr lang="hu-HU" sz="2400" dirty="0" err="1">
                <a:latin typeface="Consolas" panose="020B0609020204030204" pitchFamily="49" charset="0"/>
              </a:rPr>
              <a:t>bottleneck</a:t>
            </a:r>
            <a:r>
              <a:rPr lang="hu-HU" sz="2400" dirty="0">
                <a:latin typeface="Consolas" panose="020B0609020204030204" pitchFamily="49" charset="0"/>
              </a:rPr>
              <a:t>. The </a:t>
            </a:r>
            <a:r>
              <a:rPr lang="hu-HU" sz="2400" dirty="0" err="1">
                <a:latin typeface="Consolas" panose="020B0609020204030204" pitchFamily="49" charset="0"/>
              </a:rPr>
              <a:t>json</a:t>
            </a:r>
            <a:r>
              <a:rPr lang="hu-HU" sz="2400" dirty="0">
                <a:latin typeface="Consolas" panose="020B0609020204030204" pitchFamily="49" charset="0"/>
              </a:rPr>
              <a:t> </a:t>
            </a:r>
            <a:r>
              <a:rPr lang="hu-HU" sz="2400" dirty="0" err="1">
                <a:latin typeface="Consolas" panose="020B0609020204030204" pitchFamily="49" charset="0"/>
              </a:rPr>
              <a:t>contains</a:t>
            </a:r>
            <a:r>
              <a:rPr lang="hu-HU" sz="2400" dirty="0">
                <a:latin typeface="Consolas" panose="020B0609020204030204" pitchFamily="49" charset="0"/>
              </a:rPr>
              <a:t>  </a:t>
            </a:r>
            <a:r>
              <a:rPr lang="hu-HU" sz="2400" dirty="0" err="1">
                <a:latin typeface="Consolas" panose="020B0609020204030204" pitchFamily="49" charset="0"/>
              </a:rPr>
              <a:t>the</a:t>
            </a:r>
            <a:r>
              <a:rPr lang="hu-HU" sz="2400" dirty="0">
                <a:latin typeface="Consolas" panose="020B0609020204030204" pitchFamily="49" charset="0"/>
              </a:rPr>
              <a:t> </a:t>
            </a:r>
            <a:r>
              <a:rPr lang="hu-HU" sz="2400" dirty="0" err="1">
                <a:latin typeface="Consolas" panose="020B0609020204030204" pitchFamily="49" charset="0"/>
              </a:rPr>
              <a:t>possible-cicuits</a:t>
            </a:r>
            <a:r>
              <a:rPr lang="hu-HU" sz="2400" dirty="0">
                <a:latin typeface="Consolas" panose="020B0609020204030204" pitchFamily="49" charset="0"/>
              </a:rPr>
              <a:t>, and </a:t>
            </a:r>
            <a:r>
              <a:rPr lang="hu-HU" sz="2400" dirty="0" err="1">
                <a:latin typeface="Consolas" panose="020B0609020204030204" pitchFamily="49" charset="0"/>
              </a:rPr>
              <a:t>the</a:t>
            </a:r>
            <a:r>
              <a:rPr lang="hu-HU" sz="2400" dirty="0">
                <a:latin typeface="Consolas" panose="020B0609020204030204" pitchFamily="49" charset="0"/>
              </a:rPr>
              <a:t> </a:t>
            </a:r>
            <a:r>
              <a:rPr lang="hu-HU" sz="2400" dirty="0" err="1">
                <a:latin typeface="Consolas" panose="020B0609020204030204" pitchFamily="49" charset="0"/>
              </a:rPr>
              <a:t>demands</a:t>
            </a:r>
            <a:r>
              <a:rPr lang="hu-HU" sz="2400" dirty="0">
                <a:latin typeface="Consolas" panose="020B0609020204030204" pitchFamily="49" charset="0"/>
              </a:rPr>
              <a:t> </a:t>
            </a:r>
            <a:r>
              <a:rPr lang="hu-HU" sz="2400" dirty="0" err="1">
                <a:latin typeface="Consolas" panose="020B0609020204030204" pitchFamily="49" charset="0"/>
              </a:rPr>
              <a:t>between</a:t>
            </a:r>
            <a:r>
              <a:rPr lang="hu-HU" sz="2400" dirty="0">
                <a:latin typeface="Consolas" panose="020B0609020204030204" pitchFamily="49" charset="0"/>
              </a:rPr>
              <a:t> </a:t>
            </a:r>
            <a:r>
              <a:rPr lang="hu-HU" sz="2400" dirty="0" err="1">
                <a:latin typeface="Consolas" panose="020B0609020204030204" pitchFamily="49" charset="0"/>
              </a:rPr>
              <a:t>nodes</a:t>
            </a:r>
            <a:r>
              <a:rPr lang="hu-HU" sz="2400" dirty="0">
                <a:latin typeface="Consolas" panose="020B0609020204030204" pitchFamily="49" charset="0"/>
              </a:rPr>
              <a:t>, </a:t>
            </a:r>
            <a:r>
              <a:rPr lang="hu-HU" sz="2400" dirty="0" err="1">
                <a:latin typeface="Consolas" panose="020B0609020204030204" pitchFamily="49" charset="0"/>
              </a:rPr>
              <a:t>with</a:t>
            </a:r>
            <a:r>
              <a:rPr lang="hu-HU" sz="2400" dirty="0">
                <a:latin typeface="Consolas" panose="020B0609020204030204" pitchFamily="49" charset="0"/>
              </a:rPr>
              <a:t> </a:t>
            </a:r>
            <a:r>
              <a:rPr lang="hu-HU" sz="2400" dirty="0" err="1">
                <a:latin typeface="Consolas" panose="020B0609020204030204" pitchFamily="49" charset="0"/>
              </a:rPr>
              <a:t>it’s</a:t>
            </a:r>
            <a:r>
              <a:rPr lang="hu-HU" sz="2400" dirty="0">
                <a:latin typeface="Consolas" panose="020B0609020204030204" pitchFamily="49" charset="0"/>
              </a:rPr>
              <a:t> </a:t>
            </a:r>
            <a:r>
              <a:rPr lang="hu-HU" sz="2400" dirty="0" err="1">
                <a:latin typeface="Consolas" panose="020B0609020204030204" pitchFamily="49" charset="0"/>
              </a:rPr>
              <a:t>begining</a:t>
            </a:r>
            <a:r>
              <a:rPr lang="hu-HU" sz="2400" dirty="0">
                <a:latin typeface="Consolas" panose="020B0609020204030204" pitchFamily="49" charset="0"/>
              </a:rPr>
              <a:t> and end </a:t>
            </a:r>
            <a:r>
              <a:rPr lang="hu-HU" sz="2400" dirty="0" err="1">
                <a:latin typeface="Consolas" panose="020B0609020204030204" pitchFamily="49" charset="0"/>
              </a:rPr>
              <a:t>times</a:t>
            </a:r>
            <a:r>
              <a:rPr lang="hu-HU" sz="2400" dirty="0">
                <a:latin typeface="Consolas" panose="020B0609020204030204" pitchFamily="49" charset="0"/>
              </a:rPr>
              <a:t>. The </a:t>
            </a:r>
            <a:r>
              <a:rPr lang="hu-HU" sz="2400" dirty="0" err="1">
                <a:latin typeface="Consolas" panose="020B0609020204030204" pitchFamily="49" charset="0"/>
              </a:rPr>
              <a:t>simulation</a:t>
            </a:r>
            <a:r>
              <a:rPr lang="hu-HU" sz="2400" dirty="0">
                <a:latin typeface="Consolas" panose="020B0609020204030204" pitchFamily="49" charset="0"/>
              </a:rPr>
              <a:t> </a:t>
            </a:r>
            <a:r>
              <a:rPr lang="hu-HU" sz="2400" dirty="0" err="1">
                <a:latin typeface="Consolas" panose="020B0609020204030204" pitchFamily="49" charset="0"/>
              </a:rPr>
              <a:t>starts</a:t>
            </a:r>
            <a:r>
              <a:rPr lang="hu-HU" sz="2400" dirty="0">
                <a:latin typeface="Consolas" panose="020B0609020204030204" pitchFamily="49" charset="0"/>
              </a:rPr>
              <a:t> </a:t>
            </a:r>
            <a:r>
              <a:rPr lang="hu-HU" sz="2400" dirty="0" err="1">
                <a:latin typeface="Consolas" panose="020B0609020204030204" pitchFamily="49" charset="0"/>
              </a:rPr>
              <a:t>at</a:t>
            </a:r>
            <a:r>
              <a:rPr lang="hu-HU" sz="2400" dirty="0">
                <a:latin typeface="Consolas" panose="020B0609020204030204" pitchFamily="49" charset="0"/>
              </a:rPr>
              <a:t> t=1 </a:t>
            </a:r>
            <a:r>
              <a:rPr lang="hu-HU" sz="2400" dirty="0" err="1">
                <a:latin typeface="Consolas" panose="020B0609020204030204" pitchFamily="49" charset="0"/>
              </a:rPr>
              <a:t>time</a:t>
            </a:r>
            <a:r>
              <a:rPr lang="hu-HU" sz="2400" dirty="0">
                <a:latin typeface="Consolas" panose="020B0609020204030204" pitchFamily="49" charset="0"/>
              </a:rPr>
              <a:t> and end </a:t>
            </a:r>
            <a:r>
              <a:rPr lang="hu-HU" sz="2400" dirty="0" err="1">
                <a:latin typeface="Consolas" panose="020B0609020204030204" pitchFamily="49" charset="0"/>
              </a:rPr>
              <a:t>at</a:t>
            </a:r>
            <a:r>
              <a:rPr lang="hu-HU" sz="2400" dirty="0">
                <a:latin typeface="Consolas" panose="020B0609020204030204" pitchFamily="49" charset="0"/>
              </a:rPr>
              <a:t> t=</a:t>
            </a:r>
            <a:r>
              <a:rPr lang="hu-HU" sz="2400" dirty="0" err="1">
                <a:latin typeface="Consolas" panose="020B0609020204030204" pitchFamily="49" charset="0"/>
              </a:rPr>
              <a:t>duration</a:t>
            </a:r>
            <a:r>
              <a:rPr lang="hu-HU" sz="2400" dirty="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hu-HU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u-HU" sz="2400" dirty="0" err="1">
                <a:latin typeface="Consolas" panose="020B0609020204030204" pitchFamily="49" charset="0"/>
              </a:rPr>
              <a:t>Write</a:t>
            </a:r>
            <a:r>
              <a:rPr lang="hu-HU" sz="2400" dirty="0">
                <a:latin typeface="Consolas" panose="020B0609020204030204" pitchFamily="49" charset="0"/>
              </a:rPr>
              <a:t> a program, </a:t>
            </a:r>
            <a:r>
              <a:rPr lang="hu-HU" sz="2400" dirty="0" err="1">
                <a:latin typeface="Consolas" panose="020B0609020204030204" pitchFamily="49" charset="0"/>
              </a:rPr>
              <a:t>that</a:t>
            </a:r>
            <a:r>
              <a:rPr lang="hu-HU" sz="2400" dirty="0">
                <a:latin typeface="Consolas" panose="020B0609020204030204" pitchFamily="49" charset="0"/>
              </a:rPr>
              <a:t> </a:t>
            </a:r>
            <a:r>
              <a:rPr lang="hu-HU" sz="2400" dirty="0" err="1">
                <a:latin typeface="Consolas" panose="020B0609020204030204" pitchFamily="49" charset="0"/>
              </a:rPr>
              <a:t>simulates</a:t>
            </a:r>
            <a:r>
              <a:rPr lang="hu-HU" sz="2400" dirty="0">
                <a:latin typeface="Consolas" panose="020B0609020204030204" pitchFamily="49" charset="0"/>
              </a:rPr>
              <a:t> </a:t>
            </a:r>
            <a:r>
              <a:rPr lang="hu-HU" sz="2400" dirty="0" err="1">
                <a:latin typeface="Consolas" panose="020B0609020204030204" pitchFamily="49" charset="0"/>
              </a:rPr>
              <a:t>the</a:t>
            </a:r>
            <a:r>
              <a:rPr lang="hu-HU" sz="2400" dirty="0">
                <a:latin typeface="Consolas" panose="020B0609020204030204" pitchFamily="49" charset="0"/>
              </a:rPr>
              <a:t> </a:t>
            </a:r>
            <a:r>
              <a:rPr lang="hu-HU" sz="2400" dirty="0" err="1">
                <a:latin typeface="Consolas" panose="020B0609020204030204" pitchFamily="49" charset="0"/>
              </a:rPr>
              <a:t>reservation</a:t>
            </a:r>
            <a:r>
              <a:rPr lang="hu-HU" sz="2400" dirty="0">
                <a:latin typeface="Consolas" panose="020B0609020204030204" pitchFamily="49" charset="0"/>
              </a:rPr>
              <a:t> and </a:t>
            </a:r>
            <a:r>
              <a:rPr lang="hu-HU" sz="2400" dirty="0" err="1">
                <a:latin typeface="Consolas" panose="020B0609020204030204" pitchFamily="49" charset="0"/>
              </a:rPr>
              <a:t>release</a:t>
            </a:r>
            <a:r>
              <a:rPr lang="hu-HU" sz="2400" dirty="0">
                <a:latin typeface="Consolas" panose="020B0609020204030204" pitchFamily="49" charset="0"/>
              </a:rPr>
              <a:t> of </a:t>
            </a:r>
            <a:r>
              <a:rPr lang="hu-HU" sz="2400" dirty="0" err="1">
                <a:latin typeface="Consolas" panose="020B0609020204030204" pitchFamily="49" charset="0"/>
              </a:rPr>
              <a:t>the</a:t>
            </a:r>
            <a:r>
              <a:rPr lang="hu-HU" sz="2400" dirty="0">
                <a:latin typeface="Consolas" panose="020B0609020204030204" pitchFamily="49" charset="0"/>
              </a:rPr>
              <a:t> </a:t>
            </a:r>
            <a:r>
              <a:rPr lang="hu-HU" sz="2400" dirty="0" err="1">
                <a:latin typeface="Consolas" panose="020B0609020204030204" pitchFamily="49" charset="0"/>
              </a:rPr>
              <a:t>resources</a:t>
            </a:r>
            <a:r>
              <a:rPr lang="hu-HU" sz="2400" dirty="0">
                <a:latin typeface="Consolas" panose="020B0609020204030204" pitchFamily="49" charset="0"/>
              </a:rPr>
              <a:t>, </a:t>
            </a:r>
            <a:r>
              <a:rPr lang="hu-HU" sz="2400" dirty="0" err="1">
                <a:latin typeface="Consolas" panose="020B0609020204030204" pitchFamily="49" charset="0"/>
              </a:rPr>
              <a:t>due</a:t>
            </a:r>
            <a:r>
              <a:rPr lang="hu-HU" sz="2400" dirty="0">
                <a:latin typeface="Consolas" panose="020B0609020204030204" pitchFamily="49" charset="0"/>
              </a:rPr>
              <a:t> </a:t>
            </a:r>
            <a:r>
              <a:rPr lang="hu-HU" sz="2400" dirty="0" err="1">
                <a:latin typeface="Consolas" panose="020B0609020204030204" pitchFamily="49" charset="0"/>
              </a:rPr>
              <a:t>to</a:t>
            </a:r>
            <a:r>
              <a:rPr lang="hu-HU" sz="2400" dirty="0">
                <a:latin typeface="Consolas" panose="020B0609020204030204" pitchFamily="49" charset="0"/>
              </a:rPr>
              <a:t> </a:t>
            </a:r>
            <a:r>
              <a:rPr lang="hu-HU" sz="2400" dirty="0" err="1">
                <a:latin typeface="Consolas" panose="020B0609020204030204" pitchFamily="49" charset="0"/>
              </a:rPr>
              <a:t>the</a:t>
            </a:r>
            <a:r>
              <a:rPr lang="hu-HU" sz="2400" dirty="0">
                <a:latin typeface="Consolas" panose="020B0609020204030204" pitchFamily="49" charset="0"/>
              </a:rPr>
              <a:t> </a:t>
            </a:r>
            <a:r>
              <a:rPr lang="hu-HU" sz="2400" dirty="0" err="1">
                <a:latin typeface="Consolas" panose="020B0609020204030204" pitchFamily="49" charset="0"/>
              </a:rPr>
              <a:t>given</a:t>
            </a:r>
            <a:r>
              <a:rPr lang="hu-HU" sz="2400" dirty="0">
                <a:latin typeface="Consolas" panose="020B0609020204030204" pitchFamily="49" charset="0"/>
              </a:rPr>
              <a:t> </a:t>
            </a:r>
            <a:r>
              <a:rPr lang="hu-HU" sz="2400" dirty="0" err="1">
                <a:latin typeface="Consolas" panose="020B0609020204030204" pitchFamily="49" charset="0"/>
              </a:rPr>
              <a:t>topology</a:t>
            </a:r>
            <a:r>
              <a:rPr lang="hu-HU" sz="2400" dirty="0">
                <a:latin typeface="Consolas" panose="020B0609020204030204" pitchFamily="49" charset="0"/>
              </a:rPr>
              <a:t>, </a:t>
            </a:r>
            <a:r>
              <a:rPr lang="hu-HU" sz="2400" dirty="0" err="1">
                <a:latin typeface="Consolas" panose="020B0609020204030204" pitchFamily="49" charset="0"/>
              </a:rPr>
              <a:t>capacities</a:t>
            </a:r>
            <a:r>
              <a:rPr lang="hu-HU" sz="2400" dirty="0">
                <a:latin typeface="Consolas" panose="020B0609020204030204" pitchFamily="49" charset="0"/>
              </a:rPr>
              <a:t>, and </a:t>
            </a:r>
            <a:r>
              <a:rPr lang="hu-HU" sz="2400" dirty="0" err="1">
                <a:latin typeface="Consolas" panose="020B0609020204030204" pitchFamily="49" charset="0"/>
              </a:rPr>
              <a:t>demands</a:t>
            </a:r>
            <a:r>
              <a:rPr lang="hu-HU" sz="2400" dirty="0">
                <a:latin typeface="Consolas" panose="020B0609020204030204" pitchFamily="49" charset="0"/>
              </a:rPr>
              <a:t>! </a:t>
            </a:r>
          </a:p>
          <a:p>
            <a:pPr marL="0" indent="0">
              <a:buNone/>
            </a:pPr>
            <a:r>
              <a:rPr lang="hu-HU" sz="2400" dirty="0">
                <a:latin typeface="Consolas" panose="020B0609020204030204" pitchFamily="49" charset="0"/>
              </a:rPr>
              <a:t>Input </a:t>
            </a:r>
            <a:r>
              <a:rPr lang="hu-HU" sz="2400" dirty="0" err="1">
                <a:latin typeface="Consolas" panose="020B0609020204030204" pitchFamily="49" charset="0"/>
              </a:rPr>
              <a:t>for</a:t>
            </a:r>
            <a:r>
              <a:rPr lang="hu-HU" sz="2400" dirty="0">
                <a:latin typeface="Consolas" panose="020B0609020204030204" pitchFamily="49" charset="0"/>
              </a:rPr>
              <a:t> </a:t>
            </a:r>
            <a:r>
              <a:rPr lang="hu-HU" sz="2400" dirty="0" err="1">
                <a:latin typeface="Consolas" panose="020B0609020204030204" pitchFamily="49" charset="0"/>
              </a:rPr>
              <a:t>the</a:t>
            </a:r>
            <a:r>
              <a:rPr lang="hu-HU" sz="2400" dirty="0">
                <a:latin typeface="Consolas" panose="020B0609020204030204" pitchFamily="49" charset="0"/>
              </a:rPr>
              <a:t> program: cs1.json</a:t>
            </a:r>
          </a:p>
          <a:p>
            <a:pPr marL="0" indent="0">
              <a:buNone/>
            </a:pPr>
            <a:r>
              <a:rPr lang="hu-HU" sz="2400" dirty="0">
                <a:latin typeface="Consolas" panose="020B0609020204030204" pitchFamily="49" charset="0"/>
              </a:rPr>
              <a:t>Output: Print out </a:t>
            </a:r>
            <a:r>
              <a:rPr lang="hu-HU" sz="2400" dirty="0" err="1">
                <a:latin typeface="Consolas" panose="020B0609020204030204" pitchFamily="49" charset="0"/>
              </a:rPr>
              <a:t>to</a:t>
            </a:r>
            <a:r>
              <a:rPr lang="hu-HU" sz="2400" dirty="0">
                <a:latin typeface="Consolas" panose="020B0609020204030204" pitchFamily="49" charset="0"/>
              </a:rPr>
              <a:t> </a:t>
            </a:r>
            <a:r>
              <a:rPr lang="hu-HU" sz="2400" dirty="0" err="1">
                <a:latin typeface="Consolas" panose="020B0609020204030204" pitchFamily="49" charset="0"/>
              </a:rPr>
              <a:t>the</a:t>
            </a:r>
            <a:r>
              <a:rPr lang="hu-HU" sz="2400" dirty="0">
                <a:latin typeface="Consolas" panose="020B0609020204030204" pitchFamily="49" charset="0"/>
              </a:rPr>
              <a:t> </a:t>
            </a:r>
            <a:r>
              <a:rPr lang="hu-HU" sz="2400" dirty="0" err="1">
                <a:latin typeface="Consolas" panose="020B0609020204030204" pitchFamily="49" charset="0"/>
              </a:rPr>
              <a:t>stdout</a:t>
            </a:r>
            <a:r>
              <a:rPr lang="hu-HU" sz="2400" dirty="0">
                <a:latin typeface="Consolas" panose="020B0609020204030204" pitchFamily="49" charset="0"/>
              </a:rPr>
              <a:t> </a:t>
            </a:r>
            <a:r>
              <a:rPr lang="hu-HU" sz="2400" dirty="0" err="1">
                <a:latin typeface="Consolas" panose="020B0609020204030204" pitchFamily="49" charset="0"/>
              </a:rPr>
              <a:t>each</a:t>
            </a:r>
            <a:r>
              <a:rPr lang="hu-HU" sz="2400" dirty="0">
                <a:latin typeface="Consolas" panose="020B0609020204030204" pitchFamily="49" charset="0"/>
              </a:rPr>
              <a:t> </a:t>
            </a:r>
            <a:r>
              <a:rPr lang="hu-HU" sz="2400" dirty="0" err="1">
                <a:latin typeface="Consolas" panose="020B0609020204030204" pitchFamily="49" charset="0"/>
              </a:rPr>
              <a:t>resource</a:t>
            </a:r>
            <a:r>
              <a:rPr lang="hu-HU" sz="2400" dirty="0">
                <a:latin typeface="Consolas" panose="020B0609020204030204" pitchFamily="49" charset="0"/>
              </a:rPr>
              <a:t> </a:t>
            </a:r>
            <a:r>
              <a:rPr lang="hu-HU" sz="2400" dirty="0" err="1">
                <a:latin typeface="Consolas" panose="020B0609020204030204" pitchFamily="49" charset="0"/>
              </a:rPr>
              <a:t>reservation</a:t>
            </a:r>
            <a:r>
              <a:rPr lang="hu-HU" sz="2400" dirty="0">
                <a:latin typeface="Consolas" panose="020B0609020204030204" pitchFamily="49" charset="0"/>
              </a:rPr>
              <a:t> and </a:t>
            </a:r>
            <a:r>
              <a:rPr lang="hu-HU" sz="2400" dirty="0" err="1">
                <a:latin typeface="Consolas" panose="020B0609020204030204" pitchFamily="49" charset="0"/>
              </a:rPr>
              <a:t>release</a:t>
            </a:r>
            <a:r>
              <a:rPr lang="hu-HU" sz="2400" dirty="0">
                <a:latin typeface="Consolas" panose="020B0609020204030204" pitchFamily="49" charset="0"/>
              </a:rPr>
              <a:t>. During </a:t>
            </a:r>
            <a:r>
              <a:rPr lang="hu-HU" sz="2400" dirty="0" err="1">
                <a:latin typeface="Consolas" panose="020B0609020204030204" pitchFamily="49" charset="0"/>
              </a:rPr>
              <a:t>reservation</a:t>
            </a:r>
            <a:r>
              <a:rPr lang="hu-HU" sz="2400" dirty="0">
                <a:latin typeface="Consolas" panose="020B0609020204030204" pitchFamily="49" charset="0"/>
              </a:rPr>
              <a:t> print out </a:t>
            </a:r>
            <a:r>
              <a:rPr lang="hu-HU" sz="2400" dirty="0" err="1">
                <a:latin typeface="Consolas" panose="020B0609020204030204" pitchFamily="49" charset="0"/>
              </a:rPr>
              <a:t>if</a:t>
            </a:r>
            <a:r>
              <a:rPr lang="hu-HU" sz="2400" dirty="0">
                <a:latin typeface="Consolas" panose="020B0609020204030204" pitchFamily="49" charset="0"/>
              </a:rPr>
              <a:t> </a:t>
            </a:r>
            <a:r>
              <a:rPr lang="hu-HU" sz="2400" dirty="0" err="1">
                <a:latin typeface="Consolas" panose="020B0609020204030204" pitchFamily="49" charset="0"/>
              </a:rPr>
              <a:t>it</a:t>
            </a:r>
            <a:r>
              <a:rPr lang="hu-HU" sz="2400" dirty="0">
                <a:latin typeface="Consolas" panose="020B0609020204030204" pitchFamily="49" charset="0"/>
              </a:rPr>
              <a:t> </a:t>
            </a:r>
            <a:r>
              <a:rPr lang="hu-HU" sz="2400" dirty="0" err="1">
                <a:latin typeface="Consolas" panose="020B0609020204030204" pitchFamily="49" charset="0"/>
              </a:rPr>
              <a:t>was</a:t>
            </a:r>
            <a:r>
              <a:rPr lang="hu-HU" sz="2400" dirty="0">
                <a:latin typeface="Consolas" panose="020B0609020204030204" pitchFamily="49" charset="0"/>
              </a:rPr>
              <a:t> </a:t>
            </a:r>
            <a:r>
              <a:rPr lang="hu-HU" sz="2400" dirty="0" err="1">
                <a:latin typeface="Consolas" panose="020B0609020204030204" pitchFamily="49" charset="0"/>
              </a:rPr>
              <a:t>successful</a:t>
            </a:r>
            <a:r>
              <a:rPr lang="hu-HU" sz="2400" dirty="0">
                <a:latin typeface="Consolas" panose="020B0609020204030204" pitchFamily="49" charset="0"/>
              </a:rPr>
              <a:t> </a:t>
            </a:r>
            <a:r>
              <a:rPr lang="hu-HU" sz="2400" dirty="0" err="1">
                <a:latin typeface="Consolas" panose="020B0609020204030204" pitchFamily="49" charset="0"/>
              </a:rPr>
              <a:t>or</a:t>
            </a:r>
            <a:r>
              <a:rPr lang="hu-HU" sz="2400" dirty="0">
                <a:latin typeface="Consolas" panose="020B0609020204030204" pitchFamily="49" charset="0"/>
              </a:rPr>
              <a:t> </a:t>
            </a:r>
            <a:r>
              <a:rPr lang="hu-HU" sz="2400" dirty="0" err="1">
                <a:latin typeface="Consolas" panose="020B0609020204030204" pitchFamily="49" charset="0"/>
              </a:rPr>
              <a:t>not</a:t>
            </a:r>
            <a:r>
              <a:rPr lang="hu-HU" sz="2400" dirty="0">
                <a:latin typeface="Consolas" panose="020B0609020204030204" pitchFamily="49" charset="0"/>
              </a:rPr>
              <a:t>. </a:t>
            </a:r>
            <a:r>
              <a:rPr lang="hu-HU" sz="2400" dirty="0" err="1">
                <a:latin typeface="Consolas" panose="020B0609020204030204" pitchFamily="49" charset="0"/>
              </a:rPr>
              <a:t>Note</a:t>
            </a:r>
            <a:r>
              <a:rPr lang="hu-HU" sz="2400" dirty="0">
                <a:latin typeface="Consolas" panose="020B0609020204030204" pitchFamily="49" charset="0"/>
              </a:rPr>
              <a:t>.: </a:t>
            </a:r>
            <a:r>
              <a:rPr lang="hu-HU" sz="2400" dirty="0" err="1">
                <a:latin typeface="Consolas" panose="020B0609020204030204" pitchFamily="49" charset="0"/>
              </a:rPr>
              <a:t>Don’t</a:t>
            </a:r>
            <a:r>
              <a:rPr lang="hu-HU" sz="2400" dirty="0">
                <a:latin typeface="Consolas" panose="020B0609020204030204" pitchFamily="49" charset="0"/>
              </a:rPr>
              <a:t> </a:t>
            </a:r>
            <a:r>
              <a:rPr lang="hu-HU" sz="2400" dirty="0" err="1">
                <a:latin typeface="Consolas" panose="020B0609020204030204" pitchFamily="49" charset="0"/>
              </a:rPr>
              <a:t>release</a:t>
            </a:r>
            <a:r>
              <a:rPr lang="hu-HU" sz="2400" dirty="0">
                <a:latin typeface="Consolas" panose="020B0609020204030204" pitchFamily="49" charset="0"/>
              </a:rPr>
              <a:t> a </a:t>
            </a:r>
            <a:r>
              <a:rPr lang="hu-HU" sz="2400" dirty="0" err="1">
                <a:latin typeface="Consolas" panose="020B0609020204030204" pitchFamily="49" charset="0"/>
              </a:rPr>
              <a:t>demand</a:t>
            </a:r>
            <a:r>
              <a:rPr lang="hu-HU" sz="2400" dirty="0">
                <a:latin typeface="Consolas" panose="020B0609020204030204" pitchFamily="49" charset="0"/>
              </a:rPr>
              <a:t> </a:t>
            </a:r>
            <a:r>
              <a:rPr lang="hu-HU" sz="2400" dirty="0" err="1">
                <a:latin typeface="Consolas" panose="020B0609020204030204" pitchFamily="49" charset="0"/>
              </a:rPr>
              <a:t>that</a:t>
            </a:r>
            <a:r>
              <a:rPr lang="hu-HU" sz="2400" dirty="0">
                <a:latin typeface="Consolas" panose="020B0609020204030204" pitchFamily="49" charset="0"/>
              </a:rPr>
              <a:t> </a:t>
            </a:r>
            <a:r>
              <a:rPr lang="hu-HU" sz="2400" dirty="0" err="1">
                <a:latin typeface="Consolas" panose="020B0609020204030204" pitchFamily="49" charset="0"/>
              </a:rPr>
              <a:t>was</a:t>
            </a:r>
            <a:r>
              <a:rPr lang="hu-HU" sz="2400" dirty="0">
                <a:latin typeface="Consolas" panose="020B0609020204030204" pitchFamily="49" charset="0"/>
              </a:rPr>
              <a:t> </a:t>
            </a:r>
            <a:r>
              <a:rPr lang="hu-HU" sz="2400" dirty="0" err="1">
                <a:latin typeface="Consolas" panose="020B0609020204030204" pitchFamily="49" charset="0"/>
              </a:rPr>
              <a:t>not</a:t>
            </a:r>
            <a:r>
              <a:rPr lang="hu-HU" sz="2400" dirty="0">
                <a:latin typeface="Consolas" panose="020B0609020204030204" pitchFamily="49" charset="0"/>
              </a:rPr>
              <a:t> </a:t>
            </a:r>
            <a:r>
              <a:rPr lang="hu-HU" sz="2400" dirty="0" err="1">
                <a:latin typeface="Consolas" panose="020B0609020204030204" pitchFamily="49" charset="0"/>
              </a:rPr>
              <a:t>reserved</a:t>
            </a:r>
            <a:r>
              <a:rPr lang="hu-HU" sz="2400" dirty="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hu-HU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u-HU" sz="2000" dirty="0">
                <a:latin typeface="Consolas" panose="020B0609020204030204" pitchFamily="49" charset="0"/>
              </a:rPr>
              <a:t>Pl.:</a:t>
            </a:r>
          </a:p>
          <a:p>
            <a:pPr marL="0" indent="0">
              <a:buNone/>
            </a:pPr>
            <a:r>
              <a:rPr lang="hu-HU" sz="2000" dirty="0">
                <a:latin typeface="Consolas" panose="020B0609020204030204" pitchFamily="49" charset="0"/>
              </a:rPr>
              <a:t>1st </a:t>
            </a:r>
            <a:r>
              <a:rPr lang="hu-HU" sz="2000" dirty="0" err="1">
                <a:latin typeface="Consolas" panose="020B0609020204030204" pitchFamily="49" charset="0"/>
              </a:rPr>
              <a:t>demand</a:t>
            </a:r>
            <a:r>
              <a:rPr lang="hu-HU" sz="2000" dirty="0">
                <a:latin typeface="Consolas" panose="020B0609020204030204" pitchFamily="49" charset="0"/>
              </a:rPr>
              <a:t> </a:t>
            </a:r>
            <a:r>
              <a:rPr lang="hu-HU" sz="2000" dirty="0" err="1">
                <a:latin typeface="Consolas" panose="020B0609020204030204" pitchFamily="49" charset="0"/>
              </a:rPr>
              <a:t>reservation</a:t>
            </a:r>
            <a:r>
              <a:rPr lang="hu-HU" sz="2000" dirty="0">
                <a:latin typeface="Consolas" panose="020B0609020204030204" pitchFamily="49" charset="0"/>
              </a:rPr>
              <a:t>: A&lt;-&gt;C st:1 – </a:t>
            </a:r>
            <a:r>
              <a:rPr lang="hu-HU" sz="2000" dirty="0" err="1">
                <a:latin typeface="Consolas" panose="020B0609020204030204" pitchFamily="49" charset="0"/>
              </a:rPr>
              <a:t>successful</a:t>
            </a:r>
            <a:endParaRPr lang="hu-H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u-HU" sz="2000" dirty="0">
                <a:latin typeface="Consolas" panose="020B0609020204030204" pitchFamily="49" charset="0"/>
              </a:rPr>
              <a:t>2nd </a:t>
            </a:r>
            <a:r>
              <a:rPr lang="hu-HU" sz="2000" dirty="0" err="1">
                <a:latin typeface="Consolas" panose="020B0609020204030204" pitchFamily="49" charset="0"/>
              </a:rPr>
              <a:t>demand</a:t>
            </a:r>
            <a:r>
              <a:rPr lang="hu-HU" sz="2000" dirty="0">
                <a:latin typeface="Consolas" panose="020B0609020204030204" pitchFamily="49" charset="0"/>
              </a:rPr>
              <a:t> </a:t>
            </a:r>
            <a:r>
              <a:rPr lang="hu-HU" sz="2000" dirty="0" err="1">
                <a:latin typeface="Consolas" panose="020B0609020204030204" pitchFamily="49" charset="0"/>
              </a:rPr>
              <a:t>reservation</a:t>
            </a:r>
            <a:r>
              <a:rPr lang="hu-HU" sz="2000" dirty="0">
                <a:latin typeface="Consolas" panose="020B0609020204030204" pitchFamily="49" charset="0"/>
              </a:rPr>
              <a:t>: B&lt;-&gt;C st:2 – </a:t>
            </a:r>
            <a:r>
              <a:rPr lang="hu-HU" sz="2000" dirty="0" err="1">
                <a:latin typeface="Consolas" panose="020B0609020204030204" pitchFamily="49" charset="0"/>
              </a:rPr>
              <a:t>successful</a:t>
            </a:r>
            <a:endParaRPr lang="hu-H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u-HU" sz="2000" dirty="0">
                <a:latin typeface="Consolas" panose="020B0609020204030204" pitchFamily="49" charset="0"/>
              </a:rPr>
              <a:t>3rd </a:t>
            </a:r>
            <a:r>
              <a:rPr lang="hu-HU" sz="2000" dirty="0" err="1">
                <a:latin typeface="Consolas" panose="020B0609020204030204" pitchFamily="49" charset="0"/>
              </a:rPr>
              <a:t>demand</a:t>
            </a:r>
            <a:r>
              <a:rPr lang="hu-HU" sz="2000" dirty="0">
                <a:latin typeface="Consolas" panose="020B0609020204030204" pitchFamily="49" charset="0"/>
              </a:rPr>
              <a:t> </a:t>
            </a:r>
            <a:r>
              <a:rPr lang="hu-HU" sz="2000" dirty="0" err="1">
                <a:latin typeface="Consolas" panose="020B0609020204030204" pitchFamily="49" charset="0"/>
              </a:rPr>
              <a:t>release</a:t>
            </a:r>
            <a:r>
              <a:rPr lang="hu-HU" sz="2000" dirty="0">
                <a:latin typeface="Consolas" panose="020B0609020204030204" pitchFamily="49" charset="0"/>
              </a:rPr>
              <a:t>: A&lt;-&gt;C st:5</a:t>
            </a:r>
          </a:p>
          <a:p>
            <a:pPr marL="0" indent="0">
              <a:buNone/>
            </a:pPr>
            <a:r>
              <a:rPr lang="hu-HU" sz="2000" dirty="0">
                <a:latin typeface="Consolas" panose="020B0609020204030204" pitchFamily="49" charset="0"/>
              </a:rPr>
              <a:t>4th </a:t>
            </a:r>
            <a:r>
              <a:rPr lang="hu-HU" sz="2000" dirty="0" err="1">
                <a:latin typeface="Consolas" panose="020B0609020204030204" pitchFamily="49" charset="0"/>
              </a:rPr>
              <a:t>demand</a:t>
            </a:r>
            <a:r>
              <a:rPr lang="hu-HU" sz="2000" dirty="0">
                <a:latin typeface="Consolas" panose="020B0609020204030204" pitchFamily="49" charset="0"/>
              </a:rPr>
              <a:t> </a:t>
            </a:r>
            <a:r>
              <a:rPr lang="hu-HU" sz="2000" dirty="0" err="1">
                <a:latin typeface="Consolas" panose="020B0609020204030204" pitchFamily="49" charset="0"/>
              </a:rPr>
              <a:t>reservation</a:t>
            </a:r>
            <a:r>
              <a:rPr lang="hu-HU" sz="2000" dirty="0">
                <a:latin typeface="Consolas" panose="020B0609020204030204" pitchFamily="49" charset="0"/>
              </a:rPr>
              <a:t>: D&lt;-&gt;C st:6 – </a:t>
            </a:r>
            <a:r>
              <a:rPr lang="hu-HU" sz="2000" dirty="0" err="1">
                <a:latin typeface="Consolas" panose="020B0609020204030204" pitchFamily="49" charset="0"/>
              </a:rPr>
              <a:t>successful</a:t>
            </a:r>
            <a:endParaRPr lang="hu-H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u-HU" sz="2000" dirty="0">
                <a:latin typeface="Consolas" panose="020B0609020204030204" pitchFamily="49" charset="0"/>
              </a:rPr>
              <a:t>5th </a:t>
            </a:r>
            <a:r>
              <a:rPr lang="hu-HU" sz="2000" dirty="0" err="1">
                <a:latin typeface="Consolas" panose="020B0609020204030204" pitchFamily="49" charset="0"/>
              </a:rPr>
              <a:t>demand</a:t>
            </a:r>
            <a:r>
              <a:rPr lang="hu-HU" sz="2000" dirty="0">
                <a:latin typeface="Consolas" panose="020B0609020204030204" pitchFamily="49" charset="0"/>
              </a:rPr>
              <a:t> </a:t>
            </a:r>
            <a:r>
              <a:rPr lang="hu-HU" sz="2000" dirty="0" err="1">
                <a:latin typeface="Consolas" panose="020B0609020204030204" pitchFamily="49" charset="0"/>
              </a:rPr>
              <a:t>reservation</a:t>
            </a:r>
            <a:r>
              <a:rPr lang="hu-HU" sz="2000" dirty="0">
                <a:latin typeface="Consolas" panose="020B0609020204030204" pitchFamily="49" charset="0"/>
              </a:rPr>
              <a:t>: A&lt;-&gt;C st:7 – UNSUCCESSFUL</a:t>
            </a:r>
          </a:p>
          <a:p>
            <a:pPr marL="0" indent="0">
              <a:buNone/>
            </a:pPr>
            <a:r>
              <a:rPr lang="hu-HU" sz="2000" dirty="0"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endParaRPr lang="hu-HU" sz="2400" dirty="0">
              <a:latin typeface="Consolas" panose="020B0609020204030204" pitchFamily="49" charset="0"/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1B0-1150-4AFF-A008-8D02E091D457}" type="slidenum">
              <a:rPr lang="hu-HU" smtClean="0"/>
              <a:t>20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2947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89FDF812-EB49-4CB6-8AC8-1CBB95CE1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hu-HU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1st 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Homework (4 points)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BBC8268-7D0A-4C96-A0FB-E5B5E3112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hu-HU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Deadline</a:t>
            </a:r>
            <a:r>
              <a:rPr lang="hu-H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: 2018-10-07 23:59</a:t>
            </a:r>
          </a:p>
          <a:p>
            <a:pPr algn="l"/>
            <a:endParaRPr lang="en-US" sz="18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C69B678-23F4-49D5-BEC1-4F217AEC0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28E8589-41CB-4D86-9AD4-D0202C964D3D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555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10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12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hu-HU">
                <a:solidFill>
                  <a:srgbClr val="FFFFFF"/>
                </a:solidFill>
              </a:rPr>
              <a:t>Alexa-top-1M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856461" y="154112"/>
            <a:ext cx="6082110" cy="5878388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hu-HU" sz="1400" dirty="0">
                <a:solidFill>
                  <a:srgbClr val="000000"/>
                </a:solidFill>
                <a:latin typeface="Consolas" panose="020B0609020204030204" pitchFamily="49" charset="0"/>
              </a:rPr>
              <a:t>The Alexa-top-1M </a:t>
            </a:r>
            <a:r>
              <a:rPr lang="hu-H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dataset</a:t>
            </a:r>
            <a:r>
              <a:rPr lang="hu-H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contains</a:t>
            </a:r>
            <a:r>
              <a:rPr lang="hu-H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the</a:t>
            </a:r>
            <a:r>
              <a:rPr lang="hu-HU" sz="1400" dirty="0">
                <a:solidFill>
                  <a:srgbClr val="000000"/>
                </a:solidFill>
                <a:latin typeface="Consolas" panose="020B0609020204030204" pitchFamily="49" charset="0"/>
              </a:rPr>
              <a:t> 1 </a:t>
            </a:r>
            <a:r>
              <a:rPr lang="hu-H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million</a:t>
            </a:r>
            <a:r>
              <a:rPr lang="hu-HU" sz="1400" dirty="0">
                <a:solidFill>
                  <a:srgbClr val="000000"/>
                </a:solidFill>
                <a:latin typeface="Consolas" panose="020B0609020204030204" pitchFamily="49" charset="0"/>
              </a:rPr>
              <a:t> most </a:t>
            </a:r>
            <a:r>
              <a:rPr lang="hu-H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popular</a:t>
            </a:r>
            <a:r>
              <a:rPr lang="hu-HU" sz="1400" dirty="0">
                <a:solidFill>
                  <a:srgbClr val="000000"/>
                </a:solidFill>
                <a:latin typeface="Consolas" panose="020B0609020204030204" pitchFamily="49" charset="0"/>
              </a:rPr>
              <a:t> website </a:t>
            </a:r>
            <a:r>
              <a:rPr lang="hu-H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domain</a:t>
            </a:r>
            <a:r>
              <a:rPr lang="hu-H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names</a:t>
            </a:r>
            <a:r>
              <a:rPr lang="hu-HU" sz="1400" dirty="0">
                <a:solidFill>
                  <a:srgbClr val="000000"/>
                </a:solidFill>
                <a:latin typeface="Consolas" panose="020B0609020204030204" pitchFamily="49" charset="0"/>
              </a:rPr>
              <a:t> in </a:t>
            </a:r>
            <a:r>
              <a:rPr lang="hu-H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</a:t>
            </a:r>
            <a:r>
              <a:rPr lang="hu-HU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hu-HU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hu-HU" sz="1400" dirty="0">
                <a:solidFill>
                  <a:srgbClr val="000000"/>
                </a:solidFill>
                <a:hlinkClick r:id="rId3"/>
              </a:rPr>
              <a:t>http://s3.amazonaws.com/alexa-static/top-1m.csv.zip</a:t>
            </a:r>
            <a:endParaRPr lang="hu-HU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hu-H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hu-H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</a:t>
            </a:r>
            <a:r>
              <a:rPr lang="hu-H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the</a:t>
            </a:r>
            <a:r>
              <a:rPr lang="hu-HU" sz="1400" dirty="0">
                <a:solidFill>
                  <a:srgbClr val="000000"/>
                </a:solidFill>
                <a:latin typeface="Consolas" panose="020B0609020204030204" pitchFamily="49" charset="0"/>
              </a:rPr>
              <a:t> top 100 and </a:t>
            </a:r>
            <a:r>
              <a:rPr lang="hu-H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bottom</a:t>
            </a:r>
            <a:r>
              <a:rPr lang="hu-HU" sz="1400" dirty="0">
                <a:solidFill>
                  <a:srgbClr val="000000"/>
                </a:solidFill>
                <a:latin typeface="Consolas" panose="020B0609020204030204" pitchFamily="49" charset="0"/>
              </a:rPr>
              <a:t> 100, and a </a:t>
            </a:r>
            <a:r>
              <a:rPr lang="hu-H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python</a:t>
            </a:r>
            <a:r>
              <a:rPr lang="hu-HU" sz="1400" dirty="0">
                <a:solidFill>
                  <a:srgbClr val="000000"/>
                </a:solidFill>
                <a:latin typeface="Consolas" panose="020B0609020204030204" pitchFamily="49" charset="0"/>
              </a:rPr>
              <a:t> program </a:t>
            </a:r>
            <a:r>
              <a:rPr lang="hu-H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that</a:t>
            </a:r>
            <a:r>
              <a:rPr lang="hu-H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runs</a:t>
            </a:r>
            <a:r>
              <a:rPr lang="hu-H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ping</a:t>
            </a:r>
            <a:r>
              <a:rPr lang="hu-HU" sz="1400" dirty="0">
                <a:solidFill>
                  <a:srgbClr val="000000"/>
                </a:solidFill>
                <a:latin typeface="Consolas" panose="020B0609020204030204" pitchFamily="49" charset="0"/>
              </a:rPr>
              <a:t> and </a:t>
            </a:r>
            <a:r>
              <a:rPr lang="hu-H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traceroute</a:t>
            </a:r>
            <a:r>
              <a:rPr lang="hu-H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on</a:t>
            </a:r>
            <a:r>
              <a:rPr lang="hu-H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each</a:t>
            </a:r>
            <a:r>
              <a:rPr lang="hu-HU" sz="1400" dirty="0">
                <a:solidFill>
                  <a:srgbClr val="000000"/>
                </a:solidFill>
                <a:latin typeface="Consolas" panose="020B0609020204030204" pitchFamily="49" charset="0"/>
              </a:rPr>
              <a:t> of </a:t>
            </a:r>
            <a:r>
              <a:rPr lang="hu-H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these</a:t>
            </a:r>
            <a:r>
              <a:rPr lang="hu-HU" sz="1400" dirty="0">
                <a:solidFill>
                  <a:srgbClr val="000000"/>
                </a:solidFill>
                <a:latin typeface="Consolas" panose="020B0609020204030204" pitchFamily="49" charset="0"/>
              </a:rPr>
              <a:t> 200 </a:t>
            </a:r>
            <a:r>
              <a:rPr lang="hu-H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hosts</a:t>
            </a:r>
            <a:r>
              <a:rPr lang="hu-HU" sz="1400" dirty="0">
                <a:solidFill>
                  <a:srgbClr val="000000"/>
                </a:solidFill>
                <a:latin typeface="Consolas" panose="020B0609020204030204" pitchFamily="49" charset="0"/>
              </a:rPr>
              <a:t> and </a:t>
            </a:r>
            <a:r>
              <a:rPr lang="hu-H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saves</a:t>
            </a:r>
            <a:r>
              <a:rPr lang="hu-H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the</a:t>
            </a:r>
            <a:r>
              <a:rPr lang="hu-HU" sz="1400" dirty="0">
                <a:solidFill>
                  <a:srgbClr val="000000"/>
                </a:solidFill>
                <a:latin typeface="Consolas" panose="020B0609020204030204" pitchFamily="49" charset="0"/>
              </a:rPr>
              <a:t> output in </a:t>
            </a:r>
            <a:r>
              <a:rPr lang="hu-H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the</a:t>
            </a:r>
            <a:r>
              <a:rPr lang="hu-H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given</a:t>
            </a:r>
            <a:r>
              <a:rPr lang="hu-HU" sz="1400" dirty="0">
                <a:solidFill>
                  <a:srgbClr val="000000"/>
                </a:solidFill>
                <a:latin typeface="Consolas" panose="020B0609020204030204" pitchFamily="49" charset="0"/>
              </a:rPr>
              <a:t> format.  </a:t>
            </a:r>
            <a:r>
              <a:rPr lang="hu-H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Use</a:t>
            </a:r>
            <a:r>
              <a:rPr lang="hu-H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subprocess</a:t>
            </a:r>
            <a:r>
              <a:rPr lang="hu-HU" sz="1400" dirty="0">
                <a:solidFill>
                  <a:srgbClr val="000000"/>
                </a:solidFill>
                <a:latin typeface="Consolas" panose="020B0609020204030204" pitchFamily="49" charset="0"/>
              </a:rPr>
              <a:t>! </a:t>
            </a:r>
            <a:r>
              <a:rPr lang="hu-HU" sz="14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hu-HU" sz="14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14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possible</a:t>
            </a:r>
            <a:r>
              <a:rPr lang="hu-HU" sz="14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14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run</a:t>
            </a:r>
            <a:r>
              <a:rPr lang="hu-HU" sz="14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14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the</a:t>
            </a:r>
            <a:r>
              <a:rPr lang="hu-HU" sz="14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14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scripst</a:t>
            </a:r>
            <a:r>
              <a:rPr lang="hu-HU" sz="14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14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at</a:t>
            </a:r>
            <a:r>
              <a:rPr lang="hu-HU" sz="14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14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home</a:t>
            </a:r>
            <a:r>
              <a:rPr lang="hu-HU" sz="14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, and </a:t>
            </a:r>
            <a:r>
              <a:rPr lang="hu-HU" sz="14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not</a:t>
            </a:r>
            <a:r>
              <a:rPr lang="hu-HU" sz="14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in </a:t>
            </a:r>
            <a:r>
              <a:rPr lang="hu-HU" sz="14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the</a:t>
            </a:r>
            <a:r>
              <a:rPr lang="hu-HU" sz="14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14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university</a:t>
            </a:r>
            <a:r>
              <a:rPr lang="hu-HU" sz="14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hu-H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u-H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Traceroute</a:t>
            </a:r>
            <a:r>
              <a:rPr lang="hu-H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parameters</a:t>
            </a:r>
            <a:r>
              <a:rPr lang="hu-HU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hu-H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max</a:t>
            </a:r>
            <a:r>
              <a:rPr lang="hu-HU" sz="1400" dirty="0">
                <a:solidFill>
                  <a:srgbClr val="000000"/>
                </a:solidFill>
                <a:latin typeface="Consolas" panose="020B0609020204030204" pitchFamily="49" charset="0"/>
              </a:rPr>
              <a:t>. 30 </a:t>
            </a:r>
            <a:r>
              <a:rPr lang="hu-H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hopos</a:t>
            </a:r>
            <a:endParaRPr lang="hu-H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u-H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Ping</a:t>
            </a:r>
            <a:r>
              <a:rPr lang="hu-H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parameters</a:t>
            </a:r>
            <a:r>
              <a:rPr lang="hu-HU" sz="1400" dirty="0">
                <a:solidFill>
                  <a:srgbClr val="000000"/>
                </a:solidFill>
                <a:latin typeface="Consolas" panose="020B0609020204030204" pitchFamily="49" charset="0"/>
              </a:rPr>
              <a:t>: 10 </a:t>
            </a:r>
            <a:r>
              <a:rPr lang="hu-H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tries</a:t>
            </a:r>
            <a:endParaRPr lang="hu-H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hu-H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u-HU" sz="1400" dirty="0">
                <a:solidFill>
                  <a:srgbClr val="000000"/>
                </a:solidFill>
                <a:latin typeface="Consolas" panose="020B0609020204030204" pitchFamily="49" charset="0"/>
              </a:rPr>
              <a:t>Output </a:t>
            </a:r>
            <a:r>
              <a:rPr lang="hu-H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files</a:t>
            </a:r>
            <a:r>
              <a:rPr lang="hu-HU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hu-H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</a:t>
            </a:r>
            <a:r>
              <a:rPr lang="hu-H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slide</a:t>
            </a:r>
            <a:r>
              <a:rPr lang="hu-HU" sz="1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hu-HU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hu-H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traceroute.json</a:t>
            </a:r>
            <a:endParaRPr lang="hu-H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u-HU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hu-H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ping.json</a:t>
            </a:r>
            <a:endParaRPr lang="hu-H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hu-H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u-HU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hu-H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you’re</a:t>
            </a:r>
            <a:r>
              <a:rPr lang="hu-H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running</a:t>
            </a:r>
            <a:r>
              <a:rPr lang="hu-H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these</a:t>
            </a:r>
            <a:r>
              <a:rPr lang="hu-H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paralel, limit </a:t>
            </a:r>
            <a:r>
              <a:rPr lang="hu-HU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the</a:t>
            </a:r>
            <a:r>
              <a:rPr lang="hu-H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</a:t>
            </a:r>
            <a:r>
              <a:rPr lang="hu-H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of </a:t>
            </a:r>
            <a:r>
              <a:rPr lang="hu-HU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processes</a:t>
            </a:r>
            <a:r>
              <a:rPr lang="hu-H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!!!</a:t>
            </a:r>
          </a:p>
          <a:p>
            <a:pPr marL="0" indent="0">
              <a:buNone/>
            </a:pPr>
            <a:endParaRPr lang="hu-H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u-HU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Send</a:t>
            </a:r>
            <a:r>
              <a:rPr lang="hu-H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</a:t>
            </a:r>
            <a:r>
              <a:rPr lang="hu-H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the</a:t>
            </a:r>
            <a:r>
              <a:rPr lang="hu-H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program and </a:t>
            </a:r>
            <a:r>
              <a:rPr lang="hu-HU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the</a:t>
            </a:r>
            <a:r>
              <a:rPr lang="hu-H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2 </a:t>
            </a:r>
            <a:r>
              <a:rPr lang="hu-HU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json</a:t>
            </a:r>
            <a:r>
              <a:rPr lang="hu-H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outputs</a:t>
            </a:r>
            <a:r>
              <a:rPr lang="hu-H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vpetya@mensa.hu</a:t>
            </a:r>
          </a:p>
          <a:p>
            <a:pPr marL="0" indent="0">
              <a:buNone/>
            </a:pPr>
            <a:r>
              <a:rPr lang="hu-HU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Deadline</a:t>
            </a:r>
            <a:r>
              <a:rPr lang="hu-H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2018-10-07 23:59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7EC31B0-1150-4AFF-A008-8D02E091D457}" type="slidenum">
              <a:rPr lang="hu-HU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22</a:t>
            </a:fld>
            <a:endParaRPr lang="hu-HU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557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-5575"/>
            <a:ext cx="10515601" cy="1325563"/>
          </a:xfrm>
        </p:spPr>
        <p:txBody>
          <a:bodyPr/>
          <a:lstStyle/>
          <a:p>
            <a:r>
              <a:rPr lang="hu-HU"/>
              <a:t>traceroute.json</a:t>
            </a: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2305664" y="2360598"/>
            <a:ext cx="9208049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traceroute.json:</a:t>
            </a:r>
          </a:p>
          <a:p>
            <a:r>
              <a:rPr lang="en-US">
                <a:latin typeface="Consolas" panose="020B0609020204030204" pitchFamily="49" charset="0"/>
              </a:rPr>
              <a:t>	{</a:t>
            </a:r>
          </a:p>
          <a:p>
            <a:r>
              <a:rPr lang="en-US">
                <a:latin typeface="Consolas" panose="020B0609020204030204" pitchFamily="49" charset="0"/>
              </a:rPr>
              <a:t>		"date" : "20180916",</a:t>
            </a:r>
            <a:endParaRPr lang="hu-HU">
              <a:latin typeface="Consolas" panose="020B0609020204030204" pitchFamily="49" charset="0"/>
            </a:endParaRPr>
          </a:p>
          <a:p>
            <a:r>
              <a:rPr lang="hu-HU">
                <a:latin typeface="Consolas" panose="020B0609020204030204" pitchFamily="49" charset="0"/>
              </a:rPr>
              <a:t>		"system" : "windows",</a:t>
            </a:r>
            <a:endParaRPr lang="en-US">
              <a:latin typeface="Consolas" panose="020B0609020204030204" pitchFamily="49" charset="0"/>
            </a:endParaRPr>
          </a:p>
          <a:p>
            <a:r>
              <a:rPr lang="en-US">
                <a:latin typeface="Consolas" panose="020B0609020204030204" pitchFamily="49" charset="0"/>
              </a:rPr>
              <a:t>		"traces" : [</a:t>
            </a:r>
          </a:p>
          <a:p>
            <a:r>
              <a:rPr lang="en-US">
                <a:latin typeface="Consolas" panose="020B0609020204030204" pitchFamily="49" charset="0"/>
              </a:rPr>
              <a:t>			{ </a:t>
            </a:r>
          </a:p>
          <a:p>
            <a:r>
              <a:rPr lang="en-US">
                <a:latin typeface="Consolas" panose="020B0609020204030204" pitchFamily="49" charset="0"/>
              </a:rPr>
              <a:t>			</a:t>
            </a:r>
            <a:r>
              <a:rPr lang="hu-H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"target" : "www.</a:t>
            </a:r>
            <a:r>
              <a:rPr lang="hu-HU">
                <a:latin typeface="Consolas" panose="020B0609020204030204" pitchFamily="49" charset="0"/>
              </a:rPr>
              <a:t>something</a:t>
            </a:r>
            <a:r>
              <a:rPr lang="en-US">
                <a:latin typeface="Consolas" panose="020B0609020204030204" pitchFamily="49" charset="0"/>
              </a:rPr>
              <a:t>.com",</a:t>
            </a:r>
          </a:p>
          <a:p>
            <a:r>
              <a:rPr lang="en-US">
                <a:latin typeface="Consolas" panose="020B0609020204030204" pitchFamily="49" charset="0"/>
              </a:rPr>
              <a:t>			 </a:t>
            </a:r>
            <a:r>
              <a:rPr lang="hu-H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"output" : "Tracing route to www. . . "</a:t>
            </a:r>
          </a:p>
          <a:p>
            <a:r>
              <a:rPr lang="en-US">
                <a:latin typeface="Consolas" panose="020B0609020204030204" pitchFamily="49" charset="0"/>
              </a:rPr>
              <a:t>			},</a:t>
            </a:r>
          </a:p>
          <a:p>
            <a:r>
              <a:rPr lang="en-US">
                <a:latin typeface="Consolas" panose="020B0609020204030204" pitchFamily="49" charset="0"/>
              </a:rPr>
              <a:t>			…</a:t>
            </a:r>
          </a:p>
          <a:p>
            <a:r>
              <a:rPr lang="en-US">
                <a:latin typeface="Consolas" panose="020B0609020204030204" pitchFamily="49" charset="0"/>
              </a:rPr>
              <a:t>		]</a:t>
            </a:r>
          </a:p>
          <a:p>
            <a:r>
              <a:rPr lang="en-US">
                <a:latin typeface="Consolas" panose="020B0609020204030204" pitchFamily="49" charset="0"/>
              </a:rPr>
              <a:t>	}</a:t>
            </a:r>
            <a:endParaRPr lang="hu-HU" dirty="0">
              <a:latin typeface="Consolas" panose="020B0609020204030204" pitchFamily="49" charset="0"/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EC31B0-1150-4AFF-A008-8D02E091D457}" type="slidenum">
              <a:rPr lang="hu-HU" smtClean="0"/>
              <a:t>23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32838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ping.json</a:t>
            </a: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2305664" y="2360598"/>
            <a:ext cx="9208049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dirty="0" err="1">
                <a:latin typeface="Consolas" panose="020B0609020204030204" pitchFamily="49" charset="0"/>
              </a:rPr>
              <a:t>ping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	{</a:t>
            </a:r>
          </a:p>
          <a:p>
            <a:r>
              <a:rPr lang="en-US" dirty="0">
                <a:latin typeface="Consolas" panose="020B0609020204030204" pitchFamily="49" charset="0"/>
              </a:rPr>
              <a:t>		"date" : "20180916",</a:t>
            </a:r>
            <a:endParaRPr lang="hu-HU" dirty="0">
              <a:latin typeface="Consolas" panose="020B0609020204030204" pitchFamily="49" charset="0"/>
            </a:endParaRPr>
          </a:p>
          <a:p>
            <a:r>
              <a:rPr lang="hu-HU" dirty="0">
                <a:latin typeface="Consolas" panose="020B0609020204030204" pitchFamily="49" charset="0"/>
              </a:rPr>
              <a:t>		"</a:t>
            </a:r>
            <a:r>
              <a:rPr lang="hu-HU" dirty="0" err="1">
                <a:latin typeface="Consolas" panose="020B0609020204030204" pitchFamily="49" charset="0"/>
              </a:rPr>
              <a:t>system</a:t>
            </a:r>
            <a:r>
              <a:rPr lang="hu-HU" dirty="0">
                <a:latin typeface="Consolas" panose="020B0609020204030204" pitchFamily="49" charset="0"/>
              </a:rPr>
              <a:t>" : "</a:t>
            </a:r>
            <a:r>
              <a:rPr lang="hu-HU" dirty="0" err="1">
                <a:latin typeface="Consolas" panose="020B0609020204030204" pitchFamily="49" charset="0"/>
              </a:rPr>
              <a:t>linux</a:t>
            </a:r>
            <a:r>
              <a:rPr lang="hu-HU" dirty="0">
                <a:latin typeface="Consolas" panose="020B0609020204030204" pitchFamily="49" charset="0"/>
              </a:rPr>
              <a:t>",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hu-HU" dirty="0">
                <a:latin typeface="Consolas" panose="020B0609020204030204" pitchFamily="49" charset="0"/>
              </a:rPr>
              <a:t>"</a:t>
            </a:r>
            <a:r>
              <a:rPr lang="hu-HU" dirty="0" err="1">
                <a:latin typeface="Consolas" panose="020B0609020204030204" pitchFamily="49" charset="0"/>
              </a:rPr>
              <a:t>pings</a:t>
            </a:r>
            <a:r>
              <a:rPr lang="en-US" dirty="0">
                <a:latin typeface="Consolas" panose="020B0609020204030204" pitchFamily="49" charset="0"/>
              </a:rPr>
              <a:t>" : [</a:t>
            </a:r>
          </a:p>
          <a:p>
            <a:r>
              <a:rPr lang="en-US" dirty="0">
                <a:latin typeface="Consolas" panose="020B0609020204030204" pitchFamily="49" charset="0"/>
              </a:rPr>
              <a:t>			{ </a:t>
            </a:r>
          </a:p>
          <a:p>
            <a:r>
              <a:rPr lang="en-US" dirty="0">
                <a:latin typeface="Consolas" panose="020B0609020204030204" pitchFamily="49" charset="0"/>
              </a:rPr>
              <a:t>			</a:t>
            </a:r>
            <a:r>
              <a:rPr lang="hu-HU" dirty="0"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"target" : "www.</a:t>
            </a:r>
            <a:r>
              <a:rPr lang="hu-HU" dirty="0" err="1">
                <a:latin typeface="Consolas" panose="020B0609020204030204" pitchFamily="49" charset="0"/>
              </a:rPr>
              <a:t>something</a:t>
            </a:r>
            <a:r>
              <a:rPr lang="en-US" dirty="0">
                <a:latin typeface="Consolas" panose="020B0609020204030204" pitchFamily="49" charset="0"/>
              </a:rPr>
              <a:t>.com",</a:t>
            </a:r>
          </a:p>
          <a:p>
            <a:r>
              <a:rPr lang="en-US" dirty="0">
                <a:latin typeface="Consolas" panose="020B0609020204030204" pitchFamily="49" charset="0"/>
              </a:rPr>
              <a:t>			 </a:t>
            </a:r>
            <a:r>
              <a:rPr lang="hu-HU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"output" : „</a:t>
            </a:r>
            <a:r>
              <a:rPr lang="hu-HU" dirty="0" err="1">
                <a:latin typeface="Consolas" panose="020B0609020204030204" pitchFamily="49" charset="0"/>
              </a:rPr>
              <a:t>Pinging</a:t>
            </a:r>
            <a:r>
              <a:rPr lang="hu-HU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www. . . "</a:t>
            </a:r>
          </a:p>
          <a:p>
            <a:r>
              <a:rPr lang="en-US" dirty="0">
                <a:latin typeface="Consolas" panose="020B0609020204030204" pitchFamily="49" charset="0"/>
              </a:rPr>
              <a:t>			},</a:t>
            </a:r>
          </a:p>
          <a:p>
            <a:r>
              <a:rPr lang="en-US" dirty="0">
                <a:latin typeface="Consolas" panose="020B0609020204030204" pitchFamily="49" charset="0"/>
              </a:rPr>
              <a:t>			…</a:t>
            </a:r>
          </a:p>
          <a:p>
            <a:r>
              <a:rPr lang="en-US" dirty="0">
                <a:latin typeface="Consolas" panose="020B0609020204030204" pitchFamily="49" charset="0"/>
              </a:rPr>
              <a:t>		]</a:t>
            </a:r>
          </a:p>
          <a:p>
            <a:r>
              <a:rPr lang="en-US" dirty="0">
                <a:latin typeface="Consolas" panose="020B0609020204030204" pitchFamily="49" charset="0"/>
              </a:rPr>
              <a:t>	}</a:t>
            </a:r>
            <a:endParaRPr lang="hu-HU" dirty="0">
              <a:latin typeface="Consolas" panose="020B0609020204030204" pitchFamily="49" charset="0"/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1B0-1150-4AFF-A008-8D02E091D457}" type="slidenum">
              <a:rPr lang="hu-HU" smtClean="0"/>
              <a:t>24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83480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end!</a:t>
            </a:r>
          </a:p>
        </p:txBody>
      </p:sp>
      <p:sp>
        <p:nvSpPr>
          <p:cNvPr id="6" name="Szöveg helye 5"/>
          <p:cNvSpPr>
            <a:spLocks noGrp="1"/>
          </p:cNvSpPr>
          <p:nvPr>
            <p:ph type="body" idx="1"/>
          </p:nvPr>
        </p:nvSpPr>
        <p:spPr>
          <a:xfrm>
            <a:off x="1524000" y="4256436"/>
            <a:ext cx="9144000" cy="1600818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400" kern="120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>
          <a:xfrm>
            <a:off x="8610600" y="615971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7EC31B0-1150-4AFF-A008-8D02E091D457}" type="slidenum">
              <a:rPr lang="en-US" smtClean="0"/>
              <a:pPr>
                <a:spcAft>
                  <a:spcPts val="600"/>
                </a:spcAft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44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JSON &amp; Python – </a:t>
            </a:r>
            <a:r>
              <a:rPr lang="hu-HU" b="1" dirty="0">
                <a:solidFill>
                  <a:srgbClr val="FF0000"/>
                </a:solidFill>
              </a:rPr>
              <a:t>import </a:t>
            </a:r>
            <a:r>
              <a:rPr lang="hu-HU" b="1" dirty="0" err="1">
                <a:solidFill>
                  <a:srgbClr val="FF0000"/>
                </a:solidFill>
              </a:rPr>
              <a:t>json</a:t>
            </a:r>
            <a:endParaRPr lang="hu-HU" b="1" dirty="0">
              <a:solidFill>
                <a:srgbClr val="FF0000"/>
              </a:solidFill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2065449" y="1757017"/>
            <a:ext cx="8061101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dirty="0">
                <a:latin typeface="Consolas" panose="020B0609020204030204" pitchFamily="49" charset="0"/>
              </a:rPr>
              <a:t>import </a:t>
            </a:r>
            <a:r>
              <a:rPr lang="hu-HU" dirty="0" err="1">
                <a:latin typeface="Consolas" panose="020B0609020204030204" pitchFamily="49" charset="0"/>
              </a:rPr>
              <a:t>json</a:t>
            </a:r>
            <a:endParaRPr lang="hu-HU" dirty="0">
              <a:latin typeface="Consolas" panose="020B0609020204030204" pitchFamily="49" charset="0"/>
            </a:endParaRPr>
          </a:p>
          <a:p>
            <a:endParaRPr lang="hu-HU" dirty="0">
              <a:latin typeface="Consolas" panose="020B0609020204030204" pitchFamily="49" charset="0"/>
            </a:endParaRPr>
          </a:p>
          <a:p>
            <a:r>
              <a:rPr lang="hu-HU" dirty="0" err="1">
                <a:latin typeface="Consolas" panose="020B0609020204030204" pitchFamily="49" charset="0"/>
              </a:rPr>
              <a:t>data</a:t>
            </a:r>
            <a:r>
              <a:rPr lang="hu-HU" dirty="0">
                <a:latin typeface="Consolas" panose="020B0609020204030204" pitchFamily="49" charset="0"/>
              </a:rPr>
              <a:t> = {</a:t>
            </a:r>
          </a:p>
          <a:p>
            <a:r>
              <a:rPr lang="hu-HU" dirty="0">
                <a:latin typeface="Consolas" panose="020B0609020204030204" pitchFamily="49" charset="0"/>
              </a:rPr>
              <a:t>    "</a:t>
            </a:r>
            <a:r>
              <a:rPr lang="hu-HU" dirty="0" err="1">
                <a:latin typeface="Consolas" panose="020B0609020204030204" pitchFamily="49" charset="0"/>
              </a:rPr>
              <a:t>president</a:t>
            </a:r>
            <a:r>
              <a:rPr lang="hu-HU" dirty="0">
                <a:latin typeface="Consolas" panose="020B0609020204030204" pitchFamily="49" charset="0"/>
              </a:rPr>
              <a:t>": {</a:t>
            </a:r>
          </a:p>
          <a:p>
            <a:r>
              <a:rPr lang="hu-HU" dirty="0">
                <a:latin typeface="Consolas" panose="020B0609020204030204" pitchFamily="49" charset="0"/>
              </a:rPr>
              <a:t>        "</a:t>
            </a:r>
            <a:r>
              <a:rPr lang="hu-HU" dirty="0" err="1">
                <a:latin typeface="Consolas" panose="020B0609020204030204" pitchFamily="49" charset="0"/>
              </a:rPr>
              <a:t>name</a:t>
            </a:r>
            <a:r>
              <a:rPr lang="hu-HU" dirty="0">
                <a:latin typeface="Consolas" panose="020B0609020204030204" pitchFamily="49" charset="0"/>
              </a:rPr>
              <a:t>": "</a:t>
            </a:r>
            <a:r>
              <a:rPr lang="hu-HU" dirty="0" err="1">
                <a:latin typeface="Consolas" panose="020B0609020204030204" pitchFamily="49" charset="0"/>
              </a:rPr>
              <a:t>Zaphod</a:t>
            </a:r>
            <a:r>
              <a:rPr lang="hu-HU" dirty="0">
                <a:latin typeface="Consolas" panose="020B0609020204030204" pitchFamily="49" charset="0"/>
              </a:rPr>
              <a:t> </a:t>
            </a:r>
            <a:r>
              <a:rPr lang="hu-HU" dirty="0" err="1">
                <a:latin typeface="Consolas" panose="020B0609020204030204" pitchFamily="49" charset="0"/>
              </a:rPr>
              <a:t>Beeblebrox</a:t>
            </a:r>
            <a:r>
              <a:rPr lang="hu-HU" dirty="0">
                <a:latin typeface="Consolas" panose="020B0609020204030204" pitchFamily="49" charset="0"/>
              </a:rPr>
              <a:t>",</a:t>
            </a:r>
          </a:p>
          <a:p>
            <a:r>
              <a:rPr lang="hu-HU" dirty="0">
                <a:latin typeface="Consolas" panose="020B0609020204030204" pitchFamily="49" charset="0"/>
              </a:rPr>
              <a:t>        "species": "</a:t>
            </a:r>
            <a:r>
              <a:rPr lang="hu-HU" dirty="0" err="1">
                <a:latin typeface="Consolas" panose="020B0609020204030204" pitchFamily="49" charset="0"/>
              </a:rPr>
              <a:t>Betelgeusian</a:t>
            </a:r>
            <a:r>
              <a:rPr lang="hu-HU" dirty="0">
                <a:latin typeface="Consolas" panose="020B0609020204030204" pitchFamily="49" charset="0"/>
              </a:rPr>
              <a:t>"</a:t>
            </a:r>
          </a:p>
          <a:p>
            <a:r>
              <a:rPr lang="hu-HU" dirty="0">
                <a:latin typeface="Consolas" panose="020B0609020204030204" pitchFamily="49" charset="0"/>
              </a:rPr>
              <a:t>    }</a:t>
            </a:r>
          </a:p>
          <a:p>
            <a:r>
              <a:rPr lang="hu-HU" dirty="0">
                <a:latin typeface="Consolas" panose="020B0609020204030204" pitchFamily="49" charset="0"/>
              </a:rPr>
              <a:t>}</a:t>
            </a:r>
          </a:p>
          <a:p>
            <a:endParaRPr lang="hu-HU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with open("</a:t>
            </a:r>
            <a:r>
              <a:rPr lang="en-US" dirty="0" err="1">
                <a:latin typeface="Consolas" panose="020B0609020204030204" pitchFamily="49" charset="0"/>
              </a:rPr>
              <a:t>data_file.json</a:t>
            </a:r>
            <a:r>
              <a:rPr lang="en-US" dirty="0">
                <a:latin typeface="Consolas" panose="020B0609020204030204" pitchFamily="49" charset="0"/>
              </a:rPr>
              <a:t>", "w") as </a:t>
            </a:r>
            <a:r>
              <a:rPr lang="en-US" dirty="0" err="1">
                <a:latin typeface="Consolas" panose="020B0609020204030204" pitchFamily="49" charset="0"/>
              </a:rPr>
              <a:t>write_file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json.dump</a:t>
            </a:r>
            <a:r>
              <a:rPr lang="en-US" dirty="0">
                <a:latin typeface="Consolas" panose="020B0609020204030204" pitchFamily="49" charset="0"/>
              </a:rPr>
              <a:t>(data, </a:t>
            </a:r>
            <a:r>
              <a:rPr lang="en-US" dirty="0" err="1">
                <a:latin typeface="Consolas" panose="020B0609020204030204" pitchFamily="49" charset="0"/>
              </a:rPr>
              <a:t>write_file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hu-HU" dirty="0">
              <a:latin typeface="Consolas" panose="020B0609020204030204" pitchFamily="49" charset="0"/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1B0-1150-4AFF-A008-8D02E091D457}" type="slidenum">
              <a:rPr lang="hu-HU" smtClean="0"/>
              <a:t>3</a:t>
            </a:fld>
            <a:endParaRPr lang="hu-HU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2F19E986-0965-4431-AB96-7F7F028C5EB6}"/>
              </a:ext>
            </a:extLst>
          </p:cNvPr>
          <p:cNvSpPr txBox="1"/>
          <p:nvPr/>
        </p:nvSpPr>
        <p:spPr>
          <a:xfrm>
            <a:off x="2065449" y="1319988"/>
            <a:ext cx="8061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/>
              <a:t>Dump</a:t>
            </a:r>
            <a:r>
              <a:rPr lang="hu-HU" b="1" dirty="0"/>
              <a:t> JSON </a:t>
            </a:r>
            <a:r>
              <a:rPr lang="hu-HU" b="1" dirty="0" err="1"/>
              <a:t>object</a:t>
            </a:r>
            <a:r>
              <a:rPr lang="hu-HU" b="1" dirty="0"/>
              <a:t> </a:t>
            </a:r>
            <a:r>
              <a:rPr lang="hu-HU" b="1" dirty="0" err="1"/>
              <a:t>to</a:t>
            </a:r>
            <a:r>
              <a:rPr lang="hu-HU" b="1" dirty="0"/>
              <a:t> JSON file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A7D5029C-A9CD-40E6-BEF6-FE0A35A39858}"/>
              </a:ext>
            </a:extLst>
          </p:cNvPr>
          <p:cNvSpPr txBox="1"/>
          <p:nvPr/>
        </p:nvSpPr>
        <p:spPr>
          <a:xfrm>
            <a:off x="2065449" y="5617686"/>
            <a:ext cx="806110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dirty="0" err="1">
                <a:latin typeface="Consolas" panose="020B0609020204030204" pitchFamily="49" charset="0"/>
              </a:rPr>
              <a:t>json_string</a:t>
            </a:r>
            <a:r>
              <a:rPr lang="hu-HU" dirty="0">
                <a:latin typeface="Consolas" panose="020B0609020204030204" pitchFamily="49" charset="0"/>
              </a:rPr>
              <a:t> = </a:t>
            </a:r>
            <a:r>
              <a:rPr lang="hu-HU" dirty="0" err="1">
                <a:latin typeface="Consolas" panose="020B0609020204030204" pitchFamily="49" charset="0"/>
              </a:rPr>
              <a:t>json.dumps</a:t>
            </a:r>
            <a:r>
              <a:rPr lang="hu-HU" dirty="0">
                <a:latin typeface="Consolas" panose="020B0609020204030204" pitchFamily="49" charset="0"/>
              </a:rPr>
              <a:t>(</a:t>
            </a:r>
            <a:r>
              <a:rPr lang="hu-HU" dirty="0" err="1">
                <a:latin typeface="Consolas" panose="020B0609020204030204" pitchFamily="49" charset="0"/>
              </a:rPr>
              <a:t>data</a:t>
            </a:r>
            <a:r>
              <a:rPr lang="hu-HU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92069D9D-C277-407C-82D5-F915CD70E474}"/>
              </a:ext>
            </a:extLst>
          </p:cNvPr>
          <p:cNvSpPr txBox="1"/>
          <p:nvPr/>
        </p:nvSpPr>
        <p:spPr>
          <a:xfrm>
            <a:off x="2065448" y="5168680"/>
            <a:ext cx="8061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JSON </a:t>
            </a:r>
            <a:r>
              <a:rPr lang="hu-HU" b="1" dirty="0" err="1"/>
              <a:t>string</a:t>
            </a:r>
            <a:r>
              <a:rPr lang="hu-HU" b="1" dirty="0"/>
              <a:t> </a:t>
            </a:r>
            <a:r>
              <a:rPr lang="hu-HU" b="1" dirty="0" err="1"/>
              <a:t>from</a:t>
            </a:r>
            <a:r>
              <a:rPr lang="hu-HU" b="1" dirty="0"/>
              <a:t> a JSON </a:t>
            </a:r>
            <a:r>
              <a:rPr lang="hu-HU" b="1" dirty="0" err="1"/>
              <a:t>object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988451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JSON &amp; Python – </a:t>
            </a:r>
            <a:br>
              <a:rPr lang="hu-HU" dirty="0"/>
            </a:br>
            <a:r>
              <a:rPr lang="hu-HU" dirty="0"/>
              <a:t>	 	     </a:t>
            </a:r>
            <a:r>
              <a:rPr lang="hu-HU" dirty="0" err="1"/>
              <a:t>Type</a:t>
            </a:r>
            <a:r>
              <a:rPr lang="hu-HU" dirty="0"/>
              <a:t> </a:t>
            </a:r>
            <a:r>
              <a:rPr lang="hu-HU" dirty="0" err="1"/>
              <a:t>association</a:t>
            </a:r>
            <a:r>
              <a:rPr lang="hu-HU" dirty="0"/>
              <a:t> </a:t>
            </a:r>
            <a:r>
              <a:rPr lang="hu-HU" dirty="0" err="1"/>
              <a:t>during</a:t>
            </a:r>
            <a:r>
              <a:rPr lang="hu-HU" dirty="0"/>
              <a:t> </a:t>
            </a:r>
            <a:r>
              <a:rPr lang="hu-HU" dirty="0" err="1"/>
              <a:t>serialization</a:t>
            </a:r>
            <a:endParaRPr lang="hu-HU" b="1" dirty="0">
              <a:solidFill>
                <a:srgbClr val="FF0000"/>
              </a:solidFill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1B0-1150-4AFF-A008-8D02E091D457}" type="slidenum">
              <a:rPr lang="hu-HU" smtClean="0"/>
              <a:t>4</a:t>
            </a:fld>
            <a:endParaRPr lang="hu-HU"/>
          </a:p>
        </p:txBody>
      </p:sp>
      <p:graphicFrame>
        <p:nvGraphicFramePr>
          <p:cNvPr id="3" name="Táblázat 2">
            <a:extLst>
              <a:ext uri="{FF2B5EF4-FFF2-40B4-BE49-F238E27FC236}">
                <a16:creationId xmlns:a16="http://schemas.microsoft.com/office/drawing/2014/main" id="{5C363449-B6EB-43F9-B93F-02A3C49BF3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676409"/>
              </p:ext>
            </p:extLst>
          </p:nvPr>
        </p:nvGraphicFramePr>
        <p:xfrm>
          <a:off x="2809875" y="2254919"/>
          <a:ext cx="6572250" cy="2926080"/>
        </p:xfrm>
        <a:graphic>
          <a:graphicData uri="http://schemas.openxmlformats.org/drawingml/2006/table">
            <a:tbl>
              <a:tblPr/>
              <a:tblGrid>
                <a:gridCol w="3286125">
                  <a:extLst>
                    <a:ext uri="{9D8B030D-6E8A-4147-A177-3AD203B41FA5}">
                      <a16:colId xmlns:a16="http://schemas.microsoft.com/office/drawing/2014/main" val="1413312174"/>
                    </a:ext>
                  </a:extLst>
                </a:gridCol>
                <a:gridCol w="3286125">
                  <a:extLst>
                    <a:ext uri="{9D8B030D-6E8A-4147-A177-3AD203B41FA5}">
                      <a16:colId xmlns:a16="http://schemas.microsoft.com/office/drawing/2014/main" val="14512268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hu-HU" b="1" dirty="0">
                          <a:effectLst/>
                        </a:rPr>
                        <a:t>Python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b="1" dirty="0">
                          <a:effectLst/>
                        </a:rPr>
                        <a:t>JSON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52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hu-HU">
                          <a:effectLst/>
                        </a:rPr>
                        <a:t>dict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>
                          <a:effectLst/>
                        </a:rPr>
                        <a:t>object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68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hu-HU" dirty="0" err="1">
                          <a:solidFill>
                            <a:srgbClr val="FF0000"/>
                          </a:solidFill>
                          <a:effectLst/>
                        </a:rPr>
                        <a:t>list</a:t>
                      </a:r>
                      <a:r>
                        <a:rPr lang="hu-HU" dirty="0">
                          <a:solidFill>
                            <a:srgbClr val="FF0000"/>
                          </a:solidFill>
                          <a:effectLst/>
                        </a:rPr>
                        <a:t>, </a:t>
                      </a:r>
                      <a:r>
                        <a:rPr lang="hu-HU" dirty="0" err="1">
                          <a:solidFill>
                            <a:srgbClr val="FF0000"/>
                          </a:solidFill>
                          <a:effectLst/>
                        </a:rPr>
                        <a:t>tuple</a:t>
                      </a:r>
                      <a:endParaRPr lang="hu-HU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dirty="0" err="1">
                          <a:solidFill>
                            <a:srgbClr val="FF0000"/>
                          </a:solidFill>
                          <a:effectLst/>
                        </a:rPr>
                        <a:t>array</a:t>
                      </a:r>
                      <a:endParaRPr lang="hu-HU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517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hu-HU">
                          <a:effectLst/>
                        </a:rPr>
                        <a:t>str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>
                          <a:effectLst/>
                        </a:rPr>
                        <a:t>string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0524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hu-HU" dirty="0">
                          <a:solidFill>
                            <a:srgbClr val="FF0000"/>
                          </a:solidFill>
                          <a:effectLst/>
                        </a:rPr>
                        <a:t>int, </a:t>
                      </a:r>
                      <a:r>
                        <a:rPr lang="hu-HU" dirty="0" err="1">
                          <a:solidFill>
                            <a:srgbClr val="FF0000"/>
                          </a:solidFill>
                          <a:effectLst/>
                        </a:rPr>
                        <a:t>long</a:t>
                      </a:r>
                      <a:r>
                        <a:rPr lang="hu-HU" dirty="0">
                          <a:solidFill>
                            <a:srgbClr val="FF0000"/>
                          </a:solidFill>
                          <a:effectLst/>
                        </a:rPr>
                        <a:t>, </a:t>
                      </a:r>
                      <a:r>
                        <a:rPr lang="hu-HU" dirty="0" err="1">
                          <a:solidFill>
                            <a:srgbClr val="FF0000"/>
                          </a:solidFill>
                          <a:effectLst/>
                        </a:rPr>
                        <a:t>float</a:t>
                      </a:r>
                      <a:endParaRPr lang="hu-HU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dirty="0" err="1">
                          <a:solidFill>
                            <a:srgbClr val="FF0000"/>
                          </a:solidFill>
                          <a:effectLst/>
                        </a:rPr>
                        <a:t>number</a:t>
                      </a:r>
                      <a:endParaRPr lang="hu-HU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848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hu-HU" dirty="0" err="1">
                          <a:effectLst/>
                        </a:rPr>
                        <a:t>True</a:t>
                      </a:r>
                      <a:endParaRPr lang="hu-HU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dirty="0" err="1">
                          <a:effectLst/>
                        </a:rPr>
                        <a:t>true</a:t>
                      </a:r>
                      <a:endParaRPr lang="hu-HU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289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hu-HU">
                          <a:effectLst/>
                        </a:rPr>
                        <a:t>False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>
                          <a:effectLst/>
                        </a:rPr>
                        <a:t>false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848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hu-HU">
                          <a:effectLst/>
                        </a:rPr>
                        <a:t>None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dirty="0">
                          <a:effectLst/>
                        </a:rPr>
                        <a:t>null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577909"/>
                  </a:ext>
                </a:extLst>
              </a:tr>
            </a:tbl>
          </a:graphicData>
        </a:graphic>
      </p:graphicFrame>
      <p:cxnSp>
        <p:nvCxnSpPr>
          <p:cNvPr id="7" name="Egyenes összekötő nyíllal 6">
            <a:extLst>
              <a:ext uri="{FF2B5EF4-FFF2-40B4-BE49-F238E27FC236}">
                <a16:creationId xmlns:a16="http://schemas.microsoft.com/office/drawing/2014/main" id="{AD814F1A-D2FC-4E3B-861E-4DB661DD8563}"/>
              </a:ext>
            </a:extLst>
          </p:cNvPr>
          <p:cNvCxnSpPr>
            <a:cxnSpLocks/>
          </p:cNvCxnSpPr>
          <p:nvPr/>
        </p:nvCxnSpPr>
        <p:spPr>
          <a:xfrm>
            <a:off x="4468969" y="2086377"/>
            <a:ext cx="315532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16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JSON &amp; Python – </a:t>
            </a:r>
            <a:br>
              <a:rPr lang="hu-HU" dirty="0"/>
            </a:br>
            <a:r>
              <a:rPr lang="hu-HU" dirty="0"/>
              <a:t>	 	     </a:t>
            </a:r>
            <a:r>
              <a:rPr lang="hu-HU" dirty="0" err="1"/>
              <a:t>Type</a:t>
            </a:r>
            <a:r>
              <a:rPr lang="hu-HU" dirty="0"/>
              <a:t> </a:t>
            </a:r>
            <a:r>
              <a:rPr lang="hu-HU" dirty="0" err="1"/>
              <a:t>association</a:t>
            </a:r>
            <a:r>
              <a:rPr lang="hu-HU" dirty="0"/>
              <a:t> </a:t>
            </a:r>
            <a:r>
              <a:rPr lang="hu-HU" dirty="0" err="1"/>
              <a:t>during</a:t>
            </a:r>
            <a:r>
              <a:rPr lang="hu-HU" dirty="0"/>
              <a:t> </a:t>
            </a:r>
            <a:r>
              <a:rPr lang="hu-HU" dirty="0" err="1"/>
              <a:t>deserialization</a:t>
            </a:r>
            <a:endParaRPr lang="hu-HU" b="1" dirty="0">
              <a:solidFill>
                <a:srgbClr val="FF0000"/>
              </a:solidFill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1B0-1150-4AFF-A008-8D02E091D457}" type="slidenum">
              <a:rPr lang="hu-HU" smtClean="0"/>
              <a:t>5</a:t>
            </a:fld>
            <a:endParaRPr lang="hu-HU"/>
          </a:p>
        </p:txBody>
      </p:sp>
      <p:cxnSp>
        <p:nvCxnSpPr>
          <p:cNvPr id="7" name="Egyenes összekötő nyíllal 6">
            <a:extLst>
              <a:ext uri="{FF2B5EF4-FFF2-40B4-BE49-F238E27FC236}">
                <a16:creationId xmlns:a16="http://schemas.microsoft.com/office/drawing/2014/main" id="{AD814F1A-D2FC-4E3B-861E-4DB661DD8563}"/>
              </a:ext>
            </a:extLst>
          </p:cNvPr>
          <p:cNvCxnSpPr>
            <a:cxnSpLocks/>
          </p:cNvCxnSpPr>
          <p:nvPr/>
        </p:nvCxnSpPr>
        <p:spPr>
          <a:xfrm>
            <a:off x="4468969" y="2086377"/>
            <a:ext cx="315532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áblázat 3">
            <a:extLst>
              <a:ext uri="{FF2B5EF4-FFF2-40B4-BE49-F238E27FC236}">
                <a16:creationId xmlns:a16="http://schemas.microsoft.com/office/drawing/2014/main" id="{E870359B-B2EC-422C-8822-9A8165CAEE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710493"/>
              </p:ext>
            </p:extLst>
          </p:nvPr>
        </p:nvGraphicFramePr>
        <p:xfrm>
          <a:off x="2809875" y="2355374"/>
          <a:ext cx="6572250" cy="3291840"/>
        </p:xfrm>
        <a:graphic>
          <a:graphicData uri="http://schemas.openxmlformats.org/drawingml/2006/table">
            <a:tbl>
              <a:tblPr/>
              <a:tblGrid>
                <a:gridCol w="3286125">
                  <a:extLst>
                    <a:ext uri="{9D8B030D-6E8A-4147-A177-3AD203B41FA5}">
                      <a16:colId xmlns:a16="http://schemas.microsoft.com/office/drawing/2014/main" val="1595995565"/>
                    </a:ext>
                  </a:extLst>
                </a:gridCol>
                <a:gridCol w="3286125">
                  <a:extLst>
                    <a:ext uri="{9D8B030D-6E8A-4147-A177-3AD203B41FA5}">
                      <a16:colId xmlns:a16="http://schemas.microsoft.com/office/drawing/2014/main" val="10023027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hu-HU" b="1" dirty="0">
                          <a:effectLst/>
                        </a:rPr>
                        <a:t>JSON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b="1" dirty="0">
                          <a:effectLst/>
                        </a:rPr>
                        <a:t>Python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865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hu-HU">
                          <a:effectLst/>
                        </a:rPr>
                        <a:t>object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>
                          <a:effectLst/>
                        </a:rPr>
                        <a:t>dict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1643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hu-HU" dirty="0" err="1">
                          <a:solidFill>
                            <a:srgbClr val="FF0000"/>
                          </a:solidFill>
                          <a:effectLst/>
                        </a:rPr>
                        <a:t>array</a:t>
                      </a:r>
                      <a:endParaRPr lang="hu-HU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dirty="0" err="1">
                          <a:solidFill>
                            <a:srgbClr val="FF0000"/>
                          </a:solidFill>
                          <a:effectLst/>
                        </a:rPr>
                        <a:t>list</a:t>
                      </a:r>
                      <a:endParaRPr lang="hu-HU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5299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hu-HU">
                          <a:effectLst/>
                        </a:rPr>
                        <a:t>string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>
                          <a:effectLst/>
                        </a:rPr>
                        <a:t>str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790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hu-HU" dirty="0" err="1">
                          <a:solidFill>
                            <a:srgbClr val="FF0000"/>
                          </a:solidFill>
                          <a:effectLst/>
                        </a:rPr>
                        <a:t>number</a:t>
                      </a:r>
                      <a:r>
                        <a:rPr lang="hu-HU" dirty="0">
                          <a:solidFill>
                            <a:srgbClr val="FF0000"/>
                          </a:solidFill>
                          <a:effectLst/>
                        </a:rPr>
                        <a:t> (int)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dirty="0">
                          <a:solidFill>
                            <a:srgbClr val="FF0000"/>
                          </a:solidFill>
                          <a:effectLst/>
                        </a:rPr>
                        <a:t>int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1592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hu-HU" dirty="0" err="1">
                          <a:solidFill>
                            <a:srgbClr val="FF0000"/>
                          </a:solidFill>
                          <a:effectLst/>
                        </a:rPr>
                        <a:t>number</a:t>
                      </a:r>
                      <a:r>
                        <a:rPr lang="hu-HU" dirty="0">
                          <a:solidFill>
                            <a:srgbClr val="FF0000"/>
                          </a:solidFill>
                          <a:effectLst/>
                        </a:rPr>
                        <a:t> (</a:t>
                      </a:r>
                      <a:r>
                        <a:rPr lang="hu-HU" dirty="0" err="1">
                          <a:solidFill>
                            <a:srgbClr val="FF0000"/>
                          </a:solidFill>
                          <a:effectLst/>
                        </a:rPr>
                        <a:t>real</a:t>
                      </a:r>
                      <a:r>
                        <a:rPr lang="hu-HU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dirty="0" err="1">
                          <a:solidFill>
                            <a:srgbClr val="FF0000"/>
                          </a:solidFill>
                          <a:effectLst/>
                        </a:rPr>
                        <a:t>float</a:t>
                      </a:r>
                      <a:endParaRPr lang="hu-HU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025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hu-HU">
                          <a:effectLst/>
                        </a:rPr>
                        <a:t>true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>
                          <a:effectLst/>
                        </a:rPr>
                        <a:t>True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3476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hu-HU">
                          <a:effectLst/>
                        </a:rPr>
                        <a:t>false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>
                          <a:effectLst/>
                        </a:rPr>
                        <a:t>False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9955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hu-HU">
                          <a:effectLst/>
                        </a:rPr>
                        <a:t>null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dirty="0" err="1">
                          <a:effectLst/>
                        </a:rPr>
                        <a:t>None</a:t>
                      </a:r>
                      <a:endParaRPr lang="hu-HU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270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978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JSON &amp; Python – JSON </a:t>
            </a:r>
            <a:r>
              <a:rPr lang="hu-HU" dirty="0" err="1">
                <a:solidFill>
                  <a:schemeClr val="tx1"/>
                </a:solidFill>
              </a:rPr>
              <a:t>files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2065449" y="1757017"/>
            <a:ext cx="8061101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dirty="0">
                <a:latin typeface="Consolas" panose="020B0609020204030204" pitchFamily="49" charset="0"/>
              </a:rPr>
              <a:t>import </a:t>
            </a:r>
            <a:r>
              <a:rPr lang="hu-HU" dirty="0" err="1">
                <a:latin typeface="Consolas" panose="020B0609020204030204" pitchFamily="49" charset="0"/>
              </a:rPr>
              <a:t>json</a:t>
            </a:r>
            <a:endParaRPr lang="hu-HU" dirty="0">
              <a:latin typeface="Consolas" panose="020B0609020204030204" pitchFamily="49" charset="0"/>
            </a:endParaRPr>
          </a:p>
          <a:p>
            <a:endParaRPr lang="hu-HU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with open("</a:t>
            </a:r>
            <a:r>
              <a:rPr lang="en-US" dirty="0" err="1">
                <a:latin typeface="Consolas" panose="020B0609020204030204" pitchFamily="49" charset="0"/>
              </a:rPr>
              <a:t>data_file.json</a:t>
            </a:r>
            <a:r>
              <a:rPr lang="en-US" dirty="0">
                <a:latin typeface="Consolas" panose="020B0609020204030204" pitchFamily="49" charset="0"/>
              </a:rPr>
              <a:t>", "r") as </a:t>
            </a:r>
            <a:r>
              <a:rPr lang="en-US" dirty="0" err="1">
                <a:latin typeface="Consolas" panose="020B0609020204030204" pitchFamily="49" charset="0"/>
              </a:rPr>
              <a:t>read_file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    data = </a:t>
            </a:r>
            <a:r>
              <a:rPr lang="en-US" dirty="0" err="1">
                <a:latin typeface="Consolas" panose="020B0609020204030204" pitchFamily="49" charset="0"/>
              </a:rPr>
              <a:t>json.load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read_file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hu-HU" dirty="0">
              <a:latin typeface="Consolas" panose="020B0609020204030204" pitchFamily="49" charset="0"/>
            </a:endParaRPr>
          </a:p>
          <a:p>
            <a:r>
              <a:rPr lang="hu-HU" dirty="0">
                <a:latin typeface="Consolas" panose="020B0609020204030204" pitchFamily="49" charset="0"/>
              </a:rPr>
              <a:t>    print( </a:t>
            </a:r>
            <a:r>
              <a:rPr lang="hu-HU" dirty="0" err="1">
                <a:latin typeface="Consolas" panose="020B0609020204030204" pitchFamily="49" charset="0"/>
              </a:rPr>
              <a:t>data</a:t>
            </a:r>
            <a:r>
              <a:rPr lang="hu-HU" dirty="0">
                <a:latin typeface="Consolas" panose="020B0609020204030204" pitchFamily="49" charset="0"/>
              </a:rPr>
              <a:t>["</a:t>
            </a:r>
            <a:r>
              <a:rPr lang="hu-HU" dirty="0" err="1">
                <a:latin typeface="Consolas" panose="020B0609020204030204" pitchFamily="49" charset="0"/>
              </a:rPr>
              <a:t>president</a:t>
            </a:r>
            <a:r>
              <a:rPr lang="hu-HU" dirty="0">
                <a:latin typeface="Consolas" panose="020B0609020204030204" pitchFamily="49" charset="0"/>
              </a:rPr>
              <a:t>"]["</a:t>
            </a:r>
            <a:r>
              <a:rPr lang="hu-HU" dirty="0" err="1">
                <a:latin typeface="Consolas" panose="020B0609020204030204" pitchFamily="49" charset="0"/>
              </a:rPr>
              <a:t>name</a:t>
            </a:r>
            <a:r>
              <a:rPr lang="hu-HU" dirty="0">
                <a:latin typeface="Consolas" panose="020B0609020204030204" pitchFamily="49" charset="0"/>
              </a:rPr>
              <a:t>"] )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1B0-1150-4AFF-A008-8D02E091D457}" type="slidenum">
              <a:rPr lang="hu-HU" smtClean="0"/>
              <a:t>6</a:t>
            </a:fld>
            <a:endParaRPr lang="hu-HU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2F19E986-0965-4431-AB96-7F7F028C5EB6}"/>
              </a:ext>
            </a:extLst>
          </p:cNvPr>
          <p:cNvSpPr txBox="1"/>
          <p:nvPr/>
        </p:nvSpPr>
        <p:spPr>
          <a:xfrm>
            <a:off x="2065449" y="1319988"/>
            <a:ext cx="8061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Read JSON </a:t>
            </a:r>
            <a:r>
              <a:rPr lang="hu-HU" b="1" dirty="0" err="1"/>
              <a:t>object</a:t>
            </a:r>
            <a:r>
              <a:rPr lang="hu-HU" b="1" dirty="0"/>
              <a:t> </a:t>
            </a:r>
            <a:r>
              <a:rPr lang="hu-HU" b="1" dirty="0" err="1"/>
              <a:t>from</a:t>
            </a:r>
            <a:r>
              <a:rPr lang="hu-HU" b="1" dirty="0"/>
              <a:t> a JSON file</a:t>
            </a:r>
          </a:p>
        </p:txBody>
      </p:sp>
    </p:spTree>
    <p:extLst>
      <p:ext uri="{BB962C8B-B14F-4D97-AF65-F5344CB8AC3E}">
        <p14:creationId xmlns:p14="http://schemas.microsoft.com/office/powerpoint/2010/main" val="2794153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-5575"/>
            <a:ext cx="10515601" cy="1325563"/>
          </a:xfrm>
        </p:spPr>
        <p:txBody>
          <a:bodyPr>
            <a:normAutofit/>
          </a:bodyPr>
          <a:lstStyle/>
          <a:p>
            <a:r>
              <a:rPr lang="hu-HU"/>
              <a:t>JSON &amp; Python – JSON </a:t>
            </a:r>
            <a:r>
              <a:rPr lang="hu-HU">
                <a:solidFill>
                  <a:schemeClr val="tx1"/>
                </a:solidFill>
              </a:rPr>
              <a:t>files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EC31B0-1150-4AFF-A008-8D02E091D457}" type="slidenum">
              <a:rPr lang="hu-HU" smtClean="0"/>
              <a:t>7</a:t>
            </a:fld>
            <a:endParaRPr lang="hu-HU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A7D5029C-A9CD-40E6-BEF6-FE0A35A39858}"/>
              </a:ext>
            </a:extLst>
          </p:cNvPr>
          <p:cNvSpPr txBox="1"/>
          <p:nvPr/>
        </p:nvSpPr>
        <p:spPr>
          <a:xfrm>
            <a:off x="2065449" y="1334487"/>
            <a:ext cx="8289165" cy="5355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dirty="0">
                <a:latin typeface="Consolas" panose="020B0609020204030204" pitchFamily="49" charset="0"/>
              </a:rPr>
              <a:t>import </a:t>
            </a:r>
            <a:r>
              <a:rPr lang="hu-HU" dirty="0" err="1">
                <a:latin typeface="Consolas" panose="020B0609020204030204" pitchFamily="49" charset="0"/>
              </a:rPr>
              <a:t>json</a:t>
            </a:r>
            <a:endParaRPr lang="hu-HU" dirty="0">
              <a:latin typeface="Consolas" panose="020B0609020204030204" pitchFamily="49" charset="0"/>
            </a:endParaRPr>
          </a:p>
          <a:p>
            <a:r>
              <a:rPr lang="hu-HU" dirty="0" err="1">
                <a:latin typeface="Consolas" panose="020B0609020204030204" pitchFamily="49" charset="0"/>
              </a:rPr>
              <a:t>json_string</a:t>
            </a:r>
            <a:r>
              <a:rPr lang="hu-HU" dirty="0">
                <a:latin typeface="Consolas" panose="020B0609020204030204" pitchFamily="49" charset="0"/>
              </a:rPr>
              <a:t> = """</a:t>
            </a:r>
          </a:p>
          <a:p>
            <a:r>
              <a:rPr lang="hu-HU" dirty="0">
                <a:latin typeface="Consolas" panose="020B0609020204030204" pitchFamily="49" charset="0"/>
              </a:rPr>
              <a:t>{</a:t>
            </a:r>
          </a:p>
          <a:p>
            <a:r>
              <a:rPr lang="hu-HU" dirty="0">
                <a:latin typeface="Consolas" panose="020B0609020204030204" pitchFamily="49" charset="0"/>
              </a:rPr>
              <a:t>    "</a:t>
            </a:r>
            <a:r>
              <a:rPr lang="hu-HU" dirty="0" err="1">
                <a:latin typeface="Consolas" panose="020B0609020204030204" pitchFamily="49" charset="0"/>
              </a:rPr>
              <a:t>researcher</a:t>
            </a:r>
            <a:r>
              <a:rPr lang="hu-HU" dirty="0">
                <a:latin typeface="Consolas" panose="020B0609020204030204" pitchFamily="49" charset="0"/>
              </a:rPr>
              <a:t>": {</a:t>
            </a:r>
          </a:p>
          <a:p>
            <a:r>
              <a:rPr lang="hu-HU" dirty="0">
                <a:latin typeface="Consolas" panose="020B0609020204030204" pitchFamily="49" charset="0"/>
              </a:rPr>
              <a:t>        "</a:t>
            </a:r>
            <a:r>
              <a:rPr lang="hu-HU" dirty="0" err="1">
                <a:latin typeface="Consolas" panose="020B0609020204030204" pitchFamily="49" charset="0"/>
              </a:rPr>
              <a:t>name</a:t>
            </a:r>
            <a:r>
              <a:rPr lang="hu-HU" dirty="0">
                <a:latin typeface="Consolas" panose="020B0609020204030204" pitchFamily="49" charset="0"/>
              </a:rPr>
              <a:t>": "Ford </a:t>
            </a:r>
            <a:r>
              <a:rPr lang="hu-HU" dirty="0" err="1">
                <a:latin typeface="Consolas" panose="020B0609020204030204" pitchFamily="49" charset="0"/>
              </a:rPr>
              <a:t>Prefect</a:t>
            </a:r>
            <a:r>
              <a:rPr lang="hu-HU" dirty="0">
                <a:latin typeface="Consolas" panose="020B0609020204030204" pitchFamily="49" charset="0"/>
              </a:rPr>
              <a:t>",</a:t>
            </a:r>
          </a:p>
          <a:p>
            <a:r>
              <a:rPr lang="hu-HU" dirty="0">
                <a:latin typeface="Consolas" panose="020B0609020204030204" pitchFamily="49" charset="0"/>
              </a:rPr>
              <a:t>        "species": "</a:t>
            </a:r>
            <a:r>
              <a:rPr lang="hu-HU" dirty="0" err="1">
                <a:latin typeface="Consolas" panose="020B0609020204030204" pitchFamily="49" charset="0"/>
              </a:rPr>
              <a:t>Betelgeusian</a:t>
            </a:r>
            <a:r>
              <a:rPr lang="hu-HU" dirty="0">
                <a:latin typeface="Consolas" panose="020B0609020204030204" pitchFamily="49" charset="0"/>
              </a:rPr>
              <a:t>",</a:t>
            </a:r>
          </a:p>
          <a:p>
            <a:r>
              <a:rPr lang="hu-HU" dirty="0">
                <a:latin typeface="Consolas" panose="020B0609020204030204" pitchFamily="49" charset="0"/>
              </a:rPr>
              <a:t>        "</a:t>
            </a:r>
            <a:r>
              <a:rPr lang="hu-HU" dirty="0" err="1">
                <a:latin typeface="Consolas" panose="020B0609020204030204" pitchFamily="49" charset="0"/>
              </a:rPr>
              <a:t>relatives</a:t>
            </a:r>
            <a:r>
              <a:rPr lang="hu-HU" dirty="0">
                <a:latin typeface="Consolas" panose="020B0609020204030204" pitchFamily="49" charset="0"/>
              </a:rPr>
              <a:t>": [</a:t>
            </a:r>
          </a:p>
          <a:p>
            <a:r>
              <a:rPr lang="hu-HU" dirty="0">
                <a:latin typeface="Consolas" panose="020B0609020204030204" pitchFamily="49" charset="0"/>
              </a:rPr>
              <a:t>            {</a:t>
            </a:r>
          </a:p>
          <a:p>
            <a:r>
              <a:rPr lang="hu-HU" dirty="0">
                <a:latin typeface="Consolas" panose="020B0609020204030204" pitchFamily="49" charset="0"/>
              </a:rPr>
              <a:t>                "</a:t>
            </a:r>
            <a:r>
              <a:rPr lang="hu-HU" dirty="0" err="1">
                <a:latin typeface="Consolas" panose="020B0609020204030204" pitchFamily="49" charset="0"/>
              </a:rPr>
              <a:t>name</a:t>
            </a:r>
            <a:r>
              <a:rPr lang="hu-HU" dirty="0">
                <a:latin typeface="Consolas" panose="020B0609020204030204" pitchFamily="49" charset="0"/>
              </a:rPr>
              <a:t>": "</a:t>
            </a:r>
            <a:r>
              <a:rPr lang="hu-HU" dirty="0" err="1">
                <a:latin typeface="Consolas" panose="020B0609020204030204" pitchFamily="49" charset="0"/>
              </a:rPr>
              <a:t>Zaphod</a:t>
            </a:r>
            <a:r>
              <a:rPr lang="hu-HU" dirty="0">
                <a:latin typeface="Consolas" panose="020B0609020204030204" pitchFamily="49" charset="0"/>
              </a:rPr>
              <a:t> </a:t>
            </a:r>
            <a:r>
              <a:rPr lang="hu-HU" dirty="0" err="1">
                <a:latin typeface="Consolas" panose="020B0609020204030204" pitchFamily="49" charset="0"/>
              </a:rPr>
              <a:t>Beeblebrox</a:t>
            </a:r>
            <a:r>
              <a:rPr lang="hu-HU" dirty="0">
                <a:latin typeface="Consolas" panose="020B0609020204030204" pitchFamily="49" charset="0"/>
              </a:rPr>
              <a:t>",</a:t>
            </a:r>
          </a:p>
          <a:p>
            <a:r>
              <a:rPr lang="hu-HU" dirty="0">
                <a:latin typeface="Consolas" panose="020B0609020204030204" pitchFamily="49" charset="0"/>
              </a:rPr>
              <a:t>                "species": "</a:t>
            </a:r>
            <a:r>
              <a:rPr lang="hu-HU" dirty="0" err="1">
                <a:latin typeface="Consolas" panose="020B0609020204030204" pitchFamily="49" charset="0"/>
              </a:rPr>
              <a:t>Betelgeusian</a:t>
            </a:r>
            <a:r>
              <a:rPr lang="hu-HU" dirty="0">
                <a:latin typeface="Consolas" panose="020B0609020204030204" pitchFamily="49" charset="0"/>
              </a:rPr>
              <a:t>"</a:t>
            </a:r>
          </a:p>
          <a:p>
            <a:r>
              <a:rPr lang="hu-HU" dirty="0">
                <a:latin typeface="Consolas" panose="020B0609020204030204" pitchFamily="49" charset="0"/>
              </a:rPr>
              <a:t>            }</a:t>
            </a:r>
          </a:p>
          <a:p>
            <a:r>
              <a:rPr lang="hu-HU" dirty="0">
                <a:latin typeface="Consolas" panose="020B0609020204030204" pitchFamily="49" charset="0"/>
              </a:rPr>
              <a:t>        ]</a:t>
            </a:r>
          </a:p>
          <a:p>
            <a:r>
              <a:rPr lang="hu-HU" dirty="0">
                <a:latin typeface="Consolas" panose="020B0609020204030204" pitchFamily="49" charset="0"/>
              </a:rPr>
              <a:t>    }</a:t>
            </a:r>
          </a:p>
          <a:p>
            <a:r>
              <a:rPr lang="hu-HU" dirty="0">
                <a:latin typeface="Consolas" panose="020B0609020204030204" pitchFamily="49" charset="0"/>
              </a:rPr>
              <a:t>}</a:t>
            </a:r>
          </a:p>
          <a:p>
            <a:r>
              <a:rPr lang="hu-HU" dirty="0">
                <a:latin typeface="Consolas" panose="020B0609020204030204" pitchFamily="49" charset="0"/>
              </a:rPr>
              <a:t>"""</a:t>
            </a:r>
          </a:p>
          <a:p>
            <a:r>
              <a:rPr lang="hu-HU" dirty="0" err="1">
                <a:latin typeface="Consolas" panose="020B0609020204030204" pitchFamily="49" charset="0"/>
              </a:rPr>
              <a:t>data</a:t>
            </a:r>
            <a:r>
              <a:rPr lang="hu-HU" dirty="0">
                <a:latin typeface="Consolas" panose="020B0609020204030204" pitchFamily="49" charset="0"/>
              </a:rPr>
              <a:t> = </a:t>
            </a:r>
            <a:r>
              <a:rPr lang="hu-HU" dirty="0" err="1">
                <a:latin typeface="Consolas" panose="020B0609020204030204" pitchFamily="49" charset="0"/>
              </a:rPr>
              <a:t>json.loads</a:t>
            </a:r>
            <a:r>
              <a:rPr lang="hu-HU" dirty="0">
                <a:latin typeface="Consolas" panose="020B0609020204030204" pitchFamily="49" charset="0"/>
              </a:rPr>
              <a:t>(</a:t>
            </a:r>
            <a:r>
              <a:rPr lang="hu-HU" dirty="0" err="1">
                <a:latin typeface="Consolas" panose="020B0609020204030204" pitchFamily="49" charset="0"/>
              </a:rPr>
              <a:t>json_string</a:t>
            </a:r>
            <a:r>
              <a:rPr lang="hu-HU" dirty="0">
                <a:latin typeface="Consolas" panose="020B0609020204030204" pitchFamily="49" charset="0"/>
              </a:rPr>
              <a:t>)</a:t>
            </a:r>
          </a:p>
          <a:p>
            <a:endParaRPr lang="hu-HU" dirty="0">
              <a:latin typeface="Consolas" panose="020B0609020204030204" pitchFamily="49" charset="0"/>
            </a:endParaRPr>
          </a:p>
          <a:p>
            <a:r>
              <a:rPr lang="hu-HU" dirty="0" err="1">
                <a:latin typeface="Consolas" panose="020B0609020204030204" pitchFamily="49" charset="0"/>
              </a:rPr>
              <a:t>for</a:t>
            </a:r>
            <a:r>
              <a:rPr lang="hu-HU" dirty="0">
                <a:latin typeface="Consolas" panose="020B0609020204030204" pitchFamily="49" charset="0"/>
              </a:rPr>
              <a:t> </a:t>
            </a:r>
            <a:r>
              <a:rPr lang="hu-HU" dirty="0" err="1">
                <a:latin typeface="Consolas" panose="020B0609020204030204" pitchFamily="49" charset="0"/>
              </a:rPr>
              <a:t>rel</a:t>
            </a:r>
            <a:r>
              <a:rPr lang="hu-HU" dirty="0">
                <a:latin typeface="Consolas" panose="020B0609020204030204" pitchFamily="49" charset="0"/>
              </a:rPr>
              <a:t> in </a:t>
            </a:r>
            <a:r>
              <a:rPr lang="hu-HU" dirty="0" err="1">
                <a:latin typeface="Consolas" panose="020B0609020204030204" pitchFamily="49" charset="0"/>
              </a:rPr>
              <a:t>data</a:t>
            </a:r>
            <a:r>
              <a:rPr lang="hu-HU" dirty="0">
                <a:latin typeface="Consolas" panose="020B0609020204030204" pitchFamily="49" charset="0"/>
              </a:rPr>
              <a:t>["</a:t>
            </a:r>
            <a:r>
              <a:rPr lang="hu-HU" dirty="0" err="1">
                <a:latin typeface="Consolas" panose="020B0609020204030204" pitchFamily="49" charset="0"/>
              </a:rPr>
              <a:t>researcher</a:t>
            </a:r>
            <a:r>
              <a:rPr lang="hu-HU" dirty="0">
                <a:latin typeface="Consolas" panose="020B0609020204030204" pitchFamily="49" charset="0"/>
              </a:rPr>
              <a:t>"]["</a:t>
            </a:r>
            <a:r>
              <a:rPr lang="hu-HU" dirty="0" err="1">
                <a:latin typeface="Consolas" panose="020B0609020204030204" pitchFamily="49" charset="0"/>
              </a:rPr>
              <a:t>relatives</a:t>
            </a:r>
            <a:r>
              <a:rPr lang="hu-HU" dirty="0">
                <a:latin typeface="Consolas" panose="020B0609020204030204" pitchFamily="49" charset="0"/>
              </a:rPr>
              <a:t>"]:</a:t>
            </a:r>
          </a:p>
          <a:p>
            <a:r>
              <a:rPr lang="hu-HU" dirty="0">
                <a:latin typeface="Consolas" panose="020B0609020204030204" pitchFamily="49" charset="0"/>
              </a:rPr>
              <a:t>       print('</a:t>
            </a:r>
            <a:r>
              <a:rPr lang="hu-HU" dirty="0" err="1">
                <a:latin typeface="Consolas" panose="020B0609020204030204" pitchFamily="49" charset="0"/>
              </a:rPr>
              <a:t>Name</a:t>
            </a:r>
            <a:r>
              <a:rPr lang="hu-HU" dirty="0">
                <a:latin typeface="Consolas" panose="020B0609020204030204" pitchFamily="49" charset="0"/>
              </a:rPr>
              <a:t>: %s (%s)' % ( </a:t>
            </a:r>
            <a:r>
              <a:rPr lang="hu-HU" dirty="0" err="1">
                <a:latin typeface="Consolas" panose="020B0609020204030204" pitchFamily="49" charset="0"/>
              </a:rPr>
              <a:t>rel</a:t>
            </a:r>
            <a:r>
              <a:rPr lang="hu-HU" dirty="0">
                <a:latin typeface="Consolas" panose="020B0609020204030204" pitchFamily="49" charset="0"/>
              </a:rPr>
              <a:t>["</a:t>
            </a:r>
            <a:r>
              <a:rPr lang="hu-HU" dirty="0" err="1">
                <a:latin typeface="Consolas" panose="020B0609020204030204" pitchFamily="49" charset="0"/>
              </a:rPr>
              <a:t>name</a:t>
            </a:r>
            <a:r>
              <a:rPr lang="hu-HU" dirty="0">
                <a:latin typeface="Consolas" panose="020B0609020204030204" pitchFamily="49" charset="0"/>
              </a:rPr>
              <a:t>"], </a:t>
            </a:r>
            <a:r>
              <a:rPr lang="hu-HU" dirty="0" err="1">
                <a:latin typeface="Consolas" panose="020B0609020204030204" pitchFamily="49" charset="0"/>
              </a:rPr>
              <a:t>rel</a:t>
            </a:r>
            <a:r>
              <a:rPr lang="hu-HU" dirty="0">
                <a:latin typeface="Consolas" panose="020B0609020204030204" pitchFamily="49" charset="0"/>
              </a:rPr>
              <a:t>["species"] ) )</a:t>
            </a:r>
          </a:p>
        </p:txBody>
      </p:sp>
    </p:spTree>
    <p:extLst>
      <p:ext uri="{BB962C8B-B14F-4D97-AF65-F5344CB8AC3E}">
        <p14:creationId xmlns:p14="http://schemas.microsoft.com/office/powerpoint/2010/main" val="1639664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Subprocess</a:t>
            </a:r>
            <a:r>
              <a:rPr lang="hu-HU" dirty="0"/>
              <a:t> </a:t>
            </a:r>
            <a:r>
              <a:rPr lang="hu-HU" dirty="0" err="1"/>
              <a:t>calls</a:t>
            </a:r>
            <a:r>
              <a:rPr lang="hu-HU" dirty="0"/>
              <a:t> and </a:t>
            </a:r>
            <a:r>
              <a:rPr lang="hu-HU" dirty="0" err="1"/>
              <a:t>shell</a:t>
            </a:r>
            <a:r>
              <a:rPr lang="hu-HU" dirty="0"/>
              <a:t> </a:t>
            </a:r>
            <a:r>
              <a:rPr lang="hu-HU" dirty="0" err="1"/>
              <a:t>commands</a:t>
            </a:r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2065450" y="1719768"/>
            <a:ext cx="806110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dirty="0">
                <a:latin typeface="Consolas" panose="020B0609020204030204" pitchFamily="49" charset="0"/>
              </a:rPr>
              <a:t>import </a:t>
            </a:r>
            <a:r>
              <a:rPr lang="hu-HU" dirty="0" err="1">
                <a:latin typeface="Consolas" panose="020B0609020204030204" pitchFamily="49" charset="0"/>
              </a:rPr>
              <a:t>subprocess</a:t>
            </a:r>
            <a:endParaRPr lang="hu-HU" dirty="0">
              <a:latin typeface="Consolas" panose="020B0609020204030204" pitchFamily="49" charset="0"/>
            </a:endParaRPr>
          </a:p>
          <a:p>
            <a:r>
              <a:rPr lang="hu-HU" dirty="0" err="1">
                <a:latin typeface="Consolas" panose="020B0609020204030204" pitchFamily="49" charset="0"/>
              </a:rPr>
              <a:t>subprocess.call</a:t>
            </a:r>
            <a:r>
              <a:rPr lang="hu-HU" dirty="0">
                <a:latin typeface="Consolas" panose="020B0609020204030204" pitchFamily="49" charset="0"/>
              </a:rPr>
              <a:t>(['</a:t>
            </a:r>
            <a:r>
              <a:rPr lang="hu-HU" dirty="0" err="1">
                <a:latin typeface="Consolas" panose="020B0609020204030204" pitchFamily="49" charset="0"/>
              </a:rPr>
              <a:t>df</a:t>
            </a:r>
            <a:r>
              <a:rPr lang="hu-HU" dirty="0">
                <a:latin typeface="Consolas" panose="020B0609020204030204" pitchFamily="49" charset="0"/>
              </a:rPr>
              <a:t>', '-h']) # </a:t>
            </a:r>
            <a:r>
              <a:rPr lang="hu-HU" dirty="0" err="1">
                <a:latin typeface="Consolas" panose="020B0609020204030204" pitchFamily="49" charset="0"/>
              </a:rPr>
              <a:t>run</a:t>
            </a:r>
            <a:r>
              <a:rPr lang="hu-HU" dirty="0">
                <a:latin typeface="Consolas" panose="020B0609020204030204" pitchFamily="49" charset="0"/>
              </a:rPr>
              <a:t>(…) in </a:t>
            </a:r>
            <a:r>
              <a:rPr lang="hu-HU" dirty="0" err="1">
                <a:latin typeface="Consolas" panose="020B0609020204030204" pitchFamily="49" charset="0"/>
              </a:rPr>
              <a:t>new</a:t>
            </a:r>
            <a:r>
              <a:rPr lang="hu-HU" dirty="0">
                <a:latin typeface="Consolas" panose="020B0609020204030204" pitchFamily="49" charset="0"/>
              </a:rPr>
              <a:t> version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1B0-1150-4AFF-A008-8D02E091D457}" type="slidenum">
              <a:rPr lang="hu-HU" smtClean="0"/>
              <a:t>8</a:t>
            </a:fld>
            <a:endParaRPr lang="hu-HU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D4F87CB4-C4AF-4D32-9A2E-9352F26B359D}"/>
              </a:ext>
            </a:extLst>
          </p:cNvPr>
          <p:cNvSpPr txBox="1"/>
          <p:nvPr/>
        </p:nvSpPr>
        <p:spPr>
          <a:xfrm>
            <a:off x="2065449" y="1319988"/>
            <a:ext cx="8061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/>
              <a:t>If</a:t>
            </a:r>
            <a:r>
              <a:rPr lang="hu-HU" b="1" dirty="0"/>
              <a:t> </a:t>
            </a:r>
            <a:r>
              <a:rPr lang="hu-HU" b="1" dirty="0" err="1"/>
              <a:t>the</a:t>
            </a:r>
            <a:r>
              <a:rPr lang="hu-HU" b="1" dirty="0"/>
              <a:t> output is </a:t>
            </a:r>
            <a:r>
              <a:rPr lang="hu-HU" b="1" dirty="0" err="1"/>
              <a:t>not</a:t>
            </a:r>
            <a:r>
              <a:rPr lang="hu-HU" b="1" dirty="0"/>
              <a:t> </a:t>
            </a:r>
            <a:r>
              <a:rPr lang="hu-HU" b="1" dirty="0" err="1"/>
              <a:t>needed</a:t>
            </a:r>
            <a:endParaRPr lang="hu-HU" b="1" dirty="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C99DF283-DE83-4183-87D2-99AF430ACCFE}"/>
              </a:ext>
            </a:extLst>
          </p:cNvPr>
          <p:cNvSpPr txBox="1"/>
          <p:nvPr/>
        </p:nvSpPr>
        <p:spPr>
          <a:xfrm>
            <a:off x="2065450" y="2951515"/>
            <a:ext cx="9288350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dirty="0">
                <a:latin typeface="Consolas" panose="020B0609020204030204" pitchFamily="49" charset="0"/>
              </a:rPr>
              <a:t>import </a:t>
            </a:r>
            <a:r>
              <a:rPr lang="hu-HU" dirty="0" err="1">
                <a:latin typeface="Consolas" panose="020B0609020204030204" pitchFamily="49" charset="0"/>
              </a:rPr>
              <a:t>subprocess</a:t>
            </a:r>
            <a:endParaRPr lang="hu-HU" dirty="0">
              <a:latin typeface="Consolas" panose="020B0609020204030204" pitchFamily="49" charset="0"/>
            </a:endParaRPr>
          </a:p>
          <a:p>
            <a:r>
              <a:rPr lang="hu-HU" dirty="0">
                <a:latin typeface="Consolas" panose="020B0609020204030204" pitchFamily="49" charset="0"/>
              </a:rPr>
              <a:t>p = </a:t>
            </a:r>
            <a:r>
              <a:rPr lang="hu-HU" dirty="0" err="1">
                <a:latin typeface="Consolas" panose="020B0609020204030204" pitchFamily="49" charset="0"/>
              </a:rPr>
              <a:t>subprocess.Popen</a:t>
            </a:r>
            <a:r>
              <a:rPr lang="hu-HU" dirty="0">
                <a:latin typeface="Consolas" panose="020B0609020204030204" pitchFamily="49" charset="0"/>
              </a:rPr>
              <a:t>(["</a:t>
            </a:r>
            <a:r>
              <a:rPr lang="hu-HU" dirty="0" err="1">
                <a:latin typeface="Consolas" panose="020B0609020204030204" pitchFamily="49" charset="0"/>
              </a:rPr>
              <a:t>echo</a:t>
            </a:r>
            <a:r>
              <a:rPr lang="hu-HU" dirty="0">
                <a:latin typeface="Consolas" panose="020B0609020204030204" pitchFamily="49" charset="0"/>
              </a:rPr>
              <a:t>", "hello </a:t>
            </a:r>
            <a:r>
              <a:rPr lang="hu-HU" dirty="0" err="1">
                <a:latin typeface="Consolas" panose="020B0609020204030204" pitchFamily="49" charset="0"/>
              </a:rPr>
              <a:t>world</a:t>
            </a:r>
            <a:r>
              <a:rPr lang="hu-HU" dirty="0">
                <a:latin typeface="Consolas" panose="020B0609020204030204" pitchFamily="49" charset="0"/>
              </a:rPr>
              <a:t>"], </a:t>
            </a:r>
            <a:r>
              <a:rPr lang="hu-HU" dirty="0" err="1">
                <a:latin typeface="Consolas" panose="020B0609020204030204" pitchFamily="49" charset="0"/>
              </a:rPr>
              <a:t>stdout</a:t>
            </a:r>
            <a:r>
              <a:rPr lang="hu-HU" dirty="0">
                <a:latin typeface="Consolas" panose="020B0609020204030204" pitchFamily="49" charset="0"/>
              </a:rPr>
              <a:t>=</a:t>
            </a:r>
            <a:r>
              <a:rPr lang="hu-HU" dirty="0" err="1">
                <a:latin typeface="Consolas" panose="020B0609020204030204" pitchFamily="49" charset="0"/>
              </a:rPr>
              <a:t>subprocess.PIPE</a:t>
            </a:r>
            <a:r>
              <a:rPr lang="hu-HU" dirty="0">
                <a:latin typeface="Consolas" panose="020B0609020204030204" pitchFamily="49" charset="0"/>
              </a:rPr>
              <a:t>)</a:t>
            </a:r>
          </a:p>
          <a:p>
            <a:endParaRPr lang="hu-HU" dirty="0">
              <a:latin typeface="Consolas" panose="020B0609020204030204" pitchFamily="49" charset="0"/>
            </a:endParaRPr>
          </a:p>
          <a:p>
            <a:r>
              <a:rPr lang="hu-HU" dirty="0">
                <a:latin typeface="Consolas" panose="020B0609020204030204" pitchFamily="49" charset="0"/>
              </a:rPr>
              <a:t>print(</a:t>
            </a:r>
            <a:r>
              <a:rPr lang="hu-HU" dirty="0" err="1">
                <a:latin typeface="Consolas" panose="020B0609020204030204" pitchFamily="49" charset="0"/>
              </a:rPr>
              <a:t>p.communicate</a:t>
            </a:r>
            <a:r>
              <a:rPr lang="hu-HU" dirty="0">
                <a:latin typeface="Consolas" panose="020B0609020204030204" pitchFamily="49" charset="0"/>
              </a:rPr>
              <a:t>()) # </a:t>
            </a:r>
            <a:r>
              <a:rPr lang="hu-HU" dirty="0" err="1">
                <a:latin typeface="Consolas" panose="020B0609020204030204" pitchFamily="49" charset="0"/>
              </a:rPr>
              <a:t>results</a:t>
            </a:r>
            <a:r>
              <a:rPr lang="hu-HU" dirty="0">
                <a:latin typeface="Consolas" panose="020B0609020204030204" pitchFamily="49" charset="0"/>
              </a:rPr>
              <a:t> a </a:t>
            </a:r>
            <a:r>
              <a:rPr lang="hu-HU" dirty="0" err="1">
                <a:latin typeface="Consolas" panose="020B0609020204030204" pitchFamily="49" charset="0"/>
              </a:rPr>
              <a:t>tuple</a:t>
            </a:r>
            <a:r>
              <a:rPr lang="hu-HU" dirty="0">
                <a:latin typeface="Consolas" panose="020B0609020204030204" pitchFamily="49" charset="0"/>
              </a:rPr>
              <a:t> (</a:t>
            </a:r>
            <a:r>
              <a:rPr lang="hu-HU" dirty="0" err="1">
                <a:latin typeface="Consolas" panose="020B0609020204030204" pitchFamily="49" charset="0"/>
              </a:rPr>
              <a:t>stdout</a:t>
            </a:r>
            <a:r>
              <a:rPr lang="hu-HU" dirty="0">
                <a:latin typeface="Consolas" panose="020B0609020204030204" pitchFamily="49" charset="0"/>
              </a:rPr>
              <a:t>, </a:t>
            </a:r>
            <a:r>
              <a:rPr lang="hu-HU" dirty="0" err="1">
                <a:latin typeface="Consolas" panose="020B0609020204030204" pitchFamily="49" charset="0"/>
              </a:rPr>
              <a:t>stderr</a:t>
            </a:r>
            <a:r>
              <a:rPr lang="hu-HU" dirty="0">
                <a:latin typeface="Consolas" panose="020B0609020204030204" pitchFamily="49" charset="0"/>
              </a:rPr>
              <a:t>)</a:t>
            </a:r>
          </a:p>
          <a:p>
            <a:endParaRPr lang="hu-HU" dirty="0">
              <a:latin typeface="Consolas" panose="020B0609020204030204" pitchFamily="49" charset="0"/>
            </a:endParaRPr>
          </a:p>
          <a:p>
            <a:r>
              <a:rPr lang="hu-HU" dirty="0">
                <a:latin typeface="Consolas" panose="020B0609020204030204" pitchFamily="49" charset="0"/>
              </a:rPr>
              <a:t># ('hello </a:t>
            </a:r>
            <a:r>
              <a:rPr lang="hu-HU" dirty="0" err="1">
                <a:latin typeface="Consolas" panose="020B0609020204030204" pitchFamily="49" charset="0"/>
              </a:rPr>
              <a:t>world</a:t>
            </a:r>
            <a:r>
              <a:rPr lang="hu-HU" dirty="0">
                <a:latin typeface="Consolas" panose="020B0609020204030204" pitchFamily="49" charset="0"/>
              </a:rPr>
              <a:t>', </a:t>
            </a:r>
            <a:r>
              <a:rPr lang="hu-HU" dirty="0" err="1">
                <a:latin typeface="Consolas" panose="020B0609020204030204" pitchFamily="49" charset="0"/>
              </a:rPr>
              <a:t>None</a:t>
            </a:r>
            <a:r>
              <a:rPr lang="hu-HU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E5391CE2-F36B-4BF3-A8D2-F5DC92656675}"/>
              </a:ext>
            </a:extLst>
          </p:cNvPr>
          <p:cNvSpPr txBox="1"/>
          <p:nvPr/>
        </p:nvSpPr>
        <p:spPr>
          <a:xfrm>
            <a:off x="2065449" y="2551735"/>
            <a:ext cx="8061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/>
              <a:t>If</a:t>
            </a:r>
            <a:r>
              <a:rPr lang="hu-HU" b="1" dirty="0"/>
              <a:t> </a:t>
            </a:r>
            <a:r>
              <a:rPr lang="hu-HU" b="1" dirty="0" err="1"/>
              <a:t>we</a:t>
            </a:r>
            <a:r>
              <a:rPr lang="hu-HU" b="1" dirty="0"/>
              <a:t> </a:t>
            </a:r>
            <a:r>
              <a:rPr lang="hu-HU" b="1" dirty="0" err="1"/>
              <a:t>need</a:t>
            </a:r>
            <a:r>
              <a:rPr lang="hu-HU" b="1" dirty="0"/>
              <a:t> </a:t>
            </a:r>
            <a:r>
              <a:rPr lang="hu-HU" b="1" dirty="0" err="1"/>
              <a:t>the</a:t>
            </a:r>
            <a:r>
              <a:rPr lang="hu-HU" b="1" dirty="0"/>
              <a:t> output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99740D42-FC25-40C6-BB36-500D562E6DB6}"/>
              </a:ext>
            </a:extLst>
          </p:cNvPr>
          <p:cNvSpPr txBox="1"/>
          <p:nvPr/>
        </p:nvSpPr>
        <p:spPr>
          <a:xfrm>
            <a:off x="2065448" y="5168680"/>
            <a:ext cx="80611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>
                <a:solidFill>
                  <a:srgbClr val="FF0000"/>
                </a:solidFill>
              </a:rPr>
              <a:t>Sometimes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shell</a:t>
            </a:r>
            <a:r>
              <a:rPr lang="hu-HU" b="1" dirty="0">
                <a:solidFill>
                  <a:srgbClr val="FF0000"/>
                </a:solidFill>
              </a:rPr>
              <a:t>=</a:t>
            </a:r>
            <a:r>
              <a:rPr lang="hu-HU" b="1" dirty="0" err="1">
                <a:solidFill>
                  <a:srgbClr val="FF0000"/>
                </a:solidFill>
              </a:rPr>
              <a:t>True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parameter</a:t>
            </a:r>
            <a:r>
              <a:rPr lang="hu-HU" b="1" dirty="0">
                <a:solidFill>
                  <a:srgbClr val="FF0000"/>
                </a:solidFill>
              </a:rPr>
              <a:t> is </a:t>
            </a:r>
            <a:r>
              <a:rPr lang="hu-HU" b="1" dirty="0" err="1">
                <a:solidFill>
                  <a:srgbClr val="FF0000"/>
                </a:solidFill>
              </a:rPr>
              <a:t>needed</a:t>
            </a:r>
            <a:r>
              <a:rPr lang="hu-HU" b="1" dirty="0">
                <a:solidFill>
                  <a:srgbClr val="FF0000"/>
                </a:solidFill>
              </a:rPr>
              <a:t>.</a:t>
            </a:r>
          </a:p>
          <a:p>
            <a:endParaRPr lang="hu-HU" b="1" dirty="0"/>
          </a:p>
          <a:p>
            <a:r>
              <a:rPr lang="hu-HU" b="1" dirty="0" err="1"/>
              <a:t>Help</a:t>
            </a:r>
            <a:r>
              <a:rPr lang="hu-HU" b="1" dirty="0"/>
              <a:t>:</a:t>
            </a:r>
          </a:p>
          <a:p>
            <a:r>
              <a:rPr lang="hu-HU" b="1" dirty="0">
                <a:hlinkClick r:id="rId2"/>
              </a:rPr>
              <a:t>https://docs.python.org/3/library/subprocess.html</a:t>
            </a:r>
            <a:endParaRPr lang="hu-HU" b="1" dirty="0"/>
          </a:p>
          <a:p>
            <a:r>
              <a:rPr lang="hu-HU" b="1" dirty="0">
                <a:hlinkClick r:id="rId3"/>
              </a:rPr>
              <a:t>https://www.pythonforbeginners.com/os/subprocess-for-system-administrators</a:t>
            </a:r>
            <a:endParaRPr lang="hu-HU" b="1" dirty="0"/>
          </a:p>
          <a:p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021134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subprocess</a:t>
            </a:r>
            <a:r>
              <a:rPr lang="hu-HU" dirty="0"/>
              <a:t> – PIPE </a:t>
            </a:r>
            <a:r>
              <a:rPr lang="hu-HU" dirty="0" err="1"/>
              <a:t>handling</a:t>
            </a:r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2065450" y="1719768"/>
            <a:ext cx="873507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dirty="0" err="1">
                <a:latin typeface="Consolas" panose="020B0609020204030204" pitchFamily="49" charset="0"/>
              </a:rPr>
              <a:t>from</a:t>
            </a:r>
            <a:r>
              <a:rPr lang="hu-HU" dirty="0">
                <a:latin typeface="Consolas" panose="020B0609020204030204" pitchFamily="49" charset="0"/>
              </a:rPr>
              <a:t> </a:t>
            </a:r>
            <a:r>
              <a:rPr lang="hu-HU" dirty="0" err="1">
                <a:latin typeface="Consolas" panose="020B0609020204030204" pitchFamily="49" charset="0"/>
              </a:rPr>
              <a:t>subprocess</a:t>
            </a:r>
            <a:r>
              <a:rPr lang="hu-HU" dirty="0">
                <a:latin typeface="Consolas" panose="020B0609020204030204" pitchFamily="49" charset="0"/>
              </a:rPr>
              <a:t> import PIPE, </a:t>
            </a:r>
            <a:r>
              <a:rPr lang="hu-HU" dirty="0" err="1">
                <a:latin typeface="Consolas" panose="020B0609020204030204" pitchFamily="49" charset="0"/>
              </a:rPr>
              <a:t>Popen</a:t>
            </a:r>
            <a:endParaRPr lang="hu-HU" dirty="0">
              <a:latin typeface="Consolas" panose="020B0609020204030204" pitchFamily="49" charset="0"/>
            </a:endParaRPr>
          </a:p>
          <a:p>
            <a:endParaRPr lang="hu-HU" dirty="0">
              <a:latin typeface="Consolas" panose="020B0609020204030204" pitchFamily="49" charset="0"/>
            </a:endParaRPr>
          </a:p>
          <a:p>
            <a:r>
              <a:rPr lang="hu-HU" dirty="0">
                <a:latin typeface="Consolas" panose="020B0609020204030204" pitchFamily="49" charset="0"/>
              </a:rPr>
              <a:t>p1 = </a:t>
            </a:r>
            <a:r>
              <a:rPr lang="hu-HU" dirty="0" err="1">
                <a:latin typeface="Consolas" panose="020B0609020204030204" pitchFamily="49" charset="0"/>
              </a:rPr>
              <a:t>Popen</a:t>
            </a:r>
            <a:r>
              <a:rPr lang="hu-HU" dirty="0">
                <a:latin typeface="Consolas" panose="020B0609020204030204" pitchFamily="49" charset="0"/>
              </a:rPr>
              <a:t>(["</a:t>
            </a:r>
            <a:r>
              <a:rPr lang="hu-HU" dirty="0" err="1">
                <a:latin typeface="Consolas" panose="020B0609020204030204" pitchFamily="49" charset="0"/>
              </a:rPr>
              <a:t>dmesg</a:t>
            </a:r>
            <a:r>
              <a:rPr lang="hu-HU" dirty="0">
                <a:latin typeface="Consolas" panose="020B0609020204030204" pitchFamily="49" charset="0"/>
              </a:rPr>
              <a:t>"], </a:t>
            </a:r>
            <a:r>
              <a:rPr lang="hu-HU" dirty="0" err="1">
                <a:latin typeface="Consolas" panose="020B0609020204030204" pitchFamily="49" charset="0"/>
              </a:rPr>
              <a:t>stdout</a:t>
            </a:r>
            <a:r>
              <a:rPr lang="hu-HU" dirty="0">
                <a:latin typeface="Consolas" panose="020B0609020204030204" pitchFamily="49" charset="0"/>
              </a:rPr>
              <a:t>=PIPE)</a:t>
            </a:r>
          </a:p>
          <a:p>
            <a:r>
              <a:rPr lang="hu-HU" dirty="0">
                <a:latin typeface="Consolas" panose="020B0609020204030204" pitchFamily="49" charset="0"/>
              </a:rPr>
              <a:t>p2 = </a:t>
            </a:r>
            <a:r>
              <a:rPr lang="hu-HU" dirty="0" err="1">
                <a:latin typeface="Consolas" panose="020B0609020204030204" pitchFamily="49" charset="0"/>
              </a:rPr>
              <a:t>Popen</a:t>
            </a:r>
            <a:r>
              <a:rPr lang="hu-HU" dirty="0">
                <a:latin typeface="Consolas" panose="020B0609020204030204" pitchFamily="49" charset="0"/>
              </a:rPr>
              <a:t>(["</a:t>
            </a:r>
            <a:r>
              <a:rPr lang="hu-HU" dirty="0" err="1">
                <a:latin typeface="Consolas" panose="020B0609020204030204" pitchFamily="49" charset="0"/>
              </a:rPr>
              <a:t>grep</a:t>
            </a:r>
            <a:r>
              <a:rPr lang="hu-HU" dirty="0">
                <a:latin typeface="Consolas" panose="020B0609020204030204" pitchFamily="49" charset="0"/>
              </a:rPr>
              <a:t>", "</a:t>
            </a:r>
            <a:r>
              <a:rPr lang="hu-HU" dirty="0" err="1">
                <a:latin typeface="Consolas" panose="020B0609020204030204" pitchFamily="49" charset="0"/>
              </a:rPr>
              <a:t>hda</a:t>
            </a:r>
            <a:r>
              <a:rPr lang="hu-HU" dirty="0">
                <a:latin typeface="Consolas" panose="020B0609020204030204" pitchFamily="49" charset="0"/>
              </a:rPr>
              <a:t>"], </a:t>
            </a:r>
            <a:r>
              <a:rPr lang="hu-HU" dirty="0" err="1">
                <a:latin typeface="Consolas" panose="020B0609020204030204" pitchFamily="49" charset="0"/>
              </a:rPr>
              <a:t>stdin</a:t>
            </a:r>
            <a:r>
              <a:rPr lang="hu-HU" dirty="0">
                <a:latin typeface="Consolas" panose="020B0609020204030204" pitchFamily="49" charset="0"/>
              </a:rPr>
              <a:t>=p1.stdout, </a:t>
            </a:r>
            <a:r>
              <a:rPr lang="hu-HU" dirty="0" err="1">
                <a:latin typeface="Consolas" panose="020B0609020204030204" pitchFamily="49" charset="0"/>
              </a:rPr>
              <a:t>stdout</a:t>
            </a:r>
            <a:r>
              <a:rPr lang="hu-HU" dirty="0">
                <a:latin typeface="Consolas" panose="020B0609020204030204" pitchFamily="49" charset="0"/>
              </a:rPr>
              <a:t>=PIPE)</a:t>
            </a:r>
          </a:p>
          <a:p>
            <a:endParaRPr lang="hu-HU" dirty="0">
              <a:latin typeface="Consolas" panose="020B0609020204030204" pitchFamily="49" charset="0"/>
            </a:endParaRPr>
          </a:p>
          <a:p>
            <a:r>
              <a:rPr lang="hu-HU" dirty="0">
                <a:latin typeface="Consolas" panose="020B0609020204030204" pitchFamily="49" charset="0"/>
              </a:rPr>
              <a:t>p1.stdout.close()  # </a:t>
            </a:r>
            <a:r>
              <a:rPr lang="hu-HU" dirty="0" err="1">
                <a:latin typeface="Consolas" panose="020B0609020204030204" pitchFamily="49" charset="0"/>
              </a:rPr>
              <a:t>Allow</a:t>
            </a:r>
            <a:r>
              <a:rPr lang="hu-HU" dirty="0">
                <a:latin typeface="Consolas" panose="020B0609020204030204" pitchFamily="49" charset="0"/>
              </a:rPr>
              <a:t> p2 </a:t>
            </a:r>
            <a:r>
              <a:rPr lang="hu-HU" dirty="0" err="1">
                <a:latin typeface="Consolas" panose="020B0609020204030204" pitchFamily="49" charset="0"/>
              </a:rPr>
              <a:t>to</a:t>
            </a:r>
            <a:r>
              <a:rPr lang="hu-HU" dirty="0">
                <a:latin typeface="Consolas" panose="020B0609020204030204" pitchFamily="49" charset="0"/>
              </a:rPr>
              <a:t> </a:t>
            </a:r>
            <a:r>
              <a:rPr lang="hu-HU" dirty="0" err="1">
                <a:latin typeface="Consolas" panose="020B0609020204030204" pitchFamily="49" charset="0"/>
              </a:rPr>
              <a:t>receive</a:t>
            </a:r>
            <a:r>
              <a:rPr lang="hu-HU" dirty="0">
                <a:latin typeface="Consolas" panose="020B0609020204030204" pitchFamily="49" charset="0"/>
              </a:rPr>
              <a:t> a SIGPIPE </a:t>
            </a:r>
            <a:r>
              <a:rPr lang="hu-HU" dirty="0" err="1">
                <a:latin typeface="Consolas" panose="020B0609020204030204" pitchFamily="49" charset="0"/>
              </a:rPr>
              <a:t>if</a:t>
            </a:r>
            <a:r>
              <a:rPr lang="hu-HU" dirty="0">
                <a:latin typeface="Consolas" panose="020B0609020204030204" pitchFamily="49" charset="0"/>
              </a:rPr>
              <a:t> p1 </a:t>
            </a:r>
            <a:r>
              <a:rPr lang="hu-HU" dirty="0" err="1">
                <a:latin typeface="Consolas" panose="020B0609020204030204" pitchFamily="49" charset="0"/>
              </a:rPr>
              <a:t>exits</a:t>
            </a:r>
            <a:r>
              <a:rPr lang="hu-HU" dirty="0">
                <a:latin typeface="Consolas" panose="020B0609020204030204" pitchFamily="49" charset="0"/>
              </a:rPr>
              <a:t>.</a:t>
            </a:r>
          </a:p>
          <a:p>
            <a:endParaRPr lang="hu-HU" dirty="0">
              <a:latin typeface="Consolas" panose="020B0609020204030204" pitchFamily="49" charset="0"/>
            </a:endParaRPr>
          </a:p>
          <a:p>
            <a:r>
              <a:rPr lang="hu-HU" dirty="0">
                <a:latin typeface="Consolas" panose="020B0609020204030204" pitchFamily="49" charset="0"/>
              </a:rPr>
              <a:t>output = p2.communicate()[0]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1B0-1150-4AFF-A008-8D02E091D457}" type="slidenum">
              <a:rPr lang="hu-HU" smtClean="0"/>
              <a:t>9</a:t>
            </a:fld>
            <a:endParaRPr lang="hu-HU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D4F87CB4-C4AF-4D32-9A2E-9352F26B359D}"/>
              </a:ext>
            </a:extLst>
          </p:cNvPr>
          <p:cNvSpPr txBox="1"/>
          <p:nvPr/>
        </p:nvSpPr>
        <p:spPr>
          <a:xfrm>
            <a:off x="2065449" y="1319988"/>
            <a:ext cx="8061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/>
              <a:t>Expected</a:t>
            </a:r>
            <a:r>
              <a:rPr lang="hu-HU" b="1" dirty="0"/>
              <a:t> output: </a:t>
            </a:r>
            <a:r>
              <a:rPr lang="hu-HU" b="1" dirty="0" err="1"/>
              <a:t>dmesg</a:t>
            </a:r>
            <a:r>
              <a:rPr lang="hu-HU" b="1" dirty="0"/>
              <a:t> | </a:t>
            </a:r>
            <a:r>
              <a:rPr lang="hu-HU" b="1" dirty="0" err="1"/>
              <a:t>grep</a:t>
            </a:r>
            <a:r>
              <a:rPr lang="hu-HU" b="1" dirty="0"/>
              <a:t> </a:t>
            </a:r>
            <a:r>
              <a:rPr lang="hu-HU" b="1" dirty="0" err="1"/>
              <a:t>hda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401117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2201</Words>
  <Application>Microsoft Office PowerPoint</Application>
  <PresentationFormat>Szélesvásznú</PresentationFormat>
  <Paragraphs>362</Paragraphs>
  <Slides>25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Office-téma</vt:lpstr>
      <vt:lpstr>Python basics II.</vt:lpstr>
      <vt:lpstr>JSON - JavaScript Object Notation</vt:lpstr>
      <vt:lpstr>JSON &amp; Python – import json</vt:lpstr>
      <vt:lpstr>JSON &amp; Python –          Type association during serialization</vt:lpstr>
      <vt:lpstr>JSON &amp; Python –          Type association during deserialization</vt:lpstr>
      <vt:lpstr>JSON &amp; Python – JSON files</vt:lpstr>
      <vt:lpstr>JSON &amp; Python – JSON files</vt:lpstr>
      <vt:lpstr>Subprocess calls and shell commands</vt:lpstr>
      <vt:lpstr>subprocess – PIPE handling</vt:lpstr>
      <vt:lpstr>subprocess – wait for process finish</vt:lpstr>
      <vt:lpstr>Network tools I.</vt:lpstr>
      <vt:lpstr>traceroute (linux) – tracert (windows)</vt:lpstr>
      <vt:lpstr>traceroute (linux) – tracert (windows)</vt:lpstr>
      <vt:lpstr>Ping to chech the awailability of a host, and measure Round Trip Time (RTT)</vt:lpstr>
      <vt:lpstr>Ping to chech the awailability of a host, and measure Round Trip Time (RTT)</vt:lpstr>
      <vt:lpstr>1th Task (4 points)</vt:lpstr>
      <vt:lpstr>Topology – cs1.json</vt:lpstr>
      <vt:lpstr>Possible ciurcuits – cs1.json</vt:lpstr>
      <vt:lpstr>Demands – cs1.json</vt:lpstr>
      <vt:lpstr>Task</vt:lpstr>
      <vt:lpstr>1st Homework (4 points)</vt:lpstr>
      <vt:lpstr>Alexa-top-1M</vt:lpstr>
      <vt:lpstr>traceroute.json</vt:lpstr>
      <vt:lpstr>ping.json</vt:lpstr>
      <vt:lpstr>The end!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basics II.</dc:title>
  <dc:creator>Péter Vörös</dc:creator>
  <cp:lastModifiedBy>Péter Vörös</cp:lastModifiedBy>
  <cp:revision>15</cp:revision>
  <dcterms:created xsi:type="dcterms:W3CDTF">2018-09-26T20:59:39Z</dcterms:created>
  <dcterms:modified xsi:type="dcterms:W3CDTF">2018-10-02T13:41:32Z</dcterms:modified>
</cp:coreProperties>
</file>