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ContentType="application/vnd.openxmlformats-officedocument.customXmlProperties+xml" PartName="/customXml/itemProps1.xml"/>
  <Override ContentType="application/vnd.openxmlformats-officedocument.customXmlProperties+xml" PartName="/customXml/itemProps2.xml"/>
  <Override ContentType="application/vnd.openxmlformats-officedocument.customXmlProperties+xml" PartName="/customXml/itemProps3.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custom-properties+xml" PartName="/docProps/custom.xml"/>
  <Override ContentType="application/vnd.openxmlformats-officedocument.presentationml.commentAuthors+xml" PartName="/ppt/commentAuthors.xml"/>
  <Override ContentType="application/vnd.openxmlformats-officedocument.presentationml.handoutMaster+xml" PartName="/ppt/handoutMasters/handoutMaster1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
<Relationships xmlns="http://schemas.openxmlformats.org/package/2006/relationships">
    <Relationship Target="docProps/app.xml" Type="http://schemas.openxmlformats.org/officeDocument/2006/relationships/extended-properties" Id="rId3"/>
    <Relationship Target="docProps/core.xml" Type="http://schemas.openxmlformats.org/package/2006/relationships/metadata/core-properties" Id="rId2"/>
    <Relationship Target="ppt/presentation.xml" Type="http://schemas.openxmlformats.org/officeDocument/2006/relationships/officeDocument" Id="rId1"/>
    <Relationship Target="docProps/custom.xml" Type="http://schemas.openxmlformats.org/officeDocument/2006/relationships/custom-properties" Id="rId4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4" r:id="rId4"/>
  </p:sldMasterIdLst>
  <p:notesMasterIdLst>
    <p:notesMasterId r:id="rId7"/>
  </p:notesMasterIdLst>
  <p:handoutMasterIdLst>
    <p:handoutMasterId r:id="rId8"/>
  </p:handoutMasterIdLst>
  <p:sldIdLst>
    <p:sldId id="265" r:id="rId5"/>
    <p:sldId id="487" r:id="rId6"/>
  </p:sldIdLst>
  <p:sldSz cx="9144000" cy="5143500" type="screen16x9"/>
  <p:notesSz cx="6669088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44">
          <p15:clr>
            <a:srgbClr val="A4A3A4"/>
          </p15:clr>
        </p15:guide>
        <p15:guide id="2" orient="horz" pos="2898">
          <p15:clr>
            <a:srgbClr val="A4A3A4"/>
          </p15:clr>
        </p15:guide>
        <p15:guide id="3" orient="horz" pos="2412">
          <p15:clr>
            <a:srgbClr val="A4A3A4"/>
          </p15:clr>
        </p15:guide>
        <p15:guide id="4" orient="horz" pos="3196">
          <p15:clr>
            <a:srgbClr val="A4A3A4"/>
          </p15:clr>
        </p15:guide>
        <p15:guide id="5" orient="horz" pos="1350">
          <p15:clr>
            <a:srgbClr val="A4A3A4"/>
          </p15:clr>
        </p15:guide>
        <p15:guide id="6" orient="horz" pos="1378">
          <p15:clr>
            <a:srgbClr val="A4A3A4"/>
          </p15:clr>
        </p15:guide>
        <p15:guide id="7" orient="horz" pos="2078">
          <p15:clr>
            <a:srgbClr val="A4A3A4"/>
          </p15:clr>
        </p15:guide>
        <p15:guide id="8" orient="horz" pos="125">
          <p15:clr>
            <a:srgbClr val="A4A3A4"/>
          </p15:clr>
        </p15:guide>
        <p15:guide id="9" orient="horz" pos="2106">
          <p15:clr>
            <a:srgbClr val="A4A3A4"/>
          </p15:clr>
        </p15:guide>
        <p15:guide id="10" orient="horz" pos="2859">
          <p15:clr>
            <a:srgbClr val="A4A3A4"/>
          </p15:clr>
        </p15:guide>
        <p15:guide id="11" pos="960">
          <p15:clr>
            <a:srgbClr val="A4A3A4"/>
          </p15:clr>
        </p15:guide>
        <p15:guide id="12" pos="1755">
          <p15:clr>
            <a:srgbClr val="A4A3A4"/>
          </p15:clr>
        </p15:guide>
        <p15:guide id="13" pos="2883">
          <p15:clr>
            <a:srgbClr val="A4A3A4"/>
          </p15:clr>
        </p15:guide>
        <p15:guide id="14" pos="2519">
          <p15:clr>
            <a:srgbClr val="A4A3A4"/>
          </p15:clr>
        </p15:guide>
        <p15:guide id="15" pos="4790">
          <p15:clr>
            <a:srgbClr val="A4A3A4"/>
          </p15:clr>
        </p15:guide>
        <p15:guide id="16" pos="2487">
          <p15:clr>
            <a:srgbClr val="A4A3A4"/>
          </p15:clr>
        </p15:guide>
        <p15:guide id="17" pos="1722">
          <p15:clr>
            <a:srgbClr val="A4A3A4"/>
          </p15:clr>
        </p15:guide>
        <p15:guide id="18" pos="987">
          <p15:clr>
            <a:srgbClr val="A4A3A4"/>
          </p15:clr>
        </p15:guide>
        <p15:guide id="19" pos="4818">
          <p15:clr>
            <a:srgbClr val="A4A3A4"/>
          </p15:clr>
        </p15:guide>
        <p15:guide id="20" pos="3257">
          <p15:clr>
            <a:srgbClr val="A4A3A4"/>
          </p15:clr>
        </p15:guide>
        <p15:guide id="21">
          <p15:clr>
            <a:srgbClr val="A4A3A4"/>
          </p15:clr>
        </p15:guide>
        <p15:guide id="22" pos="3285">
          <p15:clr>
            <a:srgbClr val="A4A3A4"/>
          </p15:clr>
        </p15:guide>
        <p15:guide id="23" pos="4022">
          <p15:clr>
            <a:srgbClr val="A4A3A4"/>
          </p15:clr>
        </p15:guide>
        <p15:guide id="24" pos="4053">
          <p15:clr>
            <a:srgbClr val="A4A3A4"/>
          </p15:clr>
        </p15:guide>
        <p15:guide id="25" pos="5544">
          <p15:clr>
            <a:srgbClr val="A4A3A4"/>
          </p15:clr>
        </p15:guide>
        <p15:guide id="26" pos="220">
          <p15:clr>
            <a:srgbClr val="A4A3A4"/>
          </p15:clr>
        </p15:guide>
        <p15:guide id="27" pos="348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 userDrawn="1">
          <p15:clr>
            <a:srgbClr val="A4A3A4"/>
          </p15:clr>
        </p15:guide>
        <p15:guide id="2" pos="210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atalano, Alec" initials="" lastIdx="23" clrIdx="0"/>
  <p:cmAuthor id="1" name="Alec Catalano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7F7F7F"/>
    <a:srgbClr val="143C6A"/>
    <a:srgbClr val="FBEEE8"/>
    <a:srgbClr val="E98E31"/>
    <a:srgbClr val="E7E9EE"/>
    <a:srgbClr val="CCD0DB"/>
    <a:srgbClr val="6DAEE1"/>
    <a:srgbClr val="69A7E1"/>
    <a:srgbClr val="FFFFFF"/>
    <a:srgbClr val="F39B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51341" autoAdjust="0"/>
  </p:normalViewPr>
  <p:slideViewPr>
    <p:cSldViewPr snapToGrid="0" showGuides="1">
      <p:cViewPr varScale="1">
        <p:scale>
          <a:sx n="60" d="100"/>
          <a:sy n="60" d="100"/>
        </p:scale>
        <p:origin x="2083" y="48"/>
      </p:cViewPr>
      <p:guideLst>
        <p:guide orient="horz" pos="644"/>
        <p:guide orient="horz" pos="2898"/>
        <p:guide orient="horz" pos="2412"/>
        <p:guide orient="horz" pos="3196"/>
        <p:guide orient="horz" pos="1350"/>
        <p:guide orient="horz" pos="1378"/>
        <p:guide orient="horz" pos="2078"/>
        <p:guide orient="horz" pos="125"/>
        <p:guide orient="horz" pos="2106"/>
        <p:guide orient="horz" pos="2859"/>
        <p:guide pos="960"/>
        <p:guide pos="1755"/>
        <p:guide pos="2883"/>
        <p:guide pos="2519"/>
        <p:guide pos="4790"/>
        <p:guide pos="2487"/>
        <p:guide pos="1722"/>
        <p:guide pos="987"/>
        <p:guide pos="4818"/>
        <p:guide pos="3257"/>
        <p:guide/>
        <p:guide pos="3285"/>
        <p:guide pos="4022"/>
        <p:guide pos="4053"/>
        <p:guide pos="5544"/>
        <p:guide pos="220"/>
        <p:guide pos="34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684" y="108"/>
      </p:cViewPr>
      <p:guideLst>
        <p:guide orient="horz" pos="3128"/>
        <p:guide pos="2101"/>
      </p:guideLst>
    </p:cSldViewPr>
  </p:notesViewPr>
  <p:gridSpacing cx="76200" cy="76200"/>
</p:viewPr>
</file>

<file path=ppt/_rels/presentation.xml.rels><?xml version="1.0" encoding="UTF-8" standalone="yes"?>
<Relationships xmlns="http://schemas.openxmlformats.org/package/2006/relationships">
    <Relationship Target="handoutMasters/handoutMaster1.xml" Type="http://schemas.openxmlformats.org/officeDocument/2006/relationships/handoutMaster" Id="rId8"/>
    <Relationship Target="tableStyles.xml" Type="http://schemas.openxmlformats.org/officeDocument/2006/relationships/tableStyles" Id="rId13"/>
    <Relationship Target="../customXml/item3.xml" Type="http://schemas.openxmlformats.org/officeDocument/2006/relationships/customXml" Id="rId3"/>
    <Relationship Target="notesMasters/notesMaster1.xml" Type="http://schemas.openxmlformats.org/officeDocument/2006/relationships/notesMaster" Id="rId7"/>
    <Relationship Target="theme/theme1.xml" Type="http://schemas.openxmlformats.org/officeDocument/2006/relationships/theme" Id="rId12"/>
    <Relationship Target="../customXml/item2.xml" Type="http://schemas.openxmlformats.org/officeDocument/2006/relationships/customXml" Id="rId2"/>
    <Relationship Target="../customXml/item1.xml" Type="http://schemas.openxmlformats.org/officeDocument/2006/relationships/customXml" Id="rId1"/>
    <Relationship Target="slides/slide2.xml" Type="http://schemas.openxmlformats.org/officeDocument/2006/relationships/slide" Id="rId6"/>
    <Relationship Target="viewProps.xml" Type="http://schemas.openxmlformats.org/officeDocument/2006/relationships/viewProps" Id="rId11"/>
    <Relationship Target="slides/slide1.xml" Type="http://schemas.openxmlformats.org/officeDocument/2006/relationships/slide" Id="rId5"/>
    <Relationship Target="presProps.xml" Type="http://schemas.openxmlformats.org/officeDocument/2006/relationships/presProps" Id="rId10"/>
    <Relationship Target="slideMasters/slideMaster1.xml" Type="http://schemas.openxmlformats.org/officeDocument/2006/relationships/slideMaster" Id="rId4"/>
    <Relationship Target="commentAuthors.xml" Type="http://schemas.openxmlformats.org/officeDocument/2006/relationships/commentAuthors" Id="rId9"/>
</Relationships>

</file>

<file path=ppt/handoutMasters/_rels/handoutMaster1.xml.rels><?xml version="1.0" encoding="UTF-8" standalone="yes"?>
<Relationships xmlns="http://schemas.openxmlformats.org/package/2006/relationships">
    <Relationship Target="../theme/theme3.xml" Type="http://schemas.openxmlformats.org/officeDocument/2006/relationships/theme" Id="rId1"/>
</Relationships>
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889938" cy="496332"/>
          </a:xfrm>
          <a:prstGeom prst="rect">
            <a:avLst/>
          </a:prstGeom>
        </p:spPr>
        <p:txBody>
          <a:bodyPr vert="horz" lIns="96638" tIns="48321" rIns="96638" bIns="48321" rtlCol="0"/>
          <a:lstStyle>
            <a:lvl1pPr algn="l">
              <a:defRPr sz="1200"/>
            </a:lvl1pPr>
          </a:lstStyle>
          <a:p>
            <a:r>
              <a:rPr lang="en-US" smtClean="0"/>
              <a:t>AWS Training and Certification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777606" y="1"/>
            <a:ext cx="2889938" cy="496332"/>
          </a:xfrm>
          <a:prstGeom prst="rect">
            <a:avLst/>
          </a:prstGeom>
        </p:spPr>
        <p:txBody>
          <a:bodyPr vert="horz" lIns="96638" tIns="48321" rIns="96638" bIns="48321" rtlCol="0"/>
          <a:lstStyle>
            <a:lvl1pPr algn="r">
              <a:defRPr sz="1200"/>
            </a:lvl1pPr>
          </a:lstStyle>
          <a:p>
            <a:fld id="{2ED4DAAF-DBCD-4337-9277-0A528F50CD79}" type="datetimeFigureOut">
              <a:rPr lang="en-US" smtClean="0"/>
              <a:t>12/30/2016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889938" cy="496332"/>
          </a:xfrm>
          <a:prstGeom prst="rect">
            <a:avLst/>
          </a:prstGeom>
        </p:spPr>
        <p:txBody>
          <a:bodyPr vert="horz" lIns="96638" tIns="48321" rIns="96638" bIns="48321" rtlCol="0" anchor="b"/>
          <a:lstStyle>
            <a:lvl1pPr algn="l">
              <a:defRPr sz="1200"/>
            </a:lvl1pPr>
          </a:lstStyle>
          <a:p>
            <a:r>
              <a:rPr lang="en-US" smtClean="0"/>
              <a:t>© 2013, 2014 Amazon Web Services, Inc. or its affiliates.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777606" y="9428584"/>
            <a:ext cx="2889938" cy="496332"/>
          </a:xfrm>
          <a:prstGeom prst="rect">
            <a:avLst/>
          </a:prstGeom>
        </p:spPr>
        <p:txBody>
          <a:bodyPr vert="horz" lIns="96638" tIns="48321" rIns="96638" bIns="48321" rtlCol="0" anchor="b"/>
          <a:lstStyle>
            <a:lvl1pPr algn="r">
              <a:defRPr sz="1200"/>
            </a:lvl1pPr>
          </a:lstStyle>
          <a:p>
            <a:fld id="{1DAAEEFA-5D48-4BB4-9A72-AD41288C7C5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959666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
<Relationships xmlns="http://schemas.openxmlformats.org/package/2006/relationships">
    <Relationship Target="../theme/theme2.xml" Type="http://schemas.openxmlformats.org/officeDocument/2006/relationships/theme" Id="rId1"/>
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400" y="741363"/>
            <a:ext cx="6623050" cy="37258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8" tIns="48321" rIns="96638" bIns="48321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6912" y="4715156"/>
            <a:ext cx="5335269" cy="4466986"/>
          </a:xfrm>
          <a:prstGeom prst="rect">
            <a:avLst/>
          </a:prstGeom>
        </p:spPr>
        <p:txBody>
          <a:bodyPr vert="horz" lIns="96638" tIns="48321" rIns="96638" bIns="48321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First level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943536003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indent="0" algn="l" defTabSz="457200" rtl="0" eaLnBrk="1" latinLnBrk="0" hangingPunct="1">
      <a:spcAft>
        <a:spcPts val="600"/>
      </a:spcAft>
      <a:buFontTx/>
      <a:buNone/>
      <a:defRPr sz="1100" kern="1200">
        <a:solidFill>
          <a:schemeClr val="tx1"/>
        </a:solidFill>
        <a:latin typeface="Arial"/>
        <a:ea typeface="+mn-ea"/>
        <a:cs typeface="+mn-cs"/>
      </a:defRPr>
    </a:lvl1pPr>
    <a:lvl2pPr marL="173038" indent="-171450" algn="l" defTabSz="457200" rtl="0" eaLnBrk="1" latinLnBrk="0" hangingPunct="1">
      <a:spcAft>
        <a:spcPts val="600"/>
      </a:spcAft>
      <a:buSzPct val="100000"/>
      <a:buFont typeface="Arial" panose="020B0604020202020204" pitchFamily="34" charset="0"/>
      <a:buChar char="●"/>
      <a:defRPr sz="1100" kern="1200" baseline="0">
        <a:solidFill>
          <a:schemeClr val="tx1"/>
        </a:solidFill>
        <a:latin typeface="Arial"/>
        <a:ea typeface="+mn-ea"/>
        <a:cs typeface="+mn-cs"/>
      </a:defRPr>
    </a:lvl2pPr>
    <a:lvl3pPr marL="342900" indent="-171450" algn="l" defTabSz="457200" rtl="0" eaLnBrk="1" latinLnBrk="0" hangingPunct="1">
      <a:spcAft>
        <a:spcPts val="600"/>
      </a:spcAft>
      <a:buSzPct val="100000"/>
      <a:buFont typeface="Courier New" panose="02070309020205020404" pitchFamily="49" charset="0"/>
      <a:buChar char="o"/>
      <a:defRPr sz="1100" kern="1200" baseline="0">
        <a:solidFill>
          <a:schemeClr val="tx1"/>
        </a:solidFill>
        <a:latin typeface="Arial"/>
        <a:ea typeface="+mn-ea"/>
        <a:cs typeface="+mn-cs"/>
      </a:defRPr>
    </a:lvl3pPr>
    <a:lvl4pPr marL="514350" indent="-171450" algn="l" defTabSz="457200" rtl="0" eaLnBrk="1" latinLnBrk="0" hangingPunct="1">
      <a:spcAft>
        <a:spcPts val="600"/>
      </a:spcAft>
      <a:buFont typeface="Arial" panose="020B0604020202020204" pitchFamily="34" charset="0"/>
      <a:buChar char="−"/>
      <a:tabLst/>
      <a:defRPr sz="1100" kern="1200">
        <a:solidFill>
          <a:schemeClr val="tx1"/>
        </a:solidFill>
        <a:latin typeface="Arial"/>
        <a:ea typeface="+mn-ea"/>
        <a:cs typeface="+mn-cs"/>
      </a:defRPr>
    </a:lvl4pPr>
    <a:lvl5pPr marL="400050" indent="0" algn="l" defTabSz="457200" rtl="0" eaLnBrk="1" latinLnBrk="0" hangingPunct="1">
      <a:spcAft>
        <a:spcPts val="600"/>
      </a:spcAft>
      <a:buFont typeface="Arial" panose="020B0604020202020204" pitchFamily="34" charset="0"/>
      <a:buNone/>
      <a:defRPr sz="1100" kern="1200">
        <a:solidFill>
          <a:schemeClr val="tx1"/>
        </a:solidFill>
        <a:latin typeface="Arial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
    <Relationship Target="../slides/slide1.xml" Type="http://schemas.openxmlformats.org/officeDocument/2006/relationships/slide" Id="rId2"/>
    <Relationship Target="../notesMasters/notesMaster1.xml" Type="http://schemas.openxmlformats.org/officeDocument/2006/relationships/notesMaster" Id="rId1"/>
</Relationships>

</file>

<file path=ppt/notesSlides/_rels/notesSlide2.xml.rels><?xml version="1.0" encoding="UTF-8" standalone="yes"?>
<Relationships xmlns="http://schemas.openxmlformats.org/package/2006/relationships">
    <Relationship TargetMode="External" Target="https://aws.amazon.com/what-is-cloud-computing/" Type="http://schemas.openxmlformats.org/officeDocument/2006/relationships/hyperlink" Id="rId3"/>
    <Relationship Target="../slides/slide2.xml" Type="http://schemas.openxmlformats.org/officeDocument/2006/relationships/slide" Id="rId2"/>
    <Relationship Target="../notesMasters/notesMaster1.xml" Type="http://schemas.openxmlformats.org/officeDocument/2006/relationships/notesMaster" Id="rId1"/>
</Relationships>
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wp14="http://schemas.microsoft.com/office/word/2010/wordprocessingDrawing" xmlns:xdr="http://schemas.openxmlformats.org/drawingml/2006/spreadsheetDrawing" xmlns:ns12="http://schemas.openxmlformats.org/drawingml/2006/compatibility" xmlns:ns13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pPr eaLnBrk="true" hangingPunct="true"/>
            <a:r>
              <a:rPr lang="en-US" dirty="false" err="true" smtClean="false">
                <a:latin typeface="Arial"/>
                <a:cs typeface="Arial"/>
              </a:rPr>
              <a:t>C’est</a:t>
            </a:r>
            <a:r>
              <a:rPr lang="en-US" baseline="0" dirty="false" smtClean="false">
                <a:latin typeface="Arial"/>
                <a:cs typeface="Arial"/>
              </a:rPr>
              <a:t> quoi le </a:t>
            </a:r>
            <a:r>
              <a:rPr lang="en-US" baseline="0" dirty="false" err="true" smtClean="false">
                <a:latin typeface="Arial"/>
                <a:cs typeface="Arial"/>
              </a:rPr>
              <a:t>clou</a:t>
            </a:r>
            <a:r>
              <a:rPr lang="en-US" baseline="0" dirty="false" smtClean="false">
                <a:latin typeface="Arial"/>
                <a:cs typeface="Arial"/>
              </a:rPr>
              <a:t>(d) ?</a:t>
            </a:r>
            <a:endParaRPr lang="en-US" dirty="false" smtClean="false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393484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Il </a:t>
            </a:r>
            <a:r>
              <a:rPr lang="en-US" dirty="0" err="1" smtClean="0"/>
              <a:t>faut</a:t>
            </a:r>
            <a:r>
              <a:rPr lang="en-US" dirty="0" smtClean="0"/>
              <a:t> </a:t>
            </a:r>
            <a:r>
              <a:rPr lang="en-US" dirty="0" err="1" smtClean="0"/>
              <a:t>construire</a:t>
            </a:r>
            <a:r>
              <a:rPr lang="en-US" dirty="0" smtClean="0"/>
              <a:t> un DC, un </a:t>
            </a:r>
            <a:r>
              <a:rPr lang="en-US" dirty="0" err="1" smtClean="0"/>
              <a:t>autre</a:t>
            </a:r>
            <a:r>
              <a:rPr lang="en-US" dirty="0" smtClean="0"/>
              <a:t>, …</a:t>
            </a:r>
          </a:p>
          <a:p>
            <a:r>
              <a:rPr lang="en-US" baseline="0" dirty="0" smtClean="0"/>
              <a:t>On </a:t>
            </a:r>
            <a:r>
              <a:rPr lang="en-US" baseline="0" dirty="0" err="1" smtClean="0"/>
              <a:t>parle</a:t>
            </a:r>
            <a:r>
              <a:rPr lang="en-US" baseline="0" dirty="0" smtClean="0"/>
              <a:t> de Capital Expense</a:t>
            </a:r>
          </a:p>
          <a:p>
            <a:endParaRPr lang="en-US" dirty="0" smtClean="0"/>
          </a:p>
          <a:p>
            <a:r>
              <a:rPr lang="en-US" dirty="0" smtClean="0"/>
              <a:t>Le mode de </a:t>
            </a:r>
            <a:r>
              <a:rPr lang="en-US" dirty="0" err="1" smtClean="0"/>
              <a:t>financement</a:t>
            </a:r>
            <a:r>
              <a:rPr lang="en-US" dirty="0" smtClean="0"/>
              <a:t> du cloud </a:t>
            </a:r>
            <a:r>
              <a:rPr lang="en-US" dirty="0" err="1" smtClean="0"/>
              <a:t>c’est</a:t>
            </a:r>
            <a:r>
              <a:rPr lang="en-US" dirty="0" smtClean="0"/>
              <a:t> de </a:t>
            </a:r>
            <a:r>
              <a:rPr lang="en-US" dirty="0" err="1" smtClean="0"/>
              <a:t>l’operational</a:t>
            </a:r>
            <a:r>
              <a:rPr lang="en-US" dirty="0" smtClean="0"/>
              <a:t> expense</a:t>
            </a:r>
          </a:p>
          <a:p>
            <a:r>
              <a:rPr lang="en-US" dirty="0" smtClean="0"/>
              <a:t>On </a:t>
            </a:r>
            <a:r>
              <a:rPr lang="en-US" dirty="0" err="1" smtClean="0"/>
              <a:t>va</a:t>
            </a:r>
            <a:r>
              <a:rPr lang="en-US" dirty="0" smtClean="0"/>
              <a:t> payer à </a:t>
            </a:r>
            <a:r>
              <a:rPr lang="en-US" dirty="0" err="1" smtClean="0"/>
              <a:t>l’heure</a:t>
            </a:r>
            <a:r>
              <a:rPr lang="en-US" dirty="0" smtClean="0"/>
              <a:t> de consummation</a:t>
            </a:r>
          </a:p>
          <a:p>
            <a:r>
              <a:rPr lang="en-US" dirty="0" smtClean="0"/>
              <a:t>On </a:t>
            </a:r>
            <a:r>
              <a:rPr lang="en-US" dirty="0" err="1" smtClean="0"/>
              <a:t>peut</a:t>
            </a:r>
            <a:r>
              <a:rPr lang="en-US" dirty="0" smtClean="0"/>
              <a:t> faire le </a:t>
            </a:r>
            <a:r>
              <a:rPr lang="en-US" dirty="0" err="1" smtClean="0"/>
              <a:t>parallèle</a:t>
            </a:r>
            <a:r>
              <a:rPr lang="en-US" dirty="0" smtClean="0"/>
              <a:t> avec la </a:t>
            </a:r>
            <a:r>
              <a:rPr lang="en-US" dirty="0" err="1" smtClean="0"/>
              <a:t>téléphonie</a:t>
            </a:r>
            <a:r>
              <a:rPr lang="en-US" dirty="0" smtClean="0"/>
              <a:t> portable : </a:t>
            </a:r>
            <a:r>
              <a:rPr lang="en-US" dirty="0" err="1" smtClean="0"/>
              <a:t>lorsqu’il</a:t>
            </a:r>
            <a:r>
              <a:rPr lang="en-US" dirty="0" smtClean="0"/>
              <a:t> ne </a:t>
            </a:r>
            <a:r>
              <a:rPr lang="en-US" dirty="0" err="1" smtClean="0"/>
              <a:t>fonctionne</a:t>
            </a:r>
            <a:r>
              <a:rPr lang="en-US" dirty="0" smtClean="0"/>
              <a:t> plus je le </a:t>
            </a:r>
            <a:r>
              <a:rPr lang="en-US" dirty="0" err="1" smtClean="0"/>
              <a:t>jette</a:t>
            </a:r>
            <a:r>
              <a:rPr lang="en-US" dirty="0" smtClean="0"/>
              <a:t> et </a:t>
            </a:r>
            <a:r>
              <a:rPr lang="en-US" dirty="0" err="1" smtClean="0"/>
              <a:t>j’en</a:t>
            </a:r>
            <a:r>
              <a:rPr lang="en-US" dirty="0" smtClean="0"/>
              <a:t> </a:t>
            </a:r>
            <a:r>
              <a:rPr lang="en-US" dirty="0" err="1" smtClean="0"/>
              <a:t>rachète</a:t>
            </a:r>
            <a:r>
              <a:rPr lang="en-US" dirty="0" smtClean="0"/>
              <a:t> un </a:t>
            </a:r>
            <a:r>
              <a:rPr lang="en-US" dirty="0" err="1" smtClean="0"/>
              <a:t>autre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Avec </a:t>
            </a:r>
            <a:r>
              <a:rPr lang="en-US" dirty="0" err="1" smtClean="0"/>
              <a:t>quelque</a:t>
            </a:r>
            <a:r>
              <a:rPr lang="en-US" dirty="0" smtClean="0"/>
              <a:t> chose </a:t>
            </a:r>
            <a:r>
              <a:rPr lang="en-US" dirty="0" err="1" smtClean="0"/>
              <a:t>d’automatiser</a:t>
            </a:r>
            <a:r>
              <a:rPr lang="en-US" dirty="0" smtClean="0"/>
              <a:t> derrière</a:t>
            </a:r>
          </a:p>
          <a:p>
            <a:r>
              <a:rPr lang="en-US" dirty="0" smtClean="0"/>
              <a:t>On </a:t>
            </a:r>
            <a:r>
              <a:rPr lang="en-US" dirty="0" err="1" smtClean="0"/>
              <a:t>va</a:t>
            </a:r>
            <a:r>
              <a:rPr lang="en-US" dirty="0" smtClean="0"/>
              <a:t> </a:t>
            </a:r>
            <a:r>
              <a:rPr lang="en-US" dirty="0" err="1" smtClean="0"/>
              <a:t>recréer</a:t>
            </a:r>
            <a:r>
              <a:rPr lang="en-US" dirty="0" smtClean="0"/>
              <a:t> le rack and stack par des instances</a:t>
            </a:r>
          </a:p>
          <a:p>
            <a:r>
              <a:rPr lang="en-US" dirty="0" smtClean="0"/>
              <a:t>On appellee </a:t>
            </a:r>
            <a:r>
              <a:rPr lang="en-US" dirty="0" err="1" smtClean="0"/>
              <a:t>cela</a:t>
            </a:r>
            <a:r>
              <a:rPr lang="en-US" dirty="0" smtClean="0"/>
              <a:t> des instances car on </a:t>
            </a:r>
            <a:r>
              <a:rPr lang="en-US" dirty="0" err="1" smtClean="0"/>
              <a:t>va</a:t>
            </a:r>
            <a:r>
              <a:rPr lang="en-US" dirty="0" smtClean="0"/>
              <a:t> </a:t>
            </a:r>
            <a:r>
              <a:rPr lang="en-US" dirty="0" err="1" smtClean="0"/>
              <a:t>instancier</a:t>
            </a:r>
            <a:r>
              <a:rPr lang="en-US" dirty="0" smtClean="0"/>
              <a:t> un materiel</a:t>
            </a:r>
          </a:p>
          <a:p>
            <a:endParaRPr lang="en-US" dirty="0" smtClean="0"/>
          </a:p>
          <a:p>
            <a:r>
              <a:rPr lang="en-US" dirty="0" err="1" smtClean="0"/>
              <a:t>Quelques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soit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votre</a:t>
            </a:r>
            <a:r>
              <a:rPr lang="en-US" baseline="0" dirty="0" smtClean="0"/>
              <a:t> business. Des applications qui </a:t>
            </a:r>
            <a:r>
              <a:rPr lang="en-US" baseline="0" dirty="0" err="1" smtClean="0"/>
              <a:t>suivent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besoins</a:t>
            </a:r>
            <a:endParaRPr lang="en-US" baseline="0" dirty="0" smtClean="0"/>
          </a:p>
          <a:p>
            <a:r>
              <a:rPr lang="en-US" baseline="0" dirty="0" smtClean="0"/>
              <a:t>AWS =&gt; Compute, storage and database </a:t>
            </a:r>
          </a:p>
          <a:p>
            <a:r>
              <a:rPr lang="en-US" baseline="0" dirty="0" smtClean="0"/>
              <a:t>No upfront capital exchange</a:t>
            </a:r>
          </a:p>
          <a:p>
            <a:endParaRPr lang="en-US" baseline="0" dirty="0" smtClean="0"/>
          </a:p>
          <a:p>
            <a:r>
              <a:rPr lang="en-US" baseline="0" dirty="0" smtClean="0"/>
              <a:t>Economy at scale</a:t>
            </a:r>
          </a:p>
          <a:p>
            <a:r>
              <a:rPr lang="en-US" baseline="0" dirty="0" smtClean="0"/>
              <a:t>Add and remove capacity dynamically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====</a:t>
            </a:r>
          </a:p>
          <a:p>
            <a:endParaRPr lang="en-US" dirty="0" smtClean="0"/>
          </a:p>
          <a:p>
            <a:r>
              <a:rPr lang="en-US" dirty="0" smtClean="0"/>
              <a:t>For more on this,</a:t>
            </a:r>
            <a:r>
              <a:rPr lang="en-US" baseline="0" dirty="0" smtClean="0"/>
              <a:t> see: </a:t>
            </a:r>
            <a:r>
              <a:rPr lang="en-US" baseline="0" dirty="0" smtClean="0">
                <a:hlinkClick r:id="rId3"/>
              </a:rPr>
              <a:t>https://aws.amazon.com/what-is-cloud-computing/</a:t>
            </a:r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363999"/>
      </p:ext>
    </p:extLst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
    <Relationship Target="../slideMasters/slideMaster1.xml" Type="http://schemas.openxmlformats.org/officeDocument/2006/relationships/slideMaster" Id="rId1"/>
</Relationships>

</file>

<file path=ppt/slideLayouts/_rels/slideLayout10.xml.rels><?xml version="1.0" encoding="UTF-8" standalone="yes"?>
<Relationships xmlns="http://schemas.openxmlformats.org/package/2006/relationships">
    <Relationship Target="../slideMasters/slideMaster1.xml" Type="http://schemas.openxmlformats.org/officeDocument/2006/relationships/slideMaster" Id="rId1"/>
</Relationships>

</file>

<file path=ppt/slideLayouts/_rels/slideLayout2.xml.rels><?xml version="1.0" encoding="UTF-8" standalone="yes"?>
<Relationships xmlns="http://schemas.openxmlformats.org/package/2006/relationships">
    <Relationship Target="../media/image4.png" Type="http://schemas.openxmlformats.org/officeDocument/2006/relationships/image" Id="rId3"/>
    <Relationship Target="../media/image8.png" Type="http://schemas.openxmlformats.org/officeDocument/2006/relationships/image" Id="rId7"/>
    <Relationship Target="../media/image3.png" Type="http://schemas.openxmlformats.org/officeDocument/2006/relationships/image" Id="rId2"/>
    <Relationship Target="../slideMasters/slideMaster1.xml" Type="http://schemas.openxmlformats.org/officeDocument/2006/relationships/slideMaster" Id="rId1"/>
    <Relationship Target="../media/image7.png" Type="http://schemas.openxmlformats.org/officeDocument/2006/relationships/image" Id="rId6"/>
    <Relationship Target="../media/image6.png" Type="http://schemas.openxmlformats.org/officeDocument/2006/relationships/image" Id="rId5"/>
    <Relationship Target="../media/image5.png" Type="http://schemas.openxmlformats.org/officeDocument/2006/relationships/image" Id="rId4"/>
</Relationships>

</file>

<file path=ppt/slideLayouts/_rels/slideLayout3.xml.rels><?xml version="1.0" encoding="UTF-8" standalone="yes"?>
<Relationships xmlns="http://schemas.openxmlformats.org/package/2006/relationships">
    <Relationship Target="../media/image9.png" Type="http://schemas.openxmlformats.org/officeDocument/2006/relationships/image" Id="rId3"/>
    <Relationship Target="../media/image3.png" Type="http://schemas.openxmlformats.org/officeDocument/2006/relationships/image" Id="rId2"/>
    <Relationship Target="../slideMasters/slideMaster1.xml" Type="http://schemas.openxmlformats.org/officeDocument/2006/relationships/slideMaster" Id="rId1"/>
    <Relationship Target="../media/image12.png" Type="http://schemas.openxmlformats.org/officeDocument/2006/relationships/image" Id="rId6"/>
    <Relationship Target="../media/image11.png" Type="http://schemas.openxmlformats.org/officeDocument/2006/relationships/image" Id="rId5"/>
    <Relationship Target="../media/image10.png" Type="http://schemas.openxmlformats.org/officeDocument/2006/relationships/image" Id="rId4"/>
</Relationships>

</file>

<file path=ppt/slideLayouts/_rels/slideLayout4.xml.rels><?xml version="1.0" encoding="UTF-8" standalone="yes"?>
<Relationships xmlns="http://schemas.openxmlformats.org/package/2006/relationships">
    <Relationship Target="../media/image13.png" Type="http://schemas.openxmlformats.org/officeDocument/2006/relationships/image" Id="rId2"/>
    <Relationship Target="../slideMasters/slideMaster1.xml" Type="http://schemas.openxmlformats.org/officeDocument/2006/relationships/slideMaster" Id="rId1"/>
</Relationships>

</file>

<file path=ppt/slideLayouts/_rels/slideLayout5.xml.rels><?xml version="1.0" encoding="UTF-8" standalone="yes"?>
<Relationships xmlns="http://schemas.openxmlformats.org/package/2006/relationships">
    <Relationship TargetMode="External" Target="http://aws.amazon.com/training/self-paced-labs/" Type="http://schemas.openxmlformats.org/officeDocument/2006/relationships/hyperlink" Id="rId3"/>
    <Relationship Target="../media/image16.jpg" Type="http://schemas.openxmlformats.org/officeDocument/2006/relationships/image" Id="rId7"/>
    <Relationship TargetMode="External" Target="http://aws.amazon.com/certification" Type="http://schemas.openxmlformats.org/officeDocument/2006/relationships/hyperlink" Id="rId2"/>
    <Relationship Target="../slideMasters/slideMaster1.xml" Type="http://schemas.openxmlformats.org/officeDocument/2006/relationships/slideMaster" Id="rId1"/>
    <Relationship Target="../media/image15.jpg" Type="http://schemas.openxmlformats.org/officeDocument/2006/relationships/image" Id="rId6"/>
    <Relationship Target="../media/image14.jpg" Type="http://schemas.openxmlformats.org/officeDocument/2006/relationships/image" Id="rId5"/>
    <Relationship TargetMode="External" Target="http://aws.amazon.com/training/" Type="http://schemas.openxmlformats.org/officeDocument/2006/relationships/hyperlink" Id="rId4"/>
</Relationships>

</file>

<file path=ppt/slideLayouts/_rels/slideLayout6.xml.rels><?xml version="1.0" encoding="UTF-8" standalone="yes"?>
<Relationships xmlns="http://schemas.openxmlformats.org/package/2006/relationships">
    <Relationship TargetMode="External" Target="mailto:aws-course-feedback@amazon.com" Type="http://schemas.openxmlformats.org/officeDocument/2006/relationships/hyperlink" Id="rId3"/>
    <Relationship Target="../media/image3.png" Type="http://schemas.openxmlformats.org/officeDocument/2006/relationships/image" Id="rId2"/>
    <Relationship Target="../slideMasters/slideMaster1.xml" Type="http://schemas.openxmlformats.org/officeDocument/2006/relationships/slideMaster" Id="rId1"/>
    <Relationship TargetMode="External" Target="https://aws.amazon.com/contact-us/aws-training/" Type="http://schemas.openxmlformats.org/officeDocument/2006/relationships/hyperlink" Id="rId4"/>
</Relationships>

</file>

<file path=ppt/slideLayouts/_rels/slideLayout7.xml.rels><?xml version="1.0" encoding="UTF-8" standalone="yes"?>
<Relationships xmlns="http://schemas.openxmlformats.org/package/2006/relationships">
    <Relationship Target="../slideMasters/slideMaster1.xml" Type="http://schemas.openxmlformats.org/officeDocument/2006/relationships/slideMaster" Id="rId1"/>
</Relationships>

</file>

<file path=ppt/slideLayouts/_rels/slideLayout8.xml.rels><?xml version="1.0" encoding="UTF-8" standalone="yes"?>
<Relationships xmlns="http://schemas.openxmlformats.org/package/2006/relationships">
    <Relationship Target="../slideMasters/slideMaster1.xml" Type="http://schemas.openxmlformats.org/officeDocument/2006/relationships/slideMaster" Id="rId1"/>
</Relationships>

</file>

<file path=ppt/slideLayouts/_rels/slideLayout9.xml.rels><?xml version="1.0" encoding="UTF-8" standalone="yes"?>
<Relationships xmlns="http://schemas.openxmlformats.org/package/2006/relationships">
    <Relationship Target="../slideMasters/slideMaster1.xml" Type="http://schemas.openxmlformats.org/officeDocument/2006/relationships/slideMaster" Id="rId1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verall Title Slide - Inter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17582" y="1947429"/>
            <a:ext cx="7772400" cy="1102519"/>
          </a:xfrm>
        </p:spPr>
        <p:txBody>
          <a:bodyPr anchor="ctr">
            <a:noAutofit/>
          </a:bodyPr>
          <a:lstStyle>
            <a:lvl1pPr algn="ctr">
              <a:defRPr sz="4000" baseline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Internal Presentation Title Slide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2407" y="2857529"/>
            <a:ext cx="7786115" cy="921643"/>
          </a:xfrm>
        </p:spPr>
        <p:txBody>
          <a:bodyPr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0" y="4669708"/>
            <a:ext cx="9144000" cy="0"/>
          </a:xfrm>
          <a:prstGeom prst="line">
            <a:avLst/>
          </a:prstGeom>
          <a:ln w="3175" cmpd="sng">
            <a:solidFill>
              <a:srgbClr val="27272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95872" y="4669708"/>
            <a:ext cx="8961120" cy="0"/>
          </a:xfrm>
          <a:prstGeom prst="line">
            <a:avLst/>
          </a:prstGeom>
          <a:ln w="3175" cmpd="sng">
            <a:solidFill>
              <a:srgbClr val="27272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53143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0690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all Title Slide - People Sta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F:\Sreejesh_CM_Data\2013\Amazon\_Nov_2013\AWS Intro Series Branding\AWS-Intro-Series-Branding_10-17-2013\AWS-Intro-Series-Branding_10-17-2013_01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971196" y="419576"/>
            <a:ext cx="7468546" cy="2885895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69978" y="595708"/>
            <a:ext cx="7031224" cy="1664734"/>
          </a:xfrm>
        </p:spPr>
        <p:txBody>
          <a:bodyPr anchor="ctr">
            <a:noAutofit/>
          </a:bodyPr>
          <a:lstStyle>
            <a:lvl1pPr algn="ctr">
              <a:defRPr sz="400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Classroom Title Slide</a:t>
            </a:r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0" y="4669708"/>
            <a:ext cx="9144000" cy="0"/>
          </a:xfrm>
          <a:prstGeom prst="line">
            <a:avLst/>
          </a:prstGeom>
          <a:ln w="3175" cmpd="sng">
            <a:solidFill>
              <a:srgbClr val="27272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95872" y="4669708"/>
            <a:ext cx="8961120" cy="0"/>
          </a:xfrm>
          <a:prstGeom prst="line">
            <a:avLst/>
          </a:prstGeom>
          <a:ln w="3175" cmpd="sng">
            <a:solidFill>
              <a:srgbClr val="27272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6" descr="F:\Sreejesh_CM_Data\2013\Amazon\_Oct_2013\AWS Intro Series Branding\AWS-Intro-Series-Branding_10-17-2013_03e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5790" y="2213804"/>
            <a:ext cx="1031230" cy="2408108"/>
          </a:xfrm>
          <a:prstGeom prst="rect">
            <a:avLst/>
          </a:prstGeom>
          <a:noFill/>
        </p:spPr>
      </p:pic>
      <p:pic>
        <p:nvPicPr>
          <p:cNvPr id="12" name="Picture 6" descr="F:\Sreejesh_CM_Data\2013\Amazon\_Oct_2013\AWS Intro Series Branding\AWS-Intro-Series-Branding_10-17-2013_06b.pn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190341" y="2307050"/>
            <a:ext cx="1568327" cy="2438663"/>
          </a:xfrm>
          <a:prstGeom prst="rect">
            <a:avLst/>
          </a:prstGeom>
          <a:noFill/>
        </p:spPr>
      </p:pic>
      <p:pic>
        <p:nvPicPr>
          <p:cNvPr id="13" name="Picture 3" descr="F:\Sreejesh_CM_Data\2013\Amazon\_Nov_2013\AWS Intro Series Branding\AWS-Intro-Series-Branding_11-07-2013_01.png"/>
          <p:cNvPicPr>
            <a:picLocks noChangeAspect="1" noChangeArrowheads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1412760" y="2356035"/>
            <a:ext cx="1339415" cy="2323360"/>
          </a:xfrm>
          <a:prstGeom prst="rect">
            <a:avLst/>
          </a:prstGeom>
          <a:noFill/>
        </p:spPr>
      </p:pic>
      <p:pic>
        <p:nvPicPr>
          <p:cNvPr id="14" name="Picture 7" descr="F:\Sreejesh_CM_Data\2013\Amazon\_Oct_2013\AWS Intro Series Branding\AWS-Intro-Series-Branding_10-17-2013_03f.png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979585" y="2356035"/>
            <a:ext cx="1108136" cy="2300883"/>
          </a:xfrm>
          <a:prstGeom prst="rect">
            <a:avLst/>
          </a:prstGeom>
          <a:noFill/>
        </p:spPr>
      </p:pic>
      <p:pic>
        <p:nvPicPr>
          <p:cNvPr id="15" name="Picture 5" descr="F:\Sreejesh_CM_Data\2013\Amazon\_Oct_2013\AWS Intro Series Branding\AWS-Intro-Series-Branding_10-17-2013_02b.png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 flipH="1">
            <a:off x="6586157" y="2356036"/>
            <a:ext cx="1502042" cy="2285590"/>
          </a:xfrm>
          <a:prstGeom prst="rect">
            <a:avLst/>
          </a:prstGeom>
          <a:noFill/>
        </p:spPr>
      </p:pic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2359478" y="2307050"/>
            <a:ext cx="4819413" cy="726237"/>
          </a:xfrm>
        </p:spPr>
        <p:txBody>
          <a:bodyPr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3732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all Title Slide - Male Teach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2" descr="F:\Sreejesh_CM_Data\2013\Amazon\_Nov_2013\AWS Intro Series Branding\AWS-Intro-Series-Branding_10-17-2013\AWS-Intro-Series-Branding_10-17-2013_01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971196" y="419576"/>
            <a:ext cx="7468546" cy="2885895"/>
          </a:xfrm>
          <a:prstGeom prst="rect">
            <a:avLst/>
          </a:prstGeom>
          <a:noFill/>
        </p:spPr>
      </p:pic>
      <p:cxnSp>
        <p:nvCxnSpPr>
          <p:cNvPr id="6" name="Straight Connector 5"/>
          <p:cNvCxnSpPr/>
          <p:nvPr userDrawn="1"/>
        </p:nvCxnSpPr>
        <p:spPr>
          <a:xfrm>
            <a:off x="0" y="4669708"/>
            <a:ext cx="9144000" cy="0"/>
          </a:xfrm>
          <a:prstGeom prst="line">
            <a:avLst/>
          </a:prstGeom>
          <a:ln w="3175" cmpd="sng">
            <a:solidFill>
              <a:srgbClr val="27272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95872" y="4669708"/>
            <a:ext cx="8961120" cy="0"/>
          </a:xfrm>
          <a:prstGeom prst="line">
            <a:avLst/>
          </a:prstGeom>
          <a:ln w="3175" cmpd="sng">
            <a:solidFill>
              <a:srgbClr val="27272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 userDrawn="1"/>
        </p:nvGrpSpPr>
        <p:grpSpPr>
          <a:xfrm>
            <a:off x="169004" y="2408109"/>
            <a:ext cx="2869529" cy="2030077"/>
            <a:chOff x="884623" y="2405722"/>
            <a:chExt cx="2484680" cy="1731150"/>
          </a:xfrm>
        </p:grpSpPr>
        <p:pic>
          <p:nvPicPr>
            <p:cNvPr id="12" name="Picture 6" descr="F:\Sreejesh_CM_Data\2013\Amazon\_Oct_2013\AWS Intro Series Branding\AWS-Intro-Series-Branding_10-17-2013_02c.png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227818" y="2405722"/>
              <a:ext cx="1141485" cy="1166889"/>
            </a:xfrm>
            <a:prstGeom prst="rect">
              <a:avLst/>
            </a:prstGeom>
            <a:noFill/>
          </p:spPr>
        </p:pic>
        <p:pic>
          <p:nvPicPr>
            <p:cNvPr id="13" name="Picture 6" descr="F:\Sreejesh_CM_Data\2013\Amazon\_Oct_2013\AWS Intro Series Branding\AWS-Intro-Series-Branding_10-17-2013_02c.png"/>
            <p:cNvPicPr>
              <a:picLocks noChangeAspect="1" noChangeArrowheads="1"/>
            </p:cNvPicPr>
            <p:nvPr userDrawn="1"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616993" y="2491559"/>
              <a:ext cx="1333421" cy="1363095"/>
            </a:xfrm>
            <a:prstGeom prst="rect">
              <a:avLst/>
            </a:prstGeom>
            <a:noFill/>
          </p:spPr>
        </p:pic>
        <p:pic>
          <p:nvPicPr>
            <p:cNvPr id="14" name="Picture 6" descr="F:\Sreejesh_CM_Data\2013\Amazon\_Oct_2013\AWS Intro Series Branding\AWS-Intro-Series-Branding_10-17-2013_02c.png"/>
            <p:cNvPicPr>
              <a:picLocks noChangeAspect="1" noChangeArrowheads="1"/>
            </p:cNvPicPr>
            <p:nvPr userDrawn="1"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884623" y="2491559"/>
              <a:ext cx="1609495" cy="1645313"/>
            </a:xfrm>
            <a:prstGeom prst="rect">
              <a:avLst/>
            </a:prstGeom>
            <a:noFill/>
          </p:spPr>
        </p:pic>
      </p:grpSp>
      <p:pic>
        <p:nvPicPr>
          <p:cNvPr id="15" name="Picture 3" descr="F:\Sreejesh_CM_Data\2013\Amazon\_Oct_2013\AWS Intro Series Branding\AWS-Intro-Series-Branding_10-17-2013_05d.png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363314" y="2260442"/>
            <a:ext cx="1547331" cy="2293505"/>
          </a:xfrm>
          <a:prstGeom prst="rect">
            <a:avLst/>
          </a:prstGeom>
          <a:noFill/>
        </p:spPr>
      </p:pic>
      <p:sp>
        <p:nvSpPr>
          <p:cNvPr id="21" name="Title 1"/>
          <p:cNvSpPr>
            <a:spLocks noGrp="1"/>
          </p:cNvSpPr>
          <p:nvPr>
            <p:ph type="ctrTitle" hasCustomPrompt="1"/>
          </p:nvPr>
        </p:nvSpPr>
        <p:spPr>
          <a:xfrm>
            <a:off x="1169978" y="595708"/>
            <a:ext cx="7031224" cy="1664734"/>
          </a:xfrm>
        </p:spPr>
        <p:txBody>
          <a:bodyPr anchor="ctr">
            <a:noAutofit/>
          </a:bodyPr>
          <a:lstStyle>
            <a:lvl1pPr algn="ctr">
              <a:defRPr sz="400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Classroom Title Slide</a:t>
            </a:r>
            <a:endParaRPr lang="en-US" dirty="0"/>
          </a:p>
        </p:txBody>
      </p:sp>
      <p:sp>
        <p:nvSpPr>
          <p:cNvPr id="22" name="Subtitle 2"/>
          <p:cNvSpPr>
            <a:spLocks noGrp="1"/>
          </p:cNvSpPr>
          <p:nvPr>
            <p:ph type="subTitle" idx="1"/>
          </p:nvPr>
        </p:nvSpPr>
        <p:spPr>
          <a:xfrm>
            <a:off x="2359478" y="2307050"/>
            <a:ext cx="4819413" cy="726237"/>
          </a:xfrm>
        </p:spPr>
        <p:txBody>
          <a:bodyPr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6392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dule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10136" y="1340363"/>
            <a:ext cx="5514798" cy="993913"/>
          </a:xfrm>
        </p:spPr>
        <p:txBody>
          <a:bodyPr anchor="ctr">
            <a:noAutofit/>
          </a:bodyPr>
          <a:lstStyle>
            <a:lvl1pPr algn="l">
              <a:defRPr sz="2800" b="1" cap="none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Section Header</a:t>
            </a:r>
            <a:endParaRPr lang="en-US" dirty="0"/>
          </a:p>
        </p:txBody>
      </p:sp>
      <p:pic>
        <p:nvPicPr>
          <p:cNvPr id="4" name="Picture 3" descr="AWS-Intro-Series-Branding_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441" y="1172965"/>
            <a:ext cx="2225304" cy="3346107"/>
          </a:xfrm>
          <a:prstGeom prst="rect">
            <a:avLst/>
          </a:prstGeom>
        </p:spPr>
      </p:pic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3009807" y="2052485"/>
            <a:ext cx="5532166" cy="131445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8375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WS T&amp;C Call to A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5980209" y="893676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2"/>
                </a:solidFill>
              </a:rPr>
              <a:t>Certification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5865909" y="4132033"/>
            <a:ext cx="25116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hlinkClick r:id="rId2"/>
              </a:rPr>
              <a:t>aws.amazon.com/certification</a:t>
            </a:r>
            <a:endParaRPr lang="en-US" sz="14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6016818" y="2957987"/>
            <a:ext cx="2209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Demonstrate </a:t>
            </a:r>
            <a:r>
              <a:rPr lang="en-US" sz="1400" dirty="0" smtClean="0">
                <a:solidFill>
                  <a:schemeClr val="tx1"/>
                </a:solidFill>
              </a:rPr>
              <a:t>your skills, knowledge, </a:t>
            </a:r>
            <a:r>
              <a:rPr lang="en-US" sz="1400" dirty="0">
                <a:solidFill>
                  <a:schemeClr val="tx1"/>
                </a:solidFill>
              </a:rPr>
              <a:t>and expertise </a:t>
            </a:r>
            <a:r>
              <a:rPr lang="en-US" sz="1400" dirty="0" smtClean="0">
                <a:solidFill>
                  <a:schemeClr val="tx1"/>
                </a:solidFill>
              </a:rPr>
              <a:t>with </a:t>
            </a:r>
            <a:r>
              <a:rPr lang="en-US" sz="1400" dirty="0">
                <a:solidFill>
                  <a:schemeClr val="tx1"/>
                </a:solidFill>
              </a:rPr>
              <a:t>the </a:t>
            </a:r>
            <a:r>
              <a:rPr lang="en-US" sz="1400">
                <a:solidFill>
                  <a:schemeClr val="tx1"/>
                </a:solidFill>
              </a:rPr>
              <a:t>AWS </a:t>
            </a:r>
            <a:r>
              <a:rPr lang="en-US" sz="1400" smtClean="0">
                <a:solidFill>
                  <a:schemeClr val="tx1"/>
                </a:solidFill>
              </a:rPr>
              <a:t>platform.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646210" y="893676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2"/>
                </a:solidFill>
              </a:rPr>
              <a:t>Self-Paced Labs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533400" y="4024311"/>
            <a:ext cx="2438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>
                <a:hlinkClick r:id="rId3"/>
              </a:rPr>
              <a:t>aws.amazon.com/training/</a:t>
            </a:r>
            <a:br>
              <a:rPr lang="en-US" sz="1400" dirty="0" smtClean="0">
                <a:hlinkClick r:id="rId3"/>
              </a:rPr>
            </a:br>
            <a:r>
              <a:rPr lang="en-US" sz="1400" dirty="0" smtClean="0">
                <a:hlinkClick r:id="rId3"/>
              </a:rPr>
              <a:t>self-paced-labs</a:t>
            </a:r>
            <a:endParaRPr lang="en-US" sz="14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647700" y="2957989"/>
            <a:ext cx="2209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Try products, gain new skills, and get hands-on practice working with AWS technologies.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2971800" y="4132033"/>
            <a:ext cx="2971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hlinkClick r:id="rId4"/>
              </a:rPr>
              <a:t>aws.amazon.com/training</a:t>
            </a:r>
            <a:endParaRPr lang="en-US" sz="1400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3313210" y="893676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2"/>
                </a:solidFill>
              </a:rPr>
              <a:t>Training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3314700" y="2962482"/>
            <a:ext cx="22098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Skill up and gain confidence to design, develop, deploy, and manage your applications </a:t>
            </a:r>
            <a:r>
              <a:rPr lang="en-US" sz="1400" smtClean="0">
                <a:solidFill>
                  <a:schemeClr val="tx1"/>
                </a:solidFill>
              </a:rPr>
              <a:t>on AWS.</a:t>
            </a:r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2518" y="1263008"/>
            <a:ext cx="2438400" cy="164592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263008"/>
            <a:ext cx="2438400" cy="164592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1263008"/>
            <a:ext cx="2438400" cy="1645920"/>
          </a:xfrm>
          <a:prstGeom prst="rect">
            <a:avLst/>
          </a:prstGeom>
        </p:spPr>
      </p:pic>
      <p:sp>
        <p:nvSpPr>
          <p:cNvPr id="32" name="TextBox 31"/>
          <p:cNvSpPr txBox="1"/>
          <p:nvPr userDrawn="1"/>
        </p:nvSpPr>
        <p:spPr>
          <a:xfrm>
            <a:off x="338328" y="118872"/>
            <a:ext cx="73052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AWS Training and Certification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146502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py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F:\Sreejesh_CM_Data\2013\Amazon\_Nov_2013\AWS Intro Series Branding\AWS-Intro-Series-Branding_10-17-2013\AWS-Intro-Series-Branding_10-17-2013_01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274711" y="299120"/>
            <a:ext cx="8535259" cy="4067471"/>
          </a:xfrm>
          <a:prstGeom prst="rect">
            <a:avLst/>
          </a:prstGeom>
          <a:noFill/>
        </p:spPr>
      </p:pic>
      <p:cxnSp>
        <p:nvCxnSpPr>
          <p:cNvPr id="6" name="Straight Connector 5"/>
          <p:cNvCxnSpPr/>
          <p:nvPr userDrawn="1"/>
        </p:nvCxnSpPr>
        <p:spPr>
          <a:xfrm>
            <a:off x="0" y="4669708"/>
            <a:ext cx="9144000" cy="0"/>
          </a:xfrm>
          <a:prstGeom prst="line">
            <a:avLst/>
          </a:prstGeom>
          <a:ln w="3175" cmpd="sng">
            <a:solidFill>
              <a:srgbClr val="27272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95872" y="4669708"/>
            <a:ext cx="8961120" cy="0"/>
          </a:xfrm>
          <a:prstGeom prst="line">
            <a:avLst/>
          </a:prstGeom>
          <a:ln w="3175" cmpd="sng">
            <a:solidFill>
              <a:srgbClr val="27272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 userDrawn="1"/>
        </p:nvSpPr>
        <p:spPr>
          <a:xfrm>
            <a:off x="516835" y="620153"/>
            <a:ext cx="8050695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© 2016 Amazon Web Services, Inc. or its affiliates. All rights reserved.</a:t>
            </a:r>
          </a:p>
          <a:p>
            <a:pPr algn="ctr"/>
            <a:endParaRPr lang="en-US" sz="1800" dirty="0" smtClean="0">
              <a:solidFill>
                <a:schemeClr val="tx1"/>
              </a:solidFill>
            </a:endParaRPr>
          </a:p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This work may not be reproduced or redistributed, in whole or in part, without prior written permission from Amazon Web Services, Inc. Commercial copying, lending, or selling is prohibited.</a:t>
            </a:r>
          </a:p>
          <a:p>
            <a:pPr algn="ctr"/>
            <a:endParaRPr lang="en-US" sz="1800" dirty="0" smtClean="0">
              <a:solidFill>
                <a:schemeClr val="tx1"/>
              </a:solidFill>
            </a:endParaRPr>
          </a:p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Errors or corrections? Email us at </a:t>
            </a:r>
            <a:r>
              <a:rPr lang="en-US" sz="1800" u="sng" dirty="0" smtClean="0">
                <a:solidFill>
                  <a:schemeClr val="tx1"/>
                </a:solidFill>
                <a:hlinkClick r:id="rId3"/>
              </a:rPr>
              <a:t>aws-course-feedback@amazon.com</a:t>
            </a:r>
            <a:r>
              <a:rPr lang="en-US" sz="1800" dirty="0" smtClean="0">
                <a:solidFill>
                  <a:schemeClr val="tx1"/>
                </a:solidFill>
              </a:rPr>
              <a:t>. </a:t>
            </a:r>
            <a:br>
              <a:rPr lang="en-US" sz="1800" dirty="0" smtClean="0">
                <a:solidFill>
                  <a:schemeClr val="tx1"/>
                </a:solidFill>
              </a:rPr>
            </a:br>
            <a:r>
              <a:rPr lang="en-US" sz="18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Other questions? Contact us at </a:t>
            </a:r>
            <a:br>
              <a:rPr lang="en-US" sz="18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https://aws.amazon.com/contact-us/aws-training/</a:t>
            </a:r>
            <a:r>
              <a:rPr lang="en-US" sz="1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800" dirty="0" smtClean="0">
              <a:solidFill>
                <a:schemeClr val="tx1"/>
              </a:solidFill>
            </a:endParaRPr>
          </a:p>
          <a:p>
            <a:pPr algn="ctr"/>
            <a:endParaRPr lang="en-US" sz="1800" dirty="0" smtClean="0">
              <a:solidFill>
                <a:schemeClr val="tx1"/>
              </a:solidFill>
            </a:endParaRPr>
          </a:p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All trademarks are the property of their owners. 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95872" y="4767086"/>
            <a:ext cx="3386468" cy="2697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229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0" y="4669708"/>
            <a:ext cx="9144000" cy="0"/>
          </a:xfrm>
          <a:prstGeom prst="line">
            <a:avLst/>
          </a:prstGeom>
          <a:ln w="3175" cmpd="sng">
            <a:solidFill>
              <a:srgbClr val="27272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95872" y="4669708"/>
            <a:ext cx="8961120" cy="0"/>
          </a:xfrm>
          <a:prstGeom prst="line">
            <a:avLst/>
          </a:prstGeom>
          <a:ln w="3175" cmpd="sng">
            <a:solidFill>
              <a:srgbClr val="27272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40592" y="874211"/>
            <a:ext cx="8205304" cy="368904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5084590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336550" y="893851"/>
            <a:ext cx="8256588" cy="3590837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04373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3575" y="1012507"/>
            <a:ext cx="4038600" cy="3472073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24575" y="1012507"/>
            <a:ext cx="4038600" cy="3472073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8335192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
<Relationships xmlns="http://schemas.openxmlformats.org/package/2006/relationships">
    <Relationship Target="../slideLayouts/slideLayout8.xml" Type="http://schemas.openxmlformats.org/officeDocument/2006/relationships/slideLayout" Id="rId8"/>
    <Relationship Target="../media/image2.PNG" Type="http://schemas.openxmlformats.org/officeDocument/2006/relationships/image" Id="rId13"/>
    <Relationship Target="../slideLayouts/slideLayout3.xml" Type="http://schemas.openxmlformats.org/officeDocument/2006/relationships/slideLayout" Id="rId3"/>
    <Relationship Target="../slideLayouts/slideLayout7.xml" Type="http://schemas.openxmlformats.org/officeDocument/2006/relationships/slideLayout" Id="rId7"/>
    <Relationship Target="../media/image1.png" Type="http://schemas.openxmlformats.org/officeDocument/2006/relationships/image" Id="rId12"/>
    <Relationship Target="../slideLayouts/slideLayout2.xml" Type="http://schemas.openxmlformats.org/officeDocument/2006/relationships/slideLayout" Id="rId2"/>
    <Relationship Target="../slideLayouts/slideLayout1.xml" Type="http://schemas.openxmlformats.org/officeDocument/2006/relationships/slideLayout" Id="rId1"/>
    <Relationship Target="../slideLayouts/slideLayout6.xml" Type="http://schemas.openxmlformats.org/officeDocument/2006/relationships/slideLayout" Id="rId6"/>
    <Relationship Target="../theme/theme1.xml" Type="http://schemas.openxmlformats.org/officeDocument/2006/relationships/theme" Id="rId11"/>
    <Relationship Target="../slideLayouts/slideLayout5.xml" Type="http://schemas.openxmlformats.org/officeDocument/2006/relationships/slideLayout" Id="rId5"/>
    <Relationship Target="../slideLayouts/slideLayout10.xml" Type="http://schemas.openxmlformats.org/officeDocument/2006/relationships/slideLayout" Id="rId10"/>
    <Relationship Target="../slideLayouts/slideLayout4.xml" Type="http://schemas.openxmlformats.org/officeDocument/2006/relationships/slideLayout" Id="rId4"/>
    <Relationship Target="../slideLayouts/slideLayout9.xml" Type="http://schemas.openxmlformats.org/officeDocument/2006/relationships/slideLayout" Id="rId9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677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0592" y="874211"/>
            <a:ext cx="8205304" cy="36890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Level 1</a:t>
            </a:r>
          </a:p>
          <a:p>
            <a:pPr lvl="2"/>
            <a:r>
              <a:rPr lang="en-US" dirty="0" smtClean="0"/>
              <a:t>Level 2</a:t>
            </a:r>
          </a:p>
          <a:p>
            <a:pPr lvl="3"/>
            <a:r>
              <a:rPr lang="en-US" dirty="0" smtClean="0"/>
              <a:t>Level 3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4669708"/>
            <a:ext cx="9144000" cy="0"/>
          </a:xfrm>
          <a:prstGeom prst="line">
            <a:avLst/>
          </a:prstGeom>
          <a:ln w="3175" cmpd="sng">
            <a:solidFill>
              <a:srgbClr val="27272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6753" y="4751984"/>
            <a:ext cx="1254365" cy="320508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95872" y="4669708"/>
            <a:ext cx="8961120" cy="0"/>
          </a:xfrm>
          <a:prstGeom prst="line">
            <a:avLst/>
          </a:prstGeom>
          <a:ln w="3175" cmpd="sng">
            <a:solidFill>
              <a:srgbClr val="27272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Footer Placeholder 10"/>
          <p:cNvSpPr txBox="1">
            <a:spLocks/>
          </p:cNvSpPr>
          <p:nvPr userDrawn="1"/>
        </p:nvSpPr>
        <p:spPr>
          <a:xfrm>
            <a:off x="8734566" y="4774919"/>
            <a:ext cx="322425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78CCA2CA-1B45-4AF7-8183-FFFEE66DD4C1}" type="slidenum">
              <a:rPr lang="en-US" b="1" smtClean="0">
                <a:solidFill>
                  <a:schemeClr val="tx1"/>
                </a:solidFill>
              </a:rPr>
              <a:t>‹N°›</a:t>
            </a:fld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67671" y="4796859"/>
            <a:ext cx="50377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 smtClean="0"/>
              <a:t>© 2016 Amazon Web Services, Inc. and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4311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89" r:id="rId2"/>
    <p:sldLayoutId id="2147483690" r:id="rId3"/>
    <p:sldLayoutId id="2147483677" r:id="rId4"/>
    <p:sldLayoutId id="2147483693" r:id="rId5"/>
    <p:sldLayoutId id="2147483691" r:id="rId6"/>
    <p:sldLayoutId id="2147483676" r:id="rId7"/>
    <p:sldLayoutId id="2147483694" r:id="rId8"/>
    <p:sldLayoutId id="2147483678" r:id="rId9"/>
    <p:sldLayoutId id="2147483680" r:id="rId10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2400" b="1" i="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Tx/>
        <a:buNone/>
        <a:defRPr sz="2400" b="0" i="0" kern="1200">
          <a:solidFill>
            <a:schemeClr val="tx1"/>
          </a:solidFill>
          <a:latin typeface="Arial"/>
          <a:ea typeface="+mn-ea"/>
          <a:cs typeface="Arial"/>
        </a:defRPr>
      </a:lvl1pPr>
      <a:lvl2pPr marL="344488" indent="-341313" algn="l" defTabSz="457200" rtl="0" eaLnBrk="1" latinLnBrk="0" hangingPunct="1">
        <a:spcBef>
          <a:spcPct val="20000"/>
        </a:spcBef>
        <a:buClr>
          <a:schemeClr val="accent1"/>
        </a:buClr>
        <a:buSzPct val="125000"/>
        <a:buFontTx/>
        <a:buBlip>
          <a:blip r:embed="rId13"/>
        </a:buBlip>
        <a:defRPr sz="2200" b="0" i="0" kern="1200">
          <a:solidFill>
            <a:schemeClr val="tx1"/>
          </a:solidFill>
          <a:latin typeface="Arial"/>
          <a:ea typeface="+mn-ea"/>
          <a:cs typeface="Arial"/>
        </a:defRPr>
      </a:lvl2pPr>
      <a:lvl3pPr marL="625475" indent="-282575" algn="l" defTabSz="457200" rtl="0" eaLnBrk="1" latinLnBrk="0" hangingPunct="1">
        <a:spcBef>
          <a:spcPct val="20000"/>
        </a:spcBef>
        <a:buClr>
          <a:schemeClr val="accent1"/>
        </a:buClr>
        <a:buFont typeface="Wingdings" panose="05000000000000000000" pitchFamily="2" charset="2"/>
        <a:buChar char="Ø"/>
        <a:defRPr sz="2000" b="0" i="0" kern="1200" baseline="0">
          <a:solidFill>
            <a:schemeClr val="tx1"/>
          </a:solidFill>
          <a:latin typeface="Arial"/>
          <a:ea typeface="+mn-ea"/>
          <a:cs typeface="Arial"/>
        </a:defRPr>
      </a:lvl3pPr>
      <a:lvl4pPr marL="914400" indent="-222250" algn="l" defTabSz="4572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b="0" i="0" kern="1200">
          <a:solidFill>
            <a:srgbClr val="595A5D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
<Relationships xmlns="http://schemas.openxmlformats.org/package/2006/relationships">
    <Relationship Target="../notesSlides/notesSlide1.xml" Type="http://schemas.openxmlformats.org/officeDocument/2006/relationships/notesSlide" Id="rId2"/>
    <Relationship Target="../slideLayouts/slideLayout4.xml" Type="http://schemas.openxmlformats.org/officeDocument/2006/relationships/slideLayout" Id="rId1"/>
</Relationships>

</file>

<file path=ppt/slides/_rels/slide2.xml.rels><?xml version="1.0" encoding="UTF-8" standalone="yes"?>
<Relationships xmlns="http://schemas.openxmlformats.org/package/2006/relationships">
    <Relationship Target="../media/image17.jpg" Type="http://schemas.openxmlformats.org/officeDocument/2006/relationships/image" Id="rId3"/>
    <Relationship Target="../notesSlides/notesSlide2.xml" Type="http://schemas.openxmlformats.org/officeDocument/2006/relationships/notesSlide" Id="rId2"/>
    <Relationship Target="../slideLayouts/slideLayout7.xml" Type="http://schemas.openxmlformats.org/officeDocument/2006/relationships/slideLayout" Id="rId1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01: Core AWS Knowledge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532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Exactly Is Cloud Computing ?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36788" y="791936"/>
            <a:ext cx="8205304" cy="3689047"/>
          </a:xfrm>
        </p:spPr>
        <p:txBody>
          <a:bodyPr/>
          <a:lstStyle/>
          <a:p>
            <a:r>
              <a:rPr lang="en-US" sz="2000" dirty="0" smtClean="0"/>
              <a:t>"Cloud computing" is a term broadly used to define the </a:t>
            </a:r>
            <a:r>
              <a:rPr lang="en-US" sz="2000" b="1" i="1" dirty="0" smtClean="0"/>
              <a:t>on-demand</a:t>
            </a:r>
            <a:r>
              <a:rPr lang="en-US" sz="2000" i="1" dirty="0" smtClean="0"/>
              <a:t> </a:t>
            </a:r>
            <a:r>
              <a:rPr lang="en-US" sz="2000" dirty="0" smtClean="0"/>
              <a:t>delivery of IT resources and applications </a:t>
            </a:r>
            <a:r>
              <a:rPr lang="en-US" sz="2000" b="1" i="1" dirty="0" smtClean="0"/>
              <a:t>via the Internet</a:t>
            </a:r>
            <a:r>
              <a:rPr lang="en-US" sz="2000" dirty="0" smtClean="0"/>
              <a:t>, with </a:t>
            </a:r>
            <a:r>
              <a:rPr lang="en-US" sz="2000" b="1" i="1" dirty="0" smtClean="0"/>
              <a:t>pay-as-you-go</a:t>
            </a:r>
            <a:r>
              <a:rPr lang="en-US" sz="2000" dirty="0" smtClean="0"/>
              <a:t> pricing.</a:t>
            </a:r>
          </a:p>
          <a:p>
            <a:endParaRPr lang="en-US" dirty="0"/>
          </a:p>
        </p:txBody>
      </p:sp>
      <p:pic>
        <p:nvPicPr>
          <p:cNvPr id="3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7038" y="1708118"/>
            <a:ext cx="4296872" cy="2863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407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ecture_Template_V2.5">
  <a:themeElements>
    <a:clrScheme name="AWS-Style-V2">
      <a:dk1>
        <a:srgbClr val="474746"/>
      </a:dk1>
      <a:lt1>
        <a:sysClr val="window" lastClr="FFFFFF"/>
      </a:lt1>
      <a:dk2>
        <a:srgbClr val="6D6E6D"/>
      </a:dk2>
      <a:lt2>
        <a:srgbClr val="F8F8F8"/>
      </a:lt2>
      <a:accent1>
        <a:srgbClr val="E98E31"/>
      </a:accent1>
      <a:accent2>
        <a:srgbClr val="1B508D"/>
      </a:accent2>
      <a:accent3>
        <a:srgbClr val="94C9E2"/>
      </a:accent3>
      <a:accent4>
        <a:srgbClr val="286332"/>
      </a:accent4>
      <a:accent5>
        <a:srgbClr val="FDD645"/>
      </a:accent5>
      <a:accent6>
        <a:srgbClr val="999A98"/>
      </a:accent6>
      <a:hlink>
        <a:srgbClr val="004B91"/>
      </a:hlink>
      <a:folHlink>
        <a:srgbClr val="517DA6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ILT PPT Template 2016" id="{E6BD0AB3-12E3-455D-8A4E-44366AEFCF2F}" vid="{FC48CD92-3A82-44B0-84C1-3F61DDA8C9F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
<Relationships xmlns="http://schemas.openxmlformats.org/package/2006/relationships">
    <Relationship Target="itemProps1.xml" Type="http://schemas.openxmlformats.org/officeDocument/2006/relationships/customXmlProps" Id="rId1"/>
</Relationships>

</file>

<file path=customXml/_rels/item2.xml.rels><?xml version="1.0" encoding="UTF-8" standalone="yes"?>
<Relationships xmlns="http://schemas.openxmlformats.org/package/2006/relationships">
    <Relationship Target="itemProps2.xml" Type="http://schemas.openxmlformats.org/officeDocument/2006/relationships/customXmlProps" Id="rId1"/>
</Relationships>

</file>

<file path=customXml/_rels/item3.xml.rels><?xml version="1.0" encoding="UTF-8" standalone="yes"?>
<Relationships xmlns="http://schemas.openxmlformats.org/package/2006/relationships">
    <Relationship Target="itemProps3.xml" Type="http://schemas.openxmlformats.org/officeDocument/2006/relationships/customXmlProps" Id="rId1"/>
</Relationships>

</file>

<file path=customXml/item1.xml><?xml version="1.0" encoding="utf-8"?>
<p:properties xmlns:p="http://schemas.microsoft.com/office/2006/metadata/properties" xmlns:xsi="http://www.w3.org/2001/XMLSchema-instance">
  <documentManagement>
    <Status xmlns="610c11cb-1be1-44ad-96bd-1936ba709450">Green</Status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Description="Create a new document." ma:contentTypeID="0x010100D8228ACFB690DF47A98B289D97A23B1C" ma:contentTypeName="Document" ma:contentTypeScope="" ma:contentTypeVersion="1" ma:versionID="90521453f8316360c1638baee89bcb78">
  <xsd:schema xmlns:xsd="http://www.w3.org/2001/XMLSchema" xmlns:ns2="610c11cb-1be1-44ad-96bd-1936ba709450" xmlns:p="http://schemas.microsoft.com/office/2006/metadata/properties" xmlns:xs="http://www.w3.org/2001/XMLSchema" ma:fieldsID="8f98b7a73ff55b7d2c9c898400d06866" ma:root="true" ns2:_="" targetNamespace="http://schemas.microsoft.com/office/2006/metadata/properties">
    <xsd:import namespace="610c11cb-1be1-44ad-96bd-1936ba709450"/>
    <xsd:element name="properties">
      <xsd:complexType>
        <xsd:sequence>
          <xsd:element name="documentManagement">
            <xsd:complexType>
              <xsd:all>
                <xsd:element minOccurs="0" ref="ns2:Status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xmlns:pc="http://schemas.microsoft.com/office/infopath/2007/PartnerControls" xmlns:xs="http://www.w3.org/2001/XMLSchema" elementFormDefault="qualified" targetNamespace="610c11cb-1be1-44ad-96bd-1936ba709450">
    <xsd:import namespace="http://schemas.microsoft.com/office/2006/documentManagement/types"/>
    <xsd:import namespace="http://schemas.microsoft.com/office/infopath/2007/PartnerControls"/>
    <xsd:element ma:default="&lt;Choose One&gt;" ma:displayName="Status" ma:format="Dropdown" ma:index="8" ma:internalName="Status" name="Status" nillable="true">
      <xsd:simpleType>
        <xsd:restriction base="dms:Choice">
          <xsd:enumeration value="&lt;Choose One&gt;"/>
          <xsd:enumeration value="Green"/>
          <xsd:enumeration value="Yellow"/>
          <xsd:enumeration value="Red"/>
        </xsd:restriction>
      </xsd:simpleType>
    </xsd:element>
  </xsd:schema>
  <xsd:schema xmlns:xsd="http://www.w3.org/2001/XMLSchema" xmlns="http://schemas.openxmlformats.org/package/2006/metadata/core-properties" xmlns:dc="http://purl.org/dc/elements/1.1/" xmlns:dcterms="http://purl.org/dc/terms/" xmlns:odoc="http://schemas.microsoft.com/internal/obd" xmlns:xsi="http://www.w3.org/2001/XMLSchema-instance" attributeFormDefault="unqualified" blockDefault="#all" elementFormDefault="qualified" targetNamespace="http://schemas.openxmlformats.org/package/2006/metadata/core-properties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maxOccurs="1" minOccurs="0" ref="dc:creator"/>
        <xsd:element maxOccurs="1" minOccurs="0" ref="dcterms:created"/>
        <xsd:element maxOccurs="1" minOccurs="0" ref="dc:identifier"/>
        <xsd:element ma:displayName="Content Type" ma:index="0" maxOccurs="1" minOccurs="0" name="contentType" type="xsd:string"/>
        <xsd:element ma:displayName="Title" ma:index="4" maxOccurs="1" minOccurs="0" ref="dc:title"/>
        <xsd:element maxOccurs="1" minOccurs="0" ref="dc:subject"/>
        <xsd:element maxOccurs="1" minOccurs="0" ref="dc:description"/>
        <xsd:element maxOccurs="1" minOccurs="0" name="keywords" type="xsd:string"/>
        <xsd:element maxOccurs="1" minOccurs="0" ref="dc:language"/>
        <xsd:element maxOccurs="1" minOccurs="0" name="category" type="xsd:string"/>
        <xsd:element maxOccurs="1" minOccurs="0" name="version" type="xsd:string"/>
        <xsd:element maxOccurs="1" minOccurs="0" name="revision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maxOccurs="1" minOccurs="0" name="lastModifiedBy" type="xsd:string"/>
        <xsd:element maxOccurs="1" minOccurs="0" ref="dcterms:modified"/>
        <xsd:element maxOccurs="1" minOccurs="0" name="contentStatus" type="xsd:string"/>
      </xsd:all>
    </xsd:complexType>
  </xsd:schema>
  <xs:schema xmlns:xs="http://www.w3.org/2001/XMLSchema" xmlns:pc="http://schemas.microsoft.com/office/infopath/2007/PartnerControls" attributeFormDefault="unqualified" elementFormDefault="qualified" targetNamespace="http://schemas.microsoft.com/office/infopath/2007/PartnerControls">
    <xs:element name="Person">
      <xs:complexType>
        <xs:sequence>
          <xs:element minOccurs="0" ref="pc:DisplayName"/>
          <xs:element minOccurs="0" ref="pc:AccountId"/>
          <xs:element minOccurs="0" ref="pc:AccountType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maxOccurs="unbounded" minOccurs="0" ref="pc:BDCEntity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minOccurs="0" ref="pc:EntityDisplayName"/>
          <xs:element minOccurs="0" ref="pc:EntityInstanceReference"/>
          <xs:element minOccurs="0" ref="pc:EntityId1"/>
          <xs:element minOccurs="0" ref="pc:EntityId2"/>
          <xs:element minOccurs="0" ref="pc:EntityId3"/>
          <xs:element minOccurs="0" ref="pc:EntityId4"/>
          <xs:element minOccurs="0" ref="pc:EntityId5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maxOccurs="unbounded" minOccurs="0" ref="pc:TermInfo"/>
        </xs:sequence>
      </xs:complexType>
    </xs:element>
    <xs:element name="TermInfo">
      <xs:complexType>
        <xs:sequence>
          <xs:element minOccurs="0" ref="pc:TermName"/>
          <xs:element minOccurs="0" ref="pc:TermId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597C89A-FD0C-431E-81F6-90225B937683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610c11cb-1be1-44ad-96bd-1936ba709450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5A28432D-0FB4-4F71-87BC-3ADBCE66601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10c11cb-1be1-44ad-96bd-1936ba70945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05B35A6-8B52-46A5-AE45-B98C6459DC1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ILT PPT Template 2016</Template>
  <TotalTime>18306</TotalTime>
  <Words>167</Words>
  <Application>Microsoft Office PowerPoint</Application>
  <PresentationFormat>Affichage à l'écran (16:9)</PresentationFormat>
  <Paragraphs>25</Paragraphs>
  <Slides>2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7" baseType="lpstr">
      <vt:lpstr>Arial</vt:lpstr>
      <vt:lpstr>Calibri</vt:lpstr>
      <vt:lpstr>Courier New</vt:lpstr>
      <vt:lpstr>Wingdings</vt:lpstr>
      <vt:lpstr>Lecture_Template_V2.5</vt:lpstr>
      <vt:lpstr>Module 01: Core AWS Knowledge</vt:lpstr>
      <vt:lpstr>What Exactly Is Cloud Computing ?</vt:lpstr>
    </vt:vector>
  </TitlesOfParts>
  <Company>Amazon.com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to:  [Course Title]</dc:title>
  <dc:creator>Kabik, Gabriel</dc:creator>
  <cp:lastModifiedBy>Marc Bojoly</cp:lastModifiedBy>
  <cp:revision>445</cp:revision>
  <cp:lastPrinted>2014-02-24T20:13:24Z</cp:lastPrinted>
  <dcterms:created xsi:type="dcterms:W3CDTF">2016-02-12T19:13:51Z</dcterms:created>
  <dcterms:modified xsi:type="dcterms:W3CDTF">2016-12-30T15:21:48Z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0x010100D8228ACFB690DF47A98B289D97A23B1C</vt:lpwstr>
  </property>
</Properties>
</file>