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2437"/>
  </p:normalViewPr>
  <p:slideViewPr>
    <p:cSldViewPr snapToGrid="0" snapToObjects="1">
      <p:cViewPr>
        <p:scale>
          <a:sx n="80" d="100"/>
          <a:sy n="80" d="100"/>
        </p:scale>
        <p:origin x="4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SVG/animate.html#AnimateMotionElement" TargetMode="External"/><Relationship Id="rId4" Type="http://schemas.openxmlformats.org/officeDocument/2006/relationships/hyperlink" Target="https://www.w3.org/TR/SVG/animate.html#AnimateTransformElement" TargetMode="External"/><Relationship Id="rId5" Type="http://schemas.openxmlformats.org/officeDocument/2006/relationships/hyperlink" Target="https://www.w3.org/TR/SVG/animate.html#AnimateElement" TargetMode="External"/><Relationship Id="rId6" Type="http://schemas.openxmlformats.org/officeDocument/2006/relationships/hyperlink" Target="https://www.w3.org/TR/SVG/animate.html#SetEle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SVG/animate.html#AnimateColorElemen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chriscoyier/pen/evcBu" TargetMode="External"/><Relationship Id="rId4" Type="http://schemas.openxmlformats.org/officeDocument/2006/relationships/hyperlink" Target="http://snapsv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rkravingfinkle.org/projects/demo/svg-bubblemenu-in-html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34531" y="914400"/>
            <a:ext cx="7238858" cy="4208325"/>
          </a:xfrm>
        </p:spPr>
        <p:txBody>
          <a:bodyPr/>
          <a:lstStyle/>
          <a:p>
            <a:pPr algn="ctr"/>
            <a:r>
              <a:rPr lang="es-ES_tradnl" sz="8800" dirty="0" err="1"/>
              <a:t>Scalable</a:t>
            </a:r>
            <a:r>
              <a:rPr lang="es-ES_tradnl" sz="8800" dirty="0"/>
              <a:t> Vector </a:t>
            </a:r>
            <a:r>
              <a:rPr lang="es-ES_tradnl" sz="8800" dirty="0" err="1"/>
              <a:t>Graphics</a:t>
            </a:r>
            <a:r>
              <a:rPr lang="es-ES_tradnl" sz="8800" dirty="0"/>
              <a:t>.</a:t>
            </a:r>
            <a:endParaRPr lang="es-ES_tradnl" sz="11500" dirty="0"/>
          </a:p>
        </p:txBody>
      </p:sp>
    </p:spTree>
    <p:extLst>
      <p:ext uri="{BB962C8B-B14F-4D97-AF65-F5344CB8AC3E}">
        <p14:creationId xmlns:p14="http://schemas.microsoft.com/office/powerpoint/2010/main" val="16643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445559"/>
            <a:ext cx="10083853" cy="3256972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/>
              <a:t>En el área de la animación web entra lo que se conoce como SVG, lo cual consiste en imágenes vectoriales de muy poco peso y de mayor manejo y posibilidades mayores de escalabilidad, así como mejores calidades de imagen; al no </a:t>
            </a:r>
            <a:r>
              <a:rPr lang="es-ES_tradnl" sz="2800" dirty="0" err="1" smtClean="0"/>
              <a:t>pixelearse</a:t>
            </a:r>
            <a:r>
              <a:rPr lang="es-ES_tradnl" sz="2800" dirty="0" smtClean="0"/>
              <a:t> y permite una mayor flexibilidad debido a que pueden ser creados en herramientas como ilustrador, herramienta que permite agregar una mayor gama de tipografías.</a:t>
            </a:r>
          </a:p>
        </p:txBody>
      </p:sp>
    </p:spTree>
    <p:extLst>
      <p:ext uri="{BB962C8B-B14F-4D97-AF65-F5344CB8AC3E}">
        <p14:creationId xmlns:p14="http://schemas.microsoft.com/office/powerpoint/2010/main" val="1243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Conceptos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445559"/>
            <a:ext cx="10083853" cy="3256972"/>
          </a:xfrm>
        </p:spPr>
        <p:txBody>
          <a:bodyPr>
            <a:noAutofit/>
          </a:bodyPr>
          <a:lstStyle/>
          <a:p>
            <a:pPr algn="ctr"/>
            <a:r>
              <a:rPr lang="es-ES_tradnl" sz="2000" dirty="0"/>
              <a:t>Una de las características de SVG es la interacción que permite con el usuario, mediante la interacción proveniente de un mouse, un teclado o eventos nativos que ofrecen los dispositivos móviles (</a:t>
            </a:r>
            <a:r>
              <a:rPr lang="es-ES_tradnl" sz="2000" dirty="0" err="1"/>
              <a:t>touch</a:t>
            </a:r>
            <a:r>
              <a:rPr lang="es-ES_tradnl" sz="2000" dirty="0"/>
              <a:t> </a:t>
            </a:r>
            <a:r>
              <a:rPr lang="es-ES_tradnl" sz="2000" dirty="0" err="1"/>
              <a:t>events</a:t>
            </a:r>
            <a:r>
              <a:rPr lang="es-ES_tradnl" sz="2000" dirty="0"/>
              <a:t>). </a:t>
            </a:r>
          </a:p>
          <a:p>
            <a:pPr algn="ctr"/>
            <a:endParaRPr lang="es-ES_tradnl" sz="2000" dirty="0" smtClean="0"/>
          </a:p>
          <a:p>
            <a:pPr algn="ctr"/>
            <a:r>
              <a:rPr lang="es-ES_tradnl" sz="2000" dirty="0" smtClean="0"/>
              <a:t>La Animación</a:t>
            </a:r>
          </a:p>
          <a:p>
            <a:pPr algn="ctr"/>
            <a:r>
              <a:rPr lang="es-ES_tradnl" sz="2000" dirty="0" smtClean="0"/>
              <a:t>Este es el cambio </a:t>
            </a:r>
            <a:r>
              <a:rPr lang="es-ES_tradnl" sz="2000" dirty="0"/>
              <a:t>gradual de una propiedad o atributo de un </a:t>
            </a:r>
            <a:r>
              <a:rPr lang="es-ES_tradnl" sz="2000" dirty="0" smtClean="0"/>
              <a:t>elemento, es un  cambio </a:t>
            </a:r>
            <a:r>
              <a:rPr lang="es-ES_tradnl" sz="2000" dirty="0"/>
              <a:t>progresivo en el </a:t>
            </a:r>
            <a:r>
              <a:rPr lang="es-ES_tradnl" sz="2000" dirty="0" smtClean="0"/>
              <a:t>tiempo, que fácilmente se puede apreciar a la vista del usuario</a:t>
            </a:r>
          </a:p>
        </p:txBody>
      </p:sp>
    </p:spTree>
    <p:extLst>
      <p:ext uri="{BB962C8B-B14F-4D97-AF65-F5344CB8AC3E}">
        <p14:creationId xmlns:p14="http://schemas.microsoft.com/office/powerpoint/2010/main" val="5280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Características: Interacción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17" y="1680632"/>
            <a:ext cx="8903840" cy="4971688"/>
          </a:xfrm>
        </p:spPr>
      </p:pic>
    </p:spTree>
    <p:extLst>
      <p:ext uri="{BB962C8B-B14F-4D97-AF65-F5344CB8AC3E}">
        <p14:creationId xmlns:p14="http://schemas.microsoft.com/office/powerpoint/2010/main" val="13686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Características: Interacción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_tradnl" dirty="0" smtClean="0"/>
              <a:t>SVG incluye una lista de “</a:t>
            </a:r>
            <a:r>
              <a:rPr lang="es-ES_tradnl" dirty="0" err="1" smtClean="0"/>
              <a:t>event</a:t>
            </a:r>
            <a:r>
              <a:rPr lang="es-ES_tradnl" dirty="0" smtClean="0"/>
              <a:t> </a:t>
            </a:r>
            <a:r>
              <a:rPr lang="es-ES_tradnl" dirty="0" err="1" smtClean="0"/>
              <a:t>attributes</a:t>
            </a:r>
            <a:r>
              <a:rPr lang="es-ES_tradnl" dirty="0" smtClean="0"/>
              <a:t>”, con la cual se pueden acceder mas fácilmente para la utilización de las animaciones.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00" y="3310021"/>
            <a:ext cx="4033920" cy="31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Características: Interacción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s-ES_tradnl" sz="2400" dirty="0" smtClean="0"/>
              <a:t>También provee una lista de “</a:t>
            </a:r>
            <a:r>
              <a:rPr lang="es-ES_tradnl" sz="2400" dirty="0" err="1" smtClean="0"/>
              <a:t>animation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elements</a:t>
            </a:r>
            <a:r>
              <a:rPr lang="es-ES_tradnl" sz="2400" dirty="0" smtClean="0"/>
              <a:t>”, la cual permite su uso para animar un atributo o una animación de otro elemento.</a:t>
            </a:r>
          </a:p>
          <a:p>
            <a:pPr algn="ctr">
              <a:buFont typeface="+mj-lt"/>
              <a:buAutoNum type="arabicPeriod"/>
            </a:pPr>
            <a:r>
              <a:rPr lang="es-ES_tradnl" sz="2000" dirty="0"/>
              <a:t> </a:t>
            </a:r>
            <a:r>
              <a:rPr lang="es-ES_tradnl" sz="2000" dirty="0">
                <a:hlinkClick r:id="rId2"/>
              </a:rPr>
              <a:t>‘animateColor</a:t>
            </a:r>
            <a:r>
              <a:rPr lang="es-ES_tradnl" sz="2000" dirty="0" smtClean="0">
                <a:hlinkClick r:id="rId2"/>
              </a:rPr>
              <a:t>’</a:t>
            </a:r>
            <a:r>
              <a:rPr lang="es-ES_tradnl" sz="2000" dirty="0" smtClean="0"/>
              <a:t>.</a:t>
            </a:r>
          </a:p>
          <a:p>
            <a:pPr algn="ctr">
              <a:buFont typeface="+mj-lt"/>
              <a:buAutoNum type="arabicPeriod"/>
            </a:pPr>
            <a:r>
              <a:rPr lang="es-ES_tradnl" sz="2000" dirty="0" smtClean="0">
                <a:hlinkClick r:id="rId3"/>
              </a:rPr>
              <a:t>‘</a:t>
            </a:r>
            <a:r>
              <a:rPr lang="es-ES_tradnl" sz="2000" dirty="0">
                <a:hlinkClick r:id="rId3"/>
              </a:rPr>
              <a:t>animateMotion</a:t>
            </a:r>
            <a:r>
              <a:rPr lang="es-ES_tradnl" sz="2000" dirty="0" smtClean="0">
                <a:hlinkClick r:id="rId3"/>
              </a:rPr>
              <a:t>’</a:t>
            </a:r>
            <a:r>
              <a:rPr lang="es-ES_tradnl" sz="2000" dirty="0"/>
              <a:t>.</a:t>
            </a:r>
            <a:endParaRPr lang="es-ES_tradnl" sz="2000" dirty="0" smtClean="0"/>
          </a:p>
          <a:p>
            <a:pPr algn="ctr">
              <a:buFont typeface="+mj-lt"/>
              <a:buAutoNum type="arabicPeriod"/>
            </a:pPr>
            <a:r>
              <a:rPr lang="es-ES_tradnl" sz="2000" dirty="0" smtClean="0">
                <a:hlinkClick r:id="rId4"/>
              </a:rPr>
              <a:t>‘</a:t>
            </a:r>
            <a:r>
              <a:rPr lang="es-ES_tradnl" sz="2000" dirty="0">
                <a:hlinkClick r:id="rId4"/>
              </a:rPr>
              <a:t>animateTransform</a:t>
            </a:r>
            <a:r>
              <a:rPr lang="es-ES_tradnl" sz="2000" dirty="0" smtClean="0">
                <a:hlinkClick r:id="rId4"/>
              </a:rPr>
              <a:t>’</a:t>
            </a:r>
            <a:r>
              <a:rPr lang="es-ES_tradnl" sz="2000" dirty="0" smtClean="0"/>
              <a:t>.</a:t>
            </a:r>
          </a:p>
          <a:p>
            <a:pPr algn="ctr">
              <a:buFont typeface="+mj-lt"/>
              <a:buAutoNum type="arabicPeriod"/>
            </a:pPr>
            <a:r>
              <a:rPr lang="es-ES_tradnl" sz="2000" dirty="0"/>
              <a:t> </a:t>
            </a:r>
            <a:r>
              <a:rPr lang="es-ES_tradnl" sz="2000" dirty="0">
                <a:hlinkClick r:id="rId5"/>
              </a:rPr>
              <a:t>‘animate</a:t>
            </a:r>
            <a:r>
              <a:rPr lang="es-ES_tradnl" sz="2000" dirty="0" smtClean="0">
                <a:hlinkClick r:id="rId5"/>
              </a:rPr>
              <a:t>’</a:t>
            </a:r>
            <a:r>
              <a:rPr lang="es-ES_tradnl" sz="2000" dirty="0" smtClean="0"/>
              <a:t>.</a:t>
            </a:r>
          </a:p>
          <a:p>
            <a:pPr algn="ctr">
              <a:buFont typeface="+mj-lt"/>
              <a:buAutoNum type="arabicPeriod"/>
            </a:pPr>
            <a:r>
              <a:rPr lang="es-ES_tradnl" sz="2000" dirty="0"/>
              <a:t>  </a:t>
            </a:r>
            <a:r>
              <a:rPr lang="es-ES_tradnl" sz="2000" dirty="0">
                <a:hlinkClick r:id="rId6"/>
              </a:rPr>
              <a:t>‘set</a:t>
            </a:r>
            <a:r>
              <a:rPr lang="es-ES_tradnl" sz="2000" dirty="0" smtClean="0">
                <a:hlinkClick r:id="rId6"/>
              </a:rPr>
              <a:t>’</a:t>
            </a:r>
            <a:r>
              <a:rPr lang="es-ES_tradnl" sz="2000" dirty="0"/>
              <a:t>.</a:t>
            </a:r>
            <a:endParaRPr lang="es-ES_tradnl" sz="2000" dirty="0" smtClean="0"/>
          </a:p>
          <a:p>
            <a:r>
              <a:rPr lang="es-ES_tradnl" dirty="0"/>
              <a:t>Ejemplos: http://</a:t>
            </a:r>
            <a:r>
              <a:rPr lang="es-ES_tradnl" dirty="0" err="1"/>
              <a:t>www.petercollingridge.co.uk</a:t>
            </a:r>
            <a:r>
              <a:rPr lang="es-ES_tradnl" dirty="0"/>
              <a:t>/</a:t>
            </a:r>
            <a:r>
              <a:rPr lang="es-ES_tradnl" dirty="0" err="1"/>
              <a:t>book</a:t>
            </a:r>
            <a:r>
              <a:rPr lang="es-ES_tradnl" dirty="0"/>
              <a:t>/</a:t>
            </a:r>
            <a:r>
              <a:rPr lang="es-ES_tradnl" dirty="0" err="1"/>
              <a:t>export</a:t>
            </a:r>
            <a:r>
              <a:rPr lang="es-ES_tradnl" dirty="0"/>
              <a:t>/</a:t>
            </a:r>
            <a:r>
              <a:rPr lang="es-ES_tradnl" dirty="0" err="1"/>
              <a:t>html</a:t>
            </a:r>
            <a:r>
              <a:rPr lang="es-ES_tradnl" dirty="0"/>
              <a:t>/437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Características: Animación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Provee las siguientes  etiquetas:</a:t>
            </a:r>
          </a:p>
          <a:p>
            <a:r>
              <a:rPr lang="es-ES_tradnl" dirty="0" smtClean="0"/>
              <a:t>ANIMATE la cual permite cambiar de forma progresiva alguno de sus atributos.</a:t>
            </a:r>
          </a:p>
          <a:p>
            <a:pPr lvl="1"/>
            <a:r>
              <a:rPr lang="es-ES_tradnl" dirty="0"/>
              <a:t>Ejemplo: https://</a:t>
            </a:r>
            <a:r>
              <a:rPr lang="es-ES_tradnl" dirty="0" err="1"/>
              <a:t>codepen.io</a:t>
            </a:r>
            <a:r>
              <a:rPr lang="es-ES_tradnl" dirty="0"/>
              <a:t>/</a:t>
            </a:r>
            <a:r>
              <a:rPr lang="es-ES_tradnl" dirty="0" err="1"/>
              <a:t>mbolanosc</a:t>
            </a:r>
            <a:r>
              <a:rPr lang="es-ES_tradnl" dirty="0"/>
              <a:t>/pen/</a:t>
            </a:r>
            <a:r>
              <a:rPr lang="es-ES_tradnl" dirty="0" err="1"/>
              <a:t>ryWrzd</a:t>
            </a:r>
            <a:endParaRPr lang="es-ES_tradnl" dirty="0" smtClean="0"/>
          </a:p>
          <a:p>
            <a:r>
              <a:rPr lang="es-ES_tradnl" dirty="0" smtClean="0"/>
              <a:t>ROTATION, esta permite un cambio en la colocación del elemento</a:t>
            </a:r>
          </a:p>
          <a:p>
            <a:pPr lvl="1"/>
            <a:r>
              <a:rPr lang="es-ES_tradnl" dirty="0" smtClean="0"/>
              <a:t>Ejemplo</a:t>
            </a:r>
            <a:r>
              <a:rPr lang="es-ES_tradnl" dirty="0"/>
              <a:t>: https://</a:t>
            </a:r>
            <a:r>
              <a:rPr lang="es-ES_tradnl" dirty="0" err="1"/>
              <a:t>codepen.io</a:t>
            </a:r>
            <a:r>
              <a:rPr lang="es-ES_tradnl" dirty="0"/>
              <a:t>/</a:t>
            </a:r>
            <a:r>
              <a:rPr lang="es-ES_tradnl" dirty="0" err="1"/>
              <a:t>anon</a:t>
            </a:r>
            <a:r>
              <a:rPr lang="es-ES_tradnl" dirty="0"/>
              <a:t>/pen/</a:t>
            </a:r>
            <a:r>
              <a:rPr lang="es-ES_tradnl" dirty="0" err="1"/>
              <a:t>RpoBgX</a:t>
            </a:r>
            <a:endParaRPr lang="es-ES_tradnl" dirty="0" smtClean="0"/>
          </a:p>
          <a:p>
            <a:r>
              <a:rPr lang="es-ES_tradnl" dirty="0" smtClean="0"/>
              <a:t>ANIMATEMOTION, </a:t>
            </a:r>
            <a:r>
              <a:rPr lang="es-ES_tradnl" dirty="0"/>
              <a:t>permite hacer que un elemento se mueva siguiendo una ruta determinada. </a:t>
            </a:r>
            <a:endParaRPr lang="es-ES_tradnl" dirty="0" smtClean="0"/>
          </a:p>
          <a:p>
            <a:pPr lvl="1"/>
            <a:r>
              <a:rPr lang="es-ES_tradnl" dirty="0"/>
              <a:t>Ejemplo: https://</a:t>
            </a:r>
            <a:r>
              <a:rPr lang="es-ES_tradnl" dirty="0" err="1"/>
              <a:t>codepen.io</a:t>
            </a:r>
            <a:r>
              <a:rPr lang="es-ES_tradnl" dirty="0"/>
              <a:t>/</a:t>
            </a:r>
            <a:r>
              <a:rPr lang="es-ES_tradnl" dirty="0" err="1"/>
              <a:t>mbolanosc</a:t>
            </a:r>
            <a:r>
              <a:rPr lang="es-ES_tradnl" dirty="0"/>
              <a:t>/pen/</a:t>
            </a:r>
            <a:r>
              <a:rPr lang="es-ES_tradnl" dirty="0" err="1"/>
              <a:t>bqBjow</a:t>
            </a:r>
            <a:endParaRPr lang="es-ES_tradnl" dirty="0" smtClean="0"/>
          </a:p>
          <a:p>
            <a:r>
              <a:rPr lang="es-ES_tradnl" dirty="0" smtClean="0"/>
              <a:t>ANIMATETRANSFORM, permite una </a:t>
            </a:r>
            <a:r>
              <a:rPr lang="es-ES_tradnl" dirty="0" err="1" smtClean="0"/>
              <a:t>tranformacion</a:t>
            </a:r>
            <a:r>
              <a:rPr lang="es-ES_tradnl" dirty="0" smtClean="0"/>
              <a:t> completa del elemento inicial. </a:t>
            </a:r>
          </a:p>
          <a:p>
            <a:pPr lvl="1"/>
            <a:r>
              <a:rPr lang="es-ES_tradnl" dirty="0"/>
              <a:t>Ejemplo: https://</a:t>
            </a:r>
            <a:r>
              <a:rPr lang="es-ES_tradnl" dirty="0" err="1"/>
              <a:t>codepen.io</a:t>
            </a:r>
            <a:r>
              <a:rPr lang="es-ES_tradnl" dirty="0"/>
              <a:t>/</a:t>
            </a:r>
            <a:r>
              <a:rPr lang="es-ES_tradnl" dirty="0" err="1"/>
              <a:t>mbolanosc</a:t>
            </a:r>
            <a:r>
              <a:rPr lang="es-ES_tradnl" dirty="0"/>
              <a:t>/pen/</a:t>
            </a:r>
            <a:r>
              <a:rPr lang="es-ES_tradnl" dirty="0" err="1"/>
              <a:t>evBjGV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03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445559"/>
            <a:ext cx="10083853" cy="3256972"/>
          </a:xfrm>
        </p:spPr>
        <p:txBody>
          <a:bodyPr>
            <a:noAutofit/>
          </a:bodyPr>
          <a:lstStyle/>
          <a:p>
            <a:pPr algn="ctr"/>
            <a:r>
              <a:rPr lang="es-ES_tradnl" sz="2000" dirty="0">
                <a:hlinkClick r:id="rId2"/>
              </a:rPr>
              <a:t>http://</a:t>
            </a:r>
            <a:r>
              <a:rPr lang="es-ES_tradnl" sz="2000" dirty="0" smtClean="0">
                <a:hlinkClick r:id="rId2"/>
              </a:rPr>
              <a:t>starkravingfinkle.org/projects/demo/svg-bubblemenu-in-html.xml</a:t>
            </a:r>
            <a:endParaRPr lang="es-ES_tradnl" sz="2000" dirty="0" smtClean="0"/>
          </a:p>
          <a:p>
            <a:pPr algn="ctr"/>
            <a:r>
              <a:rPr lang="es-ES_tradnl" sz="2000" dirty="0">
                <a:hlinkClick r:id="rId3"/>
              </a:rPr>
              <a:t>http://</a:t>
            </a:r>
            <a:r>
              <a:rPr lang="es-ES_tradnl" sz="2000" dirty="0" smtClean="0">
                <a:hlinkClick r:id="rId3"/>
              </a:rPr>
              <a:t>codepen.io/chriscoyier/pen/evcBu</a:t>
            </a:r>
            <a:endParaRPr lang="es-ES_tradnl" sz="2000" dirty="0" smtClean="0"/>
          </a:p>
          <a:p>
            <a:pPr algn="ctr"/>
            <a:r>
              <a:rPr lang="es-ES_tradnl" sz="2000" dirty="0">
                <a:hlinkClick r:id="rId4"/>
              </a:rPr>
              <a:t>http://snapsvg.io</a:t>
            </a:r>
            <a:r>
              <a:rPr lang="es-ES_tradnl" sz="2000" dirty="0" smtClean="0">
                <a:hlinkClick r:id="rId4"/>
              </a:rPr>
              <a:t>/</a:t>
            </a:r>
            <a:endParaRPr lang="es-ES_tradnl" sz="2000" dirty="0" smtClean="0"/>
          </a:p>
          <a:p>
            <a:pPr algn="ctr"/>
            <a:endParaRPr lang="es-ES_tradnl" sz="2000" dirty="0" smtClean="0"/>
          </a:p>
        </p:txBody>
      </p:sp>
    </p:spTree>
    <p:extLst>
      <p:ext uri="{BB962C8B-B14F-4D97-AF65-F5344CB8AC3E}">
        <p14:creationId xmlns:p14="http://schemas.microsoft.com/office/powerpoint/2010/main" val="11542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105</TotalTime>
  <Words>273</Words>
  <Application>Microsoft Macintosh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Sala de reuniones ión</vt:lpstr>
      <vt:lpstr>Scalable Vector Graphics.</vt:lpstr>
      <vt:lpstr>Introducción</vt:lpstr>
      <vt:lpstr>Conceptos</vt:lpstr>
      <vt:lpstr>Características: Interacción</vt:lpstr>
      <vt:lpstr>Características: Interacción</vt:lpstr>
      <vt:lpstr>Características: Interacción</vt:lpstr>
      <vt:lpstr>Características: Animación </vt:lpstr>
      <vt:lpstr>Ejemplos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</dc:title>
  <dc:creator>Usuario de Microsoft Office</dc:creator>
  <cp:lastModifiedBy>Usuario de Microsoft Office</cp:lastModifiedBy>
  <cp:revision>8</cp:revision>
  <dcterms:created xsi:type="dcterms:W3CDTF">2017-03-08T01:24:21Z</dcterms:created>
  <dcterms:modified xsi:type="dcterms:W3CDTF">2017-03-08T03:09:24Z</dcterms:modified>
</cp:coreProperties>
</file>