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9.xml" ContentType="application/vnd.openxmlformats-officedocument.presentationml.slide+xml"/>
  <Override PartName="/ppt/slides/slide37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notesSlides/notesSlide29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3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39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22.xml" ContentType="application/vnd.openxmlformats-officedocument.presentationml.slide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s/slide38.xml" ContentType="application/vnd.openxmlformats-officedocument.presentationml.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notesMasterIdLst>
    <p:notesMasterId r:id="rId4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2193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12" d="112"/>
          <a:sy n="108" d="115"/>
        </p:scale>
        <p:origin x="47" y="114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 /><Relationship Id="rId48" Type="http://schemas.openxmlformats.org/officeDocument/2006/relationships/tableStyles" Target="tableStyles.xml" /><Relationship Id="rId4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 bwMode="auto"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spostare la diapositiva</a:t>
            </a: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 bwMode="auto">
          <a:xfrm>
            <a:off x="75600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6000" indent="0">
              <a:buNone/>
              <a:defRPr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Fai clic per modificare il formato delle note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 bwMode="auto"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  <a:defRPr/>
            </a:pPr>
            <a:r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&lt;intestazione&gt;</a:t>
            </a:r>
            <a:endParaRPr lang="it-IT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 idx="1"/>
          </p:nvPr>
        </p:nvSpPr>
        <p:spPr bwMode="auto"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it-IT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  <a:defRPr/>
            </a:pPr>
            <a:r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&lt;data/ora&gt;</a:t>
            </a:r>
            <a:endParaRPr lang="it-IT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 idx="2"/>
          </p:nvPr>
        </p:nvSpPr>
        <p:spPr bwMode="auto"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it-IT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&lt;piè di pagina&gt;</a:t>
            </a:r>
            <a:endParaRPr lang="it-IT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 idx="3"/>
          </p:nvPr>
        </p:nvSpPr>
        <p:spPr bwMode="auto"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it-IT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  <a:defRPr/>
            </a:pPr>
            <a:fld id="{5B564B38-961E-4EFF-8467-5AE31F397CB8}" type="slidenum"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CD2ABD3C-CA8E-4125-8C16-79997EED2BF0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0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D995179F-DA37-4EAA-BB29-5FFCF8682249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3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6657D834-1DEF-417A-9CC8-CDDCEB2F4B88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6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756793B8-B2EA-4345-ADD2-15450F2C345A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9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1415F078-9298-4340-8C10-886DF324E882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2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E3106ECE-E6C0-4A2F-B37E-9C0067FB1658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4039" cy="4007519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5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15AFFEA4-514B-4D85-BD76-6D5B90E510AA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8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B78062ED-784C-435C-9BE7-770EC96EB753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1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AD2345AE-1850-4A06-AA15-B1B25D2A2B83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7942825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46F1BA85-F663-41C5-647C-7E212763F759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/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75269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1047277753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4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7CE1A6D4-5C23-4DF4-A853-30ACF0A88DDC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6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0D13B755-7A7C-4F1B-8777-07212CF59F6C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7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AA53CBE9-504F-40FF-B210-7DBC344670A2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0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6FCDB728-24A3-4CAC-8F28-15A1FDB03D90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9FCBEC19-61DB-4CC9-A489-7C52B3295D22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6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DC0D8E92-B0C2-4219-B901-7F8848376074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3204554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80156909-D476-1C13-A89B-0CFC818B24E8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/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4323979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1359615493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9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026944ED-5694-4487-82FE-520040365BEA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2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7985A452-1D00-482F-8FB1-5931709E4BF2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624086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299F856D-AB08-9066-811C-A808EC869387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/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346224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2139569185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5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D82635E4-47C3-41B6-BA3D-51E69E988420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4039" cy="4007519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8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0AE2C701-E66B-4F13-880F-D81252703462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9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56372005-D20A-4746-95E2-C054A7BA9BD5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1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1EE196CA-81C9-4C79-9CAD-A84C1D48AAF4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4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75FADF0C-162B-4375-894E-E779E1A07FC6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7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988C4CC8-8A21-4AEF-A37A-97F0A8FE0425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0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C15088EE-B7D2-4048-ACBD-91CF15B8ED20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4033457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5B20C0E0-4090-BB04-9608-209AFC74A4E5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/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0077223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665812465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3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8A80176B-C529-4F51-B12A-7522CDD1EE64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6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FD3EE93B-7CFE-4868-B691-52F57F1A6F2C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1434171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CB3E09E2-AFD0-9C08-8EA8-937C86BF150E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/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958785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1864655129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9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9FB57303-705A-48E9-8983-7846427535AE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2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BFC9BB0D-DD3B-48D9-903D-9C014FF1448A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4039" cy="4007519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2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3D8274CA-9B77-4D03-A3DA-D16D7BD856D4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5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EE4161DF-E39D-4F4E-98E3-A2788B8F46B8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4039" cy="4007519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5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E18F2516-ABC1-43FE-8BC7-39B8BC7A328E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8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87C9BBAA-7F4E-47D4-A2DD-22E82C44D367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1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B2998247-7168-4B98-8C4C-81E790E5BEAC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4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0F195F6A-BEE0-42D9-B83A-709BF3261BF7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7" name=""/>
          <p:cNvSpPr/>
          <p:nvPr/>
        </p:nvSpPr>
        <p:spPr bwMode="auto">
          <a:xfrm>
            <a:off x="4278240" y="10156680"/>
            <a:ext cx="3280680" cy="5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fld id="{BFEF9B89-C4B5-4E76-83E6-26B49DB5461B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Lucida Sans Unicode"/>
              </a:rPr>
              <a:t>&lt;numero&gt;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1"/>
          <p:cNvSpPr>
            <a:spLocks noGrp="1"/>
          </p:cNvSpPr>
          <p:nvPr>
            <p:ph type="sldImg"/>
          </p:nvPr>
        </p:nvSpPr>
        <p:spPr bwMode="auto">
          <a:xfrm>
            <a:off x="217440" y="812879"/>
            <a:ext cx="7122600" cy="4007519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 bwMode="auto">
          <a:xfrm>
            <a:off x="755280" y="5078520"/>
            <a:ext cx="6047640" cy="4811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216000" indent="0">
              <a:buNone/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 bwMode="auto"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 bwMode="auto"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 bwMode="auto"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 bwMode="auto"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 bwMode="auto"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 bwMode="auto"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 bwMode="auto"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 bwMode="auto"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 bwMode="auto"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 bwMode="auto"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 bwMode="auto"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 bwMode="auto"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 bwMode="auto"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 bwMode="auto"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 bwMode="auto"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 bwMode="auto"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 bwMode="auto"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 bwMode="auto"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 bwMode="auto"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 bwMode="auto"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 bwMode="auto"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 bwMode="auto"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 bwMode="auto"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</a:t>
            </a: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formato del testo del titolo</a:t>
            </a: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  <a:endParaRPr lang="it-IT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  <a:endParaRPr lang="it-IT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  <a:endParaRPr lang="it-IT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  <a:endParaRPr lang="it-IT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1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4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6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10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11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 bwMode="auto">
          <a:xfrm>
            <a:off x="657360" y="961920"/>
            <a:ext cx="8436600" cy="149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66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 </a:t>
            </a:r>
            <a:r>
              <a:rPr lang="it-IT" sz="66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P.O.P.</a:t>
            </a:r>
            <a:br>
              <a:rPr sz="3600"/>
            </a:br>
            <a:r>
              <a:rPr lang="it-IT" sz="26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People Oriented Programming</a:t>
            </a:r>
            <a:endParaRPr lang="it-IT" sz="2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 bwMode="auto">
          <a:xfrm>
            <a:off x="451800" y="2933640"/>
            <a:ext cx="2404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p>
            <a:pPr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</a:tabLst>
              <a:defRPr/>
            </a:pPr>
            <a:r>
              <a:rPr lang="it-IT" sz="1800" b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Marco Bolis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</a:tabLst>
              <a:defRPr/>
            </a:pPr>
            <a:r>
              <a:rPr lang="it-IT" sz="1800" b="1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Full stack developer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4"/>
          <a:stretch/>
        </p:blipFill>
        <p:spPr bwMode="auto">
          <a:xfrm>
            <a:off x="9629640" y="4299120"/>
            <a:ext cx="2306160" cy="213912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5"/>
          <a:stretch/>
        </p:blipFill>
        <p:spPr bwMode="auto">
          <a:xfrm>
            <a:off x="657360" y="5883120"/>
            <a:ext cx="1892880" cy="555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" name=""/>
          <p:cNvSpPr/>
          <p:nvPr/>
        </p:nvSpPr>
        <p:spPr bwMode="auto"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b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The USER and the DEVELOPER need</a:t>
            </a:r>
            <a:r>
              <a:rPr lang="it-IT" sz="2400" b="0" u="sng" strike="noStrike" spc="-1">
                <a:solidFill>
                  <a:srgbClr val="FF950E"/>
                </a:solidFill>
                <a:latin typeface="OUTERORBIT"/>
                <a:ea typeface="OUTERORBIT"/>
              </a:rPr>
              <a:t> communicate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"/>
          <p:cNvSpPr/>
          <p:nvPr/>
        </p:nvSpPr>
        <p:spPr bwMode="auto"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1" strike="noStrike" spc="-1">
                <a:solidFill>
                  <a:srgbClr val="FF950E"/>
                </a:solidFill>
                <a:latin typeface="Karasuma Gothic"/>
                <a:ea typeface="Karasuma Gothic"/>
              </a:rPr>
              <a:t>But HOW?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142" name=""/>
          <p:cNvSpPr/>
          <p:nvPr/>
        </p:nvSpPr>
        <p:spPr bwMode="auto">
          <a:xfrm>
            <a:off x="1440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The user NEEDS to </a:t>
            </a:r>
            <a:r>
              <a:rPr lang="it-IT" sz="1800" b="0" u="sng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understand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what’s going on in the application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 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It’s DIFFICULT because: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- the screen is not infinitely big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- our attention to detail is not perfect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- some things are difficult to </a:t>
            </a:r>
            <a:r>
              <a:rPr lang="it-IT" sz="1800" b="0" u="sng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visualize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How do we deal with these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CONFLICTING instances?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6"/>
          <a:stretch/>
        </p:blipFill>
        <p:spPr bwMode="auto">
          <a:xfrm flipH="1">
            <a:off x="216719" y="2793600"/>
            <a:ext cx="2879280" cy="296568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7"/>
          <a:stretch/>
        </p:blipFill>
        <p:spPr bwMode="auto">
          <a:xfrm>
            <a:off x="8813160" y="2997000"/>
            <a:ext cx="3066120" cy="2762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" name=""/>
          <p:cNvSpPr/>
          <p:nvPr/>
        </p:nvSpPr>
        <p:spPr bwMode="auto"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b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What if the “user” is another </a:t>
            </a:r>
            <a:r>
              <a:rPr lang="it-IT" sz="2400" b="0" u="sng" strike="noStrike" spc="-1">
                <a:solidFill>
                  <a:srgbClr val="FF950E"/>
                </a:solidFill>
                <a:latin typeface="OUTERORBIT"/>
                <a:ea typeface="OUTERORBIT"/>
              </a:rPr>
              <a:t>developer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"/>
          <p:cNvSpPr/>
          <p:nvPr/>
        </p:nvSpPr>
        <p:spPr bwMode="auto"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1" strike="noStrike" spc="-1">
                <a:solidFill>
                  <a:srgbClr val="FF950E"/>
                </a:solidFill>
                <a:latin typeface="Karasuma Gothic"/>
                <a:ea typeface="Karasuma Gothic"/>
              </a:rPr>
              <a:t>reading our code after we wrote it?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149" name=""/>
          <p:cNvSpPr/>
          <p:nvPr/>
        </p:nvSpPr>
        <p:spPr bwMode="auto">
          <a:xfrm>
            <a:off x="1656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endParaRPr lang="it-IT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6"/>
          <a:stretch/>
        </p:blipFill>
        <p:spPr bwMode="auto">
          <a:xfrm flipH="1">
            <a:off x="216719" y="2793600"/>
            <a:ext cx="2879280" cy="2965680"/>
          </a:xfrm>
          <a:prstGeom prst="rect">
            <a:avLst/>
          </a:prstGeom>
          <a:ln w="0">
            <a:noFill/>
          </a:ln>
        </p:spPr>
      </p:pic>
      <p:pic>
        <p:nvPicPr>
          <p:cNvPr id="151" name="" descr=""/>
          <p:cNvPicPr/>
          <p:nvPr/>
        </p:nvPicPr>
        <p:blipFill>
          <a:blip r:embed="rId6"/>
          <a:stretch/>
        </p:blipFill>
        <p:spPr bwMode="auto">
          <a:xfrm>
            <a:off x="9000360" y="2793960"/>
            <a:ext cx="2879280" cy="2965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" name=""/>
          <p:cNvSpPr/>
          <p:nvPr/>
        </p:nvSpPr>
        <p:spPr bwMode="auto"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b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What if the “user” is another </a:t>
            </a:r>
            <a:r>
              <a:rPr lang="it-IT" sz="2400" b="0" u="sng" strike="noStrike" spc="-1">
                <a:solidFill>
                  <a:srgbClr val="FF950E"/>
                </a:solidFill>
                <a:latin typeface="OUTERORBIT"/>
                <a:ea typeface="OUTERORBIT"/>
              </a:rPr>
              <a:t>developer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"/>
          <p:cNvSpPr/>
          <p:nvPr/>
        </p:nvSpPr>
        <p:spPr bwMode="auto"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1" strike="noStrike" spc="-1">
                <a:solidFill>
                  <a:srgbClr val="FF950E"/>
                </a:solidFill>
                <a:latin typeface="Karasuma Gothic"/>
                <a:ea typeface="Karasuma Gothic"/>
              </a:rPr>
              <a:t>reading our code after we wrote it?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55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156" name=""/>
          <p:cNvSpPr/>
          <p:nvPr/>
        </p:nvSpPr>
        <p:spPr bwMode="auto">
          <a:xfrm>
            <a:off x="1656720" y="2700360"/>
            <a:ext cx="8638560" cy="37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The user NEEDS to </a:t>
            </a:r>
            <a:r>
              <a:rPr lang="it-IT" sz="1800" b="0" u="sng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understand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our code in order to maintain it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 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It’s DIFFICULT because: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- they may not know the code’s </a:t>
            </a:r>
            <a:r>
              <a:rPr lang="it-IT" sz="1800" b="0" u="sng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purpose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- they may not know the </a:t>
            </a:r>
            <a:r>
              <a:rPr lang="it-IT" sz="1800" b="0" u="sng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context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- functions could span many 100s lines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- there may be many nested ifs/loops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- there could be NO FUNCTIONS at all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- variables and functions could have silly names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- function parameters’ purpose could be unclear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- library code could be badly documented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- “somebody” could have used some “smart” algorithm to do sth simple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6"/>
          <a:stretch/>
        </p:blipFill>
        <p:spPr bwMode="auto">
          <a:xfrm flipH="1">
            <a:off x="216719" y="2793600"/>
            <a:ext cx="2879280" cy="2965680"/>
          </a:xfrm>
          <a:prstGeom prst="rect">
            <a:avLst/>
          </a:prstGeom>
          <a:ln w="0">
            <a:noFill/>
          </a:ln>
        </p:spPr>
      </p:pic>
      <p:pic>
        <p:nvPicPr>
          <p:cNvPr id="158" name="" descr=""/>
          <p:cNvPicPr/>
          <p:nvPr/>
        </p:nvPicPr>
        <p:blipFill>
          <a:blip r:embed="rId6"/>
          <a:stretch/>
        </p:blipFill>
        <p:spPr bwMode="auto">
          <a:xfrm>
            <a:off x="9000360" y="2793960"/>
            <a:ext cx="2879280" cy="2965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" name=""/>
          <p:cNvSpPr/>
          <p:nvPr/>
        </p:nvSpPr>
        <p:spPr bwMode="auto"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b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What if the “user” is another </a:t>
            </a:r>
            <a:r>
              <a:rPr lang="it-IT" sz="2400" b="0" u="sng" strike="noStrike" spc="-1">
                <a:solidFill>
                  <a:srgbClr val="FF950E"/>
                </a:solidFill>
                <a:latin typeface="OUTERORBIT"/>
                <a:ea typeface="OUTERORBIT"/>
              </a:rPr>
              <a:t>developer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"/>
          <p:cNvSpPr/>
          <p:nvPr/>
        </p:nvSpPr>
        <p:spPr bwMode="auto"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1" strike="noStrike" spc="-1">
                <a:solidFill>
                  <a:srgbClr val="FF950E"/>
                </a:solidFill>
                <a:latin typeface="Karasuma Gothic"/>
                <a:ea typeface="Karasuma Gothic"/>
              </a:rPr>
              <a:t>reading our code after we wrote it?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62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163" name=""/>
          <p:cNvSpPr/>
          <p:nvPr/>
        </p:nvSpPr>
        <p:spPr bwMode="auto">
          <a:xfrm>
            <a:off x="1656720" y="3420000"/>
            <a:ext cx="8638560" cy="30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32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Should I go on or</a:t>
            </a:r>
            <a:endParaRPr lang="it-IT" sz="32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32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you get the point?</a:t>
            </a:r>
            <a:endParaRPr lang="it-IT" sz="32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6"/>
          <a:stretch/>
        </p:blipFill>
        <p:spPr bwMode="auto">
          <a:xfrm flipH="1">
            <a:off x="216719" y="2793600"/>
            <a:ext cx="2879280" cy="2965680"/>
          </a:xfrm>
          <a:prstGeom prst="rect">
            <a:avLst/>
          </a:prstGeom>
          <a:ln w="0">
            <a:noFill/>
          </a:ln>
        </p:spPr>
      </p:pic>
      <p:pic>
        <p:nvPicPr>
          <p:cNvPr id="165" name="" descr=""/>
          <p:cNvPicPr/>
          <p:nvPr/>
        </p:nvPicPr>
        <p:blipFill>
          <a:blip r:embed="rId6"/>
          <a:stretch/>
        </p:blipFill>
        <p:spPr bwMode="auto">
          <a:xfrm>
            <a:off x="9000360" y="2793960"/>
            <a:ext cx="2879280" cy="2965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6" name="" descr=""/>
          <p:cNvPicPr/>
          <p:nvPr/>
        </p:nvPicPr>
        <p:blipFill>
          <a:blip r:embed="rId4"/>
          <a:stretch/>
        </p:blipFill>
        <p:spPr bwMode="auto">
          <a:xfrm>
            <a:off x="9972720" y="900000"/>
            <a:ext cx="720" cy="1080"/>
          </a:xfrm>
          <a:prstGeom prst="rect">
            <a:avLst/>
          </a:prstGeom>
          <a:ln w="0">
            <a:noFill/>
          </a:ln>
        </p:spPr>
      </p:pic>
      <p:sp>
        <p:nvSpPr>
          <p:cNvPr id="167" name=""/>
          <p:cNvSpPr/>
          <p:nvPr/>
        </p:nvSpPr>
        <p:spPr bwMode="auto">
          <a:xfrm>
            <a:off x="6781680" y="3319560"/>
            <a:ext cx="488736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800" b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The almighty</a:t>
            </a:r>
            <a:endParaRPr lang="it-IT" sz="2800" b="0" strike="noStrike" spc="-1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800" b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INTERFACE</a:t>
            </a:r>
            <a:endParaRPr lang="it-IT" sz="2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5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69" name="" descr=""/>
          <p:cNvPicPr/>
          <p:nvPr/>
        </p:nvPicPr>
        <p:blipFill>
          <a:blip r:embed="rId6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" name=""/>
          <p:cNvSpPr/>
          <p:nvPr/>
        </p:nvSpPr>
        <p:spPr bwMode="auto"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b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Interfaces are everywhere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"/>
          <p:cNvSpPr/>
          <p:nvPr/>
        </p:nvSpPr>
        <p:spPr bwMode="auto"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1" strike="noStrike" spc="-1">
                <a:solidFill>
                  <a:srgbClr val="FF950E"/>
                </a:solidFill>
                <a:latin typeface="Karasuma Gothic"/>
                <a:ea typeface="Karasuma Gothic"/>
              </a:rPr>
              <a:t>What is an interface?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"/>
          <p:cNvSpPr/>
          <p:nvPr/>
        </p:nvSpPr>
        <p:spPr bwMode="auto">
          <a:xfrm>
            <a:off x="1728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An interface is a surface forming a common boundary of two spaces”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74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pic>
        <p:nvPicPr>
          <p:cNvPr id="175" name="" descr=""/>
          <p:cNvPicPr/>
          <p:nvPr/>
        </p:nvPicPr>
        <p:blipFill>
          <a:blip r:embed="rId6"/>
          <a:stretch/>
        </p:blipFill>
        <p:spPr bwMode="auto">
          <a:xfrm>
            <a:off x="3175560" y="3573360"/>
            <a:ext cx="5392080" cy="283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" name=""/>
          <p:cNvSpPr/>
          <p:nvPr/>
        </p:nvSpPr>
        <p:spPr bwMode="auto"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b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Interfaces are everywhere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"/>
          <p:cNvSpPr/>
          <p:nvPr/>
        </p:nvSpPr>
        <p:spPr bwMode="auto"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1" strike="noStrike" spc="-1">
                <a:solidFill>
                  <a:srgbClr val="FF950E"/>
                </a:solidFill>
                <a:latin typeface="Karasuma Gothic"/>
                <a:ea typeface="Karasuma Gothic"/>
              </a:rPr>
              <a:t>What is an interface?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"/>
          <p:cNvSpPr/>
          <p:nvPr/>
        </p:nvSpPr>
        <p:spPr bwMode="auto">
          <a:xfrm>
            <a:off x="1728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An interface is a surface forming a common boundary of two spaces”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- it both </a:t>
            </a:r>
            <a:r>
              <a:rPr lang="it-IT" sz="1800" b="0" u="sng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separates</a:t>
            </a: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 and </a:t>
            </a:r>
            <a:r>
              <a:rPr lang="it-IT" sz="1800" b="0" u="sng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joins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- the two spaces could be very different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- they need </a:t>
            </a:r>
            <a:r>
              <a:rPr lang="it-IT" sz="1800" b="0" u="sng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not know</a:t>
            </a: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 anything about each other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- they </a:t>
            </a:r>
            <a:r>
              <a:rPr lang="it-IT" sz="1800" b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COMMUNICATE</a:t>
            </a: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 through the interface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- the interface lets through only the essential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80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pic>
        <p:nvPicPr>
          <p:cNvPr id="181" name="" descr=""/>
          <p:cNvPicPr/>
          <p:nvPr/>
        </p:nvPicPr>
        <p:blipFill>
          <a:blip r:embed="rId6"/>
          <a:stretch/>
        </p:blipFill>
        <p:spPr bwMode="auto">
          <a:xfrm>
            <a:off x="7668000" y="3555000"/>
            <a:ext cx="2907360" cy="2384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" name=""/>
          <p:cNvSpPr/>
          <p:nvPr/>
        </p:nvSpPr>
        <p:spPr bwMode="auto"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overflow" vert="horz" wrap="square" lIns="90000" tIns="91440" rIns="90000" bIns="91440" numCol="1" spcCol="0" rtlCol="0" fromWordArt="0" anchor="t" anchorCtr="0" forceAA="0" upright="0" compatLnSpc="0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48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UI = User Interface</a:t>
            </a:r>
            <a:endParaRPr sz="4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86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187" name=""/>
          <p:cNvSpPr/>
          <p:nvPr/>
        </p:nvSpPr>
        <p:spPr bwMode="auto">
          <a:xfrm>
            <a:off x="6039000" y="221940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>
              <a:lnSpc>
                <a:spcPct val="100000"/>
              </a:lnSpc>
              <a:defRPr/>
            </a:pPr>
            <a:endParaRPr lang="it-IT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9928353" name=""/>
          <p:cNvSpPr/>
          <p:nvPr/>
        </p:nvSpPr>
        <p:spPr bwMode="auto"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b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UI = User Interface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0107243" name=""/>
          <p:cNvSpPr/>
          <p:nvPr/>
        </p:nvSpPr>
        <p:spPr bwMode="auto"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1" i="1" strike="noStrike" spc="-1">
                <a:solidFill>
                  <a:srgbClr val="FF950E"/>
                </a:solidFill>
                <a:latin typeface="Karasuma Gothic"/>
                <a:ea typeface="Karasuma Gothic"/>
              </a:rPr>
              <a:t>Interface</a:t>
            </a:r>
            <a:r>
              <a:rPr lang="it-IT" sz="1800" b="1" strike="noStrike" spc="-1">
                <a:solidFill>
                  <a:srgbClr val="FF950E"/>
                </a:solidFill>
                <a:latin typeface="Karasuma Gothic"/>
                <a:ea typeface="Karasuma Gothic"/>
              </a:rPr>
              <a:t> between the USER and the APPLICATION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6929453" name=""/>
          <p:cNvSpPr/>
          <p:nvPr/>
        </p:nvSpPr>
        <p:spPr bwMode="auto">
          <a:xfrm>
            <a:off x="1728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UI should: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- keep the internal complexity of software away from the user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- keep user </a:t>
            </a:r>
            <a:r>
              <a:rPr lang="it-IT" sz="1800" b="0" strike="sngStrike" spc="-1">
                <a:solidFill>
                  <a:srgbClr val="FFFFFF"/>
                </a:solidFill>
                <a:latin typeface="Karasuma Gothic"/>
                <a:ea typeface="Karasuma Gothic"/>
              </a:rPr>
              <a:t>stupidity</a:t>
            </a: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creativity away from our delicate software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- let the user get an idea of the application STATE through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    </a:t>
            </a: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· a </a:t>
            </a:r>
            <a:r>
              <a:rPr lang="it-IT" sz="1800" b="0" u="sng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shared metaphor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    </a:t>
            </a: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· appropriate </a:t>
            </a:r>
            <a:r>
              <a:rPr lang="it-IT" sz="1800" b="0" u="sng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feedback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- empower the user with </a:t>
            </a:r>
            <a:r>
              <a:rPr lang="it-IT" sz="1800" b="0" u="sng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control</a:t>
            </a: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 over the application functionality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29446501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803436603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1238002786" name=""/>
          <p:cNvSpPr/>
          <p:nvPr/>
        </p:nvSpPr>
        <p:spPr bwMode="auto">
          <a:xfrm>
            <a:off x="6039000" y="221940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>
              <a:lnSpc>
                <a:spcPct val="100000"/>
              </a:lnSpc>
              <a:defRPr/>
            </a:pPr>
            <a:endParaRPr lang="it-IT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" name=""/>
          <p:cNvSpPr/>
          <p:nvPr/>
        </p:nvSpPr>
        <p:spPr bwMode="auto"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b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UI = User Interface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"/>
          <p:cNvSpPr/>
          <p:nvPr/>
        </p:nvSpPr>
        <p:spPr bwMode="auto"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endParaRPr lang="it-IT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0" name=""/>
          <p:cNvSpPr/>
          <p:nvPr/>
        </p:nvSpPr>
        <p:spPr bwMode="auto">
          <a:xfrm>
            <a:off x="1728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A user interface should be so simple that a beginner in an emergency can understand it within ten seconds.”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– </a:t>
            </a: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Ted Nelson </a:t>
            </a:r>
            <a:r>
              <a:rPr lang="it-IT" sz="1800" b="0" i="1" strike="noStrike" spc="0">
                <a:solidFill>
                  <a:srgbClr val="FFFFFF"/>
                </a:solidFill>
                <a:latin typeface="Karasuma Gothic"/>
                <a:ea typeface="Karasuma Gothic"/>
              </a:rPr>
              <a:t>(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I</a:t>
            </a:r>
            <a:r>
              <a:rPr lang="it-IT" sz="1800" b="0" i="1" strike="noStrike" spc="0">
                <a:solidFill>
                  <a:srgbClr val="FFFFFF"/>
                </a:solidFill>
                <a:latin typeface="Karasuma Gothic"/>
                <a:ea typeface="Karasuma Gothic"/>
              </a:rPr>
              <a:t>T visionary and pioneer of the 1960s</a:t>
            </a: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)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92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193" name=""/>
          <p:cNvSpPr/>
          <p:nvPr/>
        </p:nvSpPr>
        <p:spPr bwMode="auto">
          <a:xfrm>
            <a:off x="6039000" y="221940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>
              <a:lnSpc>
                <a:spcPct val="100000"/>
              </a:lnSpc>
              <a:defRPr/>
            </a:pPr>
            <a:endParaRPr lang="it-IT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 bwMode="auto">
          <a:xfrm>
            <a:off x="2228760" y="126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b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The most important </a:t>
            </a:r>
            <a:r>
              <a:rPr lang="it-IT" sz="2400" b="0" i="1" strike="noStrike" spc="-1">
                <a:solidFill>
                  <a:srgbClr val="FF950E"/>
                </a:solidFill>
                <a:latin typeface="OUTERORBIT"/>
                <a:ea typeface="OUTERORBIT"/>
              </a:rPr>
              <a:t>components</a:t>
            </a: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 of your </a:t>
            </a:r>
            <a:r>
              <a:rPr lang="it-IT" sz="2400" b="0" i="1" strike="noStrike" spc="-1">
                <a:solidFill>
                  <a:srgbClr val="FF950E"/>
                </a:solidFill>
                <a:latin typeface="OUTERORBIT"/>
                <a:ea typeface="OUTERORBIT"/>
              </a:rPr>
              <a:t>software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" name=""/>
          <p:cNvSpPr/>
          <p:nvPr/>
        </p:nvSpPr>
        <p:spPr bwMode="auto"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b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UI = User Interface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"/>
          <p:cNvSpPr/>
          <p:nvPr/>
        </p:nvSpPr>
        <p:spPr bwMode="auto"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>
              <a:lnSpc>
                <a:spcPct val="100000"/>
              </a:lnSpc>
              <a:defRPr/>
            </a:pPr>
            <a:endParaRPr lang="it-IT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6" name=""/>
          <p:cNvSpPr/>
          <p:nvPr/>
        </p:nvSpPr>
        <p:spPr bwMode="auto">
          <a:xfrm>
            <a:off x="1728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A user interface should be so simple that a beginner in an emergency can understand it within ten seconds.”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– </a:t>
            </a: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Ted Nelson 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(IT visionary and pioneer of the 1960s)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A user interface is like a joke. If you have to explain it, it’s not that good.”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– 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Martin Leblanc (UI designer)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98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199" name=""/>
          <p:cNvSpPr/>
          <p:nvPr/>
        </p:nvSpPr>
        <p:spPr bwMode="auto">
          <a:xfrm>
            <a:off x="6039000" y="221940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>
              <a:lnSpc>
                <a:spcPct val="100000"/>
              </a:lnSpc>
              <a:defRPr/>
            </a:pPr>
            <a:endParaRPr lang="it-IT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" name=""/>
          <p:cNvSpPr/>
          <p:nvPr/>
        </p:nvSpPr>
        <p:spPr bwMode="auto"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b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UI = User Interface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"/>
          <p:cNvSpPr/>
          <p:nvPr/>
        </p:nvSpPr>
        <p:spPr bwMode="auto"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>
              <a:lnSpc>
                <a:spcPct val="100000"/>
              </a:lnSpc>
              <a:defRPr/>
            </a:pPr>
            <a:endParaRPr lang="it-IT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2" name=""/>
          <p:cNvSpPr/>
          <p:nvPr/>
        </p:nvSpPr>
        <p:spPr bwMode="auto">
          <a:xfrm>
            <a:off x="6480000" y="2484360"/>
            <a:ext cx="388728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36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UI design is not</a:t>
            </a:r>
            <a:endParaRPr lang="it-IT" sz="36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36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lang="it-IT" sz="36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being an artist”!</a:t>
            </a:r>
            <a:endParaRPr lang="it-IT" sz="36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endParaRPr lang="it-IT" sz="36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04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pic>
        <p:nvPicPr>
          <p:cNvPr id="205" name="" descr=""/>
          <p:cNvPicPr/>
          <p:nvPr/>
        </p:nvPicPr>
        <p:blipFill>
          <a:blip r:embed="rId6"/>
          <a:stretch/>
        </p:blipFill>
        <p:spPr bwMode="auto">
          <a:xfrm>
            <a:off x="1634040" y="2340000"/>
            <a:ext cx="4125600" cy="3774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" name=""/>
          <p:cNvSpPr/>
          <p:nvPr/>
        </p:nvSpPr>
        <p:spPr bwMode="auto"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b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UI = User Interface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7" name=""/>
          <p:cNvSpPr/>
          <p:nvPr/>
        </p:nvSpPr>
        <p:spPr bwMode="auto"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>
              <a:lnSpc>
                <a:spcPct val="100000"/>
              </a:lnSpc>
              <a:defRPr/>
            </a:pPr>
            <a:endParaRPr lang="it-IT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8" name=""/>
          <p:cNvSpPr/>
          <p:nvPr/>
        </p:nvSpPr>
        <p:spPr bwMode="auto">
          <a:xfrm>
            <a:off x="6480000" y="2484360"/>
            <a:ext cx="388728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36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UI design is not</a:t>
            </a:r>
            <a:endParaRPr lang="it-IT" sz="36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36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lang="it-IT" sz="36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being an artist”!</a:t>
            </a:r>
            <a:endParaRPr lang="it-IT" sz="36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36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UI design is trying to think as the user does…</a:t>
            </a:r>
            <a:endParaRPr lang="it-IT" sz="36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10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pic>
        <p:nvPicPr>
          <p:cNvPr id="211" name="" descr=""/>
          <p:cNvPicPr/>
          <p:nvPr/>
        </p:nvPicPr>
        <p:blipFill>
          <a:blip r:embed="rId6"/>
          <a:stretch/>
        </p:blipFill>
        <p:spPr bwMode="auto">
          <a:xfrm>
            <a:off x="1634040" y="2340000"/>
            <a:ext cx="4125600" cy="3774960"/>
          </a:xfrm>
          <a:prstGeom prst="rect">
            <a:avLst/>
          </a:prstGeom>
          <a:ln w="0">
            <a:noFill/>
          </a:ln>
        </p:spPr>
      </p:pic>
      <p:pic>
        <p:nvPicPr>
          <p:cNvPr id="212" name="" descr=""/>
          <p:cNvPicPr/>
          <p:nvPr/>
        </p:nvPicPr>
        <p:blipFill>
          <a:blip r:embed="rId7"/>
          <a:stretch/>
        </p:blipFill>
        <p:spPr bwMode="auto">
          <a:xfrm>
            <a:off x="2231280" y="2334600"/>
            <a:ext cx="3513600" cy="4361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" name=""/>
          <p:cNvSpPr/>
          <p:nvPr/>
        </p:nvSpPr>
        <p:spPr bwMode="auto"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overflow" vert="horz" wrap="square" lIns="90000" tIns="91440" rIns="90000" bIns="91440" numCol="1" spcCol="0" rtlCol="0" fromWordArt="0" anchor="t" anchorCtr="0" forceAA="0" upright="0" compatLnSpc="0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48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REST interfaces</a:t>
            </a:r>
            <a:endParaRPr sz="4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17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9892056" name=""/>
          <p:cNvSpPr/>
          <p:nvPr/>
        </p:nvSpPr>
        <p:spPr bwMode="auto"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b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REST interfaces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2997993" name=""/>
          <p:cNvSpPr/>
          <p:nvPr/>
        </p:nvSpPr>
        <p:spPr bwMode="auto"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1" strike="noStrike" spc="-1">
                <a:solidFill>
                  <a:srgbClr val="FF950E"/>
                </a:solidFill>
                <a:latin typeface="Karasuma Gothic"/>
                <a:ea typeface="Karasuma Gothic"/>
              </a:rPr>
              <a:t>HTTP client-server </a:t>
            </a:r>
            <a:r>
              <a:rPr lang="it-IT" sz="1800" b="1" i="1" strike="noStrike" spc="-1">
                <a:solidFill>
                  <a:srgbClr val="FF950E"/>
                </a:solidFill>
                <a:latin typeface="Karasuma Gothic"/>
                <a:ea typeface="Karasuma Gothic"/>
              </a:rPr>
              <a:t>interface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7544012" name=""/>
          <p:cNvSpPr/>
          <p:nvPr/>
        </p:nvSpPr>
        <p:spPr bwMode="auto">
          <a:xfrm>
            <a:off x="1728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The client can: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- See 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domain entities</a:t>
            </a: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 organized as a hierarchy of </a:t>
            </a:r>
            <a:r>
              <a:rPr lang="it-IT" sz="1800" b="0" u="sng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resources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- </a:t>
            </a:r>
            <a:r>
              <a:rPr lang="it-IT" sz="1800" b="0" u="sng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Act</a:t>
            </a: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 upon resources with the usual HTTP methods: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    </a:t>
            </a: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· GET, POST, PUT, PATCH, DELETE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- Get </a:t>
            </a:r>
            <a:r>
              <a:rPr lang="it-IT" sz="1800" b="0" u="sng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feedback</a:t>
            </a: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 on the request outcome via the HTTP status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78503401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493175180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8" name=""/>
          <p:cNvSpPr/>
          <p:nvPr/>
        </p:nvSpPr>
        <p:spPr bwMode="auto"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b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REST interfaces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9" name=""/>
          <p:cNvSpPr/>
          <p:nvPr/>
        </p:nvSpPr>
        <p:spPr bwMode="auto"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1" strike="noStrike" spc="-1">
                <a:solidFill>
                  <a:srgbClr val="FF950E"/>
                </a:solidFill>
                <a:latin typeface="Karasuma Gothic"/>
                <a:ea typeface="Karasuma Gothic"/>
              </a:rPr>
              <a:t>HTTP client-server </a:t>
            </a:r>
            <a:r>
              <a:rPr lang="it-IT" sz="1800" b="1" i="1" strike="noStrike" spc="-1">
                <a:solidFill>
                  <a:srgbClr val="FF950E"/>
                </a:solidFill>
                <a:latin typeface="Karasuma Gothic"/>
                <a:ea typeface="Karasuma Gothic"/>
              </a:rPr>
              <a:t>interface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0" name=""/>
          <p:cNvSpPr/>
          <p:nvPr/>
        </p:nvSpPr>
        <p:spPr bwMode="auto">
          <a:xfrm>
            <a:off x="1728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Client and server: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- Share 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data structures</a:t>
            </a: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 in the request/response body (with JSON)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- Handle additional 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metadata</a:t>
            </a: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 through HTTP headers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- Need only know what concerns the current request (it’s 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stateless!</a:t>
            </a: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)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22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3" name=""/>
          <p:cNvSpPr/>
          <p:nvPr/>
        </p:nvSpPr>
        <p:spPr bwMode="auto">
          <a:xfrm flipH="0" flipV="0">
            <a:off x="368006" y="1440000"/>
            <a:ext cx="11457574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overflow" vert="horz" wrap="square" lIns="90000" tIns="91440" rIns="90000" bIns="91440" numCol="1" spcCol="0" rtlCol="0" fromWordArt="0" anchor="t" anchorCtr="0" forceAA="0" upright="0" compatLnSpc="0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48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API = Application Programming Interface</a:t>
            </a:r>
            <a:endParaRPr sz="4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27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5034670" name=""/>
          <p:cNvSpPr/>
          <p:nvPr/>
        </p:nvSpPr>
        <p:spPr bwMode="auto"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b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API = Application Programming Interface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5142162" name=""/>
          <p:cNvSpPr/>
          <p:nvPr/>
        </p:nvSpPr>
        <p:spPr bwMode="auto"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1" i="1" strike="noStrike" spc="-1">
                <a:solidFill>
                  <a:srgbClr val="FF950E"/>
                </a:solidFill>
                <a:latin typeface="Karasuma Gothic"/>
                <a:ea typeface="Karasuma Gothic"/>
              </a:rPr>
              <a:t>Interface</a:t>
            </a:r>
            <a:r>
              <a:rPr lang="it-IT" sz="1800" b="1" strike="noStrike" spc="-1">
                <a:solidFill>
                  <a:srgbClr val="FF950E"/>
                </a:solidFill>
                <a:latin typeface="Karasuma Gothic"/>
                <a:ea typeface="Karasuma Gothic"/>
              </a:rPr>
              <a:t> between software components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8566184" name=""/>
          <p:cNvSpPr/>
          <p:nvPr/>
        </p:nvSpPr>
        <p:spPr bwMode="auto">
          <a:xfrm>
            <a:off x="1728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It’s a form of 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abstraction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Keeps the components 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decoupled</a:t>
            </a: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 from each other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Each component can remain 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cohesive</a:t>
            </a: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 in itself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32545500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347560078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8" name="" descr=""/>
          <p:cNvPicPr/>
          <p:nvPr/>
        </p:nvPicPr>
        <p:blipFill>
          <a:blip r:embed="rId4"/>
          <a:stretch/>
        </p:blipFill>
        <p:spPr bwMode="auto">
          <a:xfrm>
            <a:off x="9972720" y="900000"/>
            <a:ext cx="720" cy="1080"/>
          </a:xfrm>
          <a:prstGeom prst="rect">
            <a:avLst/>
          </a:prstGeom>
          <a:ln w="0">
            <a:noFill/>
          </a:ln>
        </p:spPr>
      </p:pic>
      <p:sp>
        <p:nvSpPr>
          <p:cNvPr id="229" name=""/>
          <p:cNvSpPr/>
          <p:nvPr/>
        </p:nvSpPr>
        <p:spPr bwMode="auto">
          <a:xfrm>
            <a:off x="6781680" y="3319560"/>
            <a:ext cx="488736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800" b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Words of Wisdom</a:t>
            </a:r>
            <a:endParaRPr lang="it-IT" sz="2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5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31" name="" descr=""/>
          <p:cNvPicPr/>
          <p:nvPr/>
        </p:nvPicPr>
        <p:blipFill>
          <a:blip r:embed="rId6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2" name=""/>
          <p:cNvSpPr/>
          <p:nvPr/>
        </p:nvSpPr>
        <p:spPr bwMode="auto"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b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Code as “Developer Interface”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34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235" name=""/>
          <p:cNvSpPr/>
          <p:nvPr/>
        </p:nvSpPr>
        <p:spPr bwMode="auto">
          <a:xfrm>
            <a:off x="2411280" y="205704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1" i="1" strike="noStrike" spc="-1">
                <a:solidFill>
                  <a:srgbClr val="FF950E"/>
                </a:solidFill>
                <a:latin typeface="Karasuma Gothic"/>
                <a:ea typeface="Karasuma Gothic"/>
              </a:rPr>
              <a:t>Interface</a:t>
            </a:r>
            <a:r>
              <a:rPr lang="it-IT" sz="1800" b="1" strike="noStrike" spc="-1">
                <a:solidFill>
                  <a:srgbClr val="FF950E"/>
                </a:solidFill>
                <a:latin typeface="Karasuma Gothic"/>
                <a:ea typeface="Karasuma Gothic"/>
              </a:rPr>
              <a:t> between you and who comes after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" name=""/>
          <p:cNvSpPr/>
          <p:nvPr/>
        </p:nvSpPr>
        <p:spPr bwMode="auto">
          <a:xfrm>
            <a:off x="2228760" y="126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b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The most important </a:t>
            </a:r>
            <a:r>
              <a:rPr lang="it-IT" sz="2400" b="0" i="1" strike="noStrike" spc="-1">
                <a:solidFill>
                  <a:srgbClr val="FF950E"/>
                </a:solidFill>
                <a:latin typeface="OUTERORBIT"/>
                <a:ea typeface="OUTERORBIT"/>
              </a:rPr>
              <a:t>components</a:t>
            </a: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 of your </a:t>
            </a:r>
            <a:r>
              <a:rPr lang="it-IT" sz="2400" b="0" i="1" strike="noStrike" spc="-1">
                <a:solidFill>
                  <a:srgbClr val="FF950E"/>
                </a:solidFill>
                <a:latin typeface="OUTERORBIT"/>
                <a:ea typeface="OUTERORBIT"/>
              </a:rPr>
              <a:t>software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 bwMode="auto"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>
              <a:lnSpc>
                <a:spcPct val="93000"/>
              </a:lnSpc>
              <a:tabLst>
                <a:tab pos="0" algn="l"/>
                <a:tab pos="449280" algn="l"/>
                <a:tab pos="898560" algn="l"/>
                <a:tab pos="134784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1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grpSp>
        <p:nvGrpSpPr>
          <p:cNvPr id="93" name=""/>
          <p:cNvGrpSpPr/>
          <p:nvPr/>
        </p:nvGrpSpPr>
        <p:grpSpPr bwMode="auto">
          <a:xfrm>
            <a:off x="817560" y="2468160"/>
            <a:ext cx="4041720" cy="3201120"/>
            <a:chOff x="817560" y="2468160"/>
            <a:chExt cx="4041720" cy="3201120"/>
          </a:xfrm>
        </p:grpSpPr>
        <p:pic>
          <p:nvPicPr>
            <p:cNvPr id="94" name="" descr=""/>
            <p:cNvPicPr/>
            <p:nvPr/>
          </p:nvPicPr>
          <p:blipFill>
            <a:blip r:embed="rId6"/>
            <a:stretch/>
          </p:blipFill>
          <p:spPr bwMode="auto">
            <a:xfrm>
              <a:off x="817560" y="2468160"/>
              <a:ext cx="4041720" cy="2769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5" name=""/>
            <p:cNvSpPr/>
            <p:nvPr/>
          </p:nvSpPr>
          <p:spPr bwMode="auto">
            <a:xfrm>
              <a:off x="1793160" y="5220000"/>
              <a:ext cx="2090520" cy="449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b">
              <a:noAutofit/>
            </a:bodyPr>
            <a:p>
              <a:pPr algn="ctr">
                <a:lnSpc>
                  <a:spcPct val="100000"/>
                </a:lnSpc>
                <a:tabLst>
                  <a:tab pos="0" algn="l"/>
                  <a:tab pos="723960" algn="l"/>
                  <a:tab pos="1447920" algn="l"/>
                  <a:tab pos="2171880" algn="l"/>
                  <a:tab pos="2895480" algn="l"/>
                  <a:tab pos="3619440" algn="l"/>
                  <a:tab pos="4343400" algn="l"/>
                  <a:tab pos="5067360" algn="l"/>
                  <a:tab pos="5791320" algn="l"/>
                  <a:tab pos="6515280" algn="l"/>
                  <a:tab pos="7238880" algn="l"/>
                  <a:tab pos="7637400" algn="l"/>
                  <a:tab pos="8086680" algn="l"/>
                  <a:tab pos="8535960" algn="l"/>
                  <a:tab pos="8985240" algn="l"/>
                  <a:tab pos="9434520" algn="l"/>
                  <a:tab pos="9883800" algn="l"/>
                  <a:tab pos="10333079" algn="l"/>
                  <a:tab pos="10782360" algn="l"/>
                </a:tabLst>
                <a:defRPr/>
              </a:pPr>
              <a:r>
                <a:rPr lang="it-IT" sz="2400" b="0" strike="noStrike" spc="-1">
                  <a:solidFill>
                    <a:srgbClr val="FF950E"/>
                  </a:solidFill>
                  <a:latin typeface="OUTERORBIT"/>
                  <a:ea typeface="OUTERORBIT"/>
                </a:rPr>
                <a:t>USER</a:t>
              </a:r>
              <a:endParaRPr lang="it-IT" sz="2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96" name=""/>
          <p:cNvGrpSpPr/>
          <p:nvPr/>
        </p:nvGrpSpPr>
        <p:grpSpPr bwMode="auto">
          <a:xfrm>
            <a:off x="8454600" y="2062800"/>
            <a:ext cx="3064680" cy="3606480"/>
            <a:chOff x="8454600" y="2062800"/>
            <a:chExt cx="3064680" cy="3606480"/>
          </a:xfrm>
        </p:grpSpPr>
        <p:pic>
          <p:nvPicPr>
            <p:cNvPr id="97" name="" descr=""/>
            <p:cNvPicPr/>
            <p:nvPr/>
          </p:nvPicPr>
          <p:blipFill>
            <a:blip r:embed="rId7"/>
            <a:stretch/>
          </p:blipFill>
          <p:spPr bwMode="auto">
            <a:xfrm>
              <a:off x="8454600" y="2062800"/>
              <a:ext cx="3064680" cy="3156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8" name=""/>
            <p:cNvSpPr/>
            <p:nvPr/>
          </p:nvSpPr>
          <p:spPr bwMode="auto">
            <a:xfrm>
              <a:off x="8941680" y="5220000"/>
              <a:ext cx="2090520" cy="449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b">
              <a:noAutofit/>
            </a:bodyPr>
            <a:p>
              <a:pPr algn="ctr">
                <a:lnSpc>
                  <a:spcPct val="100000"/>
                </a:lnSpc>
                <a:tabLst>
                  <a:tab pos="0" algn="l"/>
                  <a:tab pos="723960" algn="l"/>
                  <a:tab pos="1447920" algn="l"/>
                  <a:tab pos="2171880" algn="l"/>
                  <a:tab pos="2895480" algn="l"/>
                  <a:tab pos="3619440" algn="l"/>
                  <a:tab pos="4343400" algn="l"/>
                  <a:tab pos="5067360" algn="l"/>
                  <a:tab pos="5791320" algn="l"/>
                  <a:tab pos="6515280" algn="l"/>
                  <a:tab pos="7238880" algn="l"/>
                  <a:tab pos="7637400" algn="l"/>
                  <a:tab pos="8086680" algn="l"/>
                  <a:tab pos="8535960" algn="l"/>
                  <a:tab pos="8985240" algn="l"/>
                  <a:tab pos="9434520" algn="l"/>
                  <a:tab pos="9883800" algn="l"/>
                  <a:tab pos="10333079" algn="l"/>
                  <a:tab pos="10782360" algn="l"/>
                </a:tabLst>
                <a:defRPr/>
              </a:pPr>
              <a:r>
                <a:rPr lang="it-IT" sz="2400" b="0" strike="noStrike" spc="-1">
                  <a:solidFill>
                    <a:srgbClr val="FF950E"/>
                  </a:solidFill>
                  <a:latin typeface="OUTERORBIT"/>
                  <a:ea typeface="OUTERORBIT"/>
                </a:rPr>
                <a:t>DEVELOPER</a:t>
              </a:r>
              <a:endParaRPr lang="it-IT" sz="2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6" name=""/>
          <p:cNvSpPr/>
          <p:nvPr/>
        </p:nvSpPr>
        <p:spPr bwMode="auto"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b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Code as “Developer Interface”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38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239" name=""/>
          <p:cNvSpPr/>
          <p:nvPr/>
        </p:nvSpPr>
        <p:spPr bwMode="auto">
          <a:xfrm>
            <a:off x="2411280" y="205704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1" i="1" strike="noStrike" spc="-1">
                <a:solidFill>
                  <a:srgbClr val="FF950E"/>
                </a:solidFill>
                <a:latin typeface="Karasuma Gothic"/>
                <a:ea typeface="Karasuma Gothic"/>
              </a:rPr>
              <a:t>Interface</a:t>
            </a:r>
            <a:r>
              <a:rPr lang="it-IT" sz="1800" b="1" strike="noStrike" spc="-1">
                <a:solidFill>
                  <a:srgbClr val="FF950E"/>
                </a:solidFill>
                <a:latin typeface="Karasuma Gothic"/>
                <a:ea typeface="Karasuma Gothic"/>
              </a:rPr>
              <a:t> between you and who comes after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0" name=""/>
          <p:cNvSpPr/>
          <p:nvPr/>
        </p:nvSpPr>
        <p:spPr bwMode="auto">
          <a:xfrm>
            <a:off x="1728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Any fool can write code that a computer can understand.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Good programmers write code that humans can understand.”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— </a:t>
            </a: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Martin Fowler 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(OOP guru)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1" name=""/>
          <p:cNvSpPr/>
          <p:nvPr/>
        </p:nvSpPr>
        <p:spPr bwMode="auto"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b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Code as “Developer Interface”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43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244" name=""/>
          <p:cNvSpPr/>
          <p:nvPr/>
        </p:nvSpPr>
        <p:spPr bwMode="auto">
          <a:xfrm>
            <a:off x="2411280" y="205704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1" i="1" strike="noStrike" spc="-1">
                <a:solidFill>
                  <a:srgbClr val="FF950E"/>
                </a:solidFill>
                <a:latin typeface="Karasuma Gothic"/>
                <a:ea typeface="Karasuma Gothic"/>
              </a:rPr>
              <a:t>Interface</a:t>
            </a:r>
            <a:r>
              <a:rPr lang="it-IT" sz="1800" b="1" strike="noStrike" spc="-1">
                <a:solidFill>
                  <a:srgbClr val="FF950E"/>
                </a:solidFill>
                <a:latin typeface="Karasuma Gothic"/>
                <a:ea typeface="Karasuma Gothic"/>
              </a:rPr>
              <a:t> between you and who comes after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5" name=""/>
          <p:cNvSpPr/>
          <p:nvPr/>
        </p:nvSpPr>
        <p:spPr bwMode="auto">
          <a:xfrm>
            <a:off x="1728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Any fool can write code that a computer can understand.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Good programmers write code that humans can understand.”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— </a:t>
            </a: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Martin Fowler 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(OOP guru)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Always code as if the guy who ends up maintaining your code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will be a violent psychopath who knows where you live.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Code for readability.”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— </a:t>
            </a: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John F. Woods 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(game programmer)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" name=""/>
          <p:cNvSpPr/>
          <p:nvPr/>
        </p:nvSpPr>
        <p:spPr bwMode="auto"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b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Code as “Developer Interface”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48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249" name=""/>
          <p:cNvSpPr/>
          <p:nvPr/>
        </p:nvSpPr>
        <p:spPr bwMode="auto">
          <a:xfrm>
            <a:off x="2411280" y="205704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1" i="1" strike="noStrike" spc="-1">
                <a:solidFill>
                  <a:srgbClr val="FF950E"/>
                </a:solidFill>
                <a:latin typeface="Karasuma Gothic"/>
                <a:ea typeface="Karasuma Gothic"/>
              </a:rPr>
              <a:t>Interface</a:t>
            </a:r>
            <a:r>
              <a:rPr lang="it-IT" sz="1800" b="1" strike="noStrike" spc="-1">
                <a:solidFill>
                  <a:srgbClr val="FF950E"/>
                </a:solidFill>
                <a:latin typeface="Karasuma Gothic"/>
                <a:ea typeface="Karasuma Gothic"/>
              </a:rPr>
              <a:t> between you and who comes after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50" name=""/>
          <p:cNvGrpSpPr/>
          <p:nvPr/>
        </p:nvGrpSpPr>
        <p:grpSpPr bwMode="auto">
          <a:xfrm>
            <a:off x="0" y="3756240"/>
            <a:ext cx="2235600" cy="3245760"/>
            <a:chOff x="0" y="3756240"/>
            <a:chExt cx="2235600" cy="3245760"/>
          </a:xfrm>
        </p:grpSpPr>
        <p:pic>
          <p:nvPicPr>
            <p:cNvPr id="251" name="" descr=""/>
            <p:cNvPicPr/>
            <p:nvPr/>
          </p:nvPicPr>
          <p:blipFill>
            <a:blip r:embed="rId6"/>
            <a:stretch/>
          </p:blipFill>
          <p:spPr bwMode="auto">
            <a:xfrm>
              <a:off x="0" y="3756240"/>
              <a:ext cx="2163600" cy="3245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2" name=""/>
            <p:cNvSpPr/>
            <p:nvPr/>
          </p:nvSpPr>
          <p:spPr bwMode="auto">
            <a:xfrm>
              <a:off x="828000" y="3816720"/>
              <a:ext cx="1407600" cy="629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b">
              <a:noAutofit/>
            </a:bodyPr>
            <a:p>
              <a:pPr algn="ctr">
                <a:lnSpc>
                  <a:spcPct val="100000"/>
                </a:lnSpc>
                <a:tabLst>
                  <a:tab pos="0" algn="l"/>
                  <a:tab pos="723960" algn="l"/>
                  <a:tab pos="1447920" algn="l"/>
                  <a:tab pos="2171880" algn="l"/>
                  <a:tab pos="2895480" algn="l"/>
                  <a:tab pos="3619440" algn="l"/>
                  <a:tab pos="4343400" algn="l"/>
                  <a:tab pos="5067360" algn="l"/>
                  <a:tab pos="5791320" algn="l"/>
                  <a:tab pos="6515280" algn="l"/>
                  <a:tab pos="7238880" algn="l"/>
                  <a:tab pos="7637400" algn="l"/>
                  <a:tab pos="8086680" algn="l"/>
                  <a:tab pos="8535960" algn="l"/>
                  <a:tab pos="8985240" algn="l"/>
                  <a:tab pos="9434520" algn="l"/>
                  <a:tab pos="9883800" algn="l"/>
                  <a:tab pos="10333079" algn="l"/>
                  <a:tab pos="10782360" algn="l"/>
                </a:tabLst>
                <a:defRPr/>
              </a:pPr>
              <a:r>
                <a:rPr lang="it-IT" sz="4000" b="0" strike="noStrike" spc="-1">
                  <a:ln>
                    <a:solidFill>
                      <a:srgbClr val="01002F"/>
                    </a:solidFill>
                  </a:ln>
                  <a:solidFill>
                    <a:srgbClr val="FFFFFF"/>
                  </a:solidFill>
                  <a:latin typeface="Impact"/>
                  <a:ea typeface="OUTERORBIT"/>
                </a:rPr>
                <a:t>WUT!</a:t>
              </a:r>
              <a:endParaRPr lang="it-IT" sz="4000" b="0" strike="noStrike" spc="-1">
                <a:ln>
                  <a:solidFill>
                    <a:srgbClr val="01002F"/>
                  </a:solidFill>
                </a:ln>
                <a:solidFill>
                  <a:srgbClr val="FFFFFF"/>
                </a:solidFill>
                <a:latin typeface="Impact"/>
              </a:endParaRPr>
            </a:p>
          </p:txBody>
        </p:sp>
      </p:grpSp>
      <p:sp>
        <p:nvSpPr>
          <p:cNvPr id="253" name=""/>
          <p:cNvSpPr/>
          <p:nvPr/>
        </p:nvSpPr>
        <p:spPr bwMode="auto">
          <a:xfrm>
            <a:off x="1728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Any code of your own that you haven’t looked at for six or more months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might as well have been written by someone else.”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—</a:t>
            </a: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 </a:t>
            </a: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"Eagleson’s Law"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4" name=""/>
          <p:cNvSpPr/>
          <p:nvPr/>
        </p:nvSpPr>
        <p:spPr bwMode="auto"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b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Code as “Developer Interface”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56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257" name=""/>
          <p:cNvSpPr/>
          <p:nvPr/>
        </p:nvSpPr>
        <p:spPr bwMode="auto">
          <a:xfrm>
            <a:off x="2411280" y="205704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1" strike="noStrike" spc="-1">
                <a:solidFill>
                  <a:srgbClr val="FF950E"/>
                </a:solidFill>
                <a:latin typeface="Karasuma Gothic"/>
                <a:ea typeface="Karasuma Gothic"/>
              </a:rPr>
              <a:t>Documentation is no substitute for well written code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883021" name=""/>
          <p:cNvSpPr/>
          <p:nvPr/>
        </p:nvSpPr>
        <p:spPr bwMode="auto"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b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Code as “Developer Interface”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8976537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68130346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1154390260" name=""/>
          <p:cNvSpPr/>
          <p:nvPr/>
        </p:nvSpPr>
        <p:spPr bwMode="auto">
          <a:xfrm>
            <a:off x="2411280" y="205704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1" strike="noStrike" spc="-1">
                <a:solidFill>
                  <a:srgbClr val="FF950E"/>
                </a:solidFill>
                <a:latin typeface="Karasuma Gothic"/>
                <a:ea typeface="Karasuma Gothic"/>
              </a:rPr>
              <a:t>Documentation is no substitute for well written code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067838" name=""/>
          <p:cNvSpPr/>
          <p:nvPr/>
        </p:nvSpPr>
        <p:spPr bwMode="auto">
          <a:xfrm>
            <a:off x="1728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Code never lies, comments sometimes do.”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— </a:t>
            </a:r>
            <a:r>
              <a:rPr lang="it-IT" sz="1800" b="0" i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Ron Jeffries 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(Extreme Programming guru)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9" name=""/>
          <p:cNvSpPr/>
          <p:nvPr/>
        </p:nvSpPr>
        <p:spPr bwMode="auto"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b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Code as “Developer Interface”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61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262" name=""/>
          <p:cNvSpPr/>
          <p:nvPr/>
        </p:nvSpPr>
        <p:spPr bwMode="auto">
          <a:xfrm>
            <a:off x="2411280" y="205704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1" strike="noStrike" spc="-1">
                <a:solidFill>
                  <a:srgbClr val="FF950E"/>
                </a:solidFill>
                <a:latin typeface="Karasuma Gothic"/>
                <a:ea typeface="Karasuma Gothic"/>
              </a:rPr>
              <a:t>Documentation is no substitute for well written code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3" name=""/>
          <p:cNvSpPr/>
          <p:nvPr/>
        </p:nvSpPr>
        <p:spPr bwMode="auto">
          <a:xfrm>
            <a:off x="1728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Code never lies, comments sometimes do.”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— </a:t>
            </a:r>
            <a:r>
              <a:rPr lang="it-IT" sz="1800" b="0" i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Ron Jeffries 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(Extreme Programming guru)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Good code is its own best documentation.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  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As you're about to add a comment, ask yourself, ‘How can I improve the code so that this comment isn't needed?’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Improve the code and then document it to make it even clearer.”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– </a:t>
            </a:r>
            <a:r>
              <a:rPr lang="it-IT" sz="1800" b="0" i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Steve McDonnell 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(coding methodology evangelist)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4" name=""/>
          <p:cNvSpPr/>
          <p:nvPr/>
        </p:nvSpPr>
        <p:spPr bwMode="auto"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b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Code as “Developer Interface”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66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267" name=""/>
          <p:cNvSpPr/>
          <p:nvPr/>
        </p:nvSpPr>
        <p:spPr bwMode="auto">
          <a:xfrm>
            <a:off x="2411280" y="205704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1" strike="noStrike" spc="-1">
                <a:solidFill>
                  <a:srgbClr val="FF950E"/>
                </a:solidFill>
                <a:latin typeface="Karasuma Gothic"/>
                <a:ea typeface="Karasuma Gothic"/>
              </a:rPr>
              <a:t>Nielsen’s laws of Computer Documentation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9548124" name=""/>
          <p:cNvSpPr/>
          <p:nvPr/>
        </p:nvSpPr>
        <p:spPr bwMode="auto"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b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Code as “Developer Interface”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83733334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347228452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1682252771" name=""/>
          <p:cNvSpPr/>
          <p:nvPr/>
        </p:nvSpPr>
        <p:spPr bwMode="auto">
          <a:xfrm>
            <a:off x="2411280" y="205704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1" strike="noStrike" spc="-1">
                <a:solidFill>
                  <a:srgbClr val="FF950E"/>
                </a:solidFill>
                <a:latin typeface="Karasuma Gothic"/>
                <a:ea typeface="Karasuma Gothic"/>
              </a:rPr>
              <a:t>Nielsen’s laws of Computer Documentation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1559800" name=""/>
          <p:cNvSpPr/>
          <p:nvPr/>
        </p:nvSpPr>
        <p:spPr bwMode="auto">
          <a:xfrm>
            <a:off x="1728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Nielsen's first law of computer documentation: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Uers don't read it”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Nielsen’s second law of computer documentation: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If they read it anyway, it's because they are in deep trouble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and need the answer to a specific problem.”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– </a:t>
            </a: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Jakob Nielsen 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(the “Guru of web page usability”)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9" name=""/>
          <p:cNvSpPr/>
          <p:nvPr/>
        </p:nvSpPr>
        <p:spPr bwMode="auto"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b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Code as “Developer Interface”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71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272" name=""/>
          <p:cNvSpPr/>
          <p:nvPr/>
        </p:nvSpPr>
        <p:spPr bwMode="auto">
          <a:xfrm>
            <a:off x="2411280" y="205704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1" strike="noStrike" spc="-1">
                <a:solidFill>
                  <a:srgbClr val="FF950E"/>
                </a:solidFill>
                <a:latin typeface="Karasuma Gothic"/>
                <a:ea typeface="Karasuma Gothic"/>
              </a:rPr>
              <a:t>Nielsen’s laws of Computer Documentation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3" name=""/>
          <p:cNvSpPr/>
          <p:nvPr/>
        </p:nvSpPr>
        <p:spPr bwMode="auto">
          <a:xfrm>
            <a:off x="1728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Even though it is better if the system can be used without documentation,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it may be necessary to provide help and documentation.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Any such information should be easy to search, focused on the user's task,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list concrete steps to be carried out, and not be too large.”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14999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– </a:t>
            </a: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Jakob Nielsen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74" name="" descr=""/>
          <p:cNvPicPr/>
          <p:nvPr/>
        </p:nvPicPr>
        <p:blipFill>
          <a:blip r:embed="rId4"/>
          <a:stretch/>
        </p:blipFill>
        <p:spPr bwMode="auto">
          <a:xfrm>
            <a:off x="9972720" y="900000"/>
            <a:ext cx="720" cy="1080"/>
          </a:xfrm>
          <a:prstGeom prst="rect">
            <a:avLst/>
          </a:prstGeom>
          <a:ln w="0">
            <a:noFill/>
          </a:ln>
        </p:spPr>
      </p:pic>
      <p:sp>
        <p:nvSpPr>
          <p:cNvPr id="275" name=""/>
          <p:cNvSpPr/>
          <p:nvPr/>
        </p:nvSpPr>
        <p:spPr bwMode="auto">
          <a:xfrm>
            <a:off x="4140000" y="3319560"/>
            <a:ext cx="7529039" cy="79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800" b="1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“</a:t>
            </a:r>
            <a:r>
              <a:rPr lang="it-IT" sz="2800" b="1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Talk is cheap, show me the code.”</a:t>
            </a:r>
            <a:endParaRPr lang="it-IT" sz="2800" b="0" i="1" strike="noStrike" spc="-1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– </a:t>
            </a: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Linus Torvalds </a:t>
            </a:r>
            <a:r>
              <a:rPr lang="it-IT" sz="1800" b="0" i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(creator of the Linux kernel)</a:t>
            </a:r>
            <a:endParaRPr lang="it-IT" sz="1800" b="0" i="1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5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77" name="" descr=""/>
          <p:cNvPicPr/>
          <p:nvPr/>
        </p:nvPicPr>
        <p:blipFill>
          <a:blip r:embed="rId6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" name=""/>
          <p:cNvSpPr/>
          <p:nvPr/>
        </p:nvSpPr>
        <p:spPr bwMode="auto">
          <a:xfrm>
            <a:off x="2228760" y="126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b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The most important </a:t>
            </a:r>
            <a:r>
              <a:rPr lang="it-IT" sz="2400" b="0" i="1" strike="noStrike" spc="-1">
                <a:solidFill>
                  <a:srgbClr val="FF950E"/>
                </a:solidFill>
                <a:latin typeface="OUTERORBIT"/>
                <a:ea typeface="OUTERORBIT"/>
              </a:rPr>
              <a:t>components</a:t>
            </a: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 of your </a:t>
            </a:r>
            <a:r>
              <a:rPr lang="it-IT" sz="2400" b="0" i="1" strike="noStrike" spc="-1">
                <a:solidFill>
                  <a:srgbClr val="FF950E"/>
                </a:solidFill>
                <a:latin typeface="OUTERORBIT"/>
                <a:ea typeface="OUTERORBIT"/>
              </a:rPr>
              <a:t>software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grpSp>
        <p:nvGrpSpPr>
          <p:cNvPr id="102" name=""/>
          <p:cNvGrpSpPr/>
          <p:nvPr/>
        </p:nvGrpSpPr>
        <p:grpSpPr bwMode="auto">
          <a:xfrm>
            <a:off x="817560" y="2468160"/>
            <a:ext cx="4041720" cy="3201120"/>
            <a:chOff x="817560" y="2468160"/>
            <a:chExt cx="4041720" cy="3201120"/>
          </a:xfrm>
        </p:grpSpPr>
        <p:pic>
          <p:nvPicPr>
            <p:cNvPr id="103" name="" descr=""/>
            <p:cNvPicPr/>
            <p:nvPr/>
          </p:nvPicPr>
          <p:blipFill>
            <a:blip r:embed="rId6"/>
            <a:stretch/>
          </p:blipFill>
          <p:spPr bwMode="auto">
            <a:xfrm>
              <a:off x="817560" y="2468160"/>
              <a:ext cx="4041720" cy="2769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4" name=""/>
            <p:cNvSpPr/>
            <p:nvPr/>
          </p:nvSpPr>
          <p:spPr bwMode="auto">
            <a:xfrm>
              <a:off x="1793160" y="5220000"/>
              <a:ext cx="2090520" cy="449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b">
              <a:noAutofit/>
            </a:bodyPr>
            <a:p>
              <a:pPr algn="ctr">
                <a:lnSpc>
                  <a:spcPct val="100000"/>
                </a:lnSpc>
                <a:tabLst>
                  <a:tab pos="0" algn="l"/>
                  <a:tab pos="723960" algn="l"/>
                  <a:tab pos="1447920" algn="l"/>
                  <a:tab pos="2171880" algn="l"/>
                  <a:tab pos="2895480" algn="l"/>
                  <a:tab pos="3619440" algn="l"/>
                  <a:tab pos="4343400" algn="l"/>
                  <a:tab pos="5067360" algn="l"/>
                  <a:tab pos="5791320" algn="l"/>
                  <a:tab pos="6515280" algn="l"/>
                  <a:tab pos="7238880" algn="l"/>
                  <a:tab pos="7637400" algn="l"/>
                  <a:tab pos="8086680" algn="l"/>
                  <a:tab pos="8535960" algn="l"/>
                  <a:tab pos="8985240" algn="l"/>
                  <a:tab pos="9434520" algn="l"/>
                  <a:tab pos="9883800" algn="l"/>
                  <a:tab pos="10333079" algn="l"/>
                  <a:tab pos="10782360" algn="l"/>
                </a:tabLst>
                <a:defRPr/>
              </a:pPr>
              <a:r>
                <a:rPr lang="it-IT" sz="2400" b="0" strike="noStrike" spc="-1">
                  <a:solidFill>
                    <a:srgbClr val="FF950E"/>
                  </a:solidFill>
                  <a:latin typeface="OUTERORBIT"/>
                  <a:ea typeface="OUTERORBIT"/>
                </a:rPr>
                <a:t>USER</a:t>
              </a:r>
              <a:endParaRPr lang="it-IT" sz="2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05" name=""/>
          <p:cNvGrpSpPr/>
          <p:nvPr/>
        </p:nvGrpSpPr>
        <p:grpSpPr bwMode="auto">
          <a:xfrm>
            <a:off x="8454600" y="2062800"/>
            <a:ext cx="3064680" cy="3606480"/>
            <a:chOff x="8454600" y="2062800"/>
            <a:chExt cx="3064680" cy="3606480"/>
          </a:xfrm>
        </p:grpSpPr>
        <p:pic>
          <p:nvPicPr>
            <p:cNvPr id="106" name="" descr=""/>
            <p:cNvPicPr/>
            <p:nvPr/>
          </p:nvPicPr>
          <p:blipFill>
            <a:blip r:embed="rId7"/>
            <a:stretch/>
          </p:blipFill>
          <p:spPr bwMode="auto">
            <a:xfrm>
              <a:off x="8454600" y="2062800"/>
              <a:ext cx="3064680" cy="3156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"/>
            <p:cNvSpPr/>
            <p:nvPr/>
          </p:nvSpPr>
          <p:spPr bwMode="auto">
            <a:xfrm>
              <a:off x="8941680" y="5220000"/>
              <a:ext cx="2090520" cy="449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tIns="91440" rIns="90000" bIns="91440" anchor="b">
              <a:noAutofit/>
            </a:bodyPr>
            <a:p>
              <a:pPr algn="ctr">
                <a:lnSpc>
                  <a:spcPct val="100000"/>
                </a:lnSpc>
                <a:tabLst>
                  <a:tab pos="0" algn="l"/>
                  <a:tab pos="723960" algn="l"/>
                  <a:tab pos="1447920" algn="l"/>
                  <a:tab pos="2171880" algn="l"/>
                  <a:tab pos="2895480" algn="l"/>
                  <a:tab pos="3619440" algn="l"/>
                  <a:tab pos="4343400" algn="l"/>
                  <a:tab pos="5067360" algn="l"/>
                  <a:tab pos="5791320" algn="l"/>
                  <a:tab pos="6515280" algn="l"/>
                  <a:tab pos="7238880" algn="l"/>
                  <a:tab pos="7637400" algn="l"/>
                  <a:tab pos="8086680" algn="l"/>
                  <a:tab pos="8535960" algn="l"/>
                  <a:tab pos="8985240" algn="l"/>
                  <a:tab pos="9434520" algn="l"/>
                  <a:tab pos="9883800" algn="l"/>
                  <a:tab pos="10333079" algn="l"/>
                  <a:tab pos="10782360" algn="l"/>
                </a:tabLst>
                <a:defRPr/>
              </a:pPr>
              <a:r>
                <a:rPr lang="it-IT" sz="2400" b="0" strike="noStrike" spc="-1">
                  <a:solidFill>
                    <a:srgbClr val="FF950E"/>
                  </a:solidFill>
                  <a:latin typeface="OUTERORBIT"/>
                  <a:ea typeface="OUTERORBIT"/>
                </a:rPr>
                <a:t>DEVELOPER</a:t>
              </a:r>
              <a:endParaRPr lang="it-IT" sz="2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08" name=""/>
          <p:cNvSpPr/>
          <p:nvPr/>
        </p:nvSpPr>
        <p:spPr bwMode="auto">
          <a:xfrm>
            <a:off x="5040000" y="3240000"/>
            <a:ext cx="3239280" cy="14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5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THEY COULD BE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5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THE SAME PERSON !!!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" name=""/>
          <p:cNvSpPr/>
          <p:nvPr/>
        </p:nvSpPr>
        <p:spPr bwMode="auto">
          <a:xfrm>
            <a:off x="752400" y="2760840"/>
            <a:ext cx="27291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p>
            <a:pPr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246400" algn="l"/>
                <a:tab pos="26956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4400" b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THANKS!</a:t>
            </a:r>
            <a:endParaRPr lang="it-IT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9" name=""/>
          <p:cNvSpPr/>
          <p:nvPr/>
        </p:nvSpPr>
        <p:spPr bwMode="auto">
          <a:xfrm>
            <a:off x="832320" y="3529080"/>
            <a:ext cx="3094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p>
            <a:pPr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</a:tabLst>
              <a:defRPr/>
            </a:pPr>
            <a:r>
              <a:rPr lang="it-IT" sz="2400" b="1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mbolis@sorint.com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4"/>
          <a:stretch/>
        </p:blipFill>
        <p:spPr bwMode="auto">
          <a:xfrm>
            <a:off x="9836280" y="50004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281" name="" descr=""/>
          <p:cNvPicPr/>
          <p:nvPr/>
        </p:nvPicPr>
        <p:blipFill>
          <a:blip r:embed="rId5"/>
          <a:stretch/>
        </p:blipFill>
        <p:spPr bwMode="auto">
          <a:xfrm>
            <a:off x="9629640" y="4299120"/>
            <a:ext cx="2306160" cy="2139120"/>
          </a:xfrm>
          <a:prstGeom prst="rect">
            <a:avLst/>
          </a:prstGeom>
          <a:ln w="0">
            <a:noFill/>
          </a:ln>
        </p:spPr>
      </p:pic>
      <p:sp>
        <p:nvSpPr>
          <p:cNvPr id="282" name=""/>
          <p:cNvSpPr/>
          <p:nvPr/>
        </p:nvSpPr>
        <p:spPr bwMode="auto">
          <a:xfrm>
            <a:off x="852840" y="4033080"/>
            <a:ext cx="47847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p>
            <a:pPr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1797120" algn="l"/>
                <a:tab pos="2246400" algn="l"/>
                <a:tab pos="2695680" algn="l"/>
                <a:tab pos="3144960" algn="l"/>
                <a:tab pos="3594240" algn="l"/>
                <a:tab pos="4043519" algn="l"/>
                <a:tab pos="449280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</a:tabLst>
              <a:defRPr/>
            </a:pPr>
            <a:r>
              <a:rPr lang="it-IT" sz="24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github.com/mbolis/quick-survey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 bwMode="auto"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b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The USER and the DEVELOPER need communicate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 bwMode="auto"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" name=""/>
          <p:cNvSpPr/>
          <p:nvPr/>
        </p:nvSpPr>
        <p:spPr bwMode="auto"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b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The USER and the DEVELOPER need</a:t>
            </a:r>
            <a:r>
              <a:rPr lang="it-IT" sz="2400" b="0" u="sng" strike="noStrike" spc="-1">
                <a:solidFill>
                  <a:srgbClr val="FF950E"/>
                </a:solidFill>
                <a:latin typeface="OUTERORBIT"/>
                <a:ea typeface="OUTERORBIT"/>
              </a:rPr>
              <a:t> communicate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 bwMode="auto"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1" strike="noStrike" spc="-1">
                <a:solidFill>
                  <a:srgbClr val="FF950E"/>
                </a:solidFill>
                <a:latin typeface="Karasuma Gothic"/>
                <a:ea typeface="Karasuma Gothic"/>
              </a:rPr>
              <a:t>But HOW?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4"/>
          <a:stretch/>
        </p:blipFill>
        <p:spPr bwMode="auto">
          <a:xfrm>
            <a:off x="8640000" y="3044519"/>
            <a:ext cx="2114280" cy="3808440"/>
          </a:xfrm>
          <a:prstGeom prst="rect">
            <a:avLst/>
          </a:prstGeom>
          <a:ln w="0">
            <a:noFill/>
          </a:ln>
        </p:spPr>
      </p:pic>
      <p:sp>
        <p:nvSpPr>
          <p:cNvPr id="118" name=""/>
          <p:cNvSpPr/>
          <p:nvPr/>
        </p:nvSpPr>
        <p:spPr bwMode="auto"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b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The USER and the DEVELOPER need</a:t>
            </a:r>
            <a:r>
              <a:rPr lang="it-IT" sz="2400" b="0" u="sng" strike="noStrike" spc="-1">
                <a:solidFill>
                  <a:srgbClr val="FF950E"/>
                </a:solidFill>
                <a:latin typeface="OUTERORBIT"/>
                <a:ea typeface="OUTERORBIT"/>
              </a:rPr>
              <a:t> communicate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 bwMode="auto"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1" strike="noStrike" spc="-1">
                <a:solidFill>
                  <a:srgbClr val="FF950E"/>
                </a:solidFill>
                <a:latin typeface="Karasuma Gothic"/>
                <a:ea typeface="Karasuma Gothic"/>
              </a:rPr>
              <a:t>But HOW?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5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6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7"/>
          <a:stretch/>
        </p:blipFill>
        <p:spPr bwMode="auto">
          <a:xfrm>
            <a:off x="360000" y="2955600"/>
            <a:ext cx="2954519" cy="3893760"/>
          </a:xfrm>
          <a:prstGeom prst="rect">
            <a:avLst/>
          </a:prstGeom>
          <a:ln w="0">
            <a:noFill/>
          </a:ln>
        </p:spPr>
      </p:pic>
      <p:sp>
        <p:nvSpPr>
          <p:cNvPr id="123" name=""/>
          <p:cNvSpPr/>
          <p:nvPr/>
        </p:nvSpPr>
        <p:spPr bwMode="auto">
          <a:xfrm>
            <a:off x="1440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People communicate by </a:t>
            </a:r>
            <a:r>
              <a:rPr lang="it-IT" sz="1800" b="0" u="sng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sharing</a:t>
            </a: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 IDEAS and FEELINGS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through LANGUAGE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 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We communicate best when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telling a STORY which involves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movement through SPACE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 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If we want to be </a:t>
            </a:r>
            <a:r>
              <a:rPr lang="it-IT" sz="1800" b="0" u="sng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understood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we need to stick to CONVENTIONS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 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Engaging communication needs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an element of PLAYFULNESS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 bwMode="auto"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b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The USER and the DEVELOPER need</a:t>
            </a:r>
            <a:r>
              <a:rPr lang="it-IT" sz="2400" b="0" u="sng" strike="noStrike" spc="-1">
                <a:solidFill>
                  <a:srgbClr val="FF950E"/>
                </a:solidFill>
                <a:latin typeface="OUTERORBIT"/>
                <a:ea typeface="OUTERORBIT"/>
              </a:rPr>
              <a:t> communicate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"/>
          <p:cNvSpPr/>
          <p:nvPr/>
        </p:nvSpPr>
        <p:spPr bwMode="auto"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1" strike="noStrike" spc="-1">
                <a:solidFill>
                  <a:srgbClr val="FF950E"/>
                </a:solidFill>
                <a:latin typeface="Karasuma Gothic"/>
                <a:ea typeface="Karasuma Gothic"/>
              </a:rPr>
              <a:t>But HOW?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27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128" name=""/>
          <p:cNvSpPr/>
          <p:nvPr/>
        </p:nvSpPr>
        <p:spPr bwMode="auto">
          <a:xfrm>
            <a:off x="1440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How can we achieve this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in the context of software development?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6"/>
          <a:stretch/>
        </p:blipFill>
        <p:spPr bwMode="auto">
          <a:xfrm flipH="1">
            <a:off x="216719" y="2793600"/>
            <a:ext cx="2879280" cy="2965680"/>
          </a:xfrm>
          <a:prstGeom prst="rect">
            <a:avLst/>
          </a:prstGeom>
          <a:ln w="0">
            <a:noFill/>
          </a:ln>
        </p:spPr>
      </p:pic>
      <p:pic>
        <p:nvPicPr>
          <p:cNvPr id="130" name="" descr=""/>
          <p:cNvPicPr/>
          <p:nvPr/>
        </p:nvPicPr>
        <p:blipFill>
          <a:blip r:embed="rId7"/>
          <a:stretch/>
        </p:blipFill>
        <p:spPr bwMode="auto">
          <a:xfrm>
            <a:off x="8813160" y="2997000"/>
            <a:ext cx="3066120" cy="2762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 bwMode="auto">
          <a:xfrm>
            <a:off x="2228760" y="1440000"/>
            <a:ext cx="7489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b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2400" b="0" strike="noStrike" spc="-1">
                <a:solidFill>
                  <a:srgbClr val="FF950E"/>
                </a:solidFill>
                <a:latin typeface="OUTERORBIT"/>
                <a:ea typeface="OUTERORBIT"/>
              </a:rPr>
              <a:t>The USER and the DEVELOPER need</a:t>
            </a:r>
            <a:r>
              <a:rPr lang="it-IT" sz="2400" b="0" u="sng" strike="noStrike" spc="-1">
                <a:solidFill>
                  <a:srgbClr val="FF950E"/>
                </a:solidFill>
                <a:latin typeface="OUTERORBIT"/>
                <a:ea typeface="OUTERORBIT"/>
              </a:rPr>
              <a:t> communicate</a:t>
            </a:r>
            <a:endParaRPr lang="it-IT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"/>
          <p:cNvSpPr/>
          <p:nvPr/>
        </p:nvSpPr>
        <p:spPr bwMode="auto">
          <a:xfrm>
            <a:off x="2411280" y="2052720"/>
            <a:ext cx="72003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1" strike="noStrike" spc="-1">
                <a:solidFill>
                  <a:srgbClr val="FF950E"/>
                </a:solidFill>
                <a:latin typeface="Karasuma Gothic"/>
                <a:ea typeface="Karasuma Gothic"/>
              </a:rPr>
              <a:t>But HOW?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4"/>
          <a:stretch/>
        </p:blipFill>
        <p:spPr bwMode="auto">
          <a:xfrm>
            <a:off x="10076040" y="6140520"/>
            <a:ext cx="1892880" cy="554760"/>
          </a:xfrm>
          <a:prstGeom prst="rect">
            <a:avLst/>
          </a:prstGeom>
          <a:ln w="0">
            <a:noFill/>
          </a:ln>
        </p:spPr>
      </p:pic>
      <p:pic>
        <p:nvPicPr>
          <p:cNvPr id="134" name="" descr=""/>
          <p:cNvPicPr/>
          <p:nvPr/>
        </p:nvPicPr>
        <p:blipFill>
          <a:blip r:embed="rId5"/>
          <a:stretch/>
        </p:blipFill>
        <p:spPr bwMode="auto">
          <a:xfrm>
            <a:off x="8255160" y="122400"/>
            <a:ext cx="3715560" cy="429480"/>
          </a:xfrm>
          <a:prstGeom prst="rect">
            <a:avLst/>
          </a:prstGeom>
          <a:ln w="0">
            <a:noFill/>
          </a:ln>
        </p:spPr>
      </p:pic>
      <p:sp>
        <p:nvSpPr>
          <p:cNvPr id="135" name=""/>
          <p:cNvSpPr/>
          <p:nvPr/>
        </p:nvSpPr>
        <p:spPr bwMode="auto">
          <a:xfrm>
            <a:off x="1440720" y="2808360"/>
            <a:ext cx="863856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noAutofit/>
          </a:bodyPr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How can we achieve this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in the context of software development?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 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 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Understand the user’s NEEDS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 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Be aware of the existing DIFFICULTIES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 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723960" algn="l"/>
                <a:tab pos="1447920" algn="l"/>
                <a:tab pos="2171880" algn="l"/>
                <a:tab pos="2895480" algn="l"/>
                <a:tab pos="3619440" algn="l"/>
                <a:tab pos="4343400" algn="l"/>
                <a:tab pos="5067360" algn="l"/>
                <a:tab pos="5791320" algn="l"/>
                <a:tab pos="6515280" algn="l"/>
                <a:tab pos="7238880" algn="l"/>
                <a:tab pos="7962840" algn="l"/>
                <a:tab pos="8086680" algn="l"/>
                <a:tab pos="8535960" algn="l"/>
                <a:tab pos="8985240" algn="l"/>
                <a:tab pos="9434520" algn="l"/>
                <a:tab pos="9883800" algn="l"/>
                <a:tab pos="10333079" algn="l"/>
                <a:tab pos="10782360" algn="l"/>
              </a:tabLst>
              <a:defRPr/>
            </a:pPr>
            <a:r>
              <a:rPr lang="it-IT" sz="1800" b="0" strike="noStrike" spc="-1">
                <a:solidFill>
                  <a:srgbClr val="FFFFFF"/>
                </a:solidFill>
                <a:latin typeface="Karasuma Gothic"/>
                <a:ea typeface="Karasuma Gothic"/>
              </a:rPr>
              <a:t>Deal with CONFLICT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6"/>
          <a:stretch/>
        </p:blipFill>
        <p:spPr bwMode="auto">
          <a:xfrm flipH="1">
            <a:off x="216719" y="2793600"/>
            <a:ext cx="2879280" cy="2965680"/>
          </a:xfrm>
          <a:prstGeom prst="rect">
            <a:avLst/>
          </a:prstGeom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7"/>
          <a:stretch/>
        </p:blipFill>
        <p:spPr bwMode="auto">
          <a:xfrm>
            <a:off x="8813160" y="2997000"/>
            <a:ext cx="3066120" cy="2762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onlyoffice/7.5.1.23</Application>
  <DocSecurity>0</DocSecurity>
  <PresentationFormat/>
  <Paragraphs>0</Paragraphs>
  <Slides>40</Slides>
  <Notes>40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>it-IT</dc:language>
  <cp:lastModifiedBy>Marco Bolis</cp:lastModifiedBy>
  <cp:revision>33</cp:revision>
  <dcterms:modified xsi:type="dcterms:W3CDTF">2025-02-27T13:29:57Z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