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spostare la diapositiva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Fai clic per modificare il formato delle note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&lt;intestazione&gt;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C82BCCF-EBF9-464A-8F22-257A7A21A0B5}" type="slidenum"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228F9552-58E8-49FA-BA11-768E20D027D4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4B853E60-C423-4165-9915-F088E28E7235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4F05FE43-AFC1-47DB-8A3A-95EB08DBA533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D1DCD572-0DEA-4120-B980-24882976B62C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40D82FCB-0C3A-43E1-9E40-C8CC6342E042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8B14DAF1-5B36-401D-BDF6-1A13ED9DF626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040" cy="400752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BC042420-1FBB-4AA2-8974-2B61625E481B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DE52CAEA-1D7A-4929-B96C-552D02CFC68E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C39D5DC5-9DF3-401D-A0BC-FFF37982D973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10147C85-F666-41EC-B8E6-74CE0D650236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F3830BD0-0367-4325-9D7B-C8A9A165BE4B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23B96FDB-C76E-47F9-A474-BC11E98003F1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8532D834-EC2C-4E37-AB73-BC4B1D1BF640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8B4FD6B7-7005-4312-AD69-5E1E10B14358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88201CBD-6D30-4DA3-B6F1-9695D32FB0B1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ACBCFD41-CBD0-4C7D-A324-E266D668B61D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924E1EE1-865D-41EA-9939-BAF04CAD72DC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B865D083-7588-4595-BFC0-819ECE3B1D4A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040" cy="400752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43CC2B43-DB66-4E89-967E-F607827CDC7F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877DC3F8-CDE8-46E7-8211-228D710DFFA4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B9BEE6FB-1660-4C76-AA7D-8A8406D522EF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668810BF-413D-4351-8B86-4C55E21283D9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DE6D7333-09D8-4431-B005-FB93E7DFFC7F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E8296CCD-43C4-4822-8ACC-D2A00FC1E628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ED9F726C-3C0A-4876-8C00-57159F4493B0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5D9FE739-D00D-48BD-954E-4E1E1848A7E4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80E635C2-A2AE-4744-A19F-319CBA579987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2FE19AD6-F3E8-408B-A44A-99E46A9490D3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040" cy="400752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728703E7-4BBC-4040-AD08-AFF40DE202EE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040" cy="400752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3222A490-1AFA-4764-900D-8F04A7E4DA39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BC0F7820-9628-4C12-A089-DF97DCC921DC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2B7C117F-DE9D-4E2F-9595-B6C4532ADFEA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B6C87063-CA0B-45CF-AC3A-4D4D61ACA051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076064C5-5E85-4198-BFA2-20EFF141053D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"/>
          <p:cNvSpPr/>
          <p:nvPr/>
        </p:nvSpPr>
        <p:spPr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fld id="{12197FCA-8367-4AA4-899A-62429851B047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752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657360" y="961920"/>
            <a:ext cx="8436600" cy="149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6600" spc="-1" strike="noStrike">
                <a:solidFill>
                  <a:srgbClr val="ff950e"/>
                </a:solidFill>
                <a:latin typeface="OUTERORBIT"/>
                <a:ea typeface="OUTERORBIT"/>
              </a:rPr>
              <a:t> </a:t>
            </a:r>
            <a:r>
              <a:rPr b="0" lang="it-IT" sz="6600" spc="-1" strike="noStrike">
                <a:solidFill>
                  <a:srgbClr val="ff950e"/>
                </a:solidFill>
                <a:latin typeface="OUTERORBIT"/>
                <a:ea typeface="OUTERORBIT"/>
              </a:rPr>
              <a:t>P.O.P.</a:t>
            </a:r>
            <a:br>
              <a:rPr sz="3600"/>
            </a:br>
            <a:r>
              <a:rPr b="0" lang="it-IT" sz="2600" spc="-1" strike="noStrike">
                <a:solidFill>
                  <a:srgbClr val="ff950e"/>
                </a:solidFill>
                <a:latin typeface="OUTERORBIT"/>
                <a:ea typeface="OUTERORBIT"/>
              </a:rPr>
              <a:t>People Oriented Programming</a:t>
            </a:r>
            <a:endParaRPr b="0" lang="it-IT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451800" y="2933640"/>
            <a:ext cx="2404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Marco Bolis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</a:tabLst>
            </a:pPr>
            <a:r>
              <a:rPr b="1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Full stack developer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9629640" y="4299120"/>
            <a:ext cx="2306160" cy="213912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657360" y="5883120"/>
            <a:ext cx="1892880" cy="55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"/>
          <p:cNvSpPr/>
          <p:nvPr/>
        </p:nvSpPr>
        <p:spPr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The USER and the DEVELOPER need</a:t>
            </a:r>
            <a:r>
              <a:rPr b="0" lang="it-IT" sz="2400" spc="-1" strike="noStrike" u="sng">
                <a:solidFill>
                  <a:srgbClr val="ff950e"/>
                </a:solidFill>
                <a:uFillTx/>
                <a:latin typeface="OUTERORBIT"/>
                <a:ea typeface="OUTERORBIT"/>
              </a:rPr>
              <a:t> communicate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But HOW?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142" name=""/>
          <p:cNvSpPr/>
          <p:nvPr/>
        </p:nvSpPr>
        <p:spPr>
          <a:xfrm>
            <a:off x="1440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The user NEEDS to </a:t>
            </a:r>
            <a:r>
              <a:rPr b="0" lang="it-IT" sz="1800" spc="-1" strike="noStrike" u="sng">
                <a:solidFill>
                  <a:srgbClr val="ffffff"/>
                </a:solidFill>
                <a:uFillTx/>
                <a:latin typeface="Karasuma Gothic"/>
                <a:ea typeface="Karasuma Gothic"/>
              </a:rPr>
              <a:t>understand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what’s going on in the application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 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It’s DIFFICULT because: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- the screen is not infinitely big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- our attention to detail is not perfect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- some things are difficult to </a:t>
            </a:r>
            <a:r>
              <a:rPr b="0" lang="it-IT" sz="1800" spc="-1" strike="noStrike" u="sng">
                <a:solidFill>
                  <a:srgbClr val="ffffff"/>
                </a:solidFill>
                <a:uFillTx/>
                <a:latin typeface="Karasuma Gothic"/>
                <a:ea typeface="Karasuma Gothic"/>
              </a:rPr>
              <a:t>visualize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How do we deal with these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CONFLICTING instances?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4"/>
          <a:stretch/>
        </p:blipFill>
        <p:spPr>
          <a:xfrm flipH="1">
            <a:off x="216720" y="2793600"/>
            <a:ext cx="2879280" cy="296568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5"/>
          <a:stretch/>
        </p:blipFill>
        <p:spPr>
          <a:xfrm>
            <a:off x="8813160" y="2997000"/>
            <a:ext cx="3066120" cy="276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"/>
          <p:cNvSpPr/>
          <p:nvPr/>
        </p:nvSpPr>
        <p:spPr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What if the “user” is another </a:t>
            </a:r>
            <a:r>
              <a:rPr b="0" lang="it-IT" sz="2400" spc="-1" strike="noStrike" u="sng">
                <a:solidFill>
                  <a:srgbClr val="ff950e"/>
                </a:solidFill>
                <a:uFillTx/>
                <a:latin typeface="OUTERORBIT"/>
                <a:ea typeface="OUTERORBIT"/>
              </a:rPr>
              <a:t>developer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reading our code after we wrote it?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149" name=""/>
          <p:cNvSpPr/>
          <p:nvPr/>
        </p:nvSpPr>
        <p:spPr>
          <a:xfrm>
            <a:off x="1656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it-IT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4"/>
          <a:stretch/>
        </p:blipFill>
        <p:spPr>
          <a:xfrm flipH="1">
            <a:off x="216720" y="2793600"/>
            <a:ext cx="2879280" cy="2965680"/>
          </a:xfrm>
          <a:prstGeom prst="rect">
            <a:avLst/>
          </a:prstGeom>
          <a:ln w="0">
            <a:noFill/>
          </a:ln>
        </p:spPr>
      </p:pic>
      <p:pic>
        <p:nvPicPr>
          <p:cNvPr id="151" name="" descr=""/>
          <p:cNvPicPr/>
          <p:nvPr/>
        </p:nvPicPr>
        <p:blipFill>
          <a:blip r:embed="rId5"/>
          <a:stretch/>
        </p:blipFill>
        <p:spPr>
          <a:xfrm>
            <a:off x="9000360" y="2793960"/>
            <a:ext cx="2879280" cy="296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"/>
          <p:cNvSpPr/>
          <p:nvPr/>
        </p:nvSpPr>
        <p:spPr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What if the “user” is another </a:t>
            </a:r>
            <a:r>
              <a:rPr b="0" lang="it-IT" sz="2400" spc="-1" strike="noStrike" u="sng">
                <a:solidFill>
                  <a:srgbClr val="ff950e"/>
                </a:solidFill>
                <a:uFillTx/>
                <a:latin typeface="OUTERORBIT"/>
                <a:ea typeface="OUTERORBIT"/>
              </a:rPr>
              <a:t>developer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reading our code after we wrote it?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156" name=""/>
          <p:cNvSpPr/>
          <p:nvPr/>
        </p:nvSpPr>
        <p:spPr>
          <a:xfrm>
            <a:off x="1656720" y="2700360"/>
            <a:ext cx="8638560" cy="37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The user NEEDS to </a:t>
            </a:r>
            <a:r>
              <a:rPr b="0" lang="it-IT" sz="1800" spc="-1" strike="noStrike" u="sng">
                <a:solidFill>
                  <a:srgbClr val="ffffff"/>
                </a:solidFill>
                <a:uFillTx/>
                <a:latin typeface="Karasuma Gothic"/>
                <a:ea typeface="Karasuma Gothic"/>
              </a:rPr>
              <a:t>understand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our code in order to maintain it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 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It’s DIFFICULT because: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- they may not know the code’s </a:t>
            </a:r>
            <a:r>
              <a:rPr b="0" lang="it-IT" sz="1800" spc="-1" strike="noStrike" u="sng">
                <a:solidFill>
                  <a:srgbClr val="ffffff"/>
                </a:solidFill>
                <a:uFillTx/>
                <a:latin typeface="Karasuma Gothic"/>
                <a:ea typeface="Karasuma Gothic"/>
              </a:rPr>
              <a:t>purpose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- they may not know the </a:t>
            </a:r>
            <a:r>
              <a:rPr b="0" lang="it-IT" sz="1800" spc="-1" strike="noStrike" u="sng">
                <a:solidFill>
                  <a:srgbClr val="ffffff"/>
                </a:solidFill>
                <a:uFillTx/>
                <a:latin typeface="Karasuma Gothic"/>
                <a:ea typeface="Karasuma Gothic"/>
              </a:rPr>
              <a:t>context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- functions could span many 100s lines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- there may be many nested ifs/loops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- there could be NO FUNCTIONS at all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- variables and functions could have silly names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- function parameters’ purpose could be unclear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- library code could be badly documented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- “somebody” could have used some “smart” algorithm to do sth simple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4"/>
          <a:stretch/>
        </p:blipFill>
        <p:spPr>
          <a:xfrm flipH="1">
            <a:off x="216720" y="2793600"/>
            <a:ext cx="2879280" cy="2965680"/>
          </a:xfrm>
          <a:prstGeom prst="rect">
            <a:avLst/>
          </a:prstGeom>
          <a:ln w="0">
            <a:noFill/>
          </a:ln>
        </p:spPr>
      </p:pic>
      <p:pic>
        <p:nvPicPr>
          <p:cNvPr id="158" name="" descr=""/>
          <p:cNvPicPr/>
          <p:nvPr/>
        </p:nvPicPr>
        <p:blipFill>
          <a:blip r:embed="rId5"/>
          <a:stretch/>
        </p:blipFill>
        <p:spPr>
          <a:xfrm>
            <a:off x="9000360" y="2793960"/>
            <a:ext cx="2879280" cy="296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"/>
          <p:cNvSpPr/>
          <p:nvPr/>
        </p:nvSpPr>
        <p:spPr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What if the “user” is another </a:t>
            </a:r>
            <a:r>
              <a:rPr b="0" lang="it-IT" sz="2400" spc="-1" strike="noStrike" u="sng">
                <a:solidFill>
                  <a:srgbClr val="ff950e"/>
                </a:solidFill>
                <a:uFillTx/>
                <a:latin typeface="OUTERORBIT"/>
                <a:ea typeface="OUTERORBIT"/>
              </a:rPr>
              <a:t>developer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reading our code after we wrote it?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163" name=""/>
          <p:cNvSpPr/>
          <p:nvPr/>
        </p:nvSpPr>
        <p:spPr>
          <a:xfrm>
            <a:off x="1656720" y="3420000"/>
            <a:ext cx="8638560" cy="30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32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Should I go on or</a:t>
            </a:r>
            <a:endParaRPr b="0" lang="it-IT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32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you get the point?</a:t>
            </a:r>
            <a:endParaRPr b="0" lang="it-IT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4"/>
          <a:stretch/>
        </p:blipFill>
        <p:spPr>
          <a:xfrm flipH="1">
            <a:off x="216720" y="2793600"/>
            <a:ext cx="2879280" cy="2965680"/>
          </a:xfrm>
          <a:prstGeom prst="rect">
            <a:avLst/>
          </a:prstGeom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5"/>
          <a:stretch/>
        </p:blipFill>
        <p:spPr>
          <a:xfrm>
            <a:off x="9000360" y="2793960"/>
            <a:ext cx="2879280" cy="296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9972720" y="900000"/>
            <a:ext cx="720" cy="1080"/>
          </a:xfrm>
          <a:prstGeom prst="rect">
            <a:avLst/>
          </a:prstGeom>
          <a:ln w="0">
            <a:noFill/>
          </a:ln>
        </p:spPr>
      </p:pic>
      <p:sp>
        <p:nvSpPr>
          <p:cNvPr id="167" name=""/>
          <p:cNvSpPr/>
          <p:nvPr/>
        </p:nvSpPr>
        <p:spPr>
          <a:xfrm>
            <a:off x="6781680" y="3319560"/>
            <a:ext cx="488736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it-IT" sz="2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The almighty</a:t>
            </a:r>
            <a:endParaRPr b="0" lang="it-IT" sz="28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it-IT" sz="2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INTERFACE</a:t>
            </a:r>
            <a:endParaRPr b="0" lang="it-IT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3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69" name="" descr=""/>
          <p:cNvPicPr/>
          <p:nvPr/>
        </p:nvPicPr>
        <p:blipFill>
          <a:blip r:embed="rId4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"/>
          <p:cNvSpPr/>
          <p:nvPr/>
        </p:nvSpPr>
        <p:spPr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Interfaces are everywhere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What is an interface?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An interface is a surface forming a common boundary of two spaces”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pic>
        <p:nvPicPr>
          <p:cNvPr id="175" name="" descr=""/>
          <p:cNvPicPr/>
          <p:nvPr/>
        </p:nvPicPr>
        <p:blipFill>
          <a:blip r:embed="rId4"/>
          <a:stretch/>
        </p:blipFill>
        <p:spPr>
          <a:xfrm>
            <a:off x="3175560" y="3573360"/>
            <a:ext cx="5392080" cy="283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"/>
          <p:cNvSpPr/>
          <p:nvPr/>
        </p:nvSpPr>
        <p:spPr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Interfaces are everywhere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What is an interface?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An interface is a surface forming a common boundary of two spaces”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- it both </a:t>
            </a:r>
            <a:r>
              <a:rPr b="0" lang="it-IT" sz="1800" spc="-1" strike="noStrike" u="sng">
                <a:solidFill>
                  <a:srgbClr val="ffffff"/>
                </a:solidFill>
                <a:uFillTx/>
                <a:latin typeface="Karasuma Gothic"/>
                <a:ea typeface="Karasuma Gothic"/>
              </a:rPr>
              <a:t>separates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 and </a:t>
            </a:r>
            <a:r>
              <a:rPr b="0" lang="it-IT" sz="1800" spc="-1" strike="noStrike" u="sng">
                <a:solidFill>
                  <a:srgbClr val="ffffff"/>
                </a:solidFill>
                <a:uFillTx/>
                <a:latin typeface="Karasuma Gothic"/>
                <a:ea typeface="Karasuma Gothic"/>
              </a:rPr>
              <a:t>joins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- the two spaces could be very different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- they need </a:t>
            </a:r>
            <a:r>
              <a:rPr b="0" lang="it-IT" sz="1800" spc="-1" strike="noStrike" u="sng">
                <a:solidFill>
                  <a:srgbClr val="ffffff"/>
                </a:solidFill>
                <a:uFillTx/>
                <a:latin typeface="Karasuma Gothic"/>
                <a:ea typeface="Karasuma Gothic"/>
              </a:rPr>
              <a:t>not know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 anything about each other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- they </a:t>
            </a:r>
            <a:r>
              <a:rPr b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COMMUNICATE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 through the interface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- the interface lets through only the essential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80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pic>
        <p:nvPicPr>
          <p:cNvPr id="181" name="" descr=""/>
          <p:cNvPicPr/>
          <p:nvPr/>
        </p:nvPicPr>
        <p:blipFill>
          <a:blip r:embed="rId4"/>
          <a:stretch/>
        </p:blipFill>
        <p:spPr>
          <a:xfrm>
            <a:off x="7668000" y="3555000"/>
            <a:ext cx="2907360" cy="238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"/>
          <p:cNvSpPr/>
          <p:nvPr/>
        </p:nvSpPr>
        <p:spPr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UI = User Interface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i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Interface</a:t>
            </a:r>
            <a:r>
              <a:rPr b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 between the USER and the APPLICATION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UI should: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- keep the internal complexity of software away from the user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- keep user </a:t>
            </a:r>
            <a:r>
              <a:rPr b="0" lang="it-IT" sz="1800" spc="-1" strike="sngStrike">
                <a:solidFill>
                  <a:srgbClr val="ffffff"/>
                </a:solidFill>
                <a:latin typeface="Karasuma Gothic"/>
                <a:ea typeface="Karasuma Gothic"/>
              </a:rPr>
              <a:t>stupidity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creativity away from our delicate software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- let the user get an idea of the application STATE through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    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· a </a:t>
            </a:r>
            <a:r>
              <a:rPr b="0" lang="it-IT" sz="1800" spc="-1" strike="noStrike" u="sng">
                <a:solidFill>
                  <a:srgbClr val="ffffff"/>
                </a:solidFill>
                <a:uFillTx/>
                <a:latin typeface="Karasuma Gothic"/>
                <a:ea typeface="Karasuma Gothic"/>
              </a:rPr>
              <a:t>shared metaphor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    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· appropriate </a:t>
            </a:r>
            <a:r>
              <a:rPr b="0" lang="it-IT" sz="1800" spc="-1" strike="noStrike" u="sng">
                <a:solidFill>
                  <a:srgbClr val="ffffff"/>
                </a:solidFill>
                <a:uFillTx/>
                <a:latin typeface="Karasuma Gothic"/>
                <a:ea typeface="Karasuma Gothic"/>
              </a:rPr>
              <a:t>feedback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- empower the user with </a:t>
            </a:r>
            <a:r>
              <a:rPr b="0" lang="it-IT" sz="1800" spc="-1" strike="noStrike" u="sng">
                <a:solidFill>
                  <a:srgbClr val="ffffff"/>
                </a:solidFill>
                <a:uFillTx/>
                <a:latin typeface="Karasuma Gothic"/>
                <a:ea typeface="Karasuma Gothic"/>
              </a:rPr>
              <a:t>control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 over the application functionality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187" name=""/>
          <p:cNvSpPr/>
          <p:nvPr/>
        </p:nvSpPr>
        <p:spPr>
          <a:xfrm>
            <a:off x="6039000" y="221940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"/>
          <p:cNvSpPr/>
          <p:nvPr/>
        </p:nvSpPr>
        <p:spPr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UI = User Interface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it-IT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0" name=""/>
          <p:cNvSpPr/>
          <p:nvPr/>
        </p:nvSpPr>
        <p:spPr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A user interface should be so simple that a beginner in an emergency can understand it within ten seconds.”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– 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Ted Nelson (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IT visionary an pioneer of the 1960s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)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92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193" name=""/>
          <p:cNvSpPr/>
          <p:nvPr/>
        </p:nvSpPr>
        <p:spPr>
          <a:xfrm>
            <a:off x="6039000" y="221940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"/>
          <p:cNvSpPr/>
          <p:nvPr/>
        </p:nvSpPr>
        <p:spPr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UI = User Interface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6" name=""/>
          <p:cNvSpPr/>
          <p:nvPr/>
        </p:nvSpPr>
        <p:spPr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A user interface should be so simple that a beginner in an emergency can understand it within ten seconds.”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– 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Ted Nelson 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(IT visionary an pioneer of the 1960s)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A user interface is like a joke. If you have to explain it, it’s not that good.”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– 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Martin Leblanc (UI designer)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199" name=""/>
          <p:cNvSpPr/>
          <p:nvPr/>
        </p:nvSpPr>
        <p:spPr>
          <a:xfrm>
            <a:off x="6039000" y="221940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2228760" y="126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The most important </a:t>
            </a:r>
            <a:r>
              <a:rPr b="0" i="1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components</a:t>
            </a: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 of your </a:t>
            </a:r>
            <a:r>
              <a:rPr b="0" i="1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software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"/>
          <p:cNvSpPr/>
          <p:nvPr/>
        </p:nvSpPr>
        <p:spPr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UI = User Interface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2" name=""/>
          <p:cNvSpPr/>
          <p:nvPr/>
        </p:nvSpPr>
        <p:spPr>
          <a:xfrm>
            <a:off x="6480000" y="2484360"/>
            <a:ext cx="388728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36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UI design is not</a:t>
            </a:r>
            <a:endParaRPr b="0" lang="it-IT" sz="36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36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b="0" lang="it-IT" sz="36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being an artist”!</a:t>
            </a:r>
            <a:endParaRPr b="0" lang="it-IT" sz="36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it-IT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04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pic>
        <p:nvPicPr>
          <p:cNvPr id="205" name="" descr=""/>
          <p:cNvPicPr/>
          <p:nvPr/>
        </p:nvPicPr>
        <p:blipFill>
          <a:blip r:embed="rId4"/>
          <a:stretch/>
        </p:blipFill>
        <p:spPr>
          <a:xfrm>
            <a:off x="1634040" y="2340000"/>
            <a:ext cx="4125600" cy="377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"/>
          <p:cNvSpPr/>
          <p:nvPr/>
        </p:nvSpPr>
        <p:spPr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UI = User Interface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8" name=""/>
          <p:cNvSpPr/>
          <p:nvPr/>
        </p:nvSpPr>
        <p:spPr>
          <a:xfrm>
            <a:off x="6480000" y="2484360"/>
            <a:ext cx="388728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36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UI design is not</a:t>
            </a:r>
            <a:endParaRPr b="0" lang="it-IT" sz="36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36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b="0" lang="it-IT" sz="36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being an artist”!</a:t>
            </a:r>
            <a:endParaRPr b="0" lang="it-IT" sz="36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36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UI design is trying to think as the user does…</a:t>
            </a:r>
            <a:endParaRPr b="0" lang="it-IT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10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pic>
        <p:nvPicPr>
          <p:cNvPr id="211" name="" descr=""/>
          <p:cNvPicPr/>
          <p:nvPr/>
        </p:nvPicPr>
        <p:blipFill>
          <a:blip r:embed="rId4"/>
          <a:stretch/>
        </p:blipFill>
        <p:spPr>
          <a:xfrm>
            <a:off x="1634040" y="2340000"/>
            <a:ext cx="4125600" cy="3774960"/>
          </a:xfrm>
          <a:prstGeom prst="rect">
            <a:avLst/>
          </a:prstGeom>
          <a:ln w="0">
            <a:noFill/>
          </a:ln>
        </p:spPr>
      </p:pic>
      <p:pic>
        <p:nvPicPr>
          <p:cNvPr id="212" name="" descr=""/>
          <p:cNvPicPr/>
          <p:nvPr/>
        </p:nvPicPr>
        <p:blipFill>
          <a:blip r:embed="rId5"/>
          <a:stretch/>
        </p:blipFill>
        <p:spPr>
          <a:xfrm>
            <a:off x="2231280" y="2334600"/>
            <a:ext cx="3513600" cy="436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"/>
          <p:cNvSpPr/>
          <p:nvPr/>
        </p:nvSpPr>
        <p:spPr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REST interfaces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HTTP client-server </a:t>
            </a:r>
            <a:r>
              <a:rPr b="1" i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interface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The client can: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- See 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domain entities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 organized as a hierarchy of </a:t>
            </a:r>
            <a:r>
              <a:rPr b="0" lang="it-IT" sz="1800" spc="-1" strike="noStrike" u="sng">
                <a:solidFill>
                  <a:srgbClr val="ffffff"/>
                </a:solidFill>
                <a:uFillTx/>
                <a:latin typeface="Karasuma Gothic"/>
                <a:ea typeface="Karasuma Gothic"/>
              </a:rPr>
              <a:t>resources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- </a:t>
            </a:r>
            <a:r>
              <a:rPr b="0" lang="it-IT" sz="1800" spc="-1" strike="noStrike" u="sng">
                <a:solidFill>
                  <a:srgbClr val="ffffff"/>
                </a:solidFill>
                <a:uFillTx/>
                <a:latin typeface="Karasuma Gothic"/>
                <a:ea typeface="Karasuma Gothic"/>
              </a:rPr>
              <a:t>Act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 upon resources with the usual HTTP methods: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    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· GET, POST, PUT, PATCH, DELETE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- Get </a:t>
            </a:r>
            <a:r>
              <a:rPr b="0" lang="it-IT" sz="1800" spc="-1" strike="noStrike" u="sng">
                <a:solidFill>
                  <a:srgbClr val="ffffff"/>
                </a:solidFill>
                <a:uFillTx/>
                <a:latin typeface="Karasuma Gothic"/>
                <a:ea typeface="Karasuma Gothic"/>
              </a:rPr>
              <a:t>feedback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 on the request outcome via the HTTP status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17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"/>
          <p:cNvSpPr/>
          <p:nvPr/>
        </p:nvSpPr>
        <p:spPr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REST interfaces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HTTP client-server </a:t>
            </a:r>
            <a:r>
              <a:rPr b="1" i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interface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Client and server: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- Share 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data structures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 in the request/response body (with JSON)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- Handle additional 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metadata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 through HTTP headers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- Need only know what concerns the current request (it’s 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stateless!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)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22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"/>
          <p:cNvSpPr/>
          <p:nvPr/>
        </p:nvSpPr>
        <p:spPr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API = Application Programming Interface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i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Interface</a:t>
            </a:r>
            <a:r>
              <a:rPr b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 between software components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It’s a form of 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abstraction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Keeps the components 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decoupled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 from each other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Each component can remain 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cohesive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 in itself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" descr=""/>
          <p:cNvPicPr/>
          <p:nvPr/>
        </p:nvPicPr>
        <p:blipFill>
          <a:blip r:embed="rId2"/>
          <a:stretch/>
        </p:blipFill>
        <p:spPr>
          <a:xfrm>
            <a:off x="9972720" y="900000"/>
            <a:ext cx="720" cy="1080"/>
          </a:xfrm>
          <a:prstGeom prst="rect">
            <a:avLst/>
          </a:prstGeom>
          <a:ln w="0">
            <a:noFill/>
          </a:ln>
        </p:spPr>
      </p:pic>
      <p:sp>
        <p:nvSpPr>
          <p:cNvPr id="229" name=""/>
          <p:cNvSpPr/>
          <p:nvPr/>
        </p:nvSpPr>
        <p:spPr>
          <a:xfrm>
            <a:off x="6781680" y="3319560"/>
            <a:ext cx="48873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it-IT" sz="2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Words of Wisdom</a:t>
            </a:r>
            <a:endParaRPr b="0" lang="it-IT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3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31" name="" descr=""/>
          <p:cNvPicPr/>
          <p:nvPr/>
        </p:nvPicPr>
        <p:blipFill>
          <a:blip r:embed="rId4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"/>
          <p:cNvSpPr/>
          <p:nvPr/>
        </p:nvSpPr>
        <p:spPr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Code as “Developer Interface”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34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235" name=""/>
          <p:cNvSpPr/>
          <p:nvPr/>
        </p:nvSpPr>
        <p:spPr>
          <a:xfrm>
            <a:off x="2411280" y="205704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i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Interface</a:t>
            </a:r>
            <a:r>
              <a:rPr b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 between you and who comes after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"/>
          <p:cNvSpPr/>
          <p:nvPr/>
        </p:nvSpPr>
        <p:spPr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Code as “Developer Interface”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38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239" name=""/>
          <p:cNvSpPr/>
          <p:nvPr/>
        </p:nvSpPr>
        <p:spPr>
          <a:xfrm>
            <a:off x="2411280" y="205704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i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Interface</a:t>
            </a:r>
            <a:r>
              <a:rPr b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 between you and who comes after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Any fool can write code that a computer can understand.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Good programmers write code that humans can understand.”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— 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Martin Fowler 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(OOP guru)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"/>
          <p:cNvSpPr/>
          <p:nvPr/>
        </p:nvSpPr>
        <p:spPr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Code as “Developer Interface”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43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244" name=""/>
          <p:cNvSpPr/>
          <p:nvPr/>
        </p:nvSpPr>
        <p:spPr>
          <a:xfrm>
            <a:off x="2411280" y="205704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i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Interface</a:t>
            </a:r>
            <a:r>
              <a:rPr b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 between you and who comes after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Any fool can write code that a computer can understand.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Good programmers write code that humans can understand.”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— 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Martin Fowler 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(OOP guru)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Always code as if the guy who ends up maintaining your code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will be a violent psychopath who knows where you live.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Code for readability.”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— 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John F. Woods 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(game programmer)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"/>
          <p:cNvSpPr/>
          <p:nvPr/>
        </p:nvSpPr>
        <p:spPr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Code as “Developer Interface”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48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249" name=""/>
          <p:cNvSpPr/>
          <p:nvPr/>
        </p:nvSpPr>
        <p:spPr>
          <a:xfrm>
            <a:off x="2411280" y="205704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i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Interface</a:t>
            </a:r>
            <a:r>
              <a:rPr b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 between you and who comes after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50" name=""/>
          <p:cNvGrpSpPr/>
          <p:nvPr/>
        </p:nvGrpSpPr>
        <p:grpSpPr>
          <a:xfrm>
            <a:off x="0" y="3756240"/>
            <a:ext cx="2235600" cy="3245760"/>
            <a:chOff x="0" y="3756240"/>
            <a:chExt cx="2235600" cy="3245760"/>
          </a:xfrm>
        </p:grpSpPr>
        <p:pic>
          <p:nvPicPr>
            <p:cNvPr id="251" name="" descr=""/>
            <p:cNvPicPr/>
            <p:nvPr/>
          </p:nvPicPr>
          <p:blipFill>
            <a:blip r:embed="rId4"/>
            <a:stretch/>
          </p:blipFill>
          <p:spPr>
            <a:xfrm>
              <a:off x="0" y="3756240"/>
              <a:ext cx="2163600" cy="3245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2" name=""/>
            <p:cNvSpPr/>
            <p:nvPr/>
          </p:nvSpPr>
          <p:spPr>
            <a:xfrm>
              <a:off x="828000" y="3816720"/>
              <a:ext cx="1407600" cy="629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b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  <a:tab algn="l" pos="5067360"/>
                  <a:tab algn="l" pos="5791320"/>
                  <a:tab algn="l" pos="6515280"/>
                  <a:tab algn="l" pos="7238880"/>
                  <a:tab algn="l" pos="7637400"/>
                  <a:tab algn="l" pos="8086680"/>
                  <a:tab algn="l" pos="8535960"/>
                  <a:tab algn="l" pos="8985240"/>
                  <a:tab algn="l" pos="9434520"/>
                  <a:tab algn="l" pos="9883800"/>
                  <a:tab algn="l" pos="10333080"/>
                  <a:tab algn="l" pos="10782360"/>
                </a:tabLst>
              </a:pPr>
              <a:r>
                <a:rPr b="0" lang="it-IT" sz="4000" spc="-1" strike="noStrike">
                  <a:ln>
                    <a:solidFill>
                      <a:srgbClr val="01002f"/>
                    </a:solidFill>
                  </a:ln>
                  <a:solidFill>
                    <a:srgbClr val="ffffff"/>
                  </a:solidFill>
                  <a:latin typeface="Impact"/>
                  <a:ea typeface="OUTERORBIT"/>
                </a:rPr>
                <a:t>WUT!</a:t>
              </a:r>
              <a:endParaRPr b="0" lang="it-IT" sz="4000" spc="-1" strike="noStrike">
                <a:ln>
                  <a:solidFill>
                    <a:srgbClr val="01002f"/>
                  </a:solidFill>
                </a:ln>
                <a:solidFill>
                  <a:srgbClr val="ffffff"/>
                </a:solidFill>
                <a:latin typeface="Impact"/>
              </a:endParaRPr>
            </a:p>
          </p:txBody>
        </p:sp>
      </p:grpSp>
      <p:sp>
        <p:nvSpPr>
          <p:cNvPr id="253" name=""/>
          <p:cNvSpPr/>
          <p:nvPr/>
        </p:nvSpPr>
        <p:spPr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Any code of your own that you haven’t looked at for six or more months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might as well have been written by someone else.”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—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 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"Eagleson’s Law"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2228760" y="126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The most important </a:t>
            </a:r>
            <a:r>
              <a:rPr b="0" i="1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components</a:t>
            </a: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 of your </a:t>
            </a:r>
            <a:r>
              <a:rPr b="0" i="1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software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grpSp>
        <p:nvGrpSpPr>
          <p:cNvPr id="93" name=""/>
          <p:cNvGrpSpPr/>
          <p:nvPr/>
        </p:nvGrpSpPr>
        <p:grpSpPr>
          <a:xfrm>
            <a:off x="817560" y="2468160"/>
            <a:ext cx="4041720" cy="3201120"/>
            <a:chOff x="817560" y="2468160"/>
            <a:chExt cx="4041720" cy="3201120"/>
          </a:xfrm>
        </p:grpSpPr>
        <p:pic>
          <p:nvPicPr>
            <p:cNvPr id="94" name="" descr=""/>
            <p:cNvPicPr/>
            <p:nvPr/>
          </p:nvPicPr>
          <p:blipFill>
            <a:blip r:embed="rId4"/>
            <a:stretch/>
          </p:blipFill>
          <p:spPr>
            <a:xfrm>
              <a:off x="817560" y="2468160"/>
              <a:ext cx="4041720" cy="2769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5" name=""/>
            <p:cNvSpPr/>
            <p:nvPr/>
          </p:nvSpPr>
          <p:spPr>
            <a:xfrm>
              <a:off x="1793160" y="5220000"/>
              <a:ext cx="2090520" cy="449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b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  <a:tab algn="l" pos="5067360"/>
                  <a:tab algn="l" pos="5791320"/>
                  <a:tab algn="l" pos="6515280"/>
                  <a:tab algn="l" pos="7238880"/>
                  <a:tab algn="l" pos="7637400"/>
                  <a:tab algn="l" pos="8086680"/>
                  <a:tab algn="l" pos="8535960"/>
                  <a:tab algn="l" pos="8985240"/>
                  <a:tab algn="l" pos="9434520"/>
                  <a:tab algn="l" pos="9883800"/>
                  <a:tab algn="l" pos="10333080"/>
                  <a:tab algn="l" pos="10782360"/>
                </a:tabLst>
              </a:pPr>
              <a:r>
                <a:rPr b="0" lang="it-IT" sz="2400" spc="-1" strike="noStrike">
                  <a:solidFill>
                    <a:srgbClr val="ff950e"/>
                  </a:solidFill>
                  <a:latin typeface="OUTERORBIT"/>
                  <a:ea typeface="OUTERORBIT"/>
                </a:rPr>
                <a:t>USER</a:t>
              </a:r>
              <a:endParaRPr b="0" lang="it-IT" sz="2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96" name=""/>
          <p:cNvGrpSpPr/>
          <p:nvPr/>
        </p:nvGrpSpPr>
        <p:grpSpPr>
          <a:xfrm>
            <a:off x="8454600" y="2062800"/>
            <a:ext cx="3064680" cy="3606480"/>
            <a:chOff x="8454600" y="2062800"/>
            <a:chExt cx="3064680" cy="3606480"/>
          </a:xfrm>
        </p:grpSpPr>
        <p:pic>
          <p:nvPicPr>
            <p:cNvPr id="97" name="" descr=""/>
            <p:cNvPicPr/>
            <p:nvPr/>
          </p:nvPicPr>
          <p:blipFill>
            <a:blip r:embed="rId5"/>
            <a:stretch/>
          </p:blipFill>
          <p:spPr>
            <a:xfrm>
              <a:off x="8454600" y="2062800"/>
              <a:ext cx="3064680" cy="3156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8" name=""/>
            <p:cNvSpPr/>
            <p:nvPr/>
          </p:nvSpPr>
          <p:spPr>
            <a:xfrm>
              <a:off x="8941680" y="5220000"/>
              <a:ext cx="2090520" cy="449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b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  <a:tab algn="l" pos="5067360"/>
                  <a:tab algn="l" pos="5791320"/>
                  <a:tab algn="l" pos="6515280"/>
                  <a:tab algn="l" pos="7238880"/>
                  <a:tab algn="l" pos="7637400"/>
                  <a:tab algn="l" pos="8086680"/>
                  <a:tab algn="l" pos="8535960"/>
                  <a:tab algn="l" pos="8985240"/>
                  <a:tab algn="l" pos="9434520"/>
                  <a:tab algn="l" pos="9883800"/>
                  <a:tab algn="l" pos="10333080"/>
                  <a:tab algn="l" pos="10782360"/>
                </a:tabLst>
              </a:pPr>
              <a:r>
                <a:rPr b="0" lang="it-IT" sz="2400" spc="-1" strike="noStrike">
                  <a:solidFill>
                    <a:srgbClr val="ff950e"/>
                  </a:solidFill>
                  <a:latin typeface="OUTERORBIT"/>
                  <a:ea typeface="OUTERORBIT"/>
                </a:rPr>
                <a:t>DEVELOPER</a:t>
              </a:r>
              <a:endParaRPr b="0" lang="it-IT" sz="2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"/>
          <p:cNvSpPr/>
          <p:nvPr/>
        </p:nvSpPr>
        <p:spPr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Code as “Developer Interface”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56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257" name=""/>
          <p:cNvSpPr/>
          <p:nvPr/>
        </p:nvSpPr>
        <p:spPr>
          <a:xfrm>
            <a:off x="2411280" y="205704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Documentation is no substitute for well written code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Code never lies, comments sometimes do.”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— 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Ron Jeffries (Extreme Programming guru)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"/>
          <p:cNvSpPr/>
          <p:nvPr/>
        </p:nvSpPr>
        <p:spPr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Code as “Developer Interface”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61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262" name=""/>
          <p:cNvSpPr/>
          <p:nvPr/>
        </p:nvSpPr>
        <p:spPr>
          <a:xfrm>
            <a:off x="2411280" y="205704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Documentation is no substitute for well written code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Code never lies, comments sometimes do.”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— 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Ron Jeffries (Extreme Programming guru)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Good code is its own best documentation.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  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As you're about to add a comment, ask yourself, ‘How can I improve the code so that this comment isn't needed?’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Improve the code and then document it to make it even clearer.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– 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Steve McDonnell 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(coding methodology evangelist)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"/>
          <p:cNvSpPr/>
          <p:nvPr/>
        </p:nvSpPr>
        <p:spPr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Code as “Developer Interface”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66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267" name=""/>
          <p:cNvSpPr/>
          <p:nvPr/>
        </p:nvSpPr>
        <p:spPr>
          <a:xfrm>
            <a:off x="2411280" y="205704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Nielsen’s laws of Computer Documentation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Nielsen's first law of computer documentation: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Uers don't read it”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Nielsen’s second law of computer documentation: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If they read it anyway, it's because they are in deep trouble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and need the answer to a specific problem.”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– 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Jakob Nielsen 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(the “Guru of web page usability”)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"/>
          <p:cNvSpPr/>
          <p:nvPr/>
        </p:nvSpPr>
        <p:spPr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Code as “Developer Interface”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71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272" name=""/>
          <p:cNvSpPr/>
          <p:nvPr/>
        </p:nvSpPr>
        <p:spPr>
          <a:xfrm>
            <a:off x="2411280" y="205704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Nielsen’s laws of Computer Documentation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Even though it is better if the system can be used without documentation,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it may be necessary to provide help and documentation.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Any such information should be easy to search, focused on the user's task,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list concrete steps to be carried out, and not be too large.”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– 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Jakob Nielsen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" descr=""/>
          <p:cNvPicPr/>
          <p:nvPr/>
        </p:nvPicPr>
        <p:blipFill>
          <a:blip r:embed="rId2"/>
          <a:stretch/>
        </p:blipFill>
        <p:spPr>
          <a:xfrm>
            <a:off x="9972720" y="900000"/>
            <a:ext cx="720" cy="1080"/>
          </a:xfrm>
          <a:prstGeom prst="rect">
            <a:avLst/>
          </a:prstGeom>
          <a:ln w="0">
            <a:noFill/>
          </a:ln>
        </p:spPr>
      </p:pic>
      <p:sp>
        <p:nvSpPr>
          <p:cNvPr id="275" name=""/>
          <p:cNvSpPr/>
          <p:nvPr/>
        </p:nvSpPr>
        <p:spPr>
          <a:xfrm>
            <a:off x="4140000" y="3319560"/>
            <a:ext cx="7529040" cy="79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i="1" lang="it-IT" sz="2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b="1" i="1" lang="it-IT" sz="2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Talk is cheap, show me the code.”</a:t>
            </a:r>
            <a:endParaRPr b="0" i="1" lang="it-IT" sz="28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– 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Linus Torvalds </a:t>
            </a:r>
            <a:r>
              <a:rPr b="0" i="1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(creator of the Linux kernel)</a:t>
            </a:r>
            <a:endParaRPr b="0" i="1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3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77" name="" descr=""/>
          <p:cNvPicPr/>
          <p:nvPr/>
        </p:nvPicPr>
        <p:blipFill>
          <a:blip r:embed="rId4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"/>
          <p:cNvSpPr/>
          <p:nvPr/>
        </p:nvSpPr>
        <p:spPr>
          <a:xfrm>
            <a:off x="752400" y="2760840"/>
            <a:ext cx="27291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it-IT" sz="44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THANKS!</a:t>
            </a:r>
            <a:endParaRPr b="0" lang="it-I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9" name=""/>
          <p:cNvSpPr/>
          <p:nvPr/>
        </p:nvSpPr>
        <p:spPr>
          <a:xfrm>
            <a:off x="832320" y="3529080"/>
            <a:ext cx="3094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</a:tabLst>
            </a:pPr>
            <a:r>
              <a:rPr b="1" lang="it-IT" sz="24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mbolis@sorint.com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2"/>
          <a:stretch/>
        </p:blipFill>
        <p:spPr>
          <a:xfrm>
            <a:off x="9836280" y="50004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81" name="" descr=""/>
          <p:cNvPicPr/>
          <p:nvPr/>
        </p:nvPicPr>
        <p:blipFill>
          <a:blip r:embed="rId3"/>
          <a:stretch/>
        </p:blipFill>
        <p:spPr>
          <a:xfrm>
            <a:off x="9629640" y="4299120"/>
            <a:ext cx="2306160" cy="2139120"/>
          </a:xfrm>
          <a:prstGeom prst="rect">
            <a:avLst/>
          </a:prstGeom>
          <a:ln w="0">
            <a:noFill/>
          </a:ln>
        </p:spPr>
      </p:pic>
      <p:sp>
        <p:nvSpPr>
          <p:cNvPr id="282" name=""/>
          <p:cNvSpPr/>
          <p:nvPr/>
        </p:nvSpPr>
        <p:spPr>
          <a:xfrm>
            <a:off x="852840" y="4033080"/>
            <a:ext cx="47847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</a:tabLst>
            </a:pPr>
            <a:r>
              <a:rPr b="0" lang="it-IT" sz="24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github.com/mbolis/quick-survey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"/>
          <p:cNvSpPr/>
          <p:nvPr/>
        </p:nvSpPr>
        <p:spPr>
          <a:xfrm>
            <a:off x="2228760" y="126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The most important </a:t>
            </a:r>
            <a:r>
              <a:rPr b="0" i="1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components</a:t>
            </a: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 of your </a:t>
            </a:r>
            <a:r>
              <a:rPr b="0" i="1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software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grpSp>
        <p:nvGrpSpPr>
          <p:cNvPr id="102" name=""/>
          <p:cNvGrpSpPr/>
          <p:nvPr/>
        </p:nvGrpSpPr>
        <p:grpSpPr>
          <a:xfrm>
            <a:off x="817560" y="2468160"/>
            <a:ext cx="4041720" cy="3201120"/>
            <a:chOff x="817560" y="2468160"/>
            <a:chExt cx="4041720" cy="3201120"/>
          </a:xfrm>
        </p:grpSpPr>
        <p:pic>
          <p:nvPicPr>
            <p:cNvPr id="103" name="" descr=""/>
            <p:cNvPicPr/>
            <p:nvPr/>
          </p:nvPicPr>
          <p:blipFill>
            <a:blip r:embed="rId4"/>
            <a:stretch/>
          </p:blipFill>
          <p:spPr>
            <a:xfrm>
              <a:off x="817560" y="2468160"/>
              <a:ext cx="4041720" cy="2769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4" name=""/>
            <p:cNvSpPr/>
            <p:nvPr/>
          </p:nvSpPr>
          <p:spPr>
            <a:xfrm>
              <a:off x="1793160" y="5220000"/>
              <a:ext cx="2090520" cy="449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b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  <a:tab algn="l" pos="5067360"/>
                  <a:tab algn="l" pos="5791320"/>
                  <a:tab algn="l" pos="6515280"/>
                  <a:tab algn="l" pos="7238880"/>
                  <a:tab algn="l" pos="7637400"/>
                  <a:tab algn="l" pos="8086680"/>
                  <a:tab algn="l" pos="8535960"/>
                  <a:tab algn="l" pos="8985240"/>
                  <a:tab algn="l" pos="9434520"/>
                  <a:tab algn="l" pos="9883800"/>
                  <a:tab algn="l" pos="10333080"/>
                  <a:tab algn="l" pos="10782360"/>
                </a:tabLst>
              </a:pPr>
              <a:r>
                <a:rPr b="0" lang="it-IT" sz="2400" spc="-1" strike="noStrike">
                  <a:solidFill>
                    <a:srgbClr val="ff950e"/>
                  </a:solidFill>
                  <a:latin typeface="OUTERORBIT"/>
                  <a:ea typeface="OUTERORBIT"/>
                </a:rPr>
                <a:t>USER</a:t>
              </a:r>
              <a:endParaRPr b="0" lang="it-IT" sz="2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05" name=""/>
          <p:cNvGrpSpPr/>
          <p:nvPr/>
        </p:nvGrpSpPr>
        <p:grpSpPr>
          <a:xfrm>
            <a:off x="8454600" y="2062800"/>
            <a:ext cx="3064680" cy="3606480"/>
            <a:chOff x="8454600" y="2062800"/>
            <a:chExt cx="3064680" cy="3606480"/>
          </a:xfrm>
        </p:grpSpPr>
        <p:pic>
          <p:nvPicPr>
            <p:cNvPr id="106" name="" descr=""/>
            <p:cNvPicPr/>
            <p:nvPr/>
          </p:nvPicPr>
          <p:blipFill>
            <a:blip r:embed="rId5"/>
            <a:stretch/>
          </p:blipFill>
          <p:spPr>
            <a:xfrm>
              <a:off x="8454600" y="2062800"/>
              <a:ext cx="3064680" cy="3156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"/>
            <p:cNvSpPr/>
            <p:nvPr/>
          </p:nvSpPr>
          <p:spPr>
            <a:xfrm>
              <a:off x="8941680" y="5220000"/>
              <a:ext cx="2090520" cy="449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b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  <a:tab algn="l" pos="5067360"/>
                  <a:tab algn="l" pos="5791320"/>
                  <a:tab algn="l" pos="6515280"/>
                  <a:tab algn="l" pos="7238880"/>
                  <a:tab algn="l" pos="7637400"/>
                  <a:tab algn="l" pos="8086680"/>
                  <a:tab algn="l" pos="8535960"/>
                  <a:tab algn="l" pos="8985240"/>
                  <a:tab algn="l" pos="9434520"/>
                  <a:tab algn="l" pos="9883800"/>
                  <a:tab algn="l" pos="10333080"/>
                  <a:tab algn="l" pos="10782360"/>
                </a:tabLst>
              </a:pPr>
              <a:r>
                <a:rPr b="0" lang="it-IT" sz="2400" spc="-1" strike="noStrike">
                  <a:solidFill>
                    <a:srgbClr val="ff950e"/>
                  </a:solidFill>
                  <a:latin typeface="OUTERORBIT"/>
                  <a:ea typeface="OUTERORBIT"/>
                </a:rPr>
                <a:t>DEVELOPER</a:t>
              </a:r>
              <a:endParaRPr b="0" lang="it-IT" sz="2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08" name=""/>
          <p:cNvSpPr/>
          <p:nvPr/>
        </p:nvSpPr>
        <p:spPr>
          <a:xfrm>
            <a:off x="5040000" y="3240000"/>
            <a:ext cx="3239280" cy="14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THEY COULD BE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THE SAME PERSON !!!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The USER and the DEVELOPER need communicate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"/>
          <p:cNvSpPr/>
          <p:nvPr/>
        </p:nvSpPr>
        <p:spPr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The USER and the DEVELOPER need</a:t>
            </a:r>
            <a:r>
              <a:rPr b="0" lang="it-IT" sz="2400" spc="-1" strike="noStrike" u="sng">
                <a:solidFill>
                  <a:srgbClr val="ff950e"/>
                </a:solidFill>
                <a:uFillTx/>
                <a:latin typeface="OUTERORBIT"/>
                <a:ea typeface="OUTERORBIT"/>
              </a:rPr>
              <a:t> communicate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But HOW?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8640000" y="3044520"/>
            <a:ext cx="2114280" cy="3808440"/>
          </a:xfrm>
          <a:prstGeom prst="rect">
            <a:avLst/>
          </a:prstGeom>
          <a:ln w="0">
            <a:noFill/>
          </a:ln>
        </p:spPr>
      </p:pic>
      <p:sp>
        <p:nvSpPr>
          <p:cNvPr id="118" name=""/>
          <p:cNvSpPr/>
          <p:nvPr/>
        </p:nvSpPr>
        <p:spPr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The USER and the DEVELOPER need</a:t>
            </a:r>
            <a:r>
              <a:rPr b="0" lang="it-IT" sz="2400" spc="-1" strike="noStrike" u="sng">
                <a:solidFill>
                  <a:srgbClr val="ff950e"/>
                </a:solidFill>
                <a:uFillTx/>
                <a:latin typeface="OUTERORBIT"/>
                <a:ea typeface="OUTERORBIT"/>
              </a:rPr>
              <a:t> communicate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But HOW?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4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5"/>
          <a:stretch/>
        </p:blipFill>
        <p:spPr>
          <a:xfrm>
            <a:off x="360000" y="2955600"/>
            <a:ext cx="2954520" cy="3893760"/>
          </a:xfrm>
          <a:prstGeom prst="rect">
            <a:avLst/>
          </a:prstGeom>
          <a:ln w="0">
            <a:noFill/>
          </a:ln>
        </p:spPr>
      </p:pic>
      <p:sp>
        <p:nvSpPr>
          <p:cNvPr id="123" name=""/>
          <p:cNvSpPr/>
          <p:nvPr/>
        </p:nvSpPr>
        <p:spPr>
          <a:xfrm>
            <a:off x="1440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People communicate by </a:t>
            </a:r>
            <a:r>
              <a:rPr b="0" lang="it-IT" sz="1800" spc="-1" strike="noStrike" u="sng">
                <a:solidFill>
                  <a:srgbClr val="ffffff"/>
                </a:solidFill>
                <a:uFillTx/>
                <a:latin typeface="Karasuma Gothic"/>
                <a:ea typeface="Karasuma Gothic"/>
              </a:rPr>
              <a:t>sharing</a:t>
            </a: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 IDEAS and FEELINGS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through LANGUAGE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 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We communicate best when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telling a STORY which involves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movement through SPACE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 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If we want to be </a:t>
            </a:r>
            <a:r>
              <a:rPr b="0" lang="it-IT" sz="1800" spc="-1" strike="noStrike" u="sng">
                <a:solidFill>
                  <a:srgbClr val="ffffff"/>
                </a:solidFill>
                <a:uFillTx/>
                <a:latin typeface="Karasuma Gothic"/>
                <a:ea typeface="Karasuma Gothic"/>
              </a:rPr>
              <a:t>understood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we need to stick to CONVENTIONS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 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Engaging communication needs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an element of PLAYFULNESS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The USER and the DEVELOPER need</a:t>
            </a:r>
            <a:r>
              <a:rPr b="0" lang="it-IT" sz="2400" spc="-1" strike="noStrike" u="sng">
                <a:solidFill>
                  <a:srgbClr val="ff950e"/>
                </a:solidFill>
                <a:uFillTx/>
                <a:latin typeface="OUTERORBIT"/>
                <a:ea typeface="OUTERORBIT"/>
              </a:rPr>
              <a:t> communicate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But HOW?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128" name=""/>
          <p:cNvSpPr/>
          <p:nvPr/>
        </p:nvSpPr>
        <p:spPr>
          <a:xfrm>
            <a:off x="1440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How can we achieve this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in the context of software development?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4"/>
          <a:stretch/>
        </p:blipFill>
        <p:spPr>
          <a:xfrm flipH="1">
            <a:off x="216720" y="2793600"/>
            <a:ext cx="2879280" cy="296568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5"/>
          <a:stretch/>
        </p:blipFill>
        <p:spPr>
          <a:xfrm>
            <a:off x="8813160" y="2997000"/>
            <a:ext cx="3066120" cy="276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2400" spc="-1" strike="noStrike">
                <a:solidFill>
                  <a:srgbClr val="ff950e"/>
                </a:solidFill>
                <a:latin typeface="OUTERORBIT"/>
                <a:ea typeface="OUTERORBIT"/>
              </a:rPr>
              <a:t>The USER and the DEVELOPER need</a:t>
            </a:r>
            <a:r>
              <a:rPr b="0" lang="it-IT" sz="2400" spc="-1" strike="noStrike" u="sng">
                <a:solidFill>
                  <a:srgbClr val="ff950e"/>
                </a:solidFill>
                <a:uFillTx/>
                <a:latin typeface="OUTERORBIT"/>
                <a:ea typeface="OUTERORBIT"/>
              </a:rPr>
              <a:t> communicate</a:t>
            </a:r>
            <a:endParaRPr b="0" lang="it-I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it-IT" sz="1800" spc="-1" strike="noStrike">
                <a:solidFill>
                  <a:srgbClr val="ff950e"/>
                </a:solidFill>
                <a:latin typeface="Karasuma Gothic"/>
                <a:ea typeface="Karasuma Gothic"/>
              </a:rPr>
              <a:t>But HOW?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135" name=""/>
          <p:cNvSpPr/>
          <p:nvPr/>
        </p:nvSpPr>
        <p:spPr>
          <a:xfrm>
            <a:off x="1440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How can we achieve this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in the context of software development?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 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 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Understand the user’s NEEDS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 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Be aware of the existing DIFFICULTIES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 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086680"/>
                <a:tab algn="l" pos="853596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Karasuma Gothic"/>
                <a:ea typeface="Karasuma Gothic"/>
              </a:rPr>
              <a:t>Deal with CONFLICT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4"/>
          <a:stretch/>
        </p:blipFill>
        <p:spPr>
          <a:xfrm flipH="1">
            <a:off x="216720" y="2793600"/>
            <a:ext cx="2879280" cy="296568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5"/>
          <a:stretch/>
        </p:blipFill>
        <p:spPr>
          <a:xfrm>
            <a:off x="8813160" y="2997000"/>
            <a:ext cx="3066120" cy="276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Application>LibreOffice/7.4.6.2$Linux_X86_64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it-IT</dc:language>
  <cp:lastModifiedBy/>
  <dcterms:modified xsi:type="dcterms:W3CDTF">2023-05-18T14:56:28Z</dcterms:modified>
  <cp:revision>31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