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1"/>
  </p:notesMasterIdLst>
  <p:handoutMasterIdLst>
    <p:handoutMasterId r:id="rId72"/>
  </p:handoutMasterIdLst>
  <p:sldIdLst>
    <p:sldId id="333" r:id="rId5"/>
    <p:sldId id="380" r:id="rId6"/>
    <p:sldId id="378" r:id="rId7"/>
    <p:sldId id="377" r:id="rId8"/>
    <p:sldId id="346" r:id="rId9"/>
    <p:sldId id="258" r:id="rId10"/>
    <p:sldId id="347" r:id="rId11"/>
    <p:sldId id="348" r:id="rId12"/>
    <p:sldId id="379" r:id="rId13"/>
    <p:sldId id="381" r:id="rId14"/>
    <p:sldId id="261" r:id="rId15"/>
    <p:sldId id="349" r:id="rId16"/>
    <p:sldId id="383" r:id="rId17"/>
    <p:sldId id="382" r:id="rId18"/>
    <p:sldId id="384" r:id="rId19"/>
    <p:sldId id="367" r:id="rId20"/>
    <p:sldId id="369" r:id="rId21"/>
    <p:sldId id="370" r:id="rId22"/>
    <p:sldId id="371" r:id="rId23"/>
    <p:sldId id="372" r:id="rId24"/>
    <p:sldId id="376" r:id="rId25"/>
    <p:sldId id="374" r:id="rId26"/>
    <p:sldId id="334" r:id="rId27"/>
    <p:sldId id="385" r:id="rId28"/>
    <p:sldId id="390" r:id="rId29"/>
    <p:sldId id="389" r:id="rId30"/>
    <p:sldId id="386" r:id="rId31"/>
    <p:sldId id="350" r:id="rId32"/>
    <p:sldId id="335" r:id="rId33"/>
    <p:sldId id="388" r:id="rId34"/>
    <p:sldId id="351" r:id="rId35"/>
    <p:sldId id="336" r:id="rId36"/>
    <p:sldId id="352" r:id="rId37"/>
    <p:sldId id="393" r:id="rId38"/>
    <p:sldId id="337" r:id="rId39"/>
    <p:sldId id="353" r:id="rId40"/>
    <p:sldId id="405" r:id="rId41"/>
    <p:sldId id="338" r:id="rId42"/>
    <p:sldId id="394" r:id="rId43"/>
    <p:sldId id="354" r:id="rId44"/>
    <p:sldId id="339" r:id="rId45"/>
    <p:sldId id="401" r:id="rId46"/>
    <p:sldId id="355" r:id="rId47"/>
    <p:sldId id="403" r:id="rId48"/>
    <p:sldId id="356" r:id="rId49"/>
    <p:sldId id="404" r:id="rId50"/>
    <p:sldId id="340" r:id="rId51"/>
    <p:sldId id="357" r:id="rId52"/>
    <p:sldId id="341" r:id="rId53"/>
    <p:sldId id="360" r:id="rId54"/>
    <p:sldId id="399" r:id="rId55"/>
    <p:sldId id="343" r:id="rId56"/>
    <p:sldId id="361" r:id="rId57"/>
    <p:sldId id="400" r:id="rId58"/>
    <p:sldId id="342" r:id="rId59"/>
    <p:sldId id="363" r:id="rId60"/>
    <p:sldId id="362" r:id="rId61"/>
    <p:sldId id="364" r:id="rId62"/>
    <p:sldId id="344" r:id="rId63"/>
    <p:sldId id="395" r:id="rId64"/>
    <p:sldId id="396" r:id="rId65"/>
    <p:sldId id="397" r:id="rId66"/>
    <p:sldId id="398" r:id="rId67"/>
    <p:sldId id="345" r:id="rId68"/>
    <p:sldId id="366" r:id="rId69"/>
    <p:sldId id="324" r:id="rId70"/>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userDrawn="1">
          <p15:clr>
            <a:srgbClr val="A4A3A4"/>
          </p15:clr>
        </p15:guide>
        <p15:guide id="5" orient="horz" pos="2928" userDrawn="1">
          <p15:clr>
            <a:srgbClr val="A4A3A4"/>
          </p15:clr>
        </p15:guide>
        <p15:guide id="6"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Balamurali (----)" initials="SB(" lastIdx="1" clrIdx="0">
    <p:extLst>
      <p:ext uri="{19B8F6BF-5375-455C-9EA6-DF929625EA0E}">
        <p15:presenceInfo xmlns:p15="http://schemas.microsoft.com/office/powerpoint/2012/main" userId="S::balamu64@imec.be::7d04dce1-32f0-4f56-8b94-4e95ab1917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0A3"/>
    <a:srgbClr val="0F426A"/>
    <a:srgbClr val="942A32"/>
    <a:srgbClr val="1F72B5"/>
    <a:srgbClr val="758E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69"/>
    <p:restoredTop sz="91503"/>
  </p:normalViewPr>
  <p:slideViewPr>
    <p:cSldViewPr snapToGrid="0" snapToObjects="1" showGuides="1">
      <p:cViewPr varScale="1">
        <p:scale>
          <a:sx n="120" d="100"/>
          <a:sy n="120" d="100"/>
        </p:scale>
        <p:origin x="2728" y="80"/>
      </p:cViewPr>
      <p:guideLst>
        <p:guide orient="horz" pos="3140"/>
        <p:guide orient="horz" pos="292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64" d="100"/>
          <a:sy n="164" d="100"/>
        </p:scale>
        <p:origin x="2056" y="-38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72D495-AFBC-D049-9D2A-D4CC16EF0503}" type="datetimeFigureOut">
              <a:rPr lang="en-US" smtClean="0"/>
              <a:t>12/1/2021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52AA6-2B99-6D4C-A44D-6EF5FEC718C3}" type="slidenum">
              <a:rPr lang="en-US" smtClean="0"/>
              <a:t>‹#›</a:t>
            </a:fld>
            <a:endParaRPr lang="en-US"/>
          </a:p>
        </p:txBody>
      </p:sp>
    </p:spTree>
    <p:extLst>
      <p:ext uri="{BB962C8B-B14F-4D97-AF65-F5344CB8AC3E}">
        <p14:creationId xmlns:p14="http://schemas.microsoft.com/office/powerpoint/2010/main" val="384421936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01:34:18.6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01:34:19.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01:34:19.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01:34:20.2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4T20:13:48.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75557" y="4247147"/>
            <a:ext cx="6098722" cy="4114800"/>
          </a:xfrm>
          <a:prstGeom prst="rect">
            <a:avLst/>
          </a:prstGeom>
        </p:spPr>
        <p:txBody>
          <a:bodyPr vert="horz" lIns="91440" tIns="45720" rIns="91440" bIns="45720" rtlCol="0"/>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9" name="Slide Number Placeholder 6"/>
          <p:cNvSpPr>
            <a:spLocks noGrp="1"/>
          </p:cNvSpPr>
          <p:nvPr>
            <p:ph type="sldNum" sz="quarter" idx="5"/>
          </p:nvPr>
        </p:nvSpPr>
        <p:spPr>
          <a:xfrm>
            <a:off x="3080982" y="8701475"/>
            <a:ext cx="696036" cy="230832"/>
          </a:xfrm>
          <a:prstGeom prst="rect">
            <a:avLst/>
          </a:prstGeom>
        </p:spPr>
        <p:txBody>
          <a:bodyPr vert="horz" wrap="square" lIns="91440" tIns="45720" rIns="91440" bIns="45720" rtlCol="0" anchor="ctr" anchorCtr="0">
            <a:spAutoFit/>
          </a:bodyPr>
          <a:lstStyle>
            <a:lvl1pPr algn="ctr">
              <a:defRPr sz="900" b="0" i="0">
                <a:latin typeface="Gill Sans MT" charset="0"/>
                <a:ea typeface="Gill Sans MT" charset="0"/>
                <a:cs typeface="Gill Sans MT" charset="0"/>
              </a:defRPr>
            </a:lvl1pPr>
          </a:lstStyle>
          <a:p>
            <a:fld id="{7B91B61D-47B7-A144-8E63-D9376A6761BB}" type="slidenum">
              <a:rPr lang="en-US" smtClean="0"/>
              <a:pPr/>
              <a:t>‹#›</a:t>
            </a:fld>
            <a:endParaRPr lang="en-US"/>
          </a:p>
        </p:txBody>
      </p:sp>
      <p:sp>
        <p:nvSpPr>
          <p:cNvPr id="10" name="TextBox 9"/>
          <p:cNvSpPr txBox="1"/>
          <p:nvPr/>
        </p:nvSpPr>
        <p:spPr>
          <a:xfrm>
            <a:off x="3928820" y="8701475"/>
            <a:ext cx="2535988" cy="230832"/>
          </a:xfrm>
          <a:prstGeom prst="rect">
            <a:avLst/>
          </a:prstGeom>
          <a:noFill/>
        </p:spPr>
        <p:txBody>
          <a:bodyPr wrap="square" rIns="0" rtlCol="0">
            <a:spAutoFit/>
          </a:bodyPr>
          <a:lstStyle/>
          <a:p>
            <a:pPr algn="r"/>
            <a:r>
              <a:rPr lang="en-US" sz="900" b="0" i="0" cap="all" dirty="0">
                <a:solidFill>
                  <a:schemeClr val="tx1"/>
                </a:solidFill>
                <a:latin typeface="Gill Sans MT" charset="0"/>
                <a:ea typeface="Gill Sans MT" charset="0"/>
                <a:cs typeface="Gill Sans MT" charset="0"/>
              </a:rPr>
              <a:t>public</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9" y="8732231"/>
            <a:ext cx="566612" cy="169319"/>
          </a:xfrm>
          <a:prstGeom prst="rect">
            <a:avLst/>
          </a:prstGeom>
        </p:spPr>
      </p:pic>
    </p:spTree>
    <p:extLst>
      <p:ext uri="{BB962C8B-B14F-4D97-AF65-F5344CB8AC3E}">
        <p14:creationId xmlns:p14="http://schemas.microsoft.com/office/powerpoint/2010/main" val="2575172051"/>
      </p:ext>
    </p:extLst>
  </p:cSld>
  <p:clrMap bg1="lt1" tx1="dk1" bg2="lt2" tx2="dk2" accent1="accent1" accent2="accent2" accent3="accent3" accent4="accent4" accent5="accent5" accent6="accent6" hlink="hlink" folHlink="folHlink"/>
  <p:hf hdr="0" ftr="0" dt="0"/>
  <p:notesStyle>
    <a:lvl1pPr marL="15430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1pPr>
    <a:lvl2pPr marL="56578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2pPr>
    <a:lvl3pPr marL="97726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3pPr>
    <a:lvl4pPr marL="138874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4pPr>
    <a:lvl5pPr marL="180022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5pPr>
    <a:lvl6pPr marL="2057400" algn="l" defTabSz="411480" rtl="0" eaLnBrk="1" latinLnBrk="0" hangingPunct="1">
      <a:defRPr sz="1080" kern="1200">
        <a:solidFill>
          <a:schemeClr val="tx1"/>
        </a:solidFill>
        <a:latin typeface="+mn-lt"/>
        <a:ea typeface="+mn-ea"/>
        <a:cs typeface="+mn-cs"/>
      </a:defRPr>
    </a:lvl6pPr>
    <a:lvl7pPr marL="2468880" algn="l" defTabSz="411480" rtl="0" eaLnBrk="1" latinLnBrk="0" hangingPunct="1">
      <a:defRPr sz="1080" kern="1200">
        <a:solidFill>
          <a:schemeClr val="tx1"/>
        </a:solidFill>
        <a:latin typeface="+mn-lt"/>
        <a:ea typeface="+mn-ea"/>
        <a:cs typeface="+mn-cs"/>
      </a:defRPr>
    </a:lvl7pPr>
    <a:lvl8pPr marL="2880360" algn="l" defTabSz="411480" rtl="0" eaLnBrk="1" latinLnBrk="0" hangingPunct="1">
      <a:defRPr sz="1080" kern="1200">
        <a:solidFill>
          <a:schemeClr val="tx1"/>
        </a:solidFill>
        <a:latin typeface="+mn-lt"/>
        <a:ea typeface="+mn-ea"/>
        <a:cs typeface="+mn-cs"/>
      </a:defRPr>
    </a:lvl8pPr>
    <a:lvl9pPr marL="3291840" algn="l" defTabSz="41148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1B61D-47B7-A144-8E63-D9376A6761BB}" type="slidenum">
              <a:rPr lang="en-US" smtClean="0"/>
              <a:pPr/>
              <a:t>1</a:t>
            </a:fld>
            <a:endParaRPr lang="en-US"/>
          </a:p>
        </p:txBody>
      </p:sp>
    </p:spTree>
    <p:extLst>
      <p:ext uri="{BB962C8B-B14F-4D97-AF65-F5344CB8AC3E}">
        <p14:creationId xmlns:p14="http://schemas.microsoft.com/office/powerpoint/2010/main" val="740396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184666"/>
          </a:xfrm>
          <a:prstGeom prst="rect">
            <a:avLst/>
          </a:prstGeom>
          <a:noFill/>
        </p:spPr>
        <p:txBody>
          <a:bodyPr wrap="square" rIns="0" rtlCol="0">
            <a:spAutoFit/>
          </a:bodyPr>
          <a:lstStyle/>
          <a:p>
            <a:pPr marL="0" marR="0" indent="0" algn="ctr" defTabSz="411480" rtl="0" eaLnBrk="1" fontAlgn="auto" latinLnBrk="0" hangingPunct="1">
              <a:lnSpc>
                <a:spcPct val="100000"/>
              </a:lnSpc>
              <a:spcBef>
                <a:spcPts val="0"/>
              </a:spcBef>
              <a:spcAft>
                <a:spcPts val="0"/>
              </a:spcAft>
              <a:buClrTx/>
              <a:buSzTx/>
              <a:buFontTx/>
              <a:buNone/>
              <a:tabLst/>
              <a:defRPr/>
            </a:pPr>
            <a:r>
              <a:rPr lang="en-US" sz="600" cap="all" dirty="0">
                <a:solidFill>
                  <a:schemeClr val="tx1"/>
                </a:solidFill>
              </a:rPr>
              <a:t>ETRO, imec research group at Vrije Universiteit Brussel</a:t>
            </a:r>
            <a:r>
              <a:rPr lang="en-US" sz="600" cap="all" baseline="0" dirty="0">
                <a:solidFill>
                  <a:schemeClr val="tx1"/>
                </a:solidFill>
              </a:rPr>
              <a:t> </a:t>
            </a:r>
            <a:r>
              <a:rPr lang="en-US" sz="600" cap="all" dirty="0">
                <a:solidFill>
                  <a:schemeClr val="tx1"/>
                </a:solidFill>
              </a:rPr>
              <a:t>– public</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VUB">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rgbClr val="0030A3"/>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184666"/>
          </a:xfrm>
          <a:prstGeom prst="rect">
            <a:avLst/>
          </a:prstGeom>
          <a:noFill/>
        </p:spPr>
        <p:txBody>
          <a:bodyPr wrap="square" rIns="0" rtlCol="0">
            <a:spAutoFit/>
          </a:bodyPr>
          <a:lstStyle/>
          <a:p>
            <a:pPr marL="0" marR="0" indent="0" algn="ctr" defTabSz="411480" rtl="0" eaLnBrk="1" fontAlgn="auto" latinLnBrk="0" hangingPunct="1">
              <a:lnSpc>
                <a:spcPct val="100000"/>
              </a:lnSpc>
              <a:spcBef>
                <a:spcPts val="0"/>
              </a:spcBef>
              <a:spcAft>
                <a:spcPts val="0"/>
              </a:spcAft>
              <a:buClrTx/>
              <a:buSzTx/>
              <a:buFontTx/>
              <a:buNone/>
              <a:tabLst/>
              <a:defRPr/>
            </a:pPr>
            <a:r>
              <a:rPr lang="en-US" sz="600" cap="all" dirty="0">
                <a:solidFill>
                  <a:schemeClr val="tx1"/>
                </a:solidFill>
              </a:rPr>
              <a:t>ETRO, imec research group at Vrije Universiteit Brussel</a:t>
            </a:r>
            <a:r>
              <a:rPr lang="en-US" sz="600" cap="all" baseline="0" dirty="0">
                <a:solidFill>
                  <a:schemeClr val="tx1"/>
                </a:solidFill>
              </a:rPr>
              <a:t> </a:t>
            </a:r>
            <a:r>
              <a:rPr lang="en-US" sz="600" cap="all" dirty="0">
                <a:solidFill>
                  <a:schemeClr val="tx1"/>
                </a:solidFill>
              </a:rPr>
              <a:t>– public</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599" y="739984"/>
            <a:ext cx="4876802" cy="17491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sp>
        <p:nvSpPr>
          <p:cNvPr id="2" name="Round Single Corner Rectangle 1"/>
          <p:cNvSpPr/>
          <p:nvPr userDrawn="1"/>
        </p:nvSpPr>
        <p:spPr>
          <a:xfrm>
            <a:off x="0" y="4771697"/>
            <a:ext cx="2081048" cy="371803"/>
          </a:xfrm>
          <a:prstGeom prst="round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sp>
        <p:nvSpPr>
          <p:cNvPr id="10" name="TextBox 9"/>
          <p:cNvSpPr txBox="1"/>
          <p:nvPr userDrawn="1"/>
        </p:nvSpPr>
        <p:spPr>
          <a:xfrm>
            <a:off x="5021264" y="4893997"/>
            <a:ext cx="3889374" cy="184666"/>
          </a:xfrm>
          <a:prstGeom prst="rect">
            <a:avLst/>
          </a:prstGeom>
          <a:noFill/>
        </p:spPr>
        <p:txBody>
          <a:bodyPr wrap="square" rIns="0" rtlCol="0">
            <a:spAutoFit/>
          </a:bodyPr>
          <a:lstStyle/>
          <a:p>
            <a:pPr algn="r"/>
            <a:r>
              <a:rPr lang="en-US" sz="600" b="0" i="0" cap="all" dirty="0">
                <a:solidFill>
                  <a:schemeClr val="bg1"/>
                </a:solidFill>
                <a:latin typeface="Gill Sans MT" charset="0"/>
                <a:ea typeface="Gill Sans MT" charset="0"/>
                <a:cs typeface="Gill Sans MT" charset="0"/>
              </a:rPr>
              <a:t>public</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8980" y="4889997"/>
            <a:ext cx="421867" cy="126065"/>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073" y="4904650"/>
            <a:ext cx="444426" cy="117922"/>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38634" y="4864608"/>
            <a:ext cx="521336" cy="192640"/>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60630"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58385"/>
            <a:ext cx="8839200" cy="424732"/>
          </a:xfrm>
        </p:spPr>
        <p:txBody>
          <a:bodyPr anchor="ct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a:solidFill>
                  <a:schemeClr val="tx1"/>
                </a:solidFill>
              </a:defRPr>
            </a:lvl1pPr>
          </a:lstStyle>
          <a:p>
            <a:fld id="{8836216C-5BC3-7C44-80F8-E30864FFC228}" type="slidenum">
              <a:rPr lang="en-US" smtClean="0"/>
              <a:pPr/>
              <a:t>‹#›</a:t>
            </a:fld>
            <a:endParaRPr lang="en-US"/>
          </a:p>
        </p:txBody>
      </p:sp>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8980" y="4889997"/>
            <a:ext cx="421867" cy="126065"/>
          </a:xfrm>
          <a:prstGeom prst="rect">
            <a:avLst/>
          </a:prstGeom>
        </p:spPr>
      </p:pic>
      <p:pic>
        <p:nvPicPr>
          <p:cNvPr id="12" name="Picture 1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2073" y="4904650"/>
            <a:ext cx="444426" cy="117922"/>
          </a:xfrm>
          <a:prstGeom prst="rect">
            <a:avLst/>
          </a:prstGeom>
        </p:spPr>
      </p:pic>
      <p:pic>
        <p:nvPicPr>
          <p:cNvPr id="13" name="Picture 1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438634" y="4864608"/>
            <a:ext cx="521336" cy="192640"/>
          </a:xfrm>
          <a:prstGeom prst="rect">
            <a:avLst/>
          </a:prstGeom>
        </p:spPr>
      </p:pic>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8" r:id="rId11"/>
    <p:sldLayoutId id="214748371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a:ea typeface="+mj-ea"/>
          <a:cs typeface="Gill Sans MT"/>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0.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8.png"/><Relationship Id="rId7" Type="http://schemas.openxmlformats.org/officeDocument/2006/relationships/customXml" Target="../ink/ink3.xml"/><Relationship Id="rId2" Type="http://schemas.openxmlformats.org/officeDocument/2006/relationships/image" Target="../media/image67.png"/><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69.png"/><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3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9.png"/><Relationship Id="rId1" Type="http://schemas.openxmlformats.org/officeDocument/2006/relationships/slideLayout" Target="../slideLayouts/slideLayout6.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4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60.png"/><Relationship Id="rId1" Type="http://schemas.openxmlformats.org/officeDocument/2006/relationships/slideLayout" Target="../slideLayouts/slideLayout6.xml"/><Relationship Id="rId5" Type="http://schemas.openxmlformats.org/officeDocument/2006/relationships/image" Target="../media/image790.png"/><Relationship Id="rId4" Type="http://schemas.openxmlformats.org/officeDocument/2006/relationships/image" Target="../media/image781.png"/></Relationships>
</file>

<file path=ppt/slides/_rels/slide43.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3.png"/><Relationship Id="rId3" Type="http://schemas.openxmlformats.org/officeDocument/2006/relationships/image" Target="../media/image85.PNG"/><Relationship Id="rId7" Type="http://schemas.openxmlformats.org/officeDocument/2006/relationships/image" Target="../media/image851.PNG"/><Relationship Id="rId12" Type="http://schemas.openxmlformats.org/officeDocument/2006/relationships/image" Target="../media/image92.png"/><Relationship Id="rId2" Type="http://schemas.openxmlformats.org/officeDocument/2006/relationships/image" Target="../media/image801.png"/><Relationship Id="rId1" Type="http://schemas.openxmlformats.org/officeDocument/2006/relationships/slideLayout" Target="../slideLayouts/slideLayout6.xml"/><Relationship Id="rId6" Type="http://schemas.openxmlformats.org/officeDocument/2006/relationships/image" Target="../media/image841.PNG"/><Relationship Id="rId11" Type="http://schemas.openxmlformats.org/officeDocument/2006/relationships/image" Target="../media/image89.png"/><Relationship Id="rId5" Type="http://schemas.openxmlformats.org/officeDocument/2006/relationships/image" Target="../media/image831.PNG"/><Relationship Id="rId15" Type="http://schemas.openxmlformats.org/officeDocument/2006/relationships/image" Target="../media/image95.png"/><Relationship Id="rId10" Type="http://schemas.openxmlformats.org/officeDocument/2006/relationships/image" Target="../media/image88.png"/><Relationship Id="rId4" Type="http://schemas.openxmlformats.org/officeDocument/2006/relationships/image" Target="../media/image821.png"/><Relationship Id="rId9" Type="http://schemas.openxmlformats.org/officeDocument/2006/relationships/image" Target="../media/image87.PNG"/><Relationship Id="rId14" Type="http://schemas.openxmlformats.org/officeDocument/2006/relationships/image" Target="../media/image94.png"/></Relationships>
</file>

<file path=ppt/slides/_rels/slide4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821.png"/><Relationship Id="rId7" Type="http://schemas.openxmlformats.org/officeDocument/2006/relationships/image" Target="../media/image99.png"/><Relationship Id="rId2" Type="http://schemas.openxmlformats.org/officeDocument/2006/relationships/image" Target="../media/image96.PNG"/><Relationship Id="rId1" Type="http://schemas.openxmlformats.org/officeDocument/2006/relationships/slideLayout" Target="../slideLayouts/slideLayout6.xml"/><Relationship Id="rId6" Type="http://schemas.openxmlformats.org/officeDocument/2006/relationships/image" Target="../media/image98.png"/><Relationship Id="rId5" Type="http://schemas.openxmlformats.org/officeDocument/2006/relationships/image" Target="../media/image841.PNG"/><Relationship Id="rId4" Type="http://schemas.openxmlformats.org/officeDocument/2006/relationships/image" Target="../media/image97.png"/></Relationships>
</file>

<file path=ppt/slides/_rels/slide4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40.png"/><Relationship Id="rId13" Type="http://schemas.openxmlformats.org/officeDocument/2006/relationships/image" Target="../media/image890.png"/><Relationship Id="rId3" Type="http://schemas.openxmlformats.org/officeDocument/2006/relationships/image" Target="../media/image105.PNG"/><Relationship Id="rId7" Type="http://schemas.openxmlformats.org/officeDocument/2006/relationships/image" Target="../media/image830.png"/><Relationship Id="rId12" Type="http://schemas.openxmlformats.org/officeDocument/2006/relationships/image" Target="../media/image880.png"/><Relationship Id="rId2" Type="http://schemas.openxmlformats.org/officeDocument/2006/relationships/image" Target="../media/image780.png"/><Relationship Id="rId1" Type="http://schemas.openxmlformats.org/officeDocument/2006/relationships/slideLayout" Target="../slideLayouts/slideLayout6.xml"/><Relationship Id="rId6" Type="http://schemas.openxmlformats.org/officeDocument/2006/relationships/image" Target="../media/image820.png"/><Relationship Id="rId11" Type="http://schemas.openxmlformats.org/officeDocument/2006/relationships/image" Target="../media/image106.PNG"/><Relationship Id="rId5" Type="http://schemas.openxmlformats.org/officeDocument/2006/relationships/image" Target="../media/image810.PNG"/><Relationship Id="rId10" Type="http://schemas.openxmlformats.org/officeDocument/2006/relationships/image" Target="../media/image860.png"/><Relationship Id="rId4" Type="http://schemas.openxmlformats.org/officeDocument/2006/relationships/image" Target="../media/image800.png"/><Relationship Id="rId9" Type="http://schemas.openxmlformats.org/officeDocument/2006/relationships/image" Target="../media/image850.png"/></Relationships>
</file>

<file path=ppt/slides/_rels/slide51.xml.rels><?xml version="1.0" encoding="UTF-8" standalone="yes"?>
<Relationships xmlns="http://schemas.openxmlformats.org/package/2006/relationships"><Relationship Id="rId8" Type="http://schemas.openxmlformats.org/officeDocument/2006/relationships/image" Target="../media/image950.png"/><Relationship Id="rId13" Type="http://schemas.openxmlformats.org/officeDocument/2006/relationships/image" Target="../media/image1000.png"/><Relationship Id="rId3" Type="http://schemas.openxmlformats.org/officeDocument/2006/relationships/image" Target="../media/image107.PNG"/><Relationship Id="rId7" Type="http://schemas.openxmlformats.org/officeDocument/2006/relationships/image" Target="../media/image940.png"/><Relationship Id="rId12" Type="http://schemas.openxmlformats.org/officeDocument/2006/relationships/image" Target="../media/image990.png"/><Relationship Id="rId2" Type="http://schemas.openxmlformats.org/officeDocument/2006/relationships/image" Target="../media/image920.png"/><Relationship Id="rId1" Type="http://schemas.openxmlformats.org/officeDocument/2006/relationships/slideLayout" Target="../slideLayouts/slideLayout6.xml"/><Relationship Id="rId6" Type="http://schemas.openxmlformats.org/officeDocument/2006/relationships/image" Target="../media/image840.png"/><Relationship Id="rId11" Type="http://schemas.openxmlformats.org/officeDocument/2006/relationships/image" Target="../media/image980.png"/><Relationship Id="rId5" Type="http://schemas.openxmlformats.org/officeDocument/2006/relationships/image" Target="../media/image820.png"/><Relationship Id="rId15" Type="http://schemas.openxmlformats.org/officeDocument/2006/relationships/image" Target="../media/image1020.png"/><Relationship Id="rId10" Type="http://schemas.openxmlformats.org/officeDocument/2006/relationships/image" Target="../media/image970.png"/><Relationship Id="rId4" Type="http://schemas.openxmlformats.org/officeDocument/2006/relationships/image" Target="../media/image810.PNG"/><Relationship Id="rId9" Type="http://schemas.openxmlformats.org/officeDocument/2006/relationships/image" Target="../media/image960.PNG"/><Relationship Id="rId14" Type="http://schemas.openxmlformats.org/officeDocument/2006/relationships/image" Target="../media/image1010.png"/></Relationships>
</file>

<file path=ppt/slides/_rels/slide5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40.PNG"/><Relationship Id="rId1" Type="http://schemas.openxmlformats.org/officeDocument/2006/relationships/slideLayout" Target="../slideLayouts/slideLayout6.xml"/><Relationship Id="rId5" Type="http://schemas.openxmlformats.org/officeDocument/2006/relationships/image" Target="../media/image1070.PNG"/><Relationship Id="rId4" Type="http://schemas.openxmlformats.org/officeDocument/2006/relationships/image" Target="../media/image1060.PNG"/></Relationships>
</file>

<file path=ppt/slides/_rels/slide54.xml.rels><?xml version="1.0" encoding="UTF-8" standalone="yes"?>
<Relationships xmlns="http://schemas.openxmlformats.org/package/2006/relationships"><Relationship Id="rId3" Type="http://schemas.openxmlformats.org/officeDocument/2006/relationships/image" Target="../media/image1090.PNG"/><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33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35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0.PNG"/><Relationship Id="rId1" Type="http://schemas.openxmlformats.org/officeDocument/2006/relationships/slideLayout" Target="../slideLayouts/slideLayout6.xml"/><Relationship Id="rId6" Type="http://schemas.openxmlformats.org/officeDocument/2006/relationships/image" Target="../media/image118.png"/><Relationship Id="rId11" Type="http://schemas.openxmlformats.org/officeDocument/2006/relationships/image" Target="../media/image123.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s>
</file>

<file path=ppt/slides/_rels/slide6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4.png"/><Relationship Id="rId2" Type="http://schemas.openxmlformats.org/officeDocument/2006/relationships/image" Target="../media/image124.PNG"/><Relationship Id="rId1" Type="http://schemas.openxmlformats.org/officeDocument/2006/relationships/slideLayout" Target="../slideLayouts/slideLayout6.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62.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5.PNG"/><Relationship Id="rId7" Type="http://schemas.openxmlformats.org/officeDocument/2006/relationships/image" Target="../media/image125.png"/><Relationship Id="rId12" Type="http://schemas.openxmlformats.org/officeDocument/2006/relationships/image" Target="../media/image141.png"/><Relationship Id="rId2" Type="http://schemas.openxmlformats.org/officeDocument/2006/relationships/image" Target="../media/image1320.png"/><Relationship Id="rId1" Type="http://schemas.openxmlformats.org/officeDocument/2006/relationships/slideLayout" Target="../slideLayouts/slideLayout6.xml"/><Relationship Id="rId6" Type="http://schemas.openxmlformats.org/officeDocument/2006/relationships/image" Target="../media/image136.png"/><Relationship Id="rId11" Type="http://schemas.openxmlformats.org/officeDocument/2006/relationships/image" Target="../media/image140.png"/><Relationship Id="rId5" Type="http://schemas.openxmlformats.org/officeDocument/2006/relationships/image" Target="../media/image1350.PNG"/><Relationship Id="rId10" Type="http://schemas.openxmlformats.org/officeDocument/2006/relationships/image" Target="../media/image139.png"/><Relationship Id="rId4" Type="http://schemas.openxmlformats.org/officeDocument/2006/relationships/image" Target="../media/image1340.png"/><Relationship Id="rId9" Type="http://schemas.openxmlformats.org/officeDocument/2006/relationships/image" Target="../media/image138.png"/></Relationships>
</file>

<file path=ppt/slides/_rels/slide6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4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Notions of Noise </a:t>
            </a:r>
          </a:p>
        </p:txBody>
      </p:sp>
      <p:sp>
        <p:nvSpPr>
          <p:cNvPr id="3" name="Subtitle 2"/>
          <p:cNvSpPr>
            <a:spLocks noGrp="1"/>
          </p:cNvSpPr>
          <p:nvPr>
            <p:ph type="subTitle" idx="1"/>
          </p:nvPr>
        </p:nvSpPr>
        <p:spPr/>
        <p:txBody>
          <a:bodyPr/>
          <a:lstStyle/>
          <a:p>
            <a:r>
              <a:rPr lang="en-US" dirty="0"/>
              <a:t>Alican , Lucas </a:t>
            </a:r>
            <a:r>
              <a:rPr lang="en-US"/>
              <a:t>, Gaurav, Sriram </a:t>
            </a:r>
            <a:r>
              <a:rPr lang="en-US" dirty="0"/>
              <a:t>and Thomas</a:t>
            </a:r>
          </a:p>
        </p:txBody>
      </p:sp>
    </p:spTree>
    <p:extLst>
      <p:ext uri="{BB962C8B-B14F-4D97-AF65-F5344CB8AC3E}">
        <p14:creationId xmlns:p14="http://schemas.microsoft.com/office/powerpoint/2010/main" val="213551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A18D-BC92-4557-B689-ACCBE2EEFAC1}"/>
              </a:ext>
            </a:extLst>
          </p:cNvPr>
          <p:cNvSpPr>
            <a:spLocks noGrp="1"/>
          </p:cNvSpPr>
          <p:nvPr>
            <p:ph type="title"/>
          </p:nvPr>
        </p:nvSpPr>
        <p:spPr/>
        <p:txBody>
          <a:bodyPr/>
          <a:lstStyle/>
          <a:p>
            <a:r>
              <a:rPr lang="en-US" dirty="0"/>
              <a:t>Thermal Noise in MOS transistor</a:t>
            </a:r>
            <a:endParaRPr lang="en-GB" dirty="0"/>
          </a:p>
        </p:txBody>
      </p:sp>
      <p:sp>
        <p:nvSpPr>
          <p:cNvPr id="3" name="Slide Number Placeholder 2">
            <a:extLst>
              <a:ext uri="{FF2B5EF4-FFF2-40B4-BE49-F238E27FC236}">
                <a16:creationId xmlns:a16="http://schemas.microsoft.com/office/drawing/2014/main" id="{3F12C962-397F-4883-94E9-B9A23DAE3BC4}"/>
              </a:ext>
            </a:extLst>
          </p:cNvPr>
          <p:cNvSpPr>
            <a:spLocks noGrp="1"/>
          </p:cNvSpPr>
          <p:nvPr>
            <p:ph type="sldNum" sz="quarter" idx="10"/>
          </p:nvPr>
        </p:nvSpPr>
        <p:spPr/>
        <p:txBody>
          <a:bodyPr/>
          <a:lstStyle/>
          <a:p>
            <a:fld id="{8836216C-5BC3-7C44-80F8-E30864FFC228}" type="slidenum">
              <a:rPr lang="en-US" smtClean="0"/>
              <a:pPr/>
              <a:t>10</a:t>
            </a:fld>
            <a:endParaRPr lang="en-US"/>
          </a:p>
        </p:txBody>
      </p:sp>
      <p:grpSp>
        <p:nvGrpSpPr>
          <p:cNvPr id="4" name="Group 3">
            <a:extLst>
              <a:ext uri="{FF2B5EF4-FFF2-40B4-BE49-F238E27FC236}">
                <a16:creationId xmlns:a16="http://schemas.microsoft.com/office/drawing/2014/main" id="{88489BD6-EF02-4290-8620-34FBFC1C9276}"/>
              </a:ext>
            </a:extLst>
          </p:cNvPr>
          <p:cNvGrpSpPr/>
          <p:nvPr/>
        </p:nvGrpSpPr>
        <p:grpSpPr>
          <a:xfrm>
            <a:off x="610671" y="873968"/>
            <a:ext cx="8678380" cy="3512135"/>
            <a:chOff x="610671" y="873968"/>
            <a:chExt cx="8678380" cy="3512135"/>
          </a:xfrm>
        </p:grpSpPr>
        <p:pic>
          <p:nvPicPr>
            <p:cNvPr id="7" name="Picture 6">
              <a:extLst>
                <a:ext uri="{FF2B5EF4-FFF2-40B4-BE49-F238E27FC236}">
                  <a16:creationId xmlns:a16="http://schemas.microsoft.com/office/drawing/2014/main" id="{49F862AE-5C94-47D9-8F5F-6D84996DBD16}"/>
                </a:ext>
              </a:extLst>
            </p:cNvPr>
            <p:cNvPicPr>
              <a:picLocks noChangeAspect="1"/>
            </p:cNvPicPr>
            <p:nvPr/>
          </p:nvPicPr>
          <p:blipFill>
            <a:blip r:embed="rId2"/>
            <a:stretch>
              <a:fillRect/>
            </a:stretch>
          </p:blipFill>
          <p:spPr>
            <a:xfrm>
              <a:off x="610671" y="1078042"/>
              <a:ext cx="2617829" cy="3308061"/>
            </a:xfrm>
            <a:prstGeom prst="rect">
              <a:avLst/>
            </a:prstGeom>
          </p:spPr>
        </p:pic>
        <p:pic>
          <p:nvPicPr>
            <p:cNvPr id="9" name="Picture 8">
              <a:extLst>
                <a:ext uri="{FF2B5EF4-FFF2-40B4-BE49-F238E27FC236}">
                  <a16:creationId xmlns:a16="http://schemas.microsoft.com/office/drawing/2014/main" id="{8B948164-7936-43F1-93A8-6BF34B979AA2}"/>
                </a:ext>
              </a:extLst>
            </p:cNvPr>
            <p:cNvPicPr>
              <a:picLocks noChangeAspect="1"/>
            </p:cNvPicPr>
            <p:nvPr/>
          </p:nvPicPr>
          <p:blipFill>
            <a:blip r:embed="rId3"/>
            <a:stretch>
              <a:fillRect/>
            </a:stretch>
          </p:blipFill>
          <p:spPr>
            <a:xfrm>
              <a:off x="5213264" y="1576387"/>
              <a:ext cx="2800350" cy="199072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001092-2217-48BB-844A-B8F916038E4F}"/>
                    </a:ext>
                  </a:extLst>
                </p:cNvPr>
                <p:cNvSpPr txBox="1"/>
                <p:nvPr/>
              </p:nvSpPr>
              <p:spPr>
                <a:xfrm>
                  <a:off x="2694242" y="2276843"/>
                  <a:ext cx="1418144" cy="61555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kTγgm</m:t>
                        </m:r>
                        <m:r>
                          <a:rPr lang="en-US" sz="2000" b="0" i="0" smtClean="0">
                            <a:latin typeface="Cambria Math" panose="02040503050406030204" pitchFamily="18" charset="0"/>
                          </a:rPr>
                          <m:t>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A</m:t>
                                </m:r>
                              </m:e>
                              <m:sup>
                                <m:r>
                                  <a:rPr lang="en-US" sz="2000" b="0" i="0" smtClean="0">
                                    <a:latin typeface="Cambria Math" panose="02040503050406030204" pitchFamily="18" charset="0"/>
                                  </a:rPr>
                                  <m:t>2</m:t>
                                </m:r>
                              </m:sup>
                            </m:sSup>
                          </m:num>
                          <m:den>
                            <m:r>
                              <m:rPr>
                                <m:sty m:val="p"/>
                              </m:rPr>
                              <a:rPr lang="en-US" sz="2000" b="0" i="0" smtClean="0">
                                <a:latin typeface="Cambria Math" panose="02040503050406030204" pitchFamily="18" charset="0"/>
                              </a:rPr>
                              <m:t>Hz</m:t>
                            </m:r>
                          </m:den>
                        </m:f>
                      </m:oMath>
                    </m:oMathPara>
                  </a14:m>
                  <a:endParaRPr lang="en-GB" sz="2000" dirty="0" err="1"/>
                </a:p>
              </p:txBody>
            </p:sp>
          </mc:Choice>
          <mc:Fallback xmlns="">
            <p:sp>
              <p:nvSpPr>
                <p:cNvPr id="12" name="TextBox 11">
                  <a:extLst>
                    <a:ext uri="{FF2B5EF4-FFF2-40B4-BE49-F238E27FC236}">
                      <a16:creationId xmlns:a16="http://schemas.microsoft.com/office/drawing/2014/main" id="{20001092-2217-48BB-844A-B8F916038E4F}"/>
                    </a:ext>
                  </a:extLst>
                </p:cNvPr>
                <p:cNvSpPr txBox="1">
                  <a:spLocks noRot="1" noChangeAspect="1" noMove="1" noResize="1" noEditPoints="1" noAdjustHandles="1" noChangeArrowheads="1" noChangeShapeType="1" noTextEdit="1"/>
                </p:cNvSpPr>
                <p:nvPr/>
              </p:nvSpPr>
              <p:spPr>
                <a:xfrm>
                  <a:off x="2694242" y="2276843"/>
                  <a:ext cx="1418144" cy="61555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2FF116-3E80-4B95-A6A0-76E0924AA28A}"/>
                    </a:ext>
                  </a:extLst>
                </p:cNvPr>
                <p:cNvSpPr txBox="1"/>
                <p:nvPr/>
              </p:nvSpPr>
              <p:spPr>
                <a:xfrm>
                  <a:off x="5653026" y="1497559"/>
                  <a:ext cx="1089978" cy="67153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m:t>
                            </m:r>
                            <m:r>
                              <a:rPr lang="en-US" sz="2000" b="0" i="1" smtClean="0">
                                <a:latin typeface="Cambria Math" panose="02040503050406030204" pitchFamily="18" charset="0"/>
                              </a:rPr>
                              <m:t>𝛾</m:t>
                            </m:r>
                          </m:num>
                          <m:den>
                            <m:r>
                              <a:rPr lang="en-US" sz="2000" b="0" i="1" smtClean="0">
                                <a:latin typeface="Cambria Math" panose="02040503050406030204" pitchFamily="18" charset="0"/>
                              </a:rPr>
                              <m:t>𝑔𝑚</m:t>
                            </m:r>
                          </m:den>
                        </m:f>
                        <m:r>
                          <a:rPr lang="en-US" sz="2000" b="0" i="0" smtClean="0">
                            <a:latin typeface="Cambria Math" panose="02040503050406030204" pitchFamily="18" charset="0"/>
                          </a:rPr>
                          <m:t>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V</m:t>
                                </m:r>
                              </m:e>
                              <m:sup>
                                <m:r>
                                  <a:rPr lang="en-US" sz="2000" b="0" i="0" smtClean="0">
                                    <a:latin typeface="Cambria Math" panose="02040503050406030204" pitchFamily="18" charset="0"/>
                                  </a:rPr>
                                  <m:t>2</m:t>
                                </m:r>
                              </m:sup>
                            </m:sSup>
                          </m:num>
                          <m:den>
                            <m:r>
                              <m:rPr>
                                <m:sty m:val="p"/>
                              </m:rPr>
                              <a:rPr lang="en-US" sz="2000" b="0" i="0" smtClean="0">
                                <a:latin typeface="Cambria Math" panose="02040503050406030204" pitchFamily="18" charset="0"/>
                              </a:rPr>
                              <m:t>Hz</m:t>
                            </m:r>
                          </m:den>
                        </m:f>
                      </m:oMath>
                    </m:oMathPara>
                  </a14:m>
                  <a:endParaRPr lang="en-GB" sz="2000" dirty="0" err="1"/>
                </a:p>
              </p:txBody>
            </p:sp>
          </mc:Choice>
          <mc:Fallback xmlns="">
            <p:sp>
              <p:nvSpPr>
                <p:cNvPr id="14" name="TextBox 13">
                  <a:extLst>
                    <a:ext uri="{FF2B5EF4-FFF2-40B4-BE49-F238E27FC236}">
                      <a16:creationId xmlns:a16="http://schemas.microsoft.com/office/drawing/2014/main" id="{8F2FF116-3E80-4B95-A6A0-76E0924AA28A}"/>
                    </a:ext>
                  </a:extLst>
                </p:cNvPr>
                <p:cNvSpPr txBox="1">
                  <a:spLocks noRot="1" noChangeAspect="1" noMove="1" noResize="1" noEditPoints="1" noAdjustHandles="1" noChangeArrowheads="1" noChangeShapeType="1" noTextEdit="1"/>
                </p:cNvSpPr>
                <p:nvPr/>
              </p:nvSpPr>
              <p:spPr>
                <a:xfrm>
                  <a:off x="5653026" y="1497559"/>
                  <a:ext cx="1089978" cy="671530"/>
                </a:xfrm>
                <a:prstGeom prst="rect">
                  <a:avLst/>
                </a:prstGeom>
                <a:blipFill>
                  <a:blip r:embed="rId5"/>
                  <a:stretch>
                    <a:fillRect/>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5DB1E452-450A-41B8-B797-826526CC9CCB}"/>
                </a:ext>
              </a:extLst>
            </p:cNvPr>
            <p:cNvCxnSpPr>
              <a:endCxn id="9" idx="1"/>
            </p:cNvCxnSpPr>
            <p:nvPr/>
          </p:nvCxnSpPr>
          <p:spPr>
            <a:xfrm>
              <a:off x="4437993" y="2571750"/>
              <a:ext cx="775271" cy="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369DAE1-FACE-4179-8C58-1AB39A5A931F}"/>
                </a:ext>
              </a:extLst>
            </p:cNvPr>
            <p:cNvSpPr txBox="1"/>
            <p:nvPr/>
          </p:nvSpPr>
          <p:spPr>
            <a:xfrm>
              <a:off x="7202882" y="873968"/>
              <a:ext cx="2086169" cy="338554"/>
            </a:xfrm>
            <a:prstGeom prst="rect">
              <a:avLst/>
            </a:prstGeom>
            <a:noFill/>
          </p:spPr>
          <p:txBody>
            <a:bodyPr wrap="square" rtlCol="0">
              <a:spAutoFit/>
            </a:bodyPr>
            <a:lstStyle/>
            <a:p>
              <a:pPr algn="ctr"/>
              <a:r>
                <a:rPr lang="en-US" sz="1600" dirty="0"/>
                <a:t>Fictitious Equivalent</a:t>
              </a:r>
              <a:endParaRPr lang="en-GB" sz="1600" dirty="0" err="1"/>
            </a:p>
          </p:txBody>
        </p:sp>
        <p:sp>
          <p:nvSpPr>
            <p:cNvPr id="18" name="TextBox 17">
              <a:extLst>
                <a:ext uri="{FF2B5EF4-FFF2-40B4-BE49-F238E27FC236}">
                  <a16:creationId xmlns:a16="http://schemas.microsoft.com/office/drawing/2014/main" id="{42CB641C-9D07-42B4-8E4A-B67F4A9605F4}"/>
                </a:ext>
              </a:extLst>
            </p:cNvPr>
            <p:cNvSpPr txBox="1"/>
            <p:nvPr/>
          </p:nvSpPr>
          <p:spPr>
            <a:xfrm>
              <a:off x="7764803" y="3761700"/>
              <a:ext cx="1130386" cy="338553"/>
            </a:xfrm>
            <a:prstGeom prst="rect">
              <a:avLst/>
            </a:prstGeom>
            <a:noFill/>
          </p:spPr>
          <p:txBody>
            <a:bodyPr wrap="square" rtlCol="0">
              <a:spAutoFit/>
            </a:bodyPr>
            <a:lstStyle/>
            <a:p>
              <a:pPr algn="ctr"/>
              <a:r>
                <a:rPr lang="en-US" sz="1600" dirty="0"/>
                <a:t>Noiseless</a:t>
              </a:r>
              <a:endParaRPr lang="en-GB" sz="1600" dirty="0" err="1"/>
            </a:p>
          </p:txBody>
        </p:sp>
        <p:cxnSp>
          <p:nvCxnSpPr>
            <p:cNvPr id="20" name="Straight Arrow Connector 19">
              <a:extLst>
                <a:ext uri="{FF2B5EF4-FFF2-40B4-BE49-F238E27FC236}">
                  <a16:creationId xmlns:a16="http://schemas.microsoft.com/office/drawing/2014/main" id="{FFBB46B9-32F8-419E-9814-7CBE65BF8ABB}"/>
                </a:ext>
              </a:extLst>
            </p:cNvPr>
            <p:cNvCxnSpPr/>
            <p:nvPr/>
          </p:nvCxnSpPr>
          <p:spPr>
            <a:xfrm flipH="1">
              <a:off x="6743004" y="1124209"/>
              <a:ext cx="643141" cy="37335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4B81BF1-81ED-4797-9668-A827C190FE90}"/>
                </a:ext>
              </a:extLst>
            </p:cNvPr>
            <p:cNvCxnSpPr>
              <a:cxnSpLocks/>
            </p:cNvCxnSpPr>
            <p:nvPr/>
          </p:nvCxnSpPr>
          <p:spPr>
            <a:xfrm flipH="1" flipV="1">
              <a:off x="7692044" y="3163449"/>
              <a:ext cx="553922" cy="482491"/>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0185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Problem 3(10-MIN)</a:t>
            </a:r>
          </a:p>
        </p:txBody>
      </p:sp>
      <p:sp>
        <p:nvSpPr>
          <p:cNvPr id="4" name="Slide Number Placeholder 3"/>
          <p:cNvSpPr>
            <a:spLocks noGrp="1"/>
          </p:cNvSpPr>
          <p:nvPr>
            <p:ph type="sldNum" sz="quarter" idx="12"/>
          </p:nvPr>
        </p:nvSpPr>
        <p:spPr/>
        <p:txBody>
          <a:bodyPr/>
          <a:lstStyle/>
          <a:p>
            <a:fld id="{8836216C-5BC3-7C44-80F8-E30864FFC228}" type="slidenum">
              <a:rPr lang="en-US" smtClean="0"/>
              <a:t>11</a:t>
            </a:fld>
            <a:endParaRPr lang="en-US"/>
          </a:p>
        </p:txBody>
      </p:sp>
      <p:pic>
        <p:nvPicPr>
          <p:cNvPr id="6" name="Picture 5" descr="Diagram, schematic&#10;&#10;Description automatically generated">
            <a:extLst>
              <a:ext uri="{FF2B5EF4-FFF2-40B4-BE49-F238E27FC236}">
                <a16:creationId xmlns:a16="http://schemas.microsoft.com/office/drawing/2014/main" id="{CB62D2EF-ABD8-41F1-B289-6F47FA3B2EC7}"/>
              </a:ext>
            </a:extLst>
          </p:cNvPr>
          <p:cNvPicPr>
            <a:picLocks noChangeAspect="1"/>
          </p:cNvPicPr>
          <p:nvPr/>
        </p:nvPicPr>
        <p:blipFill>
          <a:blip r:embed="rId2"/>
          <a:stretch>
            <a:fillRect/>
          </a:stretch>
        </p:blipFill>
        <p:spPr>
          <a:xfrm>
            <a:off x="60839" y="699142"/>
            <a:ext cx="4476529" cy="3745215"/>
          </a:xfrm>
          <a:prstGeom prst="rect">
            <a:avLst/>
          </a:prstGeom>
        </p:spPr>
      </p:pic>
      <p:sp>
        <p:nvSpPr>
          <p:cNvPr id="12" name="Content Placeholder 2">
            <a:extLst>
              <a:ext uri="{FF2B5EF4-FFF2-40B4-BE49-F238E27FC236}">
                <a16:creationId xmlns:a16="http://schemas.microsoft.com/office/drawing/2014/main" id="{5E4B4473-E436-435E-897E-3FCBCAE11C55}"/>
              </a:ext>
            </a:extLst>
          </p:cNvPr>
          <p:cNvSpPr txBox="1">
            <a:spLocks/>
          </p:cNvSpPr>
          <p:nvPr/>
        </p:nvSpPr>
        <p:spPr>
          <a:xfrm>
            <a:off x="4303987" y="1117400"/>
            <a:ext cx="4610120" cy="3486034"/>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latin typeface="Cambria Math" panose="02040503050406030204" pitchFamily="18" charset="0"/>
                <a:ea typeface="Cambria Math" panose="02040503050406030204" pitchFamily="18" charset="0"/>
              </a:rPr>
              <a:t>Calculate output and input referred noise of common source amplifier? </a:t>
            </a:r>
          </a:p>
          <a:p>
            <a:r>
              <a:rPr lang="en-US" dirty="0">
                <a:latin typeface="Cambria Math" panose="02040503050406030204" pitchFamily="18" charset="0"/>
                <a:ea typeface="Cambria Math" panose="02040503050406030204" pitchFamily="18" charset="0"/>
              </a:rPr>
              <a:t>Assume transistor properly biased with infinite output impedance and trans-conductance gm.</a:t>
            </a:r>
          </a:p>
          <a:p>
            <a:r>
              <a:rPr lang="en-US" dirty="0">
                <a:latin typeface="Cambria Math" panose="02040503050406030204" pitchFamily="18" charset="0"/>
                <a:ea typeface="Cambria Math" panose="02040503050406030204" pitchFamily="18" charset="0"/>
              </a:rPr>
              <a:t>Consider only thermal noise for   calculations.</a:t>
            </a:r>
          </a:p>
          <a:p>
            <a:r>
              <a:rPr lang="en-US" dirty="0">
                <a:latin typeface="Cambria Math" panose="02040503050406030204" pitchFamily="18" charset="0"/>
                <a:ea typeface="Cambria Math" panose="02040503050406030204" pitchFamily="18" charset="0"/>
              </a:rPr>
              <a:t>How will you decrease by a factor of 2 the input referred thermal noise contribution of M</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and load resistor R</a:t>
            </a:r>
            <a:r>
              <a:rPr lang="en-US" baseline="-25000" dirty="0">
                <a:latin typeface="Cambria Math" panose="02040503050406030204" pitchFamily="18" charset="0"/>
                <a:ea typeface="Cambria Math" panose="02040503050406030204" pitchFamily="18" charset="0"/>
              </a:rPr>
              <a:t>L </a:t>
            </a:r>
            <a:r>
              <a:rPr lang="en-US" dirty="0">
                <a:latin typeface="Cambria Math" panose="02040503050406030204" pitchFamily="18" charset="0"/>
                <a:ea typeface="Cambria Math" panose="02040503050406030204" pitchFamily="18" charset="0"/>
              </a:rPr>
              <a:t>keeping the gain of the amplifier same ?</a:t>
            </a:r>
          </a:p>
        </p:txBody>
      </p:sp>
    </p:spTree>
    <p:extLst>
      <p:ext uri="{BB962C8B-B14F-4D97-AF65-F5344CB8AC3E}">
        <p14:creationId xmlns:p14="http://schemas.microsoft.com/office/powerpoint/2010/main" val="282287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0318-622C-411B-ABDE-3261231989C9}"/>
              </a:ext>
            </a:extLst>
          </p:cNvPr>
          <p:cNvSpPr>
            <a:spLocks noGrp="1"/>
          </p:cNvSpPr>
          <p:nvPr>
            <p:ph type="title"/>
          </p:nvPr>
        </p:nvSpPr>
        <p:spPr>
          <a:xfrm>
            <a:off x="160631" y="130354"/>
            <a:ext cx="8753475" cy="461665"/>
          </a:xfrm>
        </p:spPr>
        <p:txBody>
          <a:bodyPr/>
          <a:lstStyle/>
          <a:p>
            <a:r>
              <a:rPr lang="en-US" dirty="0"/>
              <a:t>Solution 3 </a:t>
            </a:r>
            <a:endParaRPr lang="en-GB" dirty="0"/>
          </a:p>
        </p:txBody>
      </p:sp>
      <p:sp>
        <p:nvSpPr>
          <p:cNvPr id="3" name="Slide Number Placeholder 2">
            <a:extLst>
              <a:ext uri="{FF2B5EF4-FFF2-40B4-BE49-F238E27FC236}">
                <a16:creationId xmlns:a16="http://schemas.microsoft.com/office/drawing/2014/main" id="{3AB865F9-1DAA-4659-B140-E4075DE8D555}"/>
              </a:ext>
            </a:extLst>
          </p:cNvPr>
          <p:cNvSpPr>
            <a:spLocks noGrp="1"/>
          </p:cNvSpPr>
          <p:nvPr>
            <p:ph type="sldNum" sz="quarter" idx="12"/>
          </p:nvPr>
        </p:nvSpPr>
        <p:spPr/>
        <p:txBody>
          <a:bodyPr/>
          <a:lstStyle/>
          <a:p>
            <a:fld id="{8836216C-5BC3-7C44-80F8-E30864FFC228}" type="slidenum">
              <a:rPr lang="en-US" smtClean="0"/>
              <a:t>12</a:t>
            </a:fld>
            <a:endParaRPr lang="en-US"/>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D584A06-9FBF-4406-A3BF-B65B54CBBC5B}"/>
                  </a:ext>
                </a:extLst>
              </p:cNvPr>
              <p:cNvSpPr txBox="1">
                <a:spLocks/>
              </p:cNvSpPr>
              <p:nvPr/>
            </p:nvSpPr>
            <p:spPr>
              <a:xfrm>
                <a:off x="1008992" y="4072573"/>
                <a:ext cx="2065282" cy="614855"/>
              </a:xfrm>
              <a:prstGeom prst="rect">
                <a:avLst/>
              </a:prstGeom>
            </p:spPr>
            <p:txBody>
              <a:bodyPr>
                <a:normAutofit fontScale="925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Sub>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gmR</m:t>
                        </m:r>
                      </m:e>
                      <m:sub>
                        <m:r>
                          <m:rPr>
                            <m:sty m:val="p"/>
                          </m:rPr>
                          <a:rPr lang="en-US" sz="2000" b="0" i="0" smtClean="0">
                            <a:latin typeface="Cambria Math" panose="02040503050406030204" pitchFamily="18" charset="0"/>
                            <a:ea typeface="Cambria Math" panose="02040503050406030204" pitchFamily="18" charset="0"/>
                          </a:rPr>
                          <m:t>L</m:t>
                        </m:r>
                      </m:sub>
                    </m:sSub>
                    <m:r>
                      <a:rPr lang="en-US" sz="2000" b="0" i="0" smtClean="0">
                        <a:latin typeface="Cambria Math" panose="02040503050406030204" pitchFamily="18" charset="0"/>
                        <a:ea typeface="Cambria Math" panose="02040503050406030204" pitchFamily="18" charset="0"/>
                      </a:rPr>
                      <m:t>  </m:t>
                    </m:r>
                    <m:r>
                      <a:rPr lang="en-US" sz="2000" i="0" smtClean="0">
                        <a:latin typeface="Cambria Math" panose="02040503050406030204" pitchFamily="18" charset="0"/>
                        <a:ea typeface="Cambria Math" panose="02040503050406030204" pitchFamily="18" charset="0"/>
                      </a:rPr>
                      <m:t>  </m:t>
                    </m:r>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8" name="Content Placeholder 2">
                <a:extLst>
                  <a:ext uri="{FF2B5EF4-FFF2-40B4-BE49-F238E27FC236}">
                    <a16:creationId xmlns:a16="http://schemas.microsoft.com/office/drawing/2014/main" id="{1D584A06-9FBF-4406-A3BF-B65B54CBBC5B}"/>
                  </a:ext>
                </a:extLst>
              </p:cNvPr>
              <p:cNvSpPr txBox="1">
                <a:spLocks noRot="1" noChangeAspect="1" noMove="1" noResize="1" noEditPoints="1" noAdjustHandles="1" noChangeArrowheads="1" noChangeShapeType="1" noTextEdit="1"/>
              </p:cNvSpPr>
              <p:nvPr/>
            </p:nvSpPr>
            <p:spPr>
              <a:xfrm>
                <a:off x="1008992" y="4072573"/>
                <a:ext cx="2065282" cy="614855"/>
              </a:xfrm>
              <a:prstGeom prst="rect">
                <a:avLst/>
              </a:prstGeom>
              <a:blipFill>
                <a:blip r:embed="rId2"/>
                <a:stretch>
                  <a:fillRect l="-2367" t="-990"/>
                </a:stretch>
              </a:blipFill>
            </p:spPr>
            <p:txBody>
              <a:bodyPr/>
              <a:lstStyle/>
              <a:p>
                <a:r>
                  <a:rPr lang="en-GB">
                    <a:noFill/>
                  </a:rPr>
                  <a:t> </a:t>
                </a:r>
              </a:p>
            </p:txBody>
          </p:sp>
        </mc:Fallback>
      </mc:AlternateContent>
      <p:pic>
        <p:nvPicPr>
          <p:cNvPr id="6" name="Picture 5" descr="Diagram, schematic&#10;&#10;Description automatically generated">
            <a:extLst>
              <a:ext uri="{FF2B5EF4-FFF2-40B4-BE49-F238E27FC236}">
                <a16:creationId xmlns:a16="http://schemas.microsoft.com/office/drawing/2014/main" id="{5B1AD300-3726-484F-8A8E-DF405B38AC3D}"/>
              </a:ext>
            </a:extLst>
          </p:cNvPr>
          <p:cNvPicPr>
            <a:picLocks noChangeAspect="1"/>
          </p:cNvPicPr>
          <p:nvPr/>
        </p:nvPicPr>
        <p:blipFill>
          <a:blip r:embed="rId3"/>
          <a:stretch>
            <a:fillRect/>
          </a:stretch>
        </p:blipFill>
        <p:spPr>
          <a:xfrm>
            <a:off x="160630" y="676790"/>
            <a:ext cx="3713612" cy="3106934"/>
          </a:xfrm>
          <a:prstGeom prst="rect">
            <a:avLst/>
          </a:prstGeom>
        </p:spPr>
      </p:pic>
      <p:pic>
        <p:nvPicPr>
          <p:cNvPr id="9" name="Picture 8" descr="Diagram, schematic&#10;&#10;Description automatically generated">
            <a:extLst>
              <a:ext uri="{FF2B5EF4-FFF2-40B4-BE49-F238E27FC236}">
                <a16:creationId xmlns:a16="http://schemas.microsoft.com/office/drawing/2014/main" id="{B8D31211-D5E0-40DD-BE1C-8A15CA2A0361}"/>
              </a:ext>
            </a:extLst>
          </p:cNvPr>
          <p:cNvPicPr>
            <a:picLocks noChangeAspect="1"/>
          </p:cNvPicPr>
          <p:nvPr/>
        </p:nvPicPr>
        <p:blipFill>
          <a:blip r:embed="rId4"/>
          <a:stretch>
            <a:fillRect/>
          </a:stretch>
        </p:blipFill>
        <p:spPr>
          <a:xfrm>
            <a:off x="4914767" y="486875"/>
            <a:ext cx="2858272" cy="3486763"/>
          </a:xfrm>
          <a:prstGeom prst="rect">
            <a:avLst/>
          </a:prstGeom>
        </p:spPr>
      </p:pic>
      <p:sp>
        <p:nvSpPr>
          <p:cNvPr id="11" name="Content Placeholder 2">
            <a:extLst>
              <a:ext uri="{FF2B5EF4-FFF2-40B4-BE49-F238E27FC236}">
                <a16:creationId xmlns:a16="http://schemas.microsoft.com/office/drawing/2014/main" id="{C19B4DE0-1571-48B8-B541-51C998E02005}"/>
              </a:ext>
            </a:extLst>
          </p:cNvPr>
          <p:cNvSpPr txBox="1">
            <a:spLocks/>
          </p:cNvSpPr>
          <p:nvPr/>
        </p:nvSpPr>
        <p:spPr>
          <a:xfrm>
            <a:off x="5525812" y="4022731"/>
            <a:ext cx="2065282" cy="614855"/>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BF619CD-D1E7-457E-86C9-E9C567989E05}"/>
                  </a:ext>
                </a:extLst>
              </p:cNvPr>
              <p:cNvSpPr txBox="1">
                <a:spLocks/>
              </p:cNvSpPr>
              <p:nvPr/>
            </p:nvSpPr>
            <p:spPr>
              <a:xfrm>
                <a:off x="5084379" y="4041771"/>
                <a:ext cx="3121573" cy="595816"/>
              </a:xfrm>
              <a:prstGeom prst="rect">
                <a:avLst/>
              </a:prstGeom>
            </p:spPr>
            <p:txBody>
              <a:bodyPr>
                <a:normAutofit fontScale="925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F</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gmR</m:t>
                                </m:r>
                              </m:e>
                              <m:sub>
                                <m:r>
                                  <m:rPr>
                                    <m:sty m:val="p"/>
                                  </m:rPr>
                                  <a:rPr lang="en-US" sz="2000" b="0" i="0" smtClean="0">
                                    <a:latin typeface="Cambria Math" panose="02040503050406030204" pitchFamily="18" charset="0"/>
                                    <a:ea typeface="Cambria Math" panose="02040503050406030204" pitchFamily="18" charset="0"/>
                                  </a:rPr>
                                  <m:t>L</m:t>
                                </m:r>
                              </m:sub>
                            </m:sSub>
                          </m:e>
                        </m:d>
                      </m:e>
                      <m:sup>
                        <m:r>
                          <a:rPr lang="en-US" sz="2000" b="0" i="0" smtClean="0">
                            <a:latin typeface="Cambria Math" panose="02040503050406030204" pitchFamily="18" charset="0"/>
                            <a:ea typeface="Cambria Math" panose="02040503050406030204" pitchFamily="18" charset="0"/>
                          </a:rPr>
                          <m:t>2</m:t>
                        </m:r>
                      </m:sup>
                    </m:s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5" name="Content Placeholder 2">
                <a:extLst>
                  <a:ext uri="{FF2B5EF4-FFF2-40B4-BE49-F238E27FC236}">
                    <a16:creationId xmlns:a16="http://schemas.microsoft.com/office/drawing/2014/main" id="{1BF619CD-D1E7-457E-86C9-E9C567989E05}"/>
                  </a:ext>
                </a:extLst>
              </p:cNvPr>
              <p:cNvSpPr txBox="1">
                <a:spLocks noRot="1" noChangeAspect="1" noMove="1" noResize="1" noEditPoints="1" noAdjustHandles="1" noChangeArrowheads="1" noChangeShapeType="1" noTextEdit="1"/>
              </p:cNvSpPr>
              <p:nvPr/>
            </p:nvSpPr>
            <p:spPr>
              <a:xfrm>
                <a:off x="5084379" y="4041771"/>
                <a:ext cx="3121573" cy="595816"/>
              </a:xfrm>
              <a:prstGeom prst="rect">
                <a:avLst/>
              </a:prstGeom>
              <a:blipFill>
                <a:blip r:embed="rId5"/>
                <a:stretch>
                  <a:fillRect l="-1367" t="-10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100F9AB-146A-4CF5-956A-FBAAE000D620}"/>
                  </a:ext>
                </a:extLst>
              </p:cNvPr>
              <p:cNvSpPr txBox="1"/>
              <p:nvPr/>
            </p:nvSpPr>
            <p:spPr>
              <a:xfrm>
                <a:off x="7074510" y="1686910"/>
                <a:ext cx="798745" cy="3597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𝐑</m:t>
                              </m:r>
                            </m:e>
                            <m:sub>
                              <m:r>
                                <a:rPr lang="en-US" sz="1600" b="1" i="0" smtClean="0">
                                  <a:latin typeface="Cambria Math" panose="02040503050406030204" pitchFamily="18" charset="0"/>
                                  <a:ea typeface="Cambria Math" panose="02040503050406030204" pitchFamily="18" charset="0"/>
                                </a:rPr>
                                <m:t>𝐅</m:t>
                              </m:r>
                            </m:sub>
                          </m:sSub>
                        </m:sub>
                      </m:sSub>
                      <m:d>
                        <m:dPr>
                          <m:ctrlPr>
                            <a:rPr lang="en-US" sz="1600" b="1" i="1" smtClean="0">
                              <a:latin typeface="Cambria Math" panose="02040503050406030204" pitchFamily="18" charset="0"/>
                              <a:ea typeface="Cambria Math" panose="02040503050406030204" pitchFamily="18" charset="0"/>
                            </a:rPr>
                          </m:ctrlPr>
                        </m:dPr>
                        <m:e>
                          <m:r>
                            <a:rPr lang="en-US" sz="1600" b="1" i="0" smtClean="0">
                              <a:latin typeface="Cambria Math" panose="02040503050406030204" pitchFamily="18" charset="0"/>
                              <a:ea typeface="Cambria Math" panose="02040503050406030204" pitchFamily="18" charset="0"/>
                            </a:rPr>
                            <m:t>𝐟</m:t>
                          </m:r>
                        </m:e>
                      </m:d>
                    </m:oMath>
                  </m:oMathPara>
                </a14:m>
                <a:endParaRPr lang="en-GB" sz="1600" b="1" dirty="0" err="1"/>
              </a:p>
            </p:txBody>
          </p:sp>
        </mc:Choice>
        <mc:Fallback xmlns="">
          <p:sp>
            <p:nvSpPr>
              <p:cNvPr id="16" name="TextBox 15">
                <a:extLst>
                  <a:ext uri="{FF2B5EF4-FFF2-40B4-BE49-F238E27FC236}">
                    <a16:creationId xmlns:a16="http://schemas.microsoft.com/office/drawing/2014/main" id="{0100F9AB-146A-4CF5-956A-FBAAE000D620}"/>
                  </a:ext>
                </a:extLst>
              </p:cNvPr>
              <p:cNvSpPr txBox="1">
                <a:spLocks noRot="1" noChangeAspect="1" noMove="1" noResize="1" noEditPoints="1" noAdjustHandles="1" noChangeArrowheads="1" noChangeShapeType="1" noTextEdit="1"/>
              </p:cNvSpPr>
              <p:nvPr/>
            </p:nvSpPr>
            <p:spPr>
              <a:xfrm>
                <a:off x="7074510" y="1686910"/>
                <a:ext cx="798745" cy="359714"/>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03994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CF03-0F89-4456-A39F-C9965E28DB3A}"/>
              </a:ext>
            </a:extLst>
          </p:cNvPr>
          <p:cNvSpPr>
            <a:spLocks noGrp="1"/>
          </p:cNvSpPr>
          <p:nvPr>
            <p:ph type="title"/>
          </p:nvPr>
        </p:nvSpPr>
        <p:spPr>
          <a:xfrm>
            <a:off x="97569" y="80226"/>
            <a:ext cx="8753475" cy="461665"/>
          </a:xfrm>
        </p:spPr>
        <p:txBody>
          <a:bodyPr/>
          <a:lstStyle/>
          <a:p>
            <a:r>
              <a:rPr lang="en-US" dirty="0"/>
              <a:t>Solution 3</a:t>
            </a:r>
            <a:endParaRPr lang="en-GB" dirty="0"/>
          </a:p>
        </p:txBody>
      </p:sp>
      <p:sp>
        <p:nvSpPr>
          <p:cNvPr id="3" name="Slide Number Placeholder 2">
            <a:extLst>
              <a:ext uri="{FF2B5EF4-FFF2-40B4-BE49-F238E27FC236}">
                <a16:creationId xmlns:a16="http://schemas.microsoft.com/office/drawing/2014/main" id="{69F8B8FC-0AAA-4392-9FF5-1923172E5888}"/>
              </a:ext>
            </a:extLst>
          </p:cNvPr>
          <p:cNvSpPr>
            <a:spLocks noGrp="1"/>
          </p:cNvSpPr>
          <p:nvPr>
            <p:ph type="sldNum" sz="quarter" idx="12"/>
          </p:nvPr>
        </p:nvSpPr>
        <p:spPr/>
        <p:txBody>
          <a:bodyPr/>
          <a:lstStyle/>
          <a:p>
            <a:fld id="{8836216C-5BC3-7C44-80F8-E30864FFC228}" type="slidenum">
              <a:rPr lang="en-US" smtClean="0"/>
              <a:t>13</a:t>
            </a:fld>
            <a:endParaRPr lang="en-US"/>
          </a:p>
        </p:txBody>
      </p:sp>
      <p:pic>
        <p:nvPicPr>
          <p:cNvPr id="6" name="Picture 5" descr="Diagram, schematic&#10;&#10;Description automatically generated">
            <a:extLst>
              <a:ext uri="{FF2B5EF4-FFF2-40B4-BE49-F238E27FC236}">
                <a16:creationId xmlns:a16="http://schemas.microsoft.com/office/drawing/2014/main" id="{A0C384BF-7514-4B79-83B3-C7944BD3AA42}"/>
              </a:ext>
            </a:extLst>
          </p:cNvPr>
          <p:cNvPicPr>
            <a:picLocks noChangeAspect="1"/>
          </p:cNvPicPr>
          <p:nvPr/>
        </p:nvPicPr>
        <p:blipFill>
          <a:blip r:embed="rId2"/>
          <a:stretch>
            <a:fillRect/>
          </a:stretch>
        </p:blipFill>
        <p:spPr>
          <a:xfrm>
            <a:off x="571313" y="541891"/>
            <a:ext cx="2447784" cy="3601814"/>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03AAA62-FD2D-468C-B68E-E91A0CFA8AE2}"/>
                  </a:ext>
                </a:extLst>
              </p:cNvPr>
              <p:cNvSpPr txBox="1">
                <a:spLocks/>
              </p:cNvSpPr>
              <p:nvPr/>
            </p:nvSpPr>
            <p:spPr>
              <a:xfrm>
                <a:off x="323192" y="4230957"/>
                <a:ext cx="3121573" cy="595816"/>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7" name="Content Placeholder 2">
                <a:extLst>
                  <a:ext uri="{FF2B5EF4-FFF2-40B4-BE49-F238E27FC236}">
                    <a16:creationId xmlns:a16="http://schemas.microsoft.com/office/drawing/2014/main" id="{103AAA62-FD2D-468C-B68E-E91A0CFA8AE2}"/>
                  </a:ext>
                </a:extLst>
              </p:cNvPr>
              <p:cNvSpPr txBox="1">
                <a:spLocks noRot="1" noChangeAspect="1" noMove="1" noResize="1" noEditPoints="1" noAdjustHandles="1" noChangeArrowheads="1" noChangeShapeType="1" noTextEdit="1"/>
              </p:cNvSpPr>
              <p:nvPr/>
            </p:nvSpPr>
            <p:spPr>
              <a:xfrm>
                <a:off x="323192" y="4230957"/>
                <a:ext cx="3121573" cy="595816"/>
              </a:xfrm>
              <a:prstGeom prst="rect">
                <a:avLst/>
              </a:prstGeom>
              <a:blipFill>
                <a:blip r:embed="rId3"/>
                <a:stretch>
                  <a:fillRect l="-1758" t="-3061"/>
                </a:stretch>
              </a:blipFill>
            </p:spPr>
            <p:txBody>
              <a:bodyPr/>
              <a:lstStyle/>
              <a:p>
                <a:r>
                  <a:rPr lang="en-GB">
                    <a:noFill/>
                  </a:rPr>
                  <a:t> </a:t>
                </a:r>
              </a:p>
            </p:txBody>
          </p:sp>
        </mc:Fallback>
      </mc:AlternateContent>
      <p:pic>
        <p:nvPicPr>
          <p:cNvPr id="9" name="Picture 8" descr="Diagram, schematic&#10;&#10;Description automatically generated">
            <a:extLst>
              <a:ext uri="{FF2B5EF4-FFF2-40B4-BE49-F238E27FC236}">
                <a16:creationId xmlns:a16="http://schemas.microsoft.com/office/drawing/2014/main" id="{9A8BF1DB-6EBB-45B5-8E56-1BD999E40CE9}"/>
              </a:ext>
            </a:extLst>
          </p:cNvPr>
          <p:cNvPicPr>
            <a:picLocks noChangeAspect="1"/>
          </p:cNvPicPr>
          <p:nvPr/>
        </p:nvPicPr>
        <p:blipFill>
          <a:blip r:embed="rId4"/>
          <a:stretch>
            <a:fillRect/>
          </a:stretch>
        </p:blipFill>
        <p:spPr>
          <a:xfrm>
            <a:off x="4723579" y="581306"/>
            <a:ext cx="2968666" cy="3681553"/>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0571498E-D4C1-4DDE-B89A-B09B760CC848}"/>
                  </a:ext>
                </a:extLst>
              </p:cNvPr>
              <p:cNvSpPr txBox="1">
                <a:spLocks/>
              </p:cNvSpPr>
              <p:nvPr/>
            </p:nvSpPr>
            <p:spPr>
              <a:xfrm>
                <a:off x="5003800" y="4188153"/>
                <a:ext cx="3121573" cy="595816"/>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kTγgm</m:t>
                    </m:r>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0" name="Content Placeholder 2">
                <a:extLst>
                  <a:ext uri="{FF2B5EF4-FFF2-40B4-BE49-F238E27FC236}">
                    <a16:creationId xmlns:a16="http://schemas.microsoft.com/office/drawing/2014/main" id="{0571498E-D4C1-4DDE-B89A-B09B760CC848}"/>
                  </a:ext>
                </a:extLst>
              </p:cNvPr>
              <p:cNvSpPr txBox="1">
                <a:spLocks noRot="1" noChangeAspect="1" noMove="1" noResize="1" noEditPoints="1" noAdjustHandles="1" noChangeArrowheads="1" noChangeShapeType="1" noTextEdit="1"/>
              </p:cNvSpPr>
              <p:nvPr/>
            </p:nvSpPr>
            <p:spPr>
              <a:xfrm>
                <a:off x="5003800" y="4188153"/>
                <a:ext cx="3121573" cy="595816"/>
              </a:xfrm>
              <a:prstGeom prst="rect">
                <a:avLst/>
              </a:prstGeom>
              <a:blipFill>
                <a:blip r:embed="rId5"/>
                <a:stretch>
                  <a:fillRect l="-1758" t="-10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B01541-4AAB-4B1A-B2C1-126EA2015412}"/>
                  </a:ext>
                </a:extLst>
              </p:cNvPr>
              <p:cNvSpPr txBox="1"/>
              <p:nvPr/>
            </p:nvSpPr>
            <p:spPr>
              <a:xfrm>
                <a:off x="2380593" y="1984039"/>
                <a:ext cx="733097" cy="3597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𝐑</m:t>
                              </m:r>
                            </m:e>
                            <m:sub>
                              <m:r>
                                <a:rPr lang="en-US" sz="1600" b="1" i="0" smtClean="0">
                                  <a:latin typeface="Cambria Math" panose="02040503050406030204" pitchFamily="18" charset="0"/>
                                  <a:ea typeface="Cambria Math" panose="02040503050406030204" pitchFamily="18" charset="0"/>
                                </a:rPr>
                                <m:t>𝐋</m:t>
                              </m:r>
                            </m:sub>
                          </m:sSub>
                        </m:sub>
                      </m:sSub>
                      <m:d>
                        <m:dPr>
                          <m:ctrlPr>
                            <a:rPr lang="en-US" sz="1600" b="1" i="1" smtClean="0">
                              <a:latin typeface="Cambria Math" panose="02040503050406030204" pitchFamily="18" charset="0"/>
                              <a:ea typeface="Cambria Math" panose="02040503050406030204" pitchFamily="18" charset="0"/>
                            </a:rPr>
                          </m:ctrlPr>
                        </m:dPr>
                        <m:e>
                          <m:r>
                            <a:rPr lang="en-US" sz="1600" b="1" i="0" smtClean="0">
                              <a:latin typeface="Cambria Math" panose="02040503050406030204" pitchFamily="18" charset="0"/>
                              <a:ea typeface="Cambria Math" panose="02040503050406030204" pitchFamily="18" charset="0"/>
                            </a:rPr>
                            <m:t>𝐟</m:t>
                          </m:r>
                        </m:e>
                      </m:d>
                    </m:oMath>
                  </m:oMathPara>
                </a14:m>
                <a:endParaRPr lang="en-GB" sz="1600" b="1" dirty="0"/>
              </a:p>
            </p:txBody>
          </p:sp>
        </mc:Choice>
        <mc:Fallback xmlns="">
          <p:sp>
            <p:nvSpPr>
              <p:cNvPr id="12" name="TextBox 11">
                <a:extLst>
                  <a:ext uri="{FF2B5EF4-FFF2-40B4-BE49-F238E27FC236}">
                    <a16:creationId xmlns:a16="http://schemas.microsoft.com/office/drawing/2014/main" id="{D4B01541-4AAB-4B1A-B2C1-126EA2015412}"/>
                  </a:ext>
                </a:extLst>
              </p:cNvPr>
              <p:cNvSpPr txBox="1">
                <a:spLocks noRot="1" noChangeAspect="1" noMove="1" noResize="1" noEditPoints="1" noAdjustHandles="1" noChangeArrowheads="1" noChangeShapeType="1" noTextEdit="1"/>
              </p:cNvSpPr>
              <p:nvPr/>
            </p:nvSpPr>
            <p:spPr>
              <a:xfrm>
                <a:off x="2380593" y="1984039"/>
                <a:ext cx="733097" cy="35971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DEAE171-0807-428A-A09E-979F12661B5B}"/>
                  </a:ext>
                </a:extLst>
              </p:cNvPr>
              <p:cNvSpPr txBox="1"/>
              <p:nvPr/>
            </p:nvSpPr>
            <p:spPr>
              <a:xfrm>
                <a:off x="5746532" y="1614707"/>
                <a:ext cx="60697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r>
                            <a:rPr lang="en-US" sz="1600" b="1" i="0" smtClean="0">
                              <a:latin typeface="Cambria Math" panose="02040503050406030204" pitchFamily="18" charset="0"/>
                              <a:ea typeface="Cambria Math" panose="02040503050406030204" pitchFamily="18" charset="0"/>
                            </a:rPr>
                            <m:t>𝐌𝟏</m:t>
                          </m:r>
                        </m:sub>
                      </m:sSub>
                      <m:d>
                        <m:dPr>
                          <m:ctrlPr>
                            <a:rPr lang="en-US" sz="1600" b="1" i="1" smtClean="0">
                              <a:latin typeface="Cambria Math" panose="02040503050406030204" pitchFamily="18" charset="0"/>
                              <a:ea typeface="Cambria Math" panose="02040503050406030204" pitchFamily="18" charset="0"/>
                            </a:rPr>
                          </m:ctrlPr>
                        </m:dPr>
                        <m:e>
                          <m:r>
                            <a:rPr lang="en-US" sz="1600" b="1" i="0" smtClean="0">
                              <a:latin typeface="Cambria Math" panose="02040503050406030204" pitchFamily="18" charset="0"/>
                              <a:ea typeface="Cambria Math" panose="02040503050406030204" pitchFamily="18" charset="0"/>
                            </a:rPr>
                            <m:t>𝐟</m:t>
                          </m:r>
                        </m:e>
                      </m:d>
                    </m:oMath>
                  </m:oMathPara>
                </a14:m>
                <a:endParaRPr lang="en-GB" sz="1600" b="1" dirty="0"/>
              </a:p>
            </p:txBody>
          </p:sp>
        </mc:Choice>
        <mc:Fallback xmlns="">
          <p:sp>
            <p:nvSpPr>
              <p:cNvPr id="14" name="TextBox 13">
                <a:extLst>
                  <a:ext uri="{FF2B5EF4-FFF2-40B4-BE49-F238E27FC236}">
                    <a16:creationId xmlns:a16="http://schemas.microsoft.com/office/drawing/2014/main" id="{0DEAE171-0807-428A-A09E-979F12661B5B}"/>
                  </a:ext>
                </a:extLst>
              </p:cNvPr>
              <p:cNvSpPr txBox="1">
                <a:spLocks noRot="1" noChangeAspect="1" noMove="1" noResize="1" noEditPoints="1" noAdjustHandles="1" noChangeArrowheads="1" noChangeShapeType="1" noTextEdit="1"/>
              </p:cNvSpPr>
              <p:nvPr/>
            </p:nvSpPr>
            <p:spPr>
              <a:xfrm>
                <a:off x="5746532" y="1614707"/>
                <a:ext cx="606972" cy="338554"/>
              </a:xfrm>
              <a:prstGeom prst="rect">
                <a:avLst/>
              </a:prstGeom>
              <a:blipFill>
                <a:blip r:embed="rId7"/>
                <a:stretch>
                  <a:fillRect r="-11111"/>
                </a:stretch>
              </a:blipFill>
            </p:spPr>
            <p:txBody>
              <a:bodyPr/>
              <a:lstStyle/>
              <a:p>
                <a:r>
                  <a:rPr lang="en-GB">
                    <a:noFill/>
                  </a:rPr>
                  <a:t> </a:t>
                </a:r>
              </a:p>
            </p:txBody>
          </p:sp>
        </mc:Fallback>
      </mc:AlternateContent>
    </p:spTree>
    <p:extLst>
      <p:ext uri="{BB962C8B-B14F-4D97-AF65-F5344CB8AC3E}">
        <p14:creationId xmlns:p14="http://schemas.microsoft.com/office/powerpoint/2010/main" val="377094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B722-537B-4A96-959A-DB8AB2724AAE}"/>
              </a:ext>
            </a:extLst>
          </p:cNvPr>
          <p:cNvSpPr>
            <a:spLocks noGrp="1"/>
          </p:cNvSpPr>
          <p:nvPr>
            <p:ph type="title"/>
          </p:nvPr>
        </p:nvSpPr>
        <p:spPr/>
        <p:txBody>
          <a:bodyPr/>
          <a:lstStyle/>
          <a:p>
            <a:r>
              <a:rPr lang="en-US" dirty="0"/>
              <a:t>Solution 3 </a:t>
            </a:r>
            <a:endParaRPr lang="en-GB" dirty="0"/>
          </a:p>
        </p:txBody>
      </p:sp>
      <p:sp>
        <p:nvSpPr>
          <p:cNvPr id="3" name="Slide Number Placeholder 2">
            <a:extLst>
              <a:ext uri="{FF2B5EF4-FFF2-40B4-BE49-F238E27FC236}">
                <a16:creationId xmlns:a16="http://schemas.microsoft.com/office/drawing/2014/main" id="{3AAE3E1D-AB17-4F40-9FC7-B1F7B68BFDD9}"/>
              </a:ext>
            </a:extLst>
          </p:cNvPr>
          <p:cNvSpPr>
            <a:spLocks noGrp="1"/>
          </p:cNvSpPr>
          <p:nvPr>
            <p:ph type="sldNum" sz="quarter" idx="12"/>
          </p:nvPr>
        </p:nvSpPr>
        <p:spPr/>
        <p:txBody>
          <a:bodyPr/>
          <a:lstStyle/>
          <a:p>
            <a:fld id="{8836216C-5BC3-7C44-80F8-E30864FFC228}" type="slidenum">
              <a:rPr lang="en-US" smtClean="0"/>
              <a:t>14</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6ED57B5-F864-471C-8C82-DB0AA11B56DC}"/>
                  </a:ext>
                </a:extLst>
              </p:cNvPr>
              <p:cNvSpPr txBox="1">
                <a:spLocks/>
              </p:cNvSpPr>
              <p:nvPr/>
            </p:nvSpPr>
            <p:spPr>
              <a:xfrm>
                <a:off x="63070" y="2578879"/>
                <a:ext cx="9234642" cy="2589726"/>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Sub>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gmR</m:t>
                        </m:r>
                      </m:e>
                      <m:sub>
                        <m:r>
                          <m:rPr>
                            <m:sty m:val="p"/>
                          </m:rPr>
                          <a:rPr lang="en-US" sz="2000" b="0" i="0" smtClean="0">
                            <a:latin typeface="Cambria Math" panose="02040503050406030204" pitchFamily="18" charset="0"/>
                            <a:ea typeface="Cambria Math" panose="02040503050406030204" pitchFamily="18" charset="0"/>
                          </a:rPr>
                          <m:t>L</m:t>
                        </m:r>
                      </m:sub>
                    </m:sSub>
                    <m:r>
                      <a:rPr lang="en-US" sz="2000" b="0" i="0" smtClean="0">
                        <a:latin typeface="Cambria Math" panose="02040503050406030204" pitchFamily="18" charset="0"/>
                        <a:ea typeface="Cambria Math" panose="02040503050406030204" pitchFamily="18" charset="0"/>
                      </a:rPr>
                      <m:t>  </m:t>
                    </m:r>
                    <m:r>
                      <a:rPr lang="en-US" sz="2000" i="0" smtClean="0">
                        <a:latin typeface="Cambria Math" panose="02040503050406030204" pitchFamily="18" charset="0"/>
                        <a:ea typeface="Cambria Math" panose="02040503050406030204" pitchFamily="18" charset="0"/>
                      </a:rPr>
                      <m:t>  </m:t>
                    </m:r>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F</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gmR</m:t>
                                </m:r>
                              </m:e>
                              <m:sub>
                                <m:r>
                                  <m:rPr>
                                    <m:sty m:val="p"/>
                                  </m:rPr>
                                  <a:rPr lang="en-US" sz="2000" b="0" i="0" smtClean="0">
                                    <a:latin typeface="Cambria Math" panose="02040503050406030204" pitchFamily="18" charset="0"/>
                                    <a:ea typeface="Cambria Math" panose="02040503050406030204" pitchFamily="18" charset="0"/>
                                  </a:rPr>
                                  <m:t>L</m:t>
                                </m:r>
                              </m:sub>
                            </m:sSub>
                          </m:e>
                        </m:d>
                      </m:e>
                      <m:sup>
                        <m:r>
                          <a:rPr lang="en-US" sz="2000" b="0" i="0" smtClean="0">
                            <a:latin typeface="Cambria Math" panose="02040503050406030204" pitchFamily="18" charset="0"/>
                            <a:ea typeface="Cambria Math" panose="02040503050406030204" pitchFamily="18" charset="0"/>
                          </a:rPr>
                          <m:t>2</m:t>
                        </m:r>
                      </m:sup>
                    </m:sSup>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r>
                          <m:rPr>
                            <m:sty m:val="p"/>
                          </m:rPr>
                          <a:rPr lang="en-US" sz="2000" b="0" i="0" smtClean="0">
                            <a:latin typeface="Cambria Math" panose="02040503050406030204" pitchFamily="18" charset="0"/>
                            <a:ea typeface="Cambria Math" panose="02040503050406030204" pitchFamily="18" charset="0"/>
                          </a:rPr>
                          <m:t>gm</m:t>
                        </m:r>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gmR</m:t>
                                </m:r>
                              </m:e>
                              <m:sub>
                                <m:r>
                                  <m:rPr>
                                    <m:sty m:val="p"/>
                                  </m:rPr>
                                  <a:rPr lang="en-US" sz="2000" i="0">
                                    <a:latin typeface="Cambria Math" panose="02040503050406030204" pitchFamily="18" charset="0"/>
                                    <a:ea typeface="Cambria Math" panose="02040503050406030204" pitchFamily="18" charset="0"/>
                                  </a:rPr>
                                  <m:t>L</m:t>
                                </m:r>
                              </m:sub>
                            </m:sSub>
                          </m:e>
                        </m:d>
                      </m:e>
                      <m:sup>
                        <m:r>
                          <a:rPr lang="en-US" sz="2000" i="0">
                            <a:latin typeface="Cambria Math" panose="02040503050406030204" pitchFamily="18" charset="0"/>
                            <a:ea typeface="Cambria Math" panose="02040503050406030204" pitchFamily="18" charset="0"/>
                          </a:rPr>
                          <m:t>2</m:t>
                        </m:r>
                      </m:sup>
                    </m:sSup>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SN</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out</m:t>
                        </m:r>
                      </m:sub>
                    </m:sSub>
                    <m:r>
                      <a:rPr lang="en-US" sz="20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P</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sig</m:t>
                            </m:r>
                          </m:sub>
                        </m:sSub>
                      </m:num>
                      <m:den>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P</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noise</m:t>
                            </m:r>
                          </m:sub>
                        </m:sSub>
                      </m:den>
                    </m:f>
                    <m:r>
                      <a:rPr lang="en-US" sz="20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sSubSup>
                          <m:sSub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in</m:t>
                            </m:r>
                          </m:sub>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bSup>
                        <m:sSubSup>
                          <m:sSub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A</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sub>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bSup>
                      </m:num>
                      <m:den>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Sout</m:t>
                        </m:r>
                        <m:r>
                          <a:rPr lang="en-US" sz="2000" b="0" i="0"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B</m:t>
                        </m:r>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r>
                  <a:rPr lang="en-US" sz="2000" dirty="0">
                    <a:ea typeface="Cambria Math" panose="02040503050406030204" pitchFamily="18"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sSubSup>
                          <m:sSubSupPr>
                            <m:ctrlPr>
                              <a:rPr lang="en-US" sz="2000" i="1">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i="0">
                                <a:latin typeface="Cambria Math" panose="02040503050406030204" pitchFamily="18" charset="0"/>
                                <a:ea typeface="Cambria Math" panose="02040503050406030204" pitchFamily="18" charset="0"/>
                                <a:cs typeface="Arial" panose="020B0604020202020204" pitchFamily="34" charset="0"/>
                              </a:rPr>
                              <m:t>in</m:t>
                            </m:r>
                          </m:sub>
                          <m:sup>
                            <m:r>
                              <a:rPr lang="en-US" sz="2000" i="0">
                                <a:latin typeface="Cambria Math" panose="02040503050406030204" pitchFamily="18" charset="0"/>
                                <a:ea typeface="Cambria Math" panose="02040503050406030204" pitchFamily="18" charset="0"/>
                                <a:cs typeface="Arial" panose="020B0604020202020204" pitchFamily="34" charset="0"/>
                              </a:rPr>
                              <m:t>2</m:t>
                            </m:r>
                          </m:sup>
                        </m:sSubSup>
                      </m:num>
                      <m:den>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r>
                              <m:rPr>
                                <m:sty m:val="p"/>
                              </m:rPr>
                              <a:rPr lang="en-US" sz="2000" i="0">
                                <a:latin typeface="Cambria Math" panose="02040503050406030204" pitchFamily="18" charset="0"/>
                                <a:ea typeface="Cambria Math" panose="02040503050406030204" pitchFamily="18" charset="0"/>
                                <a:cs typeface="Arial" panose="020B0604020202020204" pitchFamily="34" charset="0"/>
                              </a:rPr>
                              <m:t>S</m:t>
                            </m:r>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out</m:t>
                            </m:r>
                          </m:num>
                          <m:den>
                            <m:sSubSup>
                              <m:sSub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A</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sub>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bSup>
                          </m:den>
                        </m:f>
                        <m:r>
                          <a:rPr lang="en-US" sz="2000" i="0">
                            <a:latin typeface="Cambria Math" panose="02040503050406030204" pitchFamily="18" charset="0"/>
                            <a:ea typeface="Cambria Math" panose="02040503050406030204" pitchFamily="18" charset="0"/>
                            <a:cs typeface="Arial" panose="020B0604020202020204" pitchFamily="34" charset="0"/>
                          </a:rPr>
                          <m:t>∗</m:t>
                        </m:r>
                        <m:r>
                          <m:rPr>
                            <m:sty m:val="p"/>
                          </m:rPr>
                          <a:rPr lang="en-US" sz="2000" i="0">
                            <a:latin typeface="Cambria Math" panose="02040503050406030204" pitchFamily="18" charset="0"/>
                            <a:ea typeface="Cambria Math" panose="02040503050406030204" pitchFamily="18" charset="0"/>
                            <a:cs typeface="Arial" panose="020B0604020202020204" pitchFamily="34" charset="0"/>
                          </a:rPr>
                          <m:t>B</m:t>
                        </m:r>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ea typeface="Cambria Math" panose="02040503050406030204" pitchFamily="18"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sSubSup>
                          <m:sSubSupPr>
                            <m:ctrlPr>
                              <a:rPr lang="en-US" sz="2000" i="1">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in</m:t>
                            </m:r>
                          </m:sub>
                          <m:sup>
                            <m:r>
                              <a:rPr lang="en-US" sz="2000">
                                <a:latin typeface="Cambria Math" panose="02040503050406030204" pitchFamily="18" charset="0"/>
                                <a:ea typeface="Cambria Math" panose="02040503050406030204" pitchFamily="18" charset="0"/>
                                <a:cs typeface="Arial" panose="020B0604020202020204" pitchFamily="34" charset="0"/>
                              </a:rPr>
                              <m:t>2</m:t>
                            </m:r>
                          </m:sup>
                        </m:sSubSup>
                      </m:num>
                      <m:den>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in</m:t>
                            </m:r>
                          </m:sub>
                        </m:sSub>
                        <m:r>
                          <a:rPr lang="en-US" sz="2000">
                            <a:latin typeface="Cambria Math" panose="02040503050406030204" pitchFamily="18" charset="0"/>
                            <a:ea typeface="Cambria Math" panose="02040503050406030204" pitchFamily="18" charset="0"/>
                            <a:cs typeface="Arial" panose="020B0604020202020204" pitchFamily="34" charset="0"/>
                          </a:rPr>
                          <m:t>∗</m:t>
                        </m:r>
                        <m:r>
                          <m:rPr>
                            <m:sty m:val="p"/>
                          </m:rPr>
                          <a:rPr lang="en-US" sz="2000">
                            <a:latin typeface="Cambria Math" panose="02040503050406030204" pitchFamily="18" charset="0"/>
                            <a:ea typeface="Cambria Math" panose="02040503050406030204" pitchFamily="18" charset="0"/>
                            <a:cs typeface="Arial" panose="020B0604020202020204" pitchFamily="34" charset="0"/>
                          </a:rPr>
                          <m:t>B</m:t>
                        </m:r>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(Here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out</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and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a:latin typeface="Cambria Math" panose="02040503050406030204" pitchFamily="18" charset="0"/>
                            <a:ea typeface="Cambria Math" panose="02040503050406030204" pitchFamily="18" charset="0"/>
                            <a:cs typeface="Arial" panose="020B0604020202020204" pitchFamily="34" charset="0"/>
                          </a:rPr>
                          <m:t> </m:t>
                        </m:r>
                        <m:r>
                          <m:rPr>
                            <m:sty m:val="p"/>
                          </m:rPr>
                          <a:rPr lang="en-US" sz="2000">
                            <a:latin typeface="Cambria Math" panose="02040503050406030204" pitchFamily="18" charset="0"/>
                            <a:ea typeface="Cambria Math" panose="02040503050406030204" pitchFamily="18" charset="0"/>
                            <a:cs typeface="Arial" panose="020B0604020202020204" pitchFamily="34" charset="0"/>
                          </a:rPr>
                          <m:t>S</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in</m:t>
                        </m:r>
                        <m:r>
                          <a:rPr lang="en-US" sz="2000">
                            <a:latin typeface="Cambria Math" panose="02040503050406030204" pitchFamily="18" charset="0"/>
                            <a:ea typeface="Cambria Math" panose="02040503050406030204" pitchFamily="18" charset="0"/>
                            <a:cs typeface="Arial" panose="020B0604020202020204" pitchFamily="34" charset="0"/>
                          </a:rPr>
                          <m:t> </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Cambria Math" panose="02040503050406030204" pitchFamily="18" charset="0"/>
                    <a:ea typeface="Cambria Math" panose="02040503050406030204" pitchFamily="18" charset="0"/>
                    <a:cs typeface="Arial" panose="020B0604020202020204" pitchFamily="34" charset="0"/>
                  </a:rPr>
                  <a:t> are output and input referred noise.  B is the signal bandwidth</a:t>
                </a: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C6ED57B5-F864-471C-8C82-DB0AA11B56DC}"/>
                  </a:ext>
                </a:extLst>
              </p:cNvPr>
              <p:cNvSpPr txBox="1">
                <a:spLocks noRot="1" noChangeAspect="1" noMove="1" noResize="1" noEditPoints="1" noAdjustHandles="1" noChangeArrowheads="1" noChangeShapeType="1" noTextEdit="1"/>
              </p:cNvSpPr>
              <p:nvPr/>
            </p:nvSpPr>
            <p:spPr>
              <a:xfrm>
                <a:off x="63070" y="2578879"/>
                <a:ext cx="9234642" cy="2589726"/>
              </a:xfrm>
              <a:prstGeom prst="rect">
                <a:avLst/>
              </a:prstGeom>
              <a:blipFill>
                <a:blip r:embed="rId2"/>
                <a:stretch>
                  <a:fillRect l="-594" t="-4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A0C7F5E6-9DB4-4C1E-956F-9004A5E90294}"/>
              </a:ext>
            </a:extLst>
          </p:cNvPr>
          <p:cNvSpPr txBox="1"/>
          <p:nvPr/>
        </p:nvSpPr>
        <p:spPr>
          <a:xfrm>
            <a:off x="3861828" y="2205219"/>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p:grpSp>
        <p:nvGrpSpPr>
          <p:cNvPr id="29" name="Group 28">
            <a:extLst>
              <a:ext uri="{FF2B5EF4-FFF2-40B4-BE49-F238E27FC236}">
                <a16:creationId xmlns:a16="http://schemas.microsoft.com/office/drawing/2014/main" id="{0E3E7C0C-BBD7-4A8E-9192-18999FE4FB93}"/>
              </a:ext>
            </a:extLst>
          </p:cNvPr>
          <p:cNvGrpSpPr/>
          <p:nvPr/>
        </p:nvGrpSpPr>
        <p:grpSpPr>
          <a:xfrm>
            <a:off x="2666755" y="468271"/>
            <a:ext cx="4117913" cy="1716948"/>
            <a:chOff x="2666755" y="468271"/>
            <a:chExt cx="4117913" cy="1716948"/>
          </a:xfrm>
        </p:grpSpPr>
        <p:sp>
          <p:nvSpPr>
            <p:cNvPr id="7" name="Freeform: Shape 6">
              <a:extLst>
                <a:ext uri="{FF2B5EF4-FFF2-40B4-BE49-F238E27FC236}">
                  <a16:creationId xmlns:a16="http://schemas.microsoft.com/office/drawing/2014/main" id="{74F8AE3F-F5BE-4E33-8FC9-0167A0CD6293}"/>
                </a:ext>
              </a:extLst>
            </p:cNvPr>
            <p:cNvSpPr/>
            <p:nvPr/>
          </p:nvSpPr>
          <p:spPr>
            <a:xfrm>
              <a:off x="3067018" y="924941"/>
              <a:ext cx="1316476" cy="304368"/>
            </a:xfrm>
            <a:custGeom>
              <a:avLst/>
              <a:gdLst>
                <a:gd name="connsiteX0" fmla="*/ 0 w 1316476"/>
                <a:gd name="connsiteY0" fmla="*/ 44237 h 304368"/>
                <a:gd name="connsiteX1" fmla="*/ 1008993 w 1316476"/>
                <a:gd name="connsiteY1" fmla="*/ 20589 h 304368"/>
                <a:gd name="connsiteX2" fmla="*/ 1316421 w 1316476"/>
                <a:gd name="connsiteY2" fmla="*/ 304368 h 304368"/>
              </a:gdLst>
              <a:ahLst/>
              <a:cxnLst>
                <a:cxn ang="0">
                  <a:pos x="connsiteX0" y="connsiteY0"/>
                </a:cxn>
                <a:cxn ang="0">
                  <a:pos x="connsiteX1" y="connsiteY1"/>
                </a:cxn>
                <a:cxn ang="0">
                  <a:pos x="connsiteX2" y="connsiteY2"/>
                </a:cxn>
              </a:cxnLst>
              <a:rect l="l" t="t" r="r" b="b"/>
              <a:pathLst>
                <a:path w="1316476" h="304368">
                  <a:moveTo>
                    <a:pt x="0" y="44237"/>
                  </a:moveTo>
                  <a:cubicBezTo>
                    <a:pt x="394795" y="10735"/>
                    <a:pt x="789590" y="-22766"/>
                    <a:pt x="1008993" y="20589"/>
                  </a:cubicBezTo>
                  <a:cubicBezTo>
                    <a:pt x="1228396" y="63944"/>
                    <a:pt x="1319049" y="194009"/>
                    <a:pt x="1316421" y="304368"/>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A99F2B1F-B493-47BF-A963-259268F00212}"/>
                </a:ext>
              </a:extLst>
            </p:cNvPr>
            <p:cNvCxnSpPr/>
            <p:nvPr/>
          </p:nvCxnSpPr>
          <p:spPr>
            <a:xfrm>
              <a:off x="3137963" y="779992"/>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A2A0492-ED42-4D3F-80E0-D3AFCE739AC4}"/>
                </a:ext>
              </a:extLst>
            </p:cNvPr>
            <p:cNvCxnSpPr/>
            <p:nvPr/>
          </p:nvCxnSpPr>
          <p:spPr>
            <a:xfrm>
              <a:off x="3137963" y="2183123"/>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045D9F8-8ADD-4299-819E-DFB206A6B9A7}"/>
                </a:ext>
              </a:extLst>
            </p:cNvPr>
            <p:cNvSpPr txBox="1"/>
            <p:nvPr/>
          </p:nvSpPr>
          <p:spPr>
            <a:xfrm>
              <a:off x="2666755" y="1483920"/>
              <a:ext cx="480850"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a:t>
              </a:r>
              <a:r>
                <a:rPr lang="en-GB" sz="1600" b="1" baseline="-25000" dirty="0">
                  <a:latin typeface="Arial" panose="020B0604020202020204" pitchFamily="34" charset="0"/>
                  <a:cs typeface="Arial" panose="020B0604020202020204" pitchFamily="34" charset="0"/>
                </a:rPr>
                <a:t>in</a:t>
              </a:r>
              <a:endParaRPr lang="en-GB" sz="1600" b="1"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7438300-B6CC-4E73-A67A-27E4F12316CF}"/>
                </a:ext>
              </a:extLst>
            </p:cNvPr>
            <p:cNvSpPr/>
            <p:nvPr/>
          </p:nvSpPr>
          <p:spPr>
            <a:xfrm>
              <a:off x="3638096" y="927037"/>
              <a:ext cx="346831" cy="125818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16" name="Straight Connector 15">
              <a:extLst>
                <a:ext uri="{FF2B5EF4-FFF2-40B4-BE49-F238E27FC236}">
                  <a16:creationId xmlns:a16="http://schemas.microsoft.com/office/drawing/2014/main" id="{AD763045-28C8-44A6-8FD2-B176A462B21C}"/>
                </a:ext>
              </a:extLst>
            </p:cNvPr>
            <p:cNvCxnSpPr/>
            <p:nvPr/>
          </p:nvCxnSpPr>
          <p:spPr>
            <a:xfrm>
              <a:off x="3137963" y="1712812"/>
              <a:ext cx="1532759"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37C6279-0BFB-4310-AC51-CBA9FB9966C5}"/>
                </a:ext>
              </a:extLst>
            </p:cNvPr>
            <p:cNvCxnSpPr/>
            <p:nvPr/>
          </p:nvCxnSpPr>
          <p:spPr>
            <a:xfrm>
              <a:off x="3638096" y="779992"/>
              <a:ext cx="346831" cy="0"/>
            </a:xfrm>
            <a:prstGeom prst="straightConnector1">
              <a:avLst/>
            </a:prstGeom>
            <a:ln w="28575"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C2EBF80-23AE-4D34-8DA1-5EC97A198AA5}"/>
                </a:ext>
              </a:extLst>
            </p:cNvPr>
            <p:cNvSpPr txBox="1"/>
            <p:nvPr/>
          </p:nvSpPr>
          <p:spPr>
            <a:xfrm>
              <a:off x="3335439" y="468271"/>
              <a:ext cx="938044" cy="338554"/>
            </a:xfrm>
            <a:prstGeom prst="rect">
              <a:avLst/>
            </a:prstGeom>
            <a:noFill/>
          </p:spPr>
          <p:txBody>
            <a:bodyPr wrap="square" rtlCol="0">
              <a:spAutoFit/>
            </a:bodyPr>
            <a:lstStyle/>
            <a:p>
              <a:pPr algn="ctr"/>
              <a:r>
                <a:rPr lang="en-US" sz="1600" b="1" dirty="0"/>
                <a:t>B</a:t>
              </a:r>
              <a:endParaRPr lang="en-GB" sz="1600" b="1" dirty="0" err="1"/>
            </a:p>
          </p:txBody>
        </p:sp>
        <p:cxnSp>
          <p:nvCxnSpPr>
            <p:cNvPr id="23" name="Straight Arrow Connector 22">
              <a:extLst>
                <a:ext uri="{FF2B5EF4-FFF2-40B4-BE49-F238E27FC236}">
                  <a16:creationId xmlns:a16="http://schemas.microsoft.com/office/drawing/2014/main" id="{50E851CA-4CFC-42DF-9A95-BB6BCCC11A95}"/>
                </a:ext>
              </a:extLst>
            </p:cNvPr>
            <p:cNvCxnSpPr/>
            <p:nvPr/>
          </p:nvCxnSpPr>
          <p:spPr>
            <a:xfrm flipH="1">
              <a:off x="4028535" y="867739"/>
              <a:ext cx="931917" cy="449317"/>
            </a:xfrm>
            <a:prstGeom prst="straightConnector1">
              <a:avLst/>
            </a:prstGeom>
            <a:ln w="28575"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BA38AB5-204E-4754-BB43-365180457AC3}"/>
                    </a:ext>
                  </a:extLst>
                </p:cNvPr>
                <p:cNvSpPr txBox="1"/>
                <p:nvPr/>
              </p:nvSpPr>
              <p:spPr>
                <a:xfrm>
                  <a:off x="4763974" y="624132"/>
                  <a:ext cx="12455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1" i="0" smtClean="0">
                            <a:latin typeface="Cambria Math" panose="02040503050406030204" pitchFamily="18" charset="0"/>
                          </a:rPr>
                          <m:t>𝐒𝐢𝐠𝐧𝐚𝐥</m:t>
                        </m:r>
                      </m:oMath>
                    </m:oMathPara>
                  </a14:m>
                  <a:endParaRPr lang="en-GB" sz="1600" b="1" dirty="0" err="1"/>
                </a:p>
              </p:txBody>
            </p:sp>
          </mc:Choice>
          <mc:Fallback xmlns="">
            <p:sp>
              <p:nvSpPr>
                <p:cNvPr id="24" name="TextBox 23">
                  <a:extLst>
                    <a:ext uri="{FF2B5EF4-FFF2-40B4-BE49-F238E27FC236}">
                      <a16:creationId xmlns:a16="http://schemas.microsoft.com/office/drawing/2014/main" id="{3BA38AB5-204E-4754-BB43-365180457AC3}"/>
                    </a:ext>
                  </a:extLst>
                </p:cNvPr>
                <p:cNvSpPr txBox="1">
                  <a:spLocks noRot="1" noChangeAspect="1" noMove="1" noResize="1" noEditPoints="1" noAdjustHandles="1" noChangeArrowheads="1" noChangeShapeType="1" noTextEdit="1"/>
                </p:cNvSpPr>
                <p:nvPr/>
              </p:nvSpPr>
              <p:spPr>
                <a:xfrm>
                  <a:off x="4763974" y="624132"/>
                  <a:ext cx="1245530" cy="338554"/>
                </a:xfrm>
                <a:prstGeom prst="rect">
                  <a:avLst/>
                </a:prstGeom>
                <a:blipFill>
                  <a:blip r:embed="rId3"/>
                  <a:stretch>
                    <a:fillRect b="-12500"/>
                  </a:stretch>
                </a:blipFill>
              </p:spPr>
              <p:txBody>
                <a:bodyPr/>
                <a:lstStyle/>
                <a:p>
                  <a:r>
                    <a:rPr lang="en-GB">
                      <a:noFill/>
                    </a:rPr>
                    <a:t> </a:t>
                  </a:r>
                </a:p>
              </p:txBody>
            </p:sp>
          </mc:Fallback>
        </mc:AlternateContent>
        <p:cxnSp>
          <p:nvCxnSpPr>
            <p:cNvPr id="25" name="Straight Arrow Connector 24">
              <a:extLst>
                <a:ext uri="{FF2B5EF4-FFF2-40B4-BE49-F238E27FC236}">
                  <a16:creationId xmlns:a16="http://schemas.microsoft.com/office/drawing/2014/main" id="{7B4166E9-5BDC-42F6-BF59-C89243C84A4C}"/>
                </a:ext>
              </a:extLst>
            </p:cNvPr>
            <p:cNvCxnSpPr>
              <a:cxnSpLocks/>
            </p:cNvCxnSpPr>
            <p:nvPr/>
          </p:nvCxnSpPr>
          <p:spPr>
            <a:xfrm flipH="1">
              <a:off x="4763974" y="1707935"/>
              <a:ext cx="931916" cy="0"/>
            </a:xfrm>
            <a:prstGeom prst="straightConnector1">
              <a:avLst/>
            </a:prstGeom>
            <a:ln w="28575"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6B52B2-9DF7-4881-B479-90099E5708EA}"/>
                    </a:ext>
                  </a:extLst>
                </p:cNvPr>
                <p:cNvSpPr txBox="1"/>
                <p:nvPr/>
              </p:nvSpPr>
              <p:spPr>
                <a:xfrm>
                  <a:off x="5789141" y="1519808"/>
                  <a:ext cx="99552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1" i="0" smtClean="0">
                            <a:latin typeface="Cambria Math" panose="02040503050406030204" pitchFamily="18" charset="0"/>
                          </a:rPr>
                          <m:t>𝐍𝐨𝐢𝐬𝐞</m:t>
                        </m:r>
                        <m:r>
                          <a:rPr lang="en-US" sz="1600" b="1" i="0" smtClean="0">
                            <a:latin typeface="Cambria Math" panose="02040503050406030204" pitchFamily="18" charset="0"/>
                          </a:rPr>
                          <m:t> </m:t>
                        </m:r>
                        <m:r>
                          <a:rPr lang="en-US" sz="1600" b="1" i="0" smtClean="0">
                            <a:latin typeface="Cambria Math" panose="02040503050406030204" pitchFamily="18" charset="0"/>
                          </a:rPr>
                          <m:t>𝐅𝐥𝐨𝐨𝐫</m:t>
                        </m:r>
                      </m:oMath>
                    </m:oMathPara>
                  </a14:m>
                  <a:endParaRPr lang="en-GB" sz="1600" b="1" dirty="0" err="1"/>
                </a:p>
              </p:txBody>
            </p:sp>
          </mc:Choice>
          <mc:Fallback xmlns="">
            <p:sp>
              <p:nvSpPr>
                <p:cNvPr id="27" name="TextBox 26">
                  <a:extLst>
                    <a:ext uri="{FF2B5EF4-FFF2-40B4-BE49-F238E27FC236}">
                      <a16:creationId xmlns:a16="http://schemas.microsoft.com/office/drawing/2014/main" id="{1F6B52B2-9DF7-4881-B479-90099E5708EA}"/>
                    </a:ext>
                  </a:extLst>
                </p:cNvPr>
                <p:cNvSpPr txBox="1">
                  <a:spLocks noRot="1" noChangeAspect="1" noMove="1" noResize="1" noEditPoints="1" noAdjustHandles="1" noChangeArrowheads="1" noChangeShapeType="1" noTextEdit="1"/>
                </p:cNvSpPr>
                <p:nvPr/>
              </p:nvSpPr>
              <p:spPr>
                <a:xfrm>
                  <a:off x="5789141" y="1519808"/>
                  <a:ext cx="995527" cy="338554"/>
                </a:xfrm>
                <a:prstGeom prst="rect">
                  <a:avLst/>
                </a:prstGeom>
                <a:blipFill>
                  <a:blip r:embed="rId4"/>
                  <a:stretch>
                    <a:fillRect l="-15337" r="-9202"/>
                  </a:stretch>
                </a:blipFill>
              </p:spPr>
              <p:txBody>
                <a:bodyPr/>
                <a:lstStyle/>
                <a:p>
                  <a:r>
                    <a:rPr lang="en-GB">
                      <a:noFill/>
                    </a:rPr>
                    <a:t> </a:t>
                  </a:r>
                </a:p>
              </p:txBody>
            </p:sp>
          </mc:Fallback>
        </mc:AlternateContent>
      </p:grpSp>
    </p:spTree>
    <p:extLst>
      <p:ext uri="{BB962C8B-B14F-4D97-AF65-F5344CB8AC3E}">
        <p14:creationId xmlns:p14="http://schemas.microsoft.com/office/powerpoint/2010/main" val="17316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DBE6E2-CC92-4107-8FA5-C5FA80718FB8}"/>
              </a:ext>
            </a:extLst>
          </p:cNvPr>
          <p:cNvSpPr>
            <a:spLocks noGrp="1"/>
          </p:cNvSpPr>
          <p:nvPr>
            <p:ph type="sldNum" sz="quarter" idx="12"/>
          </p:nvPr>
        </p:nvSpPr>
        <p:spPr/>
        <p:txBody>
          <a:bodyPr/>
          <a:lstStyle/>
          <a:p>
            <a:fld id="{8836216C-5BC3-7C44-80F8-E30864FFC228}" type="slidenum">
              <a:rPr lang="en-US" smtClean="0"/>
              <a:t>15</a:t>
            </a:fld>
            <a:endParaRPr lang="en-US"/>
          </a:p>
        </p:txBody>
      </p:sp>
      <p:sp>
        <p:nvSpPr>
          <p:cNvPr id="5" name="Title 1">
            <a:extLst>
              <a:ext uri="{FF2B5EF4-FFF2-40B4-BE49-F238E27FC236}">
                <a16:creationId xmlns:a16="http://schemas.microsoft.com/office/drawing/2014/main" id="{41BE79BB-21E2-42B6-8D78-E79AB4BC2D86}"/>
              </a:ext>
            </a:extLst>
          </p:cNvPr>
          <p:cNvSpPr>
            <a:spLocks noGrp="1"/>
          </p:cNvSpPr>
          <p:nvPr>
            <p:ph type="title"/>
          </p:nvPr>
        </p:nvSpPr>
        <p:spPr>
          <a:xfrm>
            <a:off x="160338" y="206375"/>
            <a:ext cx="8753475" cy="461963"/>
          </a:xfrm>
        </p:spPr>
        <p:txBody>
          <a:bodyPr/>
          <a:lstStyle/>
          <a:p>
            <a:r>
              <a:rPr lang="en-US" dirty="0"/>
              <a:t>Solution 3 </a:t>
            </a:r>
            <a:endParaRPr lang="en-GB"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F79052C-CBB5-4130-B601-545523706AAD}"/>
                  </a:ext>
                </a:extLst>
              </p:cNvPr>
              <p:cNvSpPr txBox="1">
                <a:spLocks/>
              </p:cNvSpPr>
              <p:nvPr/>
            </p:nvSpPr>
            <p:spPr>
              <a:xfrm>
                <a:off x="1" y="1087821"/>
                <a:ext cx="8978462" cy="3635828"/>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S</m:t>
                            </m:r>
                          </m:e>
                          <m:sub>
                            <m:r>
                              <m:rPr>
                                <m:sty m:val="p"/>
                              </m:rPr>
                              <a:rPr lang="en-US" sz="2000" i="0">
                                <a:latin typeface="Cambria Math" panose="02040503050406030204" pitchFamily="18" charset="0"/>
                                <a:ea typeface="Cambria Math" panose="02040503050406030204" pitchFamily="18" charset="0"/>
                              </a:rPr>
                              <m:t>out</m:t>
                            </m:r>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num>
                      <m:den>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up>
                            <m:r>
                              <a:rPr lang="en-US" sz="2000" b="0" i="0" smtClean="0">
                                <a:latin typeface="Cambria Math" panose="02040503050406030204" pitchFamily="18" charset="0"/>
                                <a:ea typeface="Cambria Math" panose="02040503050406030204" pitchFamily="18" charset="0"/>
                              </a:rPr>
                              <m:t>2</m:t>
                            </m:r>
                          </m:sup>
                        </m:sSubSup>
                      </m:den>
                    </m:f>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r>
                          <m:rPr>
                            <m:sty m:val="p"/>
                          </m:rPr>
                          <a:rPr lang="en-US" sz="2000" b="0" i="0" smtClean="0">
                            <a:latin typeface="Cambria Math" panose="02040503050406030204" pitchFamily="18" charset="0"/>
                            <a:ea typeface="Cambria Math" panose="02040503050406030204" pitchFamily="18" charset="0"/>
                          </a:rPr>
                          <m:t>gm</m:t>
                        </m:r>
                      </m:den>
                    </m:f>
                  </m:oMath>
                </a14:m>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i="0">
                                <a:latin typeface="Cambria Math" panose="02040503050406030204" pitchFamily="18" charset="0"/>
                                <a:ea typeface="Cambria Math" panose="02040503050406030204" pitchFamily="18" charset="0"/>
                              </a:rPr>
                              <m:t>L</m:t>
                            </m:r>
                          </m:sub>
                        </m:sSub>
                      </m:num>
                      <m:den>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sub>
                          <m:sup>
                            <m:r>
                              <a:rPr lang="en-US" sz="2000" b="0" i="0" smtClean="0">
                                <a:latin typeface="Cambria Math" panose="02040503050406030204" pitchFamily="18" charset="0"/>
                                <a:ea typeface="Cambria Math" panose="02040503050406030204" pitchFamily="18" charset="0"/>
                              </a:rPr>
                              <m:t>2</m:t>
                            </m:r>
                          </m:sup>
                        </m:sSubSup>
                      </m:den>
                    </m:f>
                  </m:oMath>
                </a14:m>
                <a:endParaRPr lang="en-US" sz="2000" b="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Decrease the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by half and increase gm by factor of 2 will keep the gain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A</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sub>
                    </m:sSub>
                    <m:r>
                      <a:rPr lang="en-US" sz="2000" i="0">
                        <a:latin typeface="Cambria Math" panose="02040503050406030204" pitchFamily="18" charset="0"/>
                        <a:ea typeface="Cambria Math" panose="02040503050406030204" pitchFamily="18" charset="0"/>
                        <a:cs typeface="Arial" panose="020B0604020202020204" pitchFamily="34" charset="0"/>
                      </a:rPr>
                      <m:t> </m:t>
                    </m:r>
                  </m:oMath>
                </a14:m>
                <a:r>
                  <a:rPr lang="en-US" sz="2000" dirty="0">
                    <a:latin typeface="Cambria Math" panose="02040503050406030204" pitchFamily="18" charset="0"/>
                    <a:ea typeface="Cambria Math" panose="02040503050406030204" pitchFamily="18" charset="0"/>
                    <a:cs typeface="Arial" panose="020B0604020202020204" pitchFamily="34" charset="0"/>
                  </a:rPr>
                  <a:t> same but will decrease input referred noise contribution by half of both transistor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M</m:t>
                        </m:r>
                      </m:e>
                      <m:sub>
                        <m:r>
                          <a:rPr lang="en-US" sz="2000" b="0" i="0" smtClean="0">
                            <a:latin typeface="Cambria Math" panose="02040503050406030204" pitchFamily="18" charset="0"/>
                            <a:ea typeface="Cambria Math" panose="02040503050406030204" pitchFamily="18" charset="0"/>
                            <a:cs typeface="Arial" panose="020B0604020202020204" pitchFamily="34" charset="0"/>
                          </a:rPr>
                          <m:t>1 </m:t>
                        </m:r>
                      </m:sub>
                    </m:sSub>
                    <m:r>
                      <a:rPr lang="en-US" sz="2000" i="0">
                        <a:latin typeface="Cambria Math" panose="02040503050406030204" pitchFamily="18" charset="0"/>
                        <a:ea typeface="Cambria Math" panose="02040503050406030204" pitchFamily="18" charset="0"/>
                        <a:cs typeface="Arial" panose="020B0604020202020204" pitchFamily="34" charset="0"/>
                      </a:rPr>
                      <m:t> </m:t>
                    </m:r>
                  </m:oMath>
                </a14:m>
                <a:r>
                  <a:rPr lang="en-US" sz="2000" dirty="0">
                    <a:latin typeface="Cambria Math" panose="02040503050406030204" pitchFamily="18" charset="0"/>
                    <a:ea typeface="Cambria Math" panose="02040503050406030204" pitchFamily="18" charset="0"/>
                    <a:cs typeface="Arial" panose="020B0604020202020204" pitchFamily="34" charset="0"/>
                  </a:rPr>
                  <a:t>and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r>
                          <a:rPr lang="en-US" sz="2000" i="0">
                            <a:latin typeface="Cambria Math" panose="02040503050406030204" pitchFamily="18" charset="0"/>
                            <a:ea typeface="Cambria Math" panose="02040503050406030204" pitchFamily="18" charset="0"/>
                            <a:cs typeface="Arial" panose="020B0604020202020204" pitchFamily="34" charset="0"/>
                          </a:rPr>
                          <m:t> </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a:t>
                </a:r>
              </a:p>
            </p:txBody>
          </p:sp>
        </mc:Choice>
        <mc:Fallback xmlns="">
          <p:sp>
            <p:nvSpPr>
              <p:cNvPr id="6" name="Content Placeholder 2">
                <a:extLst>
                  <a:ext uri="{FF2B5EF4-FFF2-40B4-BE49-F238E27FC236}">
                    <a16:creationId xmlns:a16="http://schemas.microsoft.com/office/drawing/2014/main" id="{9F79052C-CBB5-4130-B601-545523706AAD}"/>
                  </a:ext>
                </a:extLst>
              </p:cNvPr>
              <p:cNvSpPr txBox="1">
                <a:spLocks noRot="1" noChangeAspect="1" noMove="1" noResize="1" noEditPoints="1" noAdjustHandles="1" noChangeArrowheads="1" noChangeShapeType="1" noTextEdit="1"/>
              </p:cNvSpPr>
              <p:nvPr/>
            </p:nvSpPr>
            <p:spPr>
              <a:xfrm>
                <a:off x="1" y="1087821"/>
                <a:ext cx="8978462" cy="3635828"/>
              </a:xfrm>
              <a:prstGeom prst="rect">
                <a:avLst/>
              </a:prstGeom>
              <a:blipFill>
                <a:blip r:embed="rId2"/>
                <a:stretch>
                  <a:fillRect l="-611"/>
                </a:stretch>
              </a:blipFill>
            </p:spPr>
            <p:txBody>
              <a:bodyPr/>
              <a:lstStyle/>
              <a:p>
                <a:r>
                  <a:rPr lang="en-GB">
                    <a:noFill/>
                  </a:rPr>
                  <a:t> </a:t>
                </a:r>
              </a:p>
            </p:txBody>
          </p:sp>
        </mc:Fallback>
      </mc:AlternateContent>
    </p:spTree>
    <p:extLst>
      <p:ext uri="{BB962C8B-B14F-4D97-AF65-F5344CB8AC3E}">
        <p14:creationId xmlns:p14="http://schemas.microsoft.com/office/powerpoint/2010/main" val="92472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B88D-1050-4C7A-877C-A750E67B45C1}"/>
              </a:ext>
            </a:extLst>
          </p:cNvPr>
          <p:cNvSpPr>
            <a:spLocks noGrp="1"/>
          </p:cNvSpPr>
          <p:nvPr>
            <p:ph type="title"/>
          </p:nvPr>
        </p:nvSpPr>
        <p:spPr/>
        <p:txBody>
          <a:bodyPr/>
          <a:lstStyle/>
          <a:p>
            <a:r>
              <a:rPr lang="en-US" dirty="0"/>
              <a:t>MATLAB Session1 (15MIN)</a:t>
            </a:r>
            <a:endParaRPr lang="en-GB" dirty="0"/>
          </a:p>
        </p:txBody>
      </p:sp>
      <p:sp>
        <p:nvSpPr>
          <p:cNvPr id="3" name="Slide Number Placeholder 2">
            <a:extLst>
              <a:ext uri="{FF2B5EF4-FFF2-40B4-BE49-F238E27FC236}">
                <a16:creationId xmlns:a16="http://schemas.microsoft.com/office/drawing/2014/main" id="{22B0EB8E-981D-4817-9840-F60A64802B61}"/>
              </a:ext>
            </a:extLst>
          </p:cNvPr>
          <p:cNvSpPr>
            <a:spLocks noGrp="1"/>
          </p:cNvSpPr>
          <p:nvPr>
            <p:ph type="sldNum" sz="quarter" idx="12"/>
          </p:nvPr>
        </p:nvSpPr>
        <p:spPr/>
        <p:txBody>
          <a:bodyPr/>
          <a:lstStyle/>
          <a:p>
            <a:fld id="{8836216C-5BC3-7C44-80F8-E30864FFC228}" type="slidenum">
              <a:rPr lang="en-US" smtClean="0"/>
              <a:t>16</a:t>
            </a:fld>
            <a:endParaRPr lang="en-US"/>
          </a:p>
        </p:txBody>
      </p:sp>
      <p:pic>
        <p:nvPicPr>
          <p:cNvPr id="13" name="Picture 12" descr="Diagram&#10;&#10;Description automatically generated">
            <a:extLst>
              <a:ext uri="{FF2B5EF4-FFF2-40B4-BE49-F238E27FC236}">
                <a16:creationId xmlns:a16="http://schemas.microsoft.com/office/drawing/2014/main" id="{54B61890-CA0F-49AE-9A14-A3125988E3CE}"/>
              </a:ext>
            </a:extLst>
          </p:cNvPr>
          <p:cNvPicPr>
            <a:picLocks noChangeAspect="1"/>
          </p:cNvPicPr>
          <p:nvPr/>
        </p:nvPicPr>
        <p:blipFill>
          <a:blip r:embed="rId2"/>
          <a:stretch>
            <a:fillRect/>
          </a:stretch>
        </p:blipFill>
        <p:spPr>
          <a:xfrm>
            <a:off x="2307274" y="667759"/>
            <a:ext cx="2952902" cy="4083260"/>
          </a:xfrm>
          <a:prstGeom prst="rect">
            <a:avLst/>
          </a:prstGeom>
        </p:spPr>
      </p:pic>
    </p:spTree>
    <p:extLst>
      <p:ext uri="{BB962C8B-B14F-4D97-AF65-F5344CB8AC3E}">
        <p14:creationId xmlns:p14="http://schemas.microsoft.com/office/powerpoint/2010/main" val="6772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259BE4-4DB5-4632-8BB5-AC00BCD1B49E}"/>
              </a:ext>
            </a:extLst>
          </p:cNvPr>
          <p:cNvSpPr>
            <a:spLocks noGrp="1"/>
          </p:cNvSpPr>
          <p:nvPr>
            <p:ph type="sldNum" sz="quarter" idx="12"/>
          </p:nvPr>
        </p:nvSpPr>
        <p:spPr/>
        <p:txBody>
          <a:bodyPr/>
          <a:lstStyle/>
          <a:p>
            <a:fld id="{8836216C-5BC3-7C44-80F8-E30864FFC228}" type="slidenum">
              <a:rPr lang="en-US" smtClean="0"/>
              <a:t>17</a:t>
            </a:fld>
            <a:endParaRPr lang="en-US"/>
          </a:p>
        </p:txBody>
      </p:sp>
      <p:sp>
        <p:nvSpPr>
          <p:cNvPr id="5" name="Title 1">
            <a:extLst>
              <a:ext uri="{FF2B5EF4-FFF2-40B4-BE49-F238E27FC236}">
                <a16:creationId xmlns:a16="http://schemas.microsoft.com/office/drawing/2014/main" id="{2001AD0E-0EAA-4079-A5CF-6720C6DBFEB2}"/>
              </a:ext>
            </a:extLst>
          </p:cNvPr>
          <p:cNvSpPr>
            <a:spLocks noGrp="1"/>
          </p:cNvSpPr>
          <p:nvPr>
            <p:ph type="title"/>
          </p:nvPr>
        </p:nvSpPr>
        <p:spPr>
          <a:xfrm>
            <a:off x="160631" y="206094"/>
            <a:ext cx="8753475" cy="461665"/>
          </a:xfrm>
        </p:spPr>
        <p:txBody>
          <a:bodyPr/>
          <a:lstStyle/>
          <a:p>
            <a:r>
              <a:rPr lang="en-US" dirty="0"/>
              <a:t>MATLAB Session1</a:t>
            </a:r>
            <a:endParaRPr lang="en-GB" dirty="0"/>
          </a:p>
        </p:txBody>
      </p:sp>
      <p:sp>
        <p:nvSpPr>
          <p:cNvPr id="8" name="Content Placeholder 2">
            <a:extLst>
              <a:ext uri="{FF2B5EF4-FFF2-40B4-BE49-F238E27FC236}">
                <a16:creationId xmlns:a16="http://schemas.microsoft.com/office/drawing/2014/main" id="{FC5EC294-B74E-48B7-8473-845A86CCE57A}"/>
              </a:ext>
            </a:extLst>
          </p:cNvPr>
          <p:cNvSpPr txBox="1">
            <a:spLocks/>
          </p:cNvSpPr>
          <p:nvPr/>
        </p:nvSpPr>
        <p:spPr>
          <a:xfrm>
            <a:off x="315311" y="2806262"/>
            <a:ext cx="8598796" cy="1796218"/>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9DECAE2-8D46-43C7-BE94-F60A27A10C48}"/>
                  </a:ext>
                </a:extLst>
              </p:cNvPr>
              <p:cNvSpPr txBox="1">
                <a:spLocks/>
              </p:cNvSpPr>
              <p:nvPr/>
            </p:nvSpPr>
            <p:spPr>
              <a:xfrm>
                <a:off x="4683866" y="667759"/>
                <a:ext cx="4460136" cy="3934721"/>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r>
                      <a:rPr lang="en-US" sz="20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W</m:t>
                        </m:r>
                      </m:num>
                      <m:den>
                        <m:r>
                          <a:rPr lang="en-US" sz="2000"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den>
                    </m:f>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μ</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n</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ox</m:t>
                        </m:r>
                      </m:sub>
                    </m:sSub>
                    <m:sSubSup>
                      <m:sSub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bSup>
                  </m:oMath>
                </a14:m>
                <a:endParaRPr lang="en-US" sz="2000" b="0" i="1"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and channel length is fixed. </a:t>
                </a:r>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is varied by changing W.</a:t>
                </a:r>
              </a:p>
              <a:p>
                <a:r>
                  <a:rPr lang="en-US" sz="2000" dirty="0">
                    <a:latin typeface="Cambria Math" panose="02040503050406030204" pitchFamily="18" charset="0"/>
                    <a:ea typeface="Cambria Math" panose="02040503050406030204" pitchFamily="18" charset="0"/>
                    <a:cs typeface="Arial" panose="020B0604020202020204" pitchFamily="34" charset="0"/>
                  </a:rPr>
                  <a:t>Vary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from 50u to 1mA.</a:t>
                </a:r>
              </a:p>
              <a:p>
                <a:r>
                  <a:rPr lang="en-US" sz="2000" dirty="0">
                    <a:latin typeface="Cambria Math" panose="02040503050406030204" pitchFamily="18" charset="0"/>
                    <a:ea typeface="Cambria Math" panose="02040503050406030204" pitchFamily="18" charset="0"/>
                    <a:cs typeface="Arial" panose="020B0604020202020204" pitchFamily="34" charset="0"/>
                  </a:rPr>
                  <a:t>Parameter </a:t>
                </a:r>
                <a:r>
                  <a:rPr lang="en-US" sz="2000" dirty="0" err="1">
                    <a:latin typeface="Cambria Math" panose="02040503050406030204" pitchFamily="18" charset="0"/>
                    <a:ea typeface="Cambria Math" panose="02040503050406030204" pitchFamily="18" charset="0"/>
                    <a:cs typeface="Arial" panose="020B0604020202020204" pitchFamily="34" charset="0"/>
                  </a:rPr>
                  <a:t>KeepConstant</a:t>
                </a:r>
                <a:r>
                  <a:rPr lang="en-US" sz="2000" dirty="0">
                    <a:latin typeface="Cambria Math" panose="02040503050406030204" pitchFamily="18" charset="0"/>
                    <a:ea typeface="Cambria Math" panose="02040503050406030204" pitchFamily="18" charset="0"/>
                    <a:cs typeface="Arial" panose="020B0604020202020204" pitchFamily="34" charset="0"/>
                  </a:rPr>
                  <a:t> =‘ids’  enables computation of channel width and hence gm based of Mn1.ids parameter as shown. </a:t>
                </a:r>
              </a:p>
              <a:p>
                <a:endParaRPr lang="en-US" sz="2000" b="0" dirty="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Content Placeholder 2">
                <a:extLst>
                  <a:ext uri="{FF2B5EF4-FFF2-40B4-BE49-F238E27FC236}">
                    <a16:creationId xmlns:a16="http://schemas.microsoft.com/office/drawing/2014/main" id="{79DECAE2-8D46-43C7-BE94-F60A27A10C48}"/>
                  </a:ext>
                </a:extLst>
              </p:cNvPr>
              <p:cNvSpPr txBox="1">
                <a:spLocks noRot="1" noChangeAspect="1" noMove="1" noResize="1" noEditPoints="1" noAdjustHandles="1" noChangeArrowheads="1" noChangeShapeType="1" noTextEdit="1"/>
              </p:cNvSpPr>
              <p:nvPr/>
            </p:nvSpPr>
            <p:spPr>
              <a:xfrm>
                <a:off x="4683866" y="667759"/>
                <a:ext cx="4460136" cy="3934721"/>
              </a:xfrm>
              <a:prstGeom prst="rect">
                <a:avLst/>
              </a:prstGeom>
              <a:blipFill>
                <a:blip r:embed="rId2"/>
                <a:stretch>
                  <a:fillRect l="-123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CE1CCA2D-D753-46C3-914F-9D4899AEEE54}"/>
              </a:ext>
            </a:extLst>
          </p:cNvPr>
          <p:cNvPicPr>
            <a:picLocks noChangeAspect="1"/>
          </p:cNvPicPr>
          <p:nvPr/>
        </p:nvPicPr>
        <p:blipFill>
          <a:blip r:embed="rId3"/>
          <a:stretch>
            <a:fillRect/>
          </a:stretch>
        </p:blipFill>
        <p:spPr>
          <a:xfrm>
            <a:off x="38881" y="742492"/>
            <a:ext cx="4575828" cy="1310958"/>
          </a:xfrm>
          <a:prstGeom prst="rect">
            <a:avLst/>
          </a:prstGeom>
        </p:spPr>
      </p:pic>
      <p:pic>
        <p:nvPicPr>
          <p:cNvPr id="13" name="Picture 12">
            <a:extLst>
              <a:ext uri="{FF2B5EF4-FFF2-40B4-BE49-F238E27FC236}">
                <a16:creationId xmlns:a16="http://schemas.microsoft.com/office/drawing/2014/main" id="{438BD81B-D9DA-4DA4-826D-BE215C6DDE10}"/>
              </a:ext>
            </a:extLst>
          </p:cNvPr>
          <p:cNvPicPr>
            <a:picLocks noChangeAspect="1"/>
          </p:cNvPicPr>
          <p:nvPr/>
        </p:nvPicPr>
        <p:blipFill>
          <a:blip r:embed="rId4"/>
          <a:stretch>
            <a:fillRect/>
          </a:stretch>
        </p:blipFill>
        <p:spPr>
          <a:xfrm>
            <a:off x="384468" y="2159267"/>
            <a:ext cx="4152900" cy="1409700"/>
          </a:xfrm>
          <a:prstGeom prst="rect">
            <a:avLst/>
          </a:prstGeom>
        </p:spPr>
      </p:pic>
    </p:spTree>
    <p:extLst>
      <p:ext uri="{BB962C8B-B14F-4D97-AF65-F5344CB8AC3E}">
        <p14:creationId xmlns:p14="http://schemas.microsoft.com/office/powerpoint/2010/main" val="428501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D7D01B-FCF5-4C85-85A9-5BCE650B426E}"/>
              </a:ext>
            </a:extLst>
          </p:cNvPr>
          <p:cNvSpPr>
            <a:spLocks noGrp="1"/>
          </p:cNvSpPr>
          <p:nvPr>
            <p:ph type="sldNum" sz="quarter" idx="12"/>
          </p:nvPr>
        </p:nvSpPr>
        <p:spPr/>
        <p:txBody>
          <a:bodyPr/>
          <a:lstStyle/>
          <a:p>
            <a:fld id="{8836216C-5BC3-7C44-80F8-E30864FFC228}" type="slidenum">
              <a:rPr lang="en-US" smtClean="0"/>
              <a:t>18</a:t>
            </a:fld>
            <a:endParaRPr lang="en-US"/>
          </a:p>
        </p:txBody>
      </p:sp>
      <p:sp>
        <p:nvSpPr>
          <p:cNvPr id="5" name="Title 1">
            <a:extLst>
              <a:ext uri="{FF2B5EF4-FFF2-40B4-BE49-F238E27FC236}">
                <a16:creationId xmlns:a16="http://schemas.microsoft.com/office/drawing/2014/main" id="{BC0DCBEA-C37A-4618-8AE0-0FC18E242DA8}"/>
              </a:ext>
            </a:extLst>
          </p:cNvPr>
          <p:cNvSpPr>
            <a:spLocks noGrp="1"/>
          </p:cNvSpPr>
          <p:nvPr>
            <p:ph type="title"/>
          </p:nvPr>
        </p:nvSpPr>
        <p:spPr>
          <a:xfrm>
            <a:off x="160338" y="206375"/>
            <a:ext cx="8753475" cy="461963"/>
          </a:xfrm>
        </p:spPr>
        <p:txBody>
          <a:bodyPr/>
          <a:lstStyle/>
          <a:p>
            <a:r>
              <a:rPr lang="en-US" dirty="0"/>
              <a:t>MATLAB Session1</a:t>
            </a:r>
            <a:endParaRPr lang="en-GB" dirty="0"/>
          </a:p>
        </p:txBody>
      </p:sp>
      <p:pic>
        <p:nvPicPr>
          <p:cNvPr id="11" name="Picture 10">
            <a:extLst>
              <a:ext uri="{FF2B5EF4-FFF2-40B4-BE49-F238E27FC236}">
                <a16:creationId xmlns:a16="http://schemas.microsoft.com/office/drawing/2014/main" id="{8EAB2298-1358-4455-87FE-24DD541EEE0D}"/>
              </a:ext>
            </a:extLst>
          </p:cNvPr>
          <p:cNvPicPr>
            <a:picLocks noChangeAspect="1"/>
          </p:cNvPicPr>
          <p:nvPr/>
        </p:nvPicPr>
        <p:blipFill>
          <a:blip r:embed="rId2"/>
          <a:stretch>
            <a:fillRect/>
          </a:stretch>
        </p:blipFill>
        <p:spPr>
          <a:xfrm>
            <a:off x="305640" y="925678"/>
            <a:ext cx="8759533" cy="1167325"/>
          </a:xfrm>
          <a:prstGeom prst="rect">
            <a:avLst/>
          </a:prstGeom>
        </p:spPr>
      </p:pic>
      <p:sp>
        <p:nvSpPr>
          <p:cNvPr id="12" name="Content Placeholder 2">
            <a:extLst>
              <a:ext uri="{FF2B5EF4-FFF2-40B4-BE49-F238E27FC236}">
                <a16:creationId xmlns:a16="http://schemas.microsoft.com/office/drawing/2014/main" id="{84AD1377-8774-4AB5-815F-884990022D81}"/>
              </a:ext>
            </a:extLst>
          </p:cNvPr>
          <p:cNvSpPr txBox="1">
            <a:spLocks/>
          </p:cNvSpPr>
          <p:nvPr/>
        </p:nvSpPr>
        <p:spPr>
          <a:xfrm>
            <a:off x="56075" y="2191407"/>
            <a:ext cx="8759533" cy="2525374"/>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latin typeface="Cambria Math" panose="02040503050406030204" pitchFamily="18" charset="0"/>
                <a:ea typeface="Cambria Math" panose="02040503050406030204" pitchFamily="18" charset="0"/>
                <a:cs typeface="Arial" panose="020B0604020202020204" pitchFamily="34" charset="0"/>
              </a:rPr>
              <a:t>Vary the drain current using Mn1.ids from 50u to 1mA .</a:t>
            </a:r>
          </a:p>
          <a:p>
            <a:r>
              <a:rPr lang="en-US" sz="2000" dirty="0">
                <a:latin typeface="Cambria Math" panose="02040503050406030204" pitchFamily="18" charset="0"/>
                <a:ea typeface="Cambria Math" panose="02040503050406030204" pitchFamily="18" charset="0"/>
                <a:cs typeface="Arial" panose="020B0604020202020204" pitchFamily="34" charset="0"/>
              </a:rPr>
              <a:t>Plot drain current vs gm.</a:t>
            </a:r>
          </a:p>
          <a:p>
            <a:r>
              <a:rPr lang="en-US" sz="2000" dirty="0">
                <a:latin typeface="Cambria Math" panose="02040503050406030204" pitchFamily="18" charset="0"/>
                <a:ea typeface="Cambria Math" panose="02040503050406030204" pitchFamily="18" charset="0"/>
                <a:cs typeface="Arial" panose="020B0604020202020204" pitchFamily="34" charset="0"/>
              </a:rPr>
              <a:t>Plot Transistor width vs gm.</a:t>
            </a:r>
          </a:p>
          <a:p>
            <a:r>
              <a:rPr lang="en-US" sz="2000" dirty="0">
                <a:latin typeface="Cambria Math" panose="02040503050406030204" pitchFamily="18" charset="0"/>
                <a:ea typeface="Cambria Math" panose="02040503050406030204" pitchFamily="18" charset="0"/>
                <a:cs typeface="Arial" panose="020B0604020202020204" pitchFamily="34" charset="0"/>
              </a:rPr>
              <a:t>Also plot input referred thermal noise , flicker noise vs  gm. </a:t>
            </a:r>
          </a:p>
          <a:p>
            <a:r>
              <a:rPr lang="en-US" sz="2000" dirty="0">
                <a:latin typeface="Cambria Math" panose="02040503050406030204" pitchFamily="18" charset="0"/>
                <a:ea typeface="Cambria Math" panose="02040503050406030204" pitchFamily="18" charset="0"/>
                <a:cs typeface="Arial" panose="020B0604020202020204" pitchFamily="34" charset="0"/>
              </a:rPr>
              <a:t>Keep fnoise_spot1 parameter as 1Hz for now. It is the frequency at which spot noise is obtained. </a:t>
            </a: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313168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507458-5B6E-4FF5-86FD-78C1D084FCCF}"/>
              </a:ext>
            </a:extLst>
          </p:cNvPr>
          <p:cNvSpPr>
            <a:spLocks noGrp="1"/>
          </p:cNvSpPr>
          <p:nvPr>
            <p:ph type="sldNum" sz="quarter" idx="12"/>
          </p:nvPr>
        </p:nvSpPr>
        <p:spPr/>
        <p:txBody>
          <a:bodyPr/>
          <a:lstStyle/>
          <a:p>
            <a:fld id="{8836216C-5BC3-7C44-80F8-E30864FFC228}" type="slidenum">
              <a:rPr lang="en-US" smtClean="0"/>
              <a:t>19</a:t>
            </a:fld>
            <a:endParaRPr lang="en-US"/>
          </a:p>
        </p:txBody>
      </p:sp>
      <p:sp>
        <p:nvSpPr>
          <p:cNvPr id="5" name="Title 1">
            <a:extLst>
              <a:ext uri="{FF2B5EF4-FFF2-40B4-BE49-F238E27FC236}">
                <a16:creationId xmlns:a16="http://schemas.microsoft.com/office/drawing/2014/main" id="{91BBA37D-08E5-47C7-891D-005C44DDB12C}"/>
              </a:ext>
            </a:extLst>
          </p:cNvPr>
          <p:cNvSpPr>
            <a:spLocks noGrp="1"/>
          </p:cNvSpPr>
          <p:nvPr>
            <p:ph type="title"/>
          </p:nvPr>
        </p:nvSpPr>
        <p:spPr>
          <a:xfrm>
            <a:off x="160338" y="206375"/>
            <a:ext cx="8753475" cy="461963"/>
          </a:xfrm>
        </p:spPr>
        <p:txBody>
          <a:bodyPr/>
          <a:lstStyle/>
          <a:p>
            <a:r>
              <a:rPr lang="en-US" dirty="0"/>
              <a:t>MATLAB Session1</a:t>
            </a:r>
            <a:endParaRPr lang="en-GB"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848EA39B-4283-4E04-BF36-4D3FA243F1BC}"/>
                  </a:ext>
                </a:extLst>
              </p:cNvPr>
              <p:cNvSpPr txBox="1">
                <a:spLocks/>
              </p:cNvSpPr>
              <p:nvPr/>
            </p:nvSpPr>
            <p:spPr>
              <a:xfrm>
                <a:off x="606972" y="961696"/>
                <a:ext cx="8537029" cy="3932301"/>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r>
                      <a:rPr lang="en-US" sz="20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W</m:t>
                        </m:r>
                      </m:num>
                      <m:den>
                        <m:r>
                          <a:rPr lang="en-US" sz="2000"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den>
                    </m:f>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μ</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n</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ox</m:t>
                        </m:r>
                      </m:sub>
                    </m:sSub>
                    <m:sSubSup>
                      <m:sSub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bSup>
                  </m:oMath>
                </a14:m>
                <a:r>
                  <a:rPr lang="en-US" sz="2000" dirty="0">
                    <a:latin typeface="Cambria Math" panose="02040503050406030204" pitchFamily="18" charset="0"/>
                    <a:ea typeface="Cambria Math" panose="02040503050406030204" pitchFamily="18" charset="0"/>
                    <a:cs typeface="Arial" panose="020B0604020202020204" pitchFamily="34" charset="0"/>
                  </a:rPr>
                  <a:t> and hence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ds</m:t>
                        </m:r>
                      </m:sub>
                    </m:sSub>
                    <m:r>
                      <m:rPr>
                        <m:sty m:val="p"/>
                      </m:rPr>
                      <a:rPr lang="el-GR" sz="2000" i="1" smtClean="0">
                        <a:latin typeface="Cambria Math" panose="02040503050406030204" pitchFamily="18" charset="0"/>
                        <a:ea typeface="Cambria Math" panose="02040503050406030204" pitchFamily="18" charset="0"/>
                        <a:cs typeface="Arial" panose="020B0604020202020204" pitchFamily="34" charset="0"/>
                      </a:rPr>
                      <m:t>α</m:t>
                    </m:r>
                    <m:r>
                      <a:rPr lang="en-US" sz="2000" b="0" i="0" smtClean="0">
                        <a:latin typeface="Cambria Math" panose="02040503050406030204" pitchFamily="18" charset="0"/>
                        <a:ea typeface="Cambria Math" panose="02040503050406030204" pitchFamily="18" charset="0"/>
                        <a:cs typeface="Arial" panose="020B0604020202020204" pitchFamily="34" charset="0"/>
                      </a:rPr>
                      <m:t> </m:t>
                    </m:r>
                    <m:r>
                      <m:rPr>
                        <m:sty m:val="p"/>
                      </m:rPr>
                      <a:rPr lang="en-US" sz="2000">
                        <a:latin typeface="Cambria Math" panose="02040503050406030204" pitchFamily="18" charset="0"/>
                        <a:ea typeface="Cambria Math" panose="02040503050406030204" pitchFamily="18" charset="0"/>
                        <a:cs typeface="Arial" panose="020B0604020202020204" pitchFamily="34" charset="0"/>
                      </a:rPr>
                      <m:t>W</m:t>
                    </m:r>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gm=2</a:t>
                </a:r>
                <a:r>
                  <a:rPr lang="en-US" sz="2000" b="0" dirty="0">
                    <a:ea typeface="Cambria Math" panose="02040503050406030204" pitchFamily="18" charset="0"/>
                    <a:cs typeface="Arial" panose="020B0604020202020204" pitchFamily="34"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num>
                      <m:den>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or gm=</a:t>
                </a:r>
                <a:r>
                  <a:rPr lang="en-US" sz="2000" dirty="0">
                    <a:ea typeface="Cambria Math" panose="02040503050406030204" pitchFamily="18"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r>
                          <m:rPr>
                            <m:sty m:val="p"/>
                          </m:rPr>
                          <a:rPr lang="en-US" sz="2000" i="0">
                            <a:latin typeface="Cambria Math" panose="02040503050406030204" pitchFamily="18" charset="0"/>
                            <a:ea typeface="Cambria Math" panose="02040503050406030204" pitchFamily="18" charset="0"/>
                            <a:cs typeface="Arial" panose="020B0604020202020204" pitchFamily="34" charset="0"/>
                          </a:rPr>
                          <m:t>W</m:t>
                        </m:r>
                      </m:num>
                      <m:den>
                        <m:r>
                          <m:rPr>
                            <m:sty m:val="p"/>
                          </m:rPr>
                          <a:rPr lang="en-US" sz="2000" i="0">
                            <a:latin typeface="Cambria Math" panose="02040503050406030204" pitchFamily="18" charset="0"/>
                            <a:ea typeface="Cambria Math" panose="02040503050406030204" pitchFamily="18" charset="0"/>
                            <a:cs typeface="Arial" panose="020B0604020202020204" pitchFamily="34" charset="0"/>
                          </a:rPr>
                          <m:t>L</m:t>
                        </m:r>
                      </m:den>
                    </m:f>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μ</m:t>
                        </m:r>
                      </m:e>
                      <m:sub>
                        <m:r>
                          <m:rPr>
                            <m:sty m:val="p"/>
                          </m:rPr>
                          <a:rPr lang="en-US" sz="2000" i="0">
                            <a:latin typeface="Cambria Math" panose="02040503050406030204" pitchFamily="18" charset="0"/>
                            <a:ea typeface="Cambria Math" panose="02040503050406030204" pitchFamily="18" charset="0"/>
                            <a:cs typeface="Arial" panose="020B0604020202020204" pitchFamily="34" charset="0"/>
                          </a:rPr>
                          <m:t>n</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i="0">
                            <a:latin typeface="Cambria Math" panose="02040503050406030204" pitchFamily="18" charset="0"/>
                            <a:ea typeface="Cambria Math" panose="02040503050406030204" pitchFamily="18" charset="0"/>
                            <a:cs typeface="Arial" panose="020B0604020202020204" pitchFamily="34" charset="0"/>
                          </a:rPr>
                          <m:t>ox</m:t>
                        </m:r>
                      </m:sub>
                    </m:sSub>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thermal</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r>
                          <m:rPr>
                            <m:sty m:val="p"/>
                          </m:rPr>
                          <a:rPr lang="en-US" sz="2000" b="0" i="0" smtClean="0">
                            <a:latin typeface="Cambria Math" panose="02040503050406030204" pitchFamily="18" charset="0"/>
                            <a:ea typeface="Cambria Math" panose="02040503050406030204" pitchFamily="18" charset="0"/>
                          </a:rPr>
                          <m:t>gm</m:t>
                        </m:r>
                      </m:den>
                    </m:f>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and</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hence</m:t>
                    </m:r>
                    <m:sSub>
                      <m:sSubPr>
                        <m:ctrlPr>
                          <a:rPr lang="en-US" sz="2000" i="1">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 </m:t>
                        </m:r>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thermal</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l-GR" sz="2000" dirty="0">
                    <a:ea typeface="Cambria Math" panose="02040503050406030204" pitchFamily="18" charset="0"/>
                    <a:cs typeface="Arial" panose="020B0604020202020204" pitchFamily="34" charset="0"/>
                  </a:rPr>
                  <a:t> </a:t>
                </a:r>
                <a14:m>
                  <m:oMath xmlns:m="http://schemas.openxmlformats.org/officeDocument/2006/math">
                    <m:r>
                      <m:rPr>
                        <m:sty m:val="p"/>
                      </m:rPr>
                      <a:rPr lang="el-GR" sz="2000" i="1">
                        <a:latin typeface="Cambria Math" panose="02040503050406030204" pitchFamily="18" charset="0"/>
                        <a:ea typeface="Cambria Math" panose="02040503050406030204" pitchFamily="18" charset="0"/>
                        <a:cs typeface="Arial" panose="020B0604020202020204" pitchFamily="34" charset="0"/>
                      </a:rPr>
                      <m:t>α</m:t>
                    </m:r>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r>
                          <a:rPr lang="en-US" sz="2000" b="0" i="0" smtClean="0">
                            <a:latin typeface="Cambria Math" panose="02040503050406030204" pitchFamily="18" charset="0"/>
                            <a:ea typeface="Cambria Math" panose="02040503050406030204" pitchFamily="18" charset="0"/>
                            <a:cs typeface="Arial" panose="020B0604020202020204" pitchFamily="34" charset="0"/>
                          </a:rPr>
                          <m:t>1</m:t>
                        </m:r>
                      </m:num>
                      <m:den>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flicker</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K</m:t>
                        </m:r>
                      </m:num>
                      <m:den>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ox</m:t>
                            </m:r>
                          </m:sub>
                        </m:sSub>
                        <m:r>
                          <m:rPr>
                            <m:sty m:val="p"/>
                          </m:rPr>
                          <a:rPr lang="en-US" sz="2000" b="0" i="0" smtClean="0">
                            <a:latin typeface="Cambria Math" panose="02040503050406030204" pitchFamily="18" charset="0"/>
                            <a:ea typeface="Cambria Math" panose="02040503050406030204" pitchFamily="18" charset="0"/>
                          </a:rPr>
                          <m:t>WL</m:t>
                        </m:r>
                        <m:r>
                          <a:rPr lang="en-US" sz="2000" b="0" i="1" smtClean="0">
                            <a:latin typeface="Cambria Math" panose="02040503050406030204" pitchFamily="18" charset="0"/>
                            <a:ea typeface="Cambria Math" panose="02040503050406030204" pitchFamily="18" charset="0"/>
                          </a:rPr>
                          <m:t>𝑓</m:t>
                        </m:r>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and here f=1Hz .</a:t>
                </a:r>
              </a:p>
              <a:p>
                <a:r>
                  <a:rPr lang="en-US" sz="2000" dirty="0">
                    <a:latin typeface="Cambria Math" panose="02040503050406030204" pitchFamily="18" charset="0"/>
                    <a:ea typeface="Cambria Math" panose="02040503050406030204" pitchFamily="18" charset="0"/>
                    <a:cs typeface="Arial" panose="020B0604020202020204" pitchFamily="34" charset="0"/>
                  </a:rPr>
                  <a:t>To decrease input referred thermal noise by a factor of 2 keeping same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  both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ds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and hence W have  to be increased by a factor of 2.</a:t>
                </a:r>
              </a:p>
              <a:p>
                <a:r>
                  <a:rPr lang="en-US" sz="2000" dirty="0">
                    <a:latin typeface="Cambria Math" panose="02040503050406030204" pitchFamily="18" charset="0"/>
                    <a:ea typeface="Cambria Math" panose="02040503050406030204" pitchFamily="18" charset="0"/>
                    <a:cs typeface="Arial" panose="020B0604020202020204" pitchFamily="34" charset="0"/>
                  </a:rPr>
                  <a:t>We tradeoff power for better thermal noise performance. </a:t>
                </a: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p:sp>
            <p:nvSpPr>
              <p:cNvPr id="8" name="Content Placeholder 2">
                <a:extLst>
                  <a:ext uri="{FF2B5EF4-FFF2-40B4-BE49-F238E27FC236}">
                    <a16:creationId xmlns:a16="http://schemas.microsoft.com/office/drawing/2014/main" id="{848EA39B-4283-4E04-BF36-4D3FA243F1BC}"/>
                  </a:ext>
                </a:extLst>
              </p:cNvPr>
              <p:cNvSpPr txBox="1">
                <a:spLocks noRot="1" noChangeAspect="1" noMove="1" noResize="1" noEditPoints="1" noAdjustHandles="1" noChangeArrowheads="1" noChangeShapeType="1" noTextEdit="1"/>
              </p:cNvSpPr>
              <p:nvPr/>
            </p:nvSpPr>
            <p:spPr>
              <a:xfrm>
                <a:off x="606972" y="961696"/>
                <a:ext cx="8537029" cy="3932301"/>
              </a:xfrm>
              <a:prstGeom prst="rect">
                <a:avLst/>
              </a:prstGeom>
              <a:blipFill>
                <a:blip r:embed="rId2"/>
                <a:stretch>
                  <a:fillRect l="-643"/>
                </a:stretch>
              </a:blipFill>
            </p:spPr>
            <p:txBody>
              <a:bodyPr/>
              <a:lstStyle/>
              <a:p>
                <a:r>
                  <a:rPr lang="en-GB">
                    <a:noFill/>
                  </a:rPr>
                  <a:t> </a:t>
                </a:r>
              </a:p>
            </p:txBody>
          </p:sp>
        </mc:Fallback>
      </mc:AlternateContent>
    </p:spTree>
    <p:extLst>
      <p:ext uri="{BB962C8B-B14F-4D97-AF65-F5344CB8AC3E}">
        <p14:creationId xmlns:p14="http://schemas.microsoft.com/office/powerpoint/2010/main" val="8118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36216C-5BC3-7C44-80F8-E30864FFC228}" type="slidenum">
              <a:rPr lang="en-US" smtClean="0"/>
              <a:t>2</a:t>
            </a:fld>
            <a:endParaRPr lang="en-US"/>
          </a:p>
        </p:txBody>
      </p:sp>
      <p:sp>
        <p:nvSpPr>
          <p:cNvPr id="20" name="Title 19">
            <a:extLst>
              <a:ext uri="{FF2B5EF4-FFF2-40B4-BE49-F238E27FC236}">
                <a16:creationId xmlns:a16="http://schemas.microsoft.com/office/drawing/2014/main" id="{2586C394-7D88-4AFE-BEC8-F5D4DCA68C37}"/>
              </a:ext>
            </a:extLst>
          </p:cNvPr>
          <p:cNvSpPr>
            <a:spLocks noGrp="1"/>
          </p:cNvSpPr>
          <p:nvPr>
            <p:ph type="title"/>
          </p:nvPr>
        </p:nvSpPr>
        <p:spPr>
          <a:xfrm>
            <a:off x="160631" y="54848"/>
            <a:ext cx="8753475" cy="461665"/>
          </a:xfrm>
        </p:spPr>
        <p:txBody>
          <a:bodyPr/>
          <a:lstStyle/>
          <a:p>
            <a:r>
              <a:rPr lang="en-US" dirty="0"/>
              <a:t>Resistor Noise </a:t>
            </a:r>
            <a:endParaRPr lang="en-GB" dirty="0"/>
          </a:p>
        </p:txBody>
      </p:sp>
      <p:pic>
        <p:nvPicPr>
          <p:cNvPr id="3" name="Picture 2">
            <a:extLst>
              <a:ext uri="{FF2B5EF4-FFF2-40B4-BE49-F238E27FC236}">
                <a16:creationId xmlns:a16="http://schemas.microsoft.com/office/drawing/2014/main" id="{E567F96B-6E9B-4DDA-9304-4EC3798C4834}"/>
              </a:ext>
            </a:extLst>
          </p:cNvPr>
          <p:cNvPicPr>
            <a:picLocks noChangeAspect="1"/>
          </p:cNvPicPr>
          <p:nvPr/>
        </p:nvPicPr>
        <p:blipFill>
          <a:blip r:embed="rId2"/>
          <a:stretch>
            <a:fillRect/>
          </a:stretch>
        </p:blipFill>
        <p:spPr>
          <a:xfrm>
            <a:off x="5768497" y="531240"/>
            <a:ext cx="3375503" cy="2035230"/>
          </a:xfrm>
          <a:prstGeom prst="rect">
            <a:avLst/>
          </a:prstGeom>
        </p:spPr>
      </p:pic>
      <p:pic>
        <p:nvPicPr>
          <p:cNvPr id="6" name="Picture 5">
            <a:extLst>
              <a:ext uri="{FF2B5EF4-FFF2-40B4-BE49-F238E27FC236}">
                <a16:creationId xmlns:a16="http://schemas.microsoft.com/office/drawing/2014/main" id="{5E39BC6D-A819-4BD6-8AF6-EDB48D0EF91A}"/>
              </a:ext>
            </a:extLst>
          </p:cNvPr>
          <p:cNvPicPr>
            <a:picLocks noChangeAspect="1"/>
          </p:cNvPicPr>
          <p:nvPr/>
        </p:nvPicPr>
        <p:blipFill>
          <a:blip r:embed="rId3"/>
          <a:stretch>
            <a:fillRect/>
          </a:stretch>
        </p:blipFill>
        <p:spPr>
          <a:xfrm>
            <a:off x="441434" y="516513"/>
            <a:ext cx="2319830" cy="2005568"/>
          </a:xfrm>
          <a:prstGeom prst="rect">
            <a:avLst/>
          </a:prstGeom>
        </p:spPr>
      </p:pic>
      <p:sp>
        <p:nvSpPr>
          <p:cNvPr id="10" name="Content Placeholder 2">
            <a:extLst>
              <a:ext uri="{FF2B5EF4-FFF2-40B4-BE49-F238E27FC236}">
                <a16:creationId xmlns:a16="http://schemas.microsoft.com/office/drawing/2014/main" id="{39043B2B-645A-4F4B-A3CB-2839B166B53A}"/>
              </a:ext>
            </a:extLst>
          </p:cNvPr>
          <p:cNvSpPr txBox="1">
            <a:spLocks/>
          </p:cNvSpPr>
          <p:nvPr/>
        </p:nvSpPr>
        <p:spPr>
          <a:xfrm>
            <a:off x="250003" y="3375334"/>
            <a:ext cx="8753475" cy="3398652"/>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latin typeface="Calibri" panose="020F0502020204030204" pitchFamily="34" charset="0"/>
                <a:ea typeface="Cambria Math" panose="02040503050406030204" pitchFamily="18" charset="0"/>
                <a:cs typeface="Calibri" panose="020F0502020204030204" pitchFamily="34" charset="0"/>
              </a:rPr>
              <a:t>Current in resistor connected to battery fluctuates because of thermal fluctuations.</a:t>
            </a:r>
          </a:p>
          <a:p>
            <a:r>
              <a:rPr lang="en-US" dirty="0">
                <a:latin typeface="Calibri" panose="020F0502020204030204" pitchFamily="34" charset="0"/>
                <a:ea typeface="Cambria Math" panose="02040503050406030204" pitchFamily="18" charset="0"/>
                <a:cs typeface="Calibri" panose="020F0502020204030204" pitchFamily="34" charset="0"/>
              </a:rPr>
              <a:t>Modelled as equivalent series voltage or parallel current source. </a:t>
            </a:r>
            <a:endParaRPr lang="en-US" baseline="-25000" dirty="0"/>
          </a:p>
          <a:p>
            <a:pPr marL="0" indent="0">
              <a:buNone/>
            </a:pPr>
            <a:r>
              <a:rPr lang="en-US" baseline="-25000" dirty="0"/>
              <a:t>       </a:t>
            </a:r>
          </a:p>
          <a:p>
            <a:pPr marL="0" indent="0">
              <a:buNone/>
            </a:pPr>
            <a:r>
              <a:rPr lang="en-US" baseline="-25000" dirty="0"/>
              <a:t>              </a:t>
            </a:r>
            <a:endParaRPr lang="en-US" dirty="0"/>
          </a:p>
        </p:txBody>
      </p:sp>
      <p:grpSp>
        <p:nvGrpSpPr>
          <p:cNvPr id="11" name="Group 10">
            <a:extLst>
              <a:ext uri="{FF2B5EF4-FFF2-40B4-BE49-F238E27FC236}">
                <a16:creationId xmlns:a16="http://schemas.microsoft.com/office/drawing/2014/main" id="{1F048D5E-AB57-4B2C-9E72-42AB6FEBFC5B}"/>
              </a:ext>
            </a:extLst>
          </p:cNvPr>
          <p:cNvGrpSpPr/>
          <p:nvPr/>
        </p:nvGrpSpPr>
        <p:grpSpPr>
          <a:xfrm>
            <a:off x="3531475" y="740278"/>
            <a:ext cx="2081050" cy="1753712"/>
            <a:chOff x="6124902" y="1560786"/>
            <a:chExt cx="2081050" cy="1753712"/>
          </a:xfrm>
        </p:grpSpPr>
        <p:sp>
          <p:nvSpPr>
            <p:cNvPr id="12" name="Freeform: Shape 11">
              <a:extLst>
                <a:ext uri="{FF2B5EF4-FFF2-40B4-BE49-F238E27FC236}">
                  <a16:creationId xmlns:a16="http://schemas.microsoft.com/office/drawing/2014/main" id="{5FF90D93-8F1A-4043-A2D0-B10C7C31FA37}"/>
                </a:ext>
              </a:extLst>
            </p:cNvPr>
            <p:cNvSpPr/>
            <p:nvPr/>
          </p:nvSpPr>
          <p:spPr>
            <a:xfrm>
              <a:off x="6534807" y="1705735"/>
              <a:ext cx="1316476" cy="304368"/>
            </a:xfrm>
            <a:custGeom>
              <a:avLst/>
              <a:gdLst>
                <a:gd name="connsiteX0" fmla="*/ 0 w 1316476"/>
                <a:gd name="connsiteY0" fmla="*/ 44237 h 304368"/>
                <a:gd name="connsiteX1" fmla="*/ 1008993 w 1316476"/>
                <a:gd name="connsiteY1" fmla="*/ 20589 h 304368"/>
                <a:gd name="connsiteX2" fmla="*/ 1316421 w 1316476"/>
                <a:gd name="connsiteY2" fmla="*/ 304368 h 304368"/>
              </a:gdLst>
              <a:ahLst/>
              <a:cxnLst>
                <a:cxn ang="0">
                  <a:pos x="connsiteX0" y="connsiteY0"/>
                </a:cxn>
                <a:cxn ang="0">
                  <a:pos x="connsiteX1" y="connsiteY1"/>
                </a:cxn>
                <a:cxn ang="0">
                  <a:pos x="connsiteX2" y="connsiteY2"/>
                </a:cxn>
              </a:cxnLst>
              <a:rect l="l" t="t" r="r" b="b"/>
              <a:pathLst>
                <a:path w="1316476" h="304368">
                  <a:moveTo>
                    <a:pt x="0" y="44237"/>
                  </a:moveTo>
                  <a:cubicBezTo>
                    <a:pt x="394795" y="10735"/>
                    <a:pt x="789590" y="-22766"/>
                    <a:pt x="1008993" y="20589"/>
                  </a:cubicBezTo>
                  <a:cubicBezTo>
                    <a:pt x="1228396" y="63944"/>
                    <a:pt x="1319049" y="194009"/>
                    <a:pt x="1316421" y="304368"/>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7D3AA97C-6A80-44BD-B778-8B8F45C1456D}"/>
                </a:ext>
              </a:extLst>
            </p:cNvPr>
            <p:cNvCxnSpPr/>
            <p:nvPr/>
          </p:nvCxnSpPr>
          <p:spPr>
            <a:xfrm>
              <a:off x="6605752" y="1560786"/>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BAF1BE9-7166-4550-B819-53B52509988C}"/>
                </a:ext>
              </a:extLst>
            </p:cNvPr>
            <p:cNvCxnSpPr/>
            <p:nvPr/>
          </p:nvCxnSpPr>
          <p:spPr>
            <a:xfrm>
              <a:off x="6605752" y="2963917"/>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DBD46EE-3BC4-4738-B819-ADEC345AA832}"/>
                </a:ext>
              </a:extLst>
            </p:cNvPr>
            <p:cNvSpPr txBox="1"/>
            <p:nvPr/>
          </p:nvSpPr>
          <p:spPr>
            <a:xfrm>
              <a:off x="7031421" y="2975944"/>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p:sp>
          <p:nvSpPr>
            <p:cNvPr id="16" name="TextBox 15">
              <a:extLst>
                <a:ext uri="{FF2B5EF4-FFF2-40B4-BE49-F238E27FC236}">
                  <a16:creationId xmlns:a16="http://schemas.microsoft.com/office/drawing/2014/main" id="{3D130888-F107-4473-AF85-9B781801D634}"/>
                </a:ext>
              </a:extLst>
            </p:cNvPr>
            <p:cNvSpPr txBox="1"/>
            <p:nvPr/>
          </p:nvSpPr>
          <p:spPr>
            <a:xfrm>
              <a:off x="6124902" y="2155052"/>
              <a:ext cx="480850"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a:t>
              </a:r>
              <a:r>
                <a:rPr lang="en-GB" sz="1600" b="1" baseline="-25000" dirty="0">
                  <a:latin typeface="Arial" panose="020B0604020202020204" pitchFamily="34" charset="0"/>
                  <a:cs typeface="Arial" panose="020B0604020202020204" pitchFamily="34" charset="0"/>
                </a:rPr>
                <a:t>in</a:t>
              </a:r>
              <a:endParaRPr lang="en-GB" sz="1600" b="1" dirty="0">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783EFA7-BB11-4B47-8ED6-1B5901842833}"/>
                </a:ext>
              </a:extLst>
            </p:cNvPr>
            <p:cNvCxnSpPr>
              <a:cxnSpLocks/>
            </p:cNvCxnSpPr>
            <p:nvPr/>
          </p:nvCxnSpPr>
          <p:spPr>
            <a:xfrm>
              <a:off x="6605752" y="2155052"/>
              <a:ext cx="16002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4351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8F04-6438-4E26-8724-A3CCF8E36ECB}"/>
              </a:ext>
            </a:extLst>
          </p:cNvPr>
          <p:cNvSpPr>
            <a:spLocks noGrp="1"/>
          </p:cNvSpPr>
          <p:nvPr>
            <p:ph type="title"/>
          </p:nvPr>
        </p:nvSpPr>
        <p:spPr/>
        <p:txBody>
          <a:bodyPr/>
          <a:lstStyle/>
          <a:p>
            <a:r>
              <a:rPr lang="en-US" dirty="0"/>
              <a:t>MATLAB Session1 (5 min)</a:t>
            </a:r>
            <a:endParaRPr lang="en-GB" dirty="0"/>
          </a:p>
        </p:txBody>
      </p:sp>
      <p:sp>
        <p:nvSpPr>
          <p:cNvPr id="3" name="Slide Number Placeholder 2">
            <a:extLst>
              <a:ext uri="{FF2B5EF4-FFF2-40B4-BE49-F238E27FC236}">
                <a16:creationId xmlns:a16="http://schemas.microsoft.com/office/drawing/2014/main" id="{832DDD2A-5957-425F-BD52-A5BC87C5907D}"/>
              </a:ext>
            </a:extLst>
          </p:cNvPr>
          <p:cNvSpPr>
            <a:spLocks noGrp="1"/>
          </p:cNvSpPr>
          <p:nvPr>
            <p:ph type="sldNum" sz="quarter" idx="12"/>
          </p:nvPr>
        </p:nvSpPr>
        <p:spPr/>
        <p:txBody>
          <a:bodyPr/>
          <a:lstStyle/>
          <a:p>
            <a:fld id="{8836216C-5BC3-7C44-80F8-E30864FFC228}" type="slidenum">
              <a:rPr lang="en-US" smtClean="0"/>
              <a:t>20</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B1110BD-4E95-4060-8C9D-2C9B8B7BE6D0}"/>
                  </a:ext>
                </a:extLst>
              </p:cNvPr>
              <p:cNvSpPr txBox="1">
                <a:spLocks/>
              </p:cNvSpPr>
              <p:nvPr/>
            </p:nvSpPr>
            <p:spPr>
              <a:xfrm>
                <a:off x="107586" y="922283"/>
                <a:ext cx="8753475" cy="2987565"/>
              </a:xfrm>
              <a:prstGeom prst="rect">
                <a:avLst/>
              </a:prstGeom>
            </p:spPr>
            <p:txBody>
              <a:bodyPr>
                <a:normAutofit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latin typeface="Cambria Math" panose="02040503050406030204" pitchFamily="18" charset="0"/>
                    <a:ea typeface="Cambria Math" panose="02040503050406030204" pitchFamily="18" charset="0"/>
                    <a:cs typeface="Arial" panose="020B0604020202020204" pitchFamily="34" charset="0"/>
                  </a:rPr>
                  <a:t>Speed , noise and Power tradeoff occur quite often in designing circuits.</a:t>
                </a:r>
              </a:p>
              <a:p>
                <a:r>
                  <a:rPr lang="en-US" sz="2000" dirty="0">
                    <a:latin typeface="Cambria Math" panose="02040503050406030204" pitchFamily="18" charset="0"/>
                    <a:ea typeface="Cambria Math" panose="02040503050406030204" pitchFamily="18" charset="0"/>
                    <a:cs typeface="Arial" panose="020B0604020202020204" pitchFamily="34" charset="0"/>
                  </a:rPr>
                  <a:t>Now keep the current constant ids=200u.</a:t>
                </a:r>
              </a:p>
              <a:p>
                <a:r>
                  <a:rPr lang="en-US" sz="2000" dirty="0">
                    <a:latin typeface="Cambria Math" panose="02040503050406030204" pitchFamily="18" charset="0"/>
                    <a:ea typeface="Cambria Math" panose="02040503050406030204" pitchFamily="18" charset="0"/>
                    <a:cs typeface="Arial" panose="020B0604020202020204" pitchFamily="34" charset="0"/>
                  </a:rPr>
                  <a:t>See the frequency where both noise spectral densities are equal? This corner is called flicker noise corner of the device.</a:t>
                </a:r>
              </a:p>
              <a:p>
                <a:r>
                  <a:rPr lang="en-US" sz="2000" dirty="0">
                    <a:latin typeface="Cambria Math" panose="02040503050406030204" pitchFamily="18" charset="0"/>
                    <a:ea typeface="Cambria Math" panose="02040503050406030204" pitchFamily="18" charset="0"/>
                    <a:cs typeface="Arial" panose="020B0604020202020204" pitchFamily="34" charset="0"/>
                  </a:rPr>
                  <a:t>Remember  flicker noise spectral density varies as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ea typeface="Cambria Math" panose="02040503050406030204" pitchFamily="18" charset="0"/>
                            <a:cs typeface="Arial" panose="020B0604020202020204" pitchFamily="34" charset="0"/>
                          </a:rPr>
                          <m:t>𝐶</m:t>
                        </m:r>
                      </m:num>
                      <m:den>
                        <m:r>
                          <a:rPr lang="en-US" sz="2000" b="0" i="1" smtClean="0">
                            <a:latin typeface="Cambria Math" panose="02040503050406030204" pitchFamily="18" charset="0"/>
                            <a:ea typeface="Cambria Math" panose="02040503050406030204" pitchFamily="18" charset="0"/>
                            <a:cs typeface="Arial" panose="020B0604020202020204" pitchFamily="34" charset="0"/>
                          </a:rPr>
                          <m:t>𝑓</m:t>
                        </m:r>
                        <m:r>
                          <a:rPr lang="en-US" sz="2000" b="0" i="1" smtClean="0">
                            <a:latin typeface="Cambria Math" panose="02040503050406030204" pitchFamily="18" charset="0"/>
                            <a:ea typeface="Cambria Math" panose="02040503050406030204" pitchFamily="18" charset="0"/>
                            <a:cs typeface="Arial" panose="020B0604020202020204" pitchFamily="34" charset="0"/>
                          </a:rPr>
                          <m:t> </m:t>
                        </m:r>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while thermal noise is white.</a:t>
                </a: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r>
                  <a:rPr lang="en-US" sz="2000" dirty="0">
                    <a:latin typeface="Cambria Math" panose="02040503050406030204" pitchFamily="18" charset="0"/>
                    <a:ea typeface="Cambria Math" panose="02040503050406030204" pitchFamily="18" charset="0"/>
                    <a:cs typeface="Arial" panose="020B0604020202020204" pitchFamily="34" charset="0"/>
                  </a:rPr>
                  <a:t> </a:t>
                </a: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1B1110BD-4E95-4060-8C9D-2C9B8B7BE6D0}"/>
                  </a:ext>
                </a:extLst>
              </p:cNvPr>
              <p:cNvSpPr txBox="1">
                <a:spLocks noRot="1" noChangeAspect="1" noMove="1" noResize="1" noEditPoints="1" noAdjustHandles="1" noChangeArrowheads="1" noChangeShapeType="1" noTextEdit="1"/>
              </p:cNvSpPr>
              <p:nvPr/>
            </p:nvSpPr>
            <p:spPr>
              <a:xfrm>
                <a:off x="107586" y="922283"/>
                <a:ext cx="8753475" cy="2987565"/>
              </a:xfrm>
              <a:prstGeom prst="rect">
                <a:avLst/>
              </a:prstGeom>
              <a:blipFill>
                <a:blip r:embed="rId2"/>
                <a:stretch>
                  <a:fillRect l="-627" t="-2041"/>
                </a:stretch>
              </a:blipFill>
            </p:spPr>
            <p:txBody>
              <a:bodyPr/>
              <a:lstStyle/>
              <a:p>
                <a:r>
                  <a:rPr lang="en-GB">
                    <a:noFill/>
                  </a:rPr>
                  <a:t> </a:t>
                </a:r>
              </a:p>
            </p:txBody>
          </p:sp>
        </mc:Fallback>
      </mc:AlternateContent>
    </p:spTree>
    <p:extLst>
      <p:ext uri="{BB962C8B-B14F-4D97-AF65-F5344CB8AC3E}">
        <p14:creationId xmlns:p14="http://schemas.microsoft.com/office/powerpoint/2010/main" val="267796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53EB30-8EE0-4DAD-AD6B-152971F1B650}"/>
              </a:ext>
            </a:extLst>
          </p:cNvPr>
          <p:cNvSpPr>
            <a:spLocks noGrp="1"/>
          </p:cNvSpPr>
          <p:nvPr>
            <p:ph type="sldNum" sz="quarter" idx="12"/>
          </p:nvPr>
        </p:nvSpPr>
        <p:spPr/>
        <p:txBody>
          <a:bodyPr/>
          <a:lstStyle/>
          <a:p>
            <a:fld id="{8836216C-5BC3-7C44-80F8-E30864FFC228}" type="slidenum">
              <a:rPr lang="en-US" smtClean="0"/>
              <a:t>21</a:t>
            </a:fld>
            <a:endParaRPr lang="en-US"/>
          </a:p>
        </p:txBody>
      </p:sp>
      <p:sp>
        <p:nvSpPr>
          <p:cNvPr id="5" name="Title 1">
            <a:extLst>
              <a:ext uri="{FF2B5EF4-FFF2-40B4-BE49-F238E27FC236}">
                <a16:creationId xmlns:a16="http://schemas.microsoft.com/office/drawing/2014/main" id="{33F08F6D-D92E-4637-98AA-53F9AB4BD7AB}"/>
              </a:ext>
            </a:extLst>
          </p:cNvPr>
          <p:cNvSpPr>
            <a:spLocks noGrp="1"/>
          </p:cNvSpPr>
          <p:nvPr>
            <p:ph type="title"/>
          </p:nvPr>
        </p:nvSpPr>
        <p:spPr>
          <a:xfrm>
            <a:off x="160631" y="206094"/>
            <a:ext cx="8753475" cy="461665"/>
          </a:xfrm>
        </p:spPr>
        <p:txBody>
          <a:bodyPr/>
          <a:lstStyle/>
          <a:p>
            <a:r>
              <a:rPr lang="en-US" dirty="0"/>
              <a:t>MATLAB Session1(15min)</a:t>
            </a:r>
            <a:endParaRPr lang="en-GB"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24C31DB-68EF-457C-88D5-8893DE3AF895}"/>
                  </a:ext>
                </a:extLst>
              </p:cNvPr>
              <p:cNvSpPr txBox="1">
                <a:spLocks/>
              </p:cNvSpPr>
              <p:nvPr/>
            </p:nvSpPr>
            <p:spPr>
              <a:xfrm>
                <a:off x="160631" y="961697"/>
                <a:ext cx="8983371" cy="3365938"/>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latin typeface="Cambria Math" panose="02040503050406030204" pitchFamily="18" charset="0"/>
                    <a:ea typeface="Cambria Math" panose="02040503050406030204" pitchFamily="18" charset="0"/>
                    <a:cs typeface="Arial" panose="020B0604020202020204" pitchFamily="34" charset="0"/>
                  </a:rPr>
                  <a:t>In this exercise we will keep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=200u and vary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ov</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to change gm.</a:t>
                </a:r>
              </a:p>
              <a:p>
                <a:r>
                  <a:rPr lang="en-US" sz="2000" dirty="0">
                    <a:latin typeface="Cambria Math" panose="02040503050406030204" pitchFamily="18" charset="0"/>
                    <a:ea typeface="Cambria Math" panose="02040503050406030204" pitchFamily="18" charset="0"/>
                    <a:cs typeface="Arial" panose="020B0604020202020204" pitchFamily="34" charset="0"/>
                  </a:rPr>
                  <a:t>gm=2</a:t>
                </a:r>
                <a:r>
                  <a:rPr lang="en-US" sz="2000" b="0" dirty="0">
                    <a:ea typeface="Cambria Math" panose="02040503050406030204" pitchFamily="18" charset="0"/>
                    <a:cs typeface="Arial" panose="020B0604020202020204" pitchFamily="34"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num>
                      <m:den>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p>
              <a:p>
                <a:r>
                  <a:rPr lang="en-US" sz="2000" dirty="0">
                    <a:latin typeface="Cambria Math" panose="02040503050406030204" pitchFamily="18" charset="0"/>
                    <a:ea typeface="Cambria Math" panose="02040503050406030204" pitchFamily="18" charset="0"/>
                    <a:cs typeface="Arial" panose="020B0604020202020204" pitchFamily="34" charset="0"/>
                  </a:rPr>
                  <a:t>Vary the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sz="2000" dirty="0">
                    <a:latin typeface="Cambria Math" panose="02040503050406030204" pitchFamily="18" charset="0"/>
                    <a:ea typeface="Cambria Math" panose="02040503050406030204" pitchFamily="18" charset="0"/>
                    <a:cs typeface="Arial" panose="020B0604020202020204" pitchFamily="34" charset="0"/>
                  </a:rPr>
                  <a:t> from 10m to 200m .</a:t>
                </a:r>
              </a:p>
              <a:p>
                <a:r>
                  <a:rPr lang="en-US" sz="2000" dirty="0">
                    <a:latin typeface="Cambria Math" panose="02040503050406030204" pitchFamily="18" charset="0"/>
                    <a:ea typeface="Cambria Math" panose="02040503050406030204" pitchFamily="18" charset="0"/>
                    <a:cs typeface="Arial" panose="020B0604020202020204" pitchFamily="34" charset="0"/>
                  </a:rPr>
                  <a:t>Plot Transistor width vs gm.</a:t>
                </a:r>
              </a:p>
              <a:p>
                <a:r>
                  <a:rPr lang="en-US" sz="2000" dirty="0">
                    <a:latin typeface="Cambria Math" panose="02040503050406030204" pitchFamily="18" charset="0"/>
                    <a:ea typeface="Cambria Math" panose="02040503050406030204" pitchFamily="18" charset="0"/>
                    <a:cs typeface="Arial" panose="020B0604020202020204" pitchFamily="34" charset="0"/>
                  </a:rPr>
                  <a:t>Also plot input referred thermal noise , flicker noise vs  gm. </a:t>
                </a:r>
              </a:p>
              <a:p>
                <a:r>
                  <a:rPr lang="en-US" sz="2000" dirty="0">
                    <a:latin typeface="Cambria Math" panose="02040503050406030204" pitchFamily="18" charset="0"/>
                    <a:ea typeface="Cambria Math" panose="02040503050406030204" pitchFamily="18" charset="0"/>
                    <a:cs typeface="Arial" panose="020B0604020202020204" pitchFamily="34" charset="0"/>
                  </a:rPr>
                  <a:t>Keep fnoise_spot1 parameter as 1Hz for now. It is the frequency at which spot noise is obtained. </a:t>
                </a: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Content Placeholder 2">
                <a:extLst>
                  <a:ext uri="{FF2B5EF4-FFF2-40B4-BE49-F238E27FC236}">
                    <a16:creationId xmlns:a16="http://schemas.microsoft.com/office/drawing/2014/main" id="{A24C31DB-68EF-457C-88D5-8893DE3AF895}"/>
                  </a:ext>
                </a:extLst>
              </p:cNvPr>
              <p:cNvSpPr txBox="1">
                <a:spLocks noRot="1" noChangeAspect="1" noMove="1" noResize="1" noEditPoints="1" noAdjustHandles="1" noChangeArrowheads="1" noChangeShapeType="1" noTextEdit="1"/>
              </p:cNvSpPr>
              <p:nvPr/>
            </p:nvSpPr>
            <p:spPr>
              <a:xfrm>
                <a:off x="160631" y="961697"/>
                <a:ext cx="8983371" cy="3365938"/>
              </a:xfrm>
              <a:prstGeom prst="rect">
                <a:avLst/>
              </a:prstGeom>
              <a:blipFill>
                <a:blip r:embed="rId2"/>
                <a:stretch>
                  <a:fillRect l="-611" t="-1087"/>
                </a:stretch>
              </a:blipFill>
            </p:spPr>
            <p:txBody>
              <a:bodyPr/>
              <a:lstStyle/>
              <a:p>
                <a:r>
                  <a:rPr lang="en-GB">
                    <a:noFill/>
                  </a:rPr>
                  <a:t> </a:t>
                </a:r>
              </a:p>
            </p:txBody>
          </p:sp>
        </mc:Fallback>
      </mc:AlternateContent>
    </p:spTree>
    <p:extLst>
      <p:ext uri="{BB962C8B-B14F-4D97-AF65-F5344CB8AC3E}">
        <p14:creationId xmlns:p14="http://schemas.microsoft.com/office/powerpoint/2010/main" val="20000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CCAA-31DB-408B-9E38-85722813B585}"/>
              </a:ext>
            </a:extLst>
          </p:cNvPr>
          <p:cNvSpPr>
            <a:spLocks noGrp="1"/>
          </p:cNvSpPr>
          <p:nvPr>
            <p:ph type="title"/>
          </p:nvPr>
        </p:nvSpPr>
        <p:spPr/>
        <p:txBody>
          <a:bodyPr/>
          <a:lstStyle/>
          <a:p>
            <a:r>
              <a:rPr lang="en-US" dirty="0"/>
              <a:t>MATLAB session 1 </a:t>
            </a:r>
            <a:endParaRPr lang="en-GB" dirty="0"/>
          </a:p>
        </p:txBody>
      </p:sp>
      <p:sp>
        <p:nvSpPr>
          <p:cNvPr id="3" name="Slide Number Placeholder 2">
            <a:extLst>
              <a:ext uri="{FF2B5EF4-FFF2-40B4-BE49-F238E27FC236}">
                <a16:creationId xmlns:a16="http://schemas.microsoft.com/office/drawing/2014/main" id="{135F3CFF-6484-40DE-9139-F93AFD493098}"/>
              </a:ext>
            </a:extLst>
          </p:cNvPr>
          <p:cNvSpPr>
            <a:spLocks noGrp="1"/>
          </p:cNvSpPr>
          <p:nvPr>
            <p:ph type="sldNum" sz="quarter" idx="12"/>
          </p:nvPr>
        </p:nvSpPr>
        <p:spPr/>
        <p:txBody>
          <a:bodyPr/>
          <a:lstStyle/>
          <a:p>
            <a:fld id="{8836216C-5BC3-7C44-80F8-E30864FFC228}" type="slidenum">
              <a:rPr lang="en-US" smtClean="0"/>
              <a:t>22</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77CCB2F-2C60-47BB-9DFD-2A4AA126E133}"/>
                  </a:ext>
                </a:extLst>
              </p:cNvPr>
              <p:cNvSpPr txBox="1">
                <a:spLocks/>
              </p:cNvSpPr>
              <p:nvPr/>
            </p:nvSpPr>
            <p:spPr>
              <a:xfrm>
                <a:off x="551794" y="961696"/>
                <a:ext cx="8592208" cy="3640783"/>
              </a:xfrm>
              <a:prstGeom prst="rect">
                <a:avLst/>
              </a:prstGeom>
            </p:spPr>
            <p:txBody>
              <a:bodyPr>
                <a:normAutofit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r>
                      <a:rPr lang="en-US" sz="20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W</m:t>
                        </m:r>
                      </m:num>
                      <m:den>
                        <m:r>
                          <a:rPr lang="en-US" sz="2000"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den>
                    </m:f>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μ</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n</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ox</m:t>
                        </m:r>
                      </m:sub>
                    </m:sSub>
                    <m:sSubSup>
                      <m:sSub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bSup>
                  </m:oMath>
                </a14:m>
                <a:r>
                  <a:rPr lang="en-US" sz="2000" dirty="0">
                    <a:latin typeface="Cambria Math" panose="02040503050406030204" pitchFamily="18" charset="0"/>
                    <a:ea typeface="Cambria Math" panose="02040503050406030204" pitchFamily="18" charset="0"/>
                    <a:cs typeface="Arial" panose="020B0604020202020204" pitchFamily="34" charset="0"/>
                  </a:rPr>
                  <a:t>  and hence</a:t>
                </a:r>
                <a14:m>
                  <m:oMath xmlns:m="http://schemas.openxmlformats.org/officeDocument/2006/math">
                    <m:rad>
                      <m:radPr>
                        <m:degHide m:val="on"/>
                        <m:ctrlPr>
                          <a:rPr lang="en-US" sz="2000" i="1" dirty="0" smtClean="0">
                            <a:latin typeface="Cambria Math" panose="02040503050406030204" pitchFamily="18" charset="0"/>
                            <a:ea typeface="Cambria Math" panose="02040503050406030204" pitchFamily="18" charset="0"/>
                            <a:cs typeface="Arial" panose="020B0604020202020204" pitchFamily="34" charset="0"/>
                          </a:rPr>
                        </m:ctrlPr>
                      </m:radPr>
                      <m:deg/>
                      <m:e>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a:latin typeface="Cambria Math" panose="02040503050406030204" pitchFamily="18" charset="0"/>
                                    <a:ea typeface="Cambria Math" panose="02040503050406030204" pitchFamily="18" charset="0"/>
                                    <a:cs typeface="Arial" panose="020B0604020202020204" pitchFamily="34" charset="0"/>
                                  </a:rPr>
                                  <m:t>2</m:t>
                                </m:r>
                                <m:r>
                                  <m:rPr>
                                    <m:sty m:val="p"/>
                                  </m:rPr>
                                  <a:rPr lang="en-US" sz="200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ds</m:t>
                                </m:r>
                              </m:sub>
                            </m:sSub>
                          </m:num>
                          <m:den>
                            <m:r>
                              <m:rPr>
                                <m:sty m:val="p"/>
                              </m:rPr>
                              <a:rPr lang="en-US" sz="2000">
                                <a:latin typeface="Cambria Math" panose="02040503050406030204" pitchFamily="18" charset="0"/>
                                <a:ea typeface="Cambria Math" panose="02040503050406030204" pitchFamily="18" charset="0"/>
                                <a:cs typeface="Arial" panose="020B0604020202020204" pitchFamily="34" charset="0"/>
                              </a:rPr>
                              <m:t>W</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μ</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n</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ox</m:t>
                                </m:r>
                              </m:sub>
                            </m:sSub>
                          </m:den>
                        </m:f>
                      </m:e>
                    </m:rad>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ea typeface="Cambria Math" panose="02040503050406030204" pitchFamily="18"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ov</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p>
              <a:p>
                <a:r>
                  <a:rPr lang="en-US" sz="2000" dirty="0">
                    <a:latin typeface="Cambria Math" panose="02040503050406030204" pitchFamily="18" charset="0"/>
                    <a:ea typeface="Cambria Math" panose="02040503050406030204" pitchFamily="18" charset="0"/>
                    <a:cs typeface="Arial" panose="020B0604020202020204" pitchFamily="34" charset="0"/>
                  </a:rPr>
                  <a:t>gm=2</a:t>
                </a:r>
                <a:r>
                  <a:rPr lang="en-US" sz="2000" b="0" dirty="0">
                    <a:ea typeface="Cambria Math" panose="02040503050406030204" pitchFamily="18" charset="0"/>
                    <a:cs typeface="Arial" panose="020B0604020202020204" pitchFamily="34"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num>
                      <m:den>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V</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ov</m:t>
                            </m:r>
                          </m:sub>
                        </m:sSub>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or gm=</a:t>
                </a:r>
                <a:r>
                  <a:rPr lang="en-US" sz="2000" dirty="0">
                    <a:ea typeface="Cambria Math" panose="02040503050406030204" pitchFamily="18" charset="0"/>
                    <a:cs typeface="Arial" panose="020B0604020202020204" pitchFamily="34" charset="0"/>
                  </a:rPr>
                  <a:t> </a:t>
                </a:r>
                <a14:m>
                  <m:oMath xmlns:m="http://schemas.openxmlformats.org/officeDocument/2006/math">
                    <m:rad>
                      <m:radPr>
                        <m:degHide m:val="on"/>
                        <m:ctrlPr>
                          <a:rPr lang="en-US" sz="2000" i="1" dirty="0">
                            <a:latin typeface="Cambria Math" panose="02040503050406030204" pitchFamily="18" charset="0"/>
                            <a:ea typeface="Cambria Math" panose="02040503050406030204" pitchFamily="18" charset="0"/>
                            <a:cs typeface="Arial" panose="020B0604020202020204" pitchFamily="34" charset="0"/>
                          </a:rPr>
                        </m:ctrlPr>
                      </m:radPr>
                      <m:deg/>
                      <m:e>
                        <m:f>
                          <m:fPr>
                            <m:ctrlPr>
                              <a:rPr lang="en-US" sz="2000" b="0" i="1" dirty="0" smtClean="0">
                                <a:latin typeface="Cambria Math" panose="02040503050406030204" pitchFamily="18" charset="0"/>
                                <a:ea typeface="Cambria Math" panose="02040503050406030204" pitchFamily="18" charset="0"/>
                                <a:cs typeface="Arial" panose="020B0604020202020204" pitchFamily="34" charset="0"/>
                              </a:rPr>
                            </m:ctrlPr>
                          </m:fPr>
                          <m:num>
                            <m:r>
                              <a:rPr lang="en-US" sz="2000" b="0" i="0" dirty="0" smtClean="0">
                                <a:latin typeface="Cambria Math" panose="02040503050406030204" pitchFamily="18" charset="0"/>
                                <a:ea typeface="Cambria Math" panose="02040503050406030204" pitchFamily="18" charset="0"/>
                                <a:cs typeface="Arial" panose="020B0604020202020204" pitchFamily="34" charset="0"/>
                              </a:rPr>
                              <m:t>2</m:t>
                            </m:r>
                            <m:sSub>
                              <m:sSubPr>
                                <m:ctrlPr>
                                  <a:rPr lang="en-US" sz="2000" b="0" i="1" dirty="0"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dirty="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dirty="0" smtClean="0">
                                    <a:latin typeface="Cambria Math" panose="02040503050406030204" pitchFamily="18" charset="0"/>
                                    <a:ea typeface="Cambria Math" panose="02040503050406030204" pitchFamily="18" charset="0"/>
                                    <a:cs typeface="Arial" panose="020B0604020202020204" pitchFamily="34" charset="0"/>
                                  </a:rPr>
                                  <m:t>ds</m:t>
                                </m:r>
                              </m:sub>
                            </m:sSub>
                            <m:sSub>
                              <m:sSubPr>
                                <m:ctrlPr>
                                  <a:rPr lang="en-US" sz="2000" b="0" i="1" dirty="0"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dirty="0" smtClean="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b="0" i="0" dirty="0" smtClean="0">
                                    <a:latin typeface="Cambria Math" panose="02040503050406030204" pitchFamily="18" charset="0"/>
                                    <a:ea typeface="Cambria Math" panose="02040503050406030204" pitchFamily="18" charset="0"/>
                                    <a:cs typeface="Arial" panose="020B0604020202020204" pitchFamily="34" charset="0"/>
                                  </a:rPr>
                                  <m:t>ox</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μ</m:t>
                                </m:r>
                              </m:e>
                              <m:sub>
                                <m:r>
                                  <m:rPr>
                                    <m:sty m:val="p"/>
                                  </m:rPr>
                                  <a:rPr lang="en-US" sz="2000" i="0">
                                    <a:latin typeface="Cambria Math" panose="02040503050406030204" pitchFamily="18" charset="0"/>
                                    <a:ea typeface="Cambria Math" panose="02040503050406030204" pitchFamily="18" charset="0"/>
                                    <a:cs typeface="Arial" panose="020B0604020202020204" pitchFamily="34" charset="0"/>
                                  </a:rPr>
                                  <m:t>n</m:t>
                                </m:r>
                              </m:sub>
                            </m:s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W</m:t>
                            </m:r>
                          </m:num>
                          <m:den>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den>
                        </m:f>
                      </m:e>
                    </m:rad>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thermal</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r>
                          <m:rPr>
                            <m:sty m:val="p"/>
                          </m:rPr>
                          <a:rPr lang="en-US" sz="2000" b="0" i="0" smtClean="0">
                            <a:latin typeface="Cambria Math" panose="02040503050406030204" pitchFamily="18" charset="0"/>
                            <a:ea typeface="Cambria Math" panose="02040503050406030204" pitchFamily="18" charset="0"/>
                          </a:rPr>
                          <m:t>gm</m:t>
                        </m:r>
                      </m:den>
                    </m:f>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and</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hence</m:t>
                    </m:r>
                    <m:sSub>
                      <m:sSubPr>
                        <m:ctrlPr>
                          <a:rPr lang="en-US" sz="2000" i="1">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 </m:t>
                        </m:r>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thermal</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l-GR" sz="2000" dirty="0">
                    <a:ea typeface="Cambria Math" panose="02040503050406030204" pitchFamily="18" charset="0"/>
                    <a:cs typeface="Arial" panose="020B0604020202020204" pitchFamily="34" charset="0"/>
                  </a:rPr>
                  <a:t> </a:t>
                </a:r>
                <a14:m>
                  <m:oMath xmlns:m="http://schemas.openxmlformats.org/officeDocument/2006/math">
                    <m:r>
                      <m:rPr>
                        <m:sty m:val="p"/>
                      </m:rPr>
                      <a:rPr lang="el-GR" sz="2000" i="1">
                        <a:latin typeface="Cambria Math" panose="02040503050406030204" pitchFamily="18" charset="0"/>
                        <a:ea typeface="Cambria Math" panose="02040503050406030204" pitchFamily="18" charset="0"/>
                        <a:cs typeface="Arial" panose="020B0604020202020204" pitchFamily="34" charset="0"/>
                      </a:rPr>
                      <m:t>α</m:t>
                    </m:r>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r>
                          <a:rPr lang="en-US" sz="2000" b="0" i="0" smtClean="0">
                            <a:latin typeface="Cambria Math" panose="02040503050406030204" pitchFamily="18" charset="0"/>
                            <a:ea typeface="Cambria Math" panose="02040503050406030204" pitchFamily="18" charset="0"/>
                            <a:cs typeface="Arial" panose="020B0604020202020204" pitchFamily="34" charset="0"/>
                          </a:rPr>
                          <m:t>1</m:t>
                        </m:r>
                      </m:num>
                      <m:den>
                        <m:rad>
                          <m:radPr>
                            <m:degHide m:val="on"/>
                            <m:ctrlPr>
                              <a:rPr lang="en-US" sz="2000" i="1" dirty="0">
                                <a:latin typeface="Cambria Math" panose="02040503050406030204" pitchFamily="18" charset="0"/>
                                <a:ea typeface="Cambria Math" panose="02040503050406030204" pitchFamily="18" charset="0"/>
                                <a:cs typeface="Arial" panose="020B0604020202020204" pitchFamily="34" charset="0"/>
                              </a:rPr>
                            </m:ctrlPr>
                          </m:radPr>
                          <m:deg/>
                          <m:e>
                            <m:r>
                              <a:rPr lang="en-US" sz="2000" b="0" i="1" dirty="0" smtClean="0">
                                <a:latin typeface="Cambria Math" panose="02040503050406030204" pitchFamily="18" charset="0"/>
                                <a:ea typeface="Cambria Math" panose="02040503050406030204" pitchFamily="18" charset="0"/>
                                <a:cs typeface="Arial" panose="020B0604020202020204" pitchFamily="34" charset="0"/>
                              </a:rPr>
                              <m:t>𝑊</m:t>
                            </m:r>
                          </m:e>
                        </m:rad>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flicker</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K</m:t>
                        </m:r>
                      </m:num>
                      <m:den>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C</m:t>
                            </m:r>
                          </m:e>
                          <m:sub>
                            <m:r>
                              <m:rPr>
                                <m:sty m:val="p"/>
                              </m:rPr>
                              <a:rPr lang="en-US" sz="2000">
                                <a:latin typeface="Cambria Math" panose="02040503050406030204" pitchFamily="18" charset="0"/>
                                <a:ea typeface="Cambria Math" panose="02040503050406030204" pitchFamily="18" charset="0"/>
                                <a:cs typeface="Arial" panose="020B0604020202020204" pitchFamily="34" charset="0"/>
                              </a:rPr>
                              <m:t>ox</m:t>
                            </m:r>
                          </m:sub>
                        </m:sSub>
                        <m:r>
                          <m:rPr>
                            <m:sty m:val="p"/>
                          </m:rPr>
                          <a:rPr lang="en-US" sz="2000" b="0" i="0" smtClean="0">
                            <a:latin typeface="Cambria Math" panose="02040503050406030204" pitchFamily="18" charset="0"/>
                            <a:ea typeface="Cambria Math" panose="02040503050406030204" pitchFamily="18" charset="0"/>
                          </a:rPr>
                          <m:t>WL</m:t>
                        </m:r>
                        <m:r>
                          <a:rPr lang="en-US" sz="2000" b="0" i="1" smtClean="0">
                            <a:latin typeface="Cambria Math" panose="02040503050406030204" pitchFamily="18" charset="0"/>
                            <a:ea typeface="Cambria Math" panose="02040503050406030204" pitchFamily="18" charset="0"/>
                          </a:rPr>
                          <m:t>𝑓</m:t>
                        </m:r>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and here f=1Hz .</a:t>
                </a:r>
              </a:p>
              <a:p>
                <a:r>
                  <a:rPr lang="en-US" sz="2000" dirty="0">
                    <a:latin typeface="Cambria Math" panose="02040503050406030204" pitchFamily="18" charset="0"/>
                    <a:ea typeface="Cambria Math" panose="02040503050406030204" pitchFamily="18" charset="0"/>
                    <a:cs typeface="Arial" panose="020B0604020202020204" pitchFamily="34" charset="0"/>
                  </a:rPr>
                  <a:t>To decrease input referred thermal noise by a factor of 2 keeping same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I</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ds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 hence W have  to be increased by a factor of 4.</a:t>
                </a:r>
              </a:p>
              <a:p>
                <a:r>
                  <a:rPr lang="en-US" sz="2000" dirty="0">
                    <a:latin typeface="Cambria Math" panose="02040503050406030204" pitchFamily="18" charset="0"/>
                    <a:ea typeface="Cambria Math" panose="02040503050406030204" pitchFamily="18" charset="0"/>
                    <a:cs typeface="Arial" panose="020B0604020202020204" pitchFamily="34" charset="0"/>
                  </a:rPr>
                  <a:t>We tradeoff speed for better thermal noise performance. </a:t>
                </a: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E77CCB2F-2C60-47BB-9DFD-2A4AA126E133}"/>
                  </a:ext>
                </a:extLst>
              </p:cNvPr>
              <p:cNvSpPr txBox="1">
                <a:spLocks noRot="1" noChangeAspect="1" noMove="1" noResize="1" noEditPoints="1" noAdjustHandles="1" noChangeArrowheads="1" noChangeShapeType="1" noTextEdit="1"/>
              </p:cNvSpPr>
              <p:nvPr/>
            </p:nvSpPr>
            <p:spPr>
              <a:xfrm>
                <a:off x="551794" y="961696"/>
                <a:ext cx="8592208" cy="3640783"/>
              </a:xfrm>
              <a:prstGeom prst="rect">
                <a:avLst/>
              </a:prstGeom>
              <a:blipFill>
                <a:blip r:embed="rId2"/>
                <a:stretch>
                  <a:fillRect l="-639" r="-923"/>
                </a:stretch>
              </a:blipFill>
            </p:spPr>
            <p:txBody>
              <a:bodyPr/>
              <a:lstStyle/>
              <a:p>
                <a:r>
                  <a:rPr lang="en-GB">
                    <a:noFill/>
                  </a:rPr>
                  <a:t> </a:t>
                </a:r>
              </a:p>
            </p:txBody>
          </p:sp>
        </mc:Fallback>
      </mc:AlternateContent>
    </p:spTree>
    <p:extLst>
      <p:ext uri="{BB962C8B-B14F-4D97-AF65-F5344CB8AC3E}">
        <p14:creationId xmlns:p14="http://schemas.microsoft.com/office/powerpoint/2010/main" val="390324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09AF-D1E8-4AA5-A6EC-34BC287BB523}"/>
              </a:ext>
            </a:extLst>
          </p:cNvPr>
          <p:cNvSpPr>
            <a:spLocks noGrp="1"/>
          </p:cNvSpPr>
          <p:nvPr>
            <p:ph type="title"/>
          </p:nvPr>
        </p:nvSpPr>
        <p:spPr/>
        <p:txBody>
          <a:bodyPr/>
          <a:lstStyle/>
          <a:p>
            <a:r>
              <a:rPr lang="en-US" dirty="0"/>
              <a:t>Problem 4(10 min)</a:t>
            </a:r>
            <a:endParaRPr lang="en-GB" dirty="0"/>
          </a:p>
        </p:txBody>
      </p:sp>
      <p:sp>
        <p:nvSpPr>
          <p:cNvPr id="3" name="Slide Number Placeholder 2">
            <a:extLst>
              <a:ext uri="{FF2B5EF4-FFF2-40B4-BE49-F238E27FC236}">
                <a16:creationId xmlns:a16="http://schemas.microsoft.com/office/drawing/2014/main" id="{5098DDE3-18A4-4F0F-9FE1-09127A5162D6}"/>
              </a:ext>
            </a:extLst>
          </p:cNvPr>
          <p:cNvSpPr>
            <a:spLocks noGrp="1"/>
          </p:cNvSpPr>
          <p:nvPr>
            <p:ph type="sldNum" sz="quarter" idx="12"/>
          </p:nvPr>
        </p:nvSpPr>
        <p:spPr/>
        <p:txBody>
          <a:bodyPr/>
          <a:lstStyle/>
          <a:p>
            <a:fld id="{8836216C-5BC3-7C44-80F8-E30864FFC228}" type="slidenum">
              <a:rPr lang="en-US" smtClean="0"/>
              <a:t>23</a:t>
            </a:fld>
            <a:endParaRPr lang="en-US"/>
          </a:p>
        </p:txBody>
      </p:sp>
      <p:sp>
        <p:nvSpPr>
          <p:cNvPr id="10" name="Content Placeholder 2">
            <a:extLst>
              <a:ext uri="{FF2B5EF4-FFF2-40B4-BE49-F238E27FC236}">
                <a16:creationId xmlns:a16="http://schemas.microsoft.com/office/drawing/2014/main" id="{9A5FD69E-9A9A-4EBE-9F7C-7B304F1940AE}"/>
              </a:ext>
            </a:extLst>
          </p:cNvPr>
          <p:cNvSpPr txBox="1">
            <a:spLocks/>
          </p:cNvSpPr>
          <p:nvPr/>
        </p:nvSpPr>
        <p:spPr>
          <a:xfrm>
            <a:off x="4437576" y="1093288"/>
            <a:ext cx="4476530"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Calculate output and input referred noise of the common source degenerated amplifier in the figure?</a:t>
            </a:r>
          </a:p>
          <a:p>
            <a:r>
              <a:rPr lang="en-US" dirty="0"/>
              <a:t>Assume transistor with infinite output impedance and trans-conductance gm.</a:t>
            </a:r>
          </a:p>
          <a:p>
            <a:r>
              <a:rPr lang="en-US" dirty="0"/>
              <a:t>Is the input referred noise higher or lower compared common source amplifier? Consider only thermal noise for calculations.</a:t>
            </a:r>
          </a:p>
        </p:txBody>
      </p:sp>
      <p:pic>
        <p:nvPicPr>
          <p:cNvPr id="5" name="Picture 4" descr="Diagram, schematic&#10;&#10;Description automatically generated">
            <a:extLst>
              <a:ext uri="{FF2B5EF4-FFF2-40B4-BE49-F238E27FC236}">
                <a16:creationId xmlns:a16="http://schemas.microsoft.com/office/drawing/2014/main" id="{7E136727-56F6-4F47-ABCD-1E48938E5730}"/>
              </a:ext>
            </a:extLst>
          </p:cNvPr>
          <p:cNvPicPr>
            <a:picLocks noChangeAspect="1"/>
          </p:cNvPicPr>
          <p:nvPr/>
        </p:nvPicPr>
        <p:blipFill>
          <a:blip r:embed="rId2"/>
          <a:stretch>
            <a:fillRect/>
          </a:stretch>
        </p:blipFill>
        <p:spPr>
          <a:xfrm>
            <a:off x="38664" y="667760"/>
            <a:ext cx="4398912" cy="4038248"/>
          </a:xfrm>
          <a:prstGeom prst="rect">
            <a:avLst/>
          </a:prstGeom>
        </p:spPr>
      </p:pic>
    </p:spTree>
    <p:extLst>
      <p:ext uri="{BB962C8B-B14F-4D97-AF65-F5344CB8AC3E}">
        <p14:creationId xmlns:p14="http://schemas.microsoft.com/office/powerpoint/2010/main" val="135472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2EFC78-4121-4C1F-AFF0-FFA998F113B0}"/>
              </a:ext>
            </a:extLst>
          </p:cNvPr>
          <p:cNvSpPr>
            <a:spLocks noGrp="1"/>
          </p:cNvSpPr>
          <p:nvPr>
            <p:ph type="sldNum" sz="quarter" idx="12"/>
          </p:nvPr>
        </p:nvSpPr>
        <p:spPr/>
        <p:txBody>
          <a:bodyPr/>
          <a:lstStyle/>
          <a:p>
            <a:fld id="{8836216C-5BC3-7C44-80F8-E30864FFC228}" type="slidenum">
              <a:rPr lang="en-US" smtClean="0"/>
              <a:t>24</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D809E5D-D571-42D5-9C37-5ECEFF2CC698}"/>
                  </a:ext>
                </a:extLst>
              </p:cNvPr>
              <p:cNvSpPr txBox="1">
                <a:spLocks/>
              </p:cNvSpPr>
              <p:nvPr/>
            </p:nvSpPr>
            <p:spPr>
              <a:xfrm>
                <a:off x="4201510" y="1322432"/>
                <a:ext cx="5096215" cy="2319402"/>
              </a:xfrm>
              <a:prstGeom prst="rect">
                <a:avLst/>
              </a:prstGeom>
            </p:spPr>
            <p:txBody>
              <a:bodyPr>
                <a:normAutofit fontScale="70000" lnSpcReduction="2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900" b="0" i="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US" sz="2900" b="0" i="0" smtClean="0">
                        <a:latin typeface="Cambria Math" panose="02040503050406030204" pitchFamily="18" charset="0"/>
                        <a:ea typeface="Cambria Math" panose="02040503050406030204" pitchFamily="18" charset="0"/>
                      </a:rPr>
                      <m:t>gm</m:t>
                    </m:r>
                    <m:sSub>
                      <m:sSubPr>
                        <m:ctrlPr>
                          <a:rPr lang="en-US" sz="2900" b="0" i="1" smtClean="0">
                            <a:latin typeface="Cambria Math" panose="02040503050406030204" pitchFamily="18" charset="0"/>
                            <a:ea typeface="Cambria Math" panose="02040503050406030204" pitchFamily="18" charset="0"/>
                          </a:rPr>
                        </m:ctrlPr>
                      </m:sSubPr>
                      <m:e>
                        <m:r>
                          <a:rPr lang="en-US" sz="2900" b="0" i="0" smtClean="0">
                            <a:latin typeface="Cambria Math" panose="02040503050406030204" pitchFamily="18" charset="0"/>
                            <a:ea typeface="Cambria Math" panose="02040503050406030204" pitchFamily="18" charset="0"/>
                          </a:rPr>
                          <m:t>(</m:t>
                        </m:r>
                        <m:r>
                          <m:rPr>
                            <m:sty m:val="p"/>
                          </m:rPr>
                          <a:rPr lang="en-US" sz="2900" b="0" i="0" smtClean="0">
                            <a:latin typeface="Cambria Math" panose="02040503050406030204" pitchFamily="18" charset="0"/>
                            <a:ea typeface="Cambria Math" panose="02040503050406030204" pitchFamily="18" charset="0"/>
                          </a:rPr>
                          <m:t>V</m:t>
                        </m:r>
                      </m:e>
                      <m:sub>
                        <m:r>
                          <m:rPr>
                            <m:sty m:val="p"/>
                          </m:rPr>
                          <a:rPr lang="en-US" sz="2900" b="0" i="0" smtClean="0">
                            <a:latin typeface="Cambria Math" panose="02040503050406030204" pitchFamily="18" charset="0"/>
                            <a:ea typeface="Cambria Math" panose="02040503050406030204" pitchFamily="18" charset="0"/>
                          </a:rPr>
                          <m:t>in</m:t>
                        </m:r>
                      </m:sub>
                    </m:sSub>
                    <m:r>
                      <a:rPr lang="en-US" sz="2900" b="0" i="0" smtClean="0">
                        <a:latin typeface="Cambria Math" panose="02040503050406030204" pitchFamily="18" charset="0"/>
                        <a:ea typeface="Cambria Math" panose="02040503050406030204" pitchFamily="18" charset="0"/>
                      </a:rPr>
                      <m:t>−</m:t>
                    </m:r>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V</m:t>
                        </m:r>
                      </m:e>
                      <m:sub>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R</m:t>
                            </m:r>
                          </m:e>
                          <m:sub>
                            <m:r>
                              <m:rPr>
                                <m:sty m:val="p"/>
                              </m:rPr>
                              <a:rPr lang="en-US" sz="2900" b="0" i="0" smtClean="0">
                                <a:latin typeface="Cambria Math" panose="02040503050406030204" pitchFamily="18" charset="0"/>
                                <a:ea typeface="Cambria Math" panose="02040503050406030204" pitchFamily="18" charset="0"/>
                              </a:rPr>
                              <m:t>E</m:t>
                            </m:r>
                          </m:sub>
                        </m:sSub>
                      </m:sub>
                    </m:sSub>
                    <m:r>
                      <a:rPr lang="en-US" sz="2900" b="0" i="0" smtClean="0">
                        <a:latin typeface="Cambria Math" panose="02040503050406030204" pitchFamily="18" charset="0"/>
                        <a:ea typeface="Cambria Math" panose="02040503050406030204" pitchFamily="18" charset="0"/>
                      </a:rPr>
                      <m:t>)=</m:t>
                    </m:r>
                    <m:f>
                      <m:fPr>
                        <m:ctrlPr>
                          <a:rPr lang="en-US" sz="2900" b="0" i="1" smtClean="0">
                            <a:latin typeface="Cambria Math" panose="02040503050406030204" pitchFamily="18" charset="0"/>
                            <a:ea typeface="Cambria Math" panose="02040503050406030204" pitchFamily="18" charset="0"/>
                          </a:rPr>
                        </m:ctrlPr>
                      </m:fPr>
                      <m:num>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V</m:t>
                            </m:r>
                          </m:e>
                          <m:sub>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R</m:t>
                                </m:r>
                              </m:e>
                              <m:sub>
                                <m:r>
                                  <m:rPr>
                                    <m:sty m:val="p"/>
                                  </m:rPr>
                                  <a:rPr lang="en-US" sz="2900" b="0" i="0" smtClean="0">
                                    <a:latin typeface="Cambria Math" panose="02040503050406030204" pitchFamily="18" charset="0"/>
                                    <a:ea typeface="Cambria Math" panose="02040503050406030204" pitchFamily="18" charset="0"/>
                                  </a:rPr>
                                  <m:t>E</m:t>
                                </m:r>
                              </m:sub>
                            </m:sSub>
                          </m:sub>
                        </m:sSub>
                      </m:num>
                      <m:den>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R</m:t>
                            </m:r>
                          </m:e>
                          <m:sub>
                            <m:r>
                              <m:rPr>
                                <m:sty m:val="p"/>
                              </m:rPr>
                              <a:rPr lang="en-US" sz="2900" b="0" i="0" smtClean="0">
                                <a:latin typeface="Cambria Math" panose="02040503050406030204" pitchFamily="18" charset="0"/>
                                <a:ea typeface="Cambria Math" panose="02040503050406030204" pitchFamily="18" charset="0"/>
                              </a:rPr>
                              <m:t>E</m:t>
                            </m:r>
                          </m:sub>
                        </m:sSub>
                      </m:den>
                    </m:f>
                    <m:r>
                      <a:rPr lang="en-US" sz="2900" b="0" i="1" smtClean="0">
                        <a:latin typeface="Cambria Math" panose="02040503050406030204" pitchFamily="18" charset="0"/>
                        <a:ea typeface="Cambria Math" panose="02040503050406030204" pitchFamily="18" charset="0"/>
                      </a:rPr>
                      <m:t> </m:t>
                    </m:r>
                  </m:oMath>
                </a14:m>
                <a:r>
                  <a:rPr lang="en-US" sz="2900" b="0" dirty="0">
                    <a:latin typeface="Cambria Math" panose="02040503050406030204" pitchFamily="18" charset="0"/>
                    <a:ea typeface="Cambria Math" panose="02040503050406030204" pitchFamily="18" charset="0"/>
                  </a:rPr>
                  <a:t> thus </a:t>
                </a:r>
                <a14:m>
                  <m:oMath xmlns:m="http://schemas.openxmlformats.org/officeDocument/2006/math">
                    <m:sSub>
                      <m:sSubPr>
                        <m:ctrlPr>
                          <a:rPr lang="en-US" sz="2900" i="1">
                            <a:latin typeface="Cambria Math" panose="02040503050406030204" pitchFamily="18" charset="0"/>
                            <a:ea typeface="Cambria Math" panose="02040503050406030204" pitchFamily="18" charset="0"/>
                          </a:rPr>
                        </m:ctrlPr>
                      </m:sSubPr>
                      <m:e>
                        <m:r>
                          <m:rPr>
                            <m:sty m:val="p"/>
                          </m:rPr>
                          <a:rPr lang="en-US" sz="2900">
                            <a:latin typeface="Cambria Math" panose="02040503050406030204" pitchFamily="18" charset="0"/>
                            <a:ea typeface="Cambria Math" panose="02040503050406030204" pitchFamily="18" charset="0"/>
                          </a:rPr>
                          <m:t>V</m:t>
                        </m:r>
                      </m:e>
                      <m:sub>
                        <m:sSub>
                          <m:sSubPr>
                            <m:ctrlPr>
                              <a:rPr lang="en-US" sz="2900" i="1">
                                <a:latin typeface="Cambria Math" panose="02040503050406030204" pitchFamily="18" charset="0"/>
                                <a:ea typeface="Cambria Math" panose="02040503050406030204" pitchFamily="18" charset="0"/>
                              </a:rPr>
                            </m:ctrlPr>
                          </m:sSubPr>
                          <m:e>
                            <m:r>
                              <m:rPr>
                                <m:sty m:val="p"/>
                              </m:rPr>
                              <a:rPr lang="en-US" sz="2900">
                                <a:latin typeface="Cambria Math" panose="02040503050406030204" pitchFamily="18" charset="0"/>
                                <a:ea typeface="Cambria Math" panose="02040503050406030204" pitchFamily="18" charset="0"/>
                              </a:rPr>
                              <m:t>R</m:t>
                            </m:r>
                          </m:e>
                          <m:sub>
                            <m:r>
                              <m:rPr>
                                <m:sty m:val="p"/>
                              </m:rPr>
                              <a:rPr lang="en-US" sz="2900">
                                <a:latin typeface="Cambria Math" panose="02040503050406030204" pitchFamily="18" charset="0"/>
                                <a:ea typeface="Cambria Math" panose="02040503050406030204" pitchFamily="18" charset="0"/>
                              </a:rPr>
                              <m:t>E</m:t>
                            </m:r>
                          </m:sub>
                        </m:sSub>
                      </m:sub>
                    </m:sSub>
                    <m:r>
                      <a:rPr lang="en-US" sz="2900">
                        <a:latin typeface="Cambria Math" panose="02040503050406030204" pitchFamily="18" charset="0"/>
                        <a:ea typeface="Cambria Math" panose="02040503050406030204" pitchFamily="18" charset="0"/>
                      </a:rPr>
                      <m:t>=</m:t>
                    </m:r>
                    <m:f>
                      <m:fPr>
                        <m:ctrlPr>
                          <a:rPr lang="en-US" sz="2900" i="1">
                            <a:latin typeface="Cambria Math" panose="02040503050406030204" pitchFamily="18" charset="0"/>
                            <a:ea typeface="Cambria Math" panose="02040503050406030204" pitchFamily="18" charset="0"/>
                          </a:rPr>
                        </m:ctrlPr>
                      </m:fPr>
                      <m:num>
                        <m:sSub>
                          <m:sSubPr>
                            <m:ctrlPr>
                              <a:rPr lang="en-US" sz="2900" i="1">
                                <a:latin typeface="Cambria Math" panose="02040503050406030204" pitchFamily="18" charset="0"/>
                                <a:ea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rPr>
                              <m:t>gmR</m:t>
                            </m:r>
                          </m:e>
                          <m:sub>
                            <m:r>
                              <m:rPr>
                                <m:sty m:val="p"/>
                              </m:rPr>
                              <a:rPr lang="en-US" sz="2900" i="0">
                                <a:latin typeface="Cambria Math" panose="02040503050406030204" pitchFamily="18" charset="0"/>
                                <a:ea typeface="Cambria Math" panose="02040503050406030204" pitchFamily="18" charset="0"/>
                              </a:rPr>
                              <m:t>E</m:t>
                            </m:r>
                          </m:sub>
                        </m:sSub>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V</m:t>
                            </m:r>
                          </m:e>
                          <m:sub>
                            <m:r>
                              <m:rPr>
                                <m:sty m:val="p"/>
                              </m:rPr>
                              <a:rPr lang="en-US" sz="2900" b="0" i="0" smtClean="0">
                                <a:latin typeface="Cambria Math" panose="02040503050406030204" pitchFamily="18" charset="0"/>
                                <a:ea typeface="Cambria Math" panose="02040503050406030204" pitchFamily="18" charset="0"/>
                              </a:rPr>
                              <m:t>in</m:t>
                            </m:r>
                          </m:sub>
                        </m:sSub>
                      </m:num>
                      <m:den>
                        <m:r>
                          <a:rPr lang="en-US" sz="2900" i="0">
                            <a:latin typeface="Cambria Math" panose="02040503050406030204" pitchFamily="18" charset="0"/>
                            <a:ea typeface="Cambria Math" panose="02040503050406030204" pitchFamily="18" charset="0"/>
                          </a:rPr>
                          <m:t>1+</m:t>
                        </m:r>
                        <m:sSub>
                          <m:sSubPr>
                            <m:ctrlPr>
                              <a:rPr lang="en-US" sz="2900" i="1">
                                <a:latin typeface="Cambria Math" panose="02040503050406030204" pitchFamily="18" charset="0"/>
                                <a:ea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rPr>
                              <m:t>gmR</m:t>
                            </m:r>
                          </m:e>
                          <m:sub>
                            <m:r>
                              <m:rPr>
                                <m:sty m:val="p"/>
                              </m:rPr>
                              <a:rPr lang="en-US" sz="2900" i="0">
                                <a:latin typeface="Cambria Math" panose="02040503050406030204" pitchFamily="18" charset="0"/>
                                <a:ea typeface="Cambria Math" panose="02040503050406030204" pitchFamily="18" charset="0"/>
                              </a:rPr>
                              <m:t>E</m:t>
                            </m:r>
                          </m:sub>
                        </m:sSub>
                      </m:den>
                    </m:f>
                  </m:oMath>
                </a14:m>
                <a:endParaRPr lang="en-US" sz="29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V</m:t>
                        </m:r>
                      </m:e>
                      <m:sub>
                        <m:r>
                          <m:rPr>
                            <m:sty m:val="p"/>
                          </m:rPr>
                          <a:rPr lang="en-US" sz="2900" b="0" i="0" smtClean="0">
                            <a:latin typeface="Cambria Math" panose="02040503050406030204" pitchFamily="18" charset="0"/>
                            <a:ea typeface="Cambria Math" panose="02040503050406030204" pitchFamily="18" charset="0"/>
                          </a:rPr>
                          <m:t>out</m:t>
                        </m:r>
                      </m:sub>
                    </m:sSub>
                    <m:r>
                      <a:rPr lang="en-US" sz="2900" b="0" i="0" smtClean="0">
                        <a:latin typeface="Cambria Math" panose="02040503050406030204" pitchFamily="18" charset="0"/>
                        <a:ea typeface="Cambria Math" panose="02040503050406030204" pitchFamily="18" charset="0"/>
                      </a:rPr>
                      <m:t>=</m:t>
                    </m:r>
                    <m:r>
                      <m:rPr>
                        <m:sty m:val="p"/>
                      </m:rPr>
                      <a:rPr lang="en-US" sz="2900" b="0" i="0" smtClean="0">
                        <a:latin typeface="Cambria Math" panose="02040503050406030204" pitchFamily="18" charset="0"/>
                        <a:ea typeface="Cambria Math" panose="02040503050406030204" pitchFamily="18" charset="0"/>
                      </a:rPr>
                      <m:t>gm</m:t>
                    </m:r>
                    <m:d>
                      <m:dPr>
                        <m:ctrlPr>
                          <a:rPr lang="en-US" sz="2900" b="0" i="1" smtClean="0">
                            <a:latin typeface="Cambria Math" panose="02040503050406030204" pitchFamily="18" charset="0"/>
                            <a:ea typeface="Cambria Math" panose="02040503050406030204" pitchFamily="18" charset="0"/>
                          </a:rPr>
                        </m:ctrlPr>
                      </m:dPr>
                      <m:e>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V</m:t>
                            </m:r>
                          </m:e>
                          <m:sub>
                            <m:r>
                              <m:rPr>
                                <m:sty m:val="p"/>
                              </m:rPr>
                              <a:rPr lang="en-US" sz="2900" b="0" i="0" smtClean="0">
                                <a:latin typeface="Cambria Math" panose="02040503050406030204" pitchFamily="18" charset="0"/>
                                <a:ea typeface="Cambria Math" panose="02040503050406030204" pitchFamily="18" charset="0"/>
                              </a:rPr>
                              <m:t>in</m:t>
                            </m:r>
                          </m:sub>
                        </m:sSub>
                        <m:r>
                          <a:rPr lang="en-US" sz="2900" b="0" i="0" smtClean="0">
                            <a:latin typeface="Cambria Math" panose="02040503050406030204" pitchFamily="18" charset="0"/>
                            <a:ea typeface="Cambria Math" panose="02040503050406030204" pitchFamily="18" charset="0"/>
                          </a:rPr>
                          <m:t>−</m:t>
                        </m:r>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V</m:t>
                            </m:r>
                          </m:e>
                          <m:sub>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R</m:t>
                                </m:r>
                              </m:e>
                              <m:sub>
                                <m:r>
                                  <m:rPr>
                                    <m:sty m:val="p"/>
                                  </m:rPr>
                                  <a:rPr lang="en-US" sz="2900" b="0" i="0" smtClean="0">
                                    <a:latin typeface="Cambria Math" panose="02040503050406030204" pitchFamily="18" charset="0"/>
                                    <a:ea typeface="Cambria Math" panose="02040503050406030204" pitchFamily="18" charset="0"/>
                                  </a:rPr>
                                  <m:t>E</m:t>
                                </m:r>
                              </m:sub>
                            </m:sSub>
                          </m:sub>
                        </m:sSub>
                      </m:e>
                    </m:d>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R</m:t>
                        </m:r>
                      </m:e>
                      <m:sub>
                        <m:r>
                          <m:rPr>
                            <m:sty m:val="p"/>
                          </m:rPr>
                          <a:rPr lang="en-US" sz="2900" b="0" i="0" smtClean="0">
                            <a:latin typeface="Cambria Math" panose="02040503050406030204" pitchFamily="18" charset="0"/>
                            <a:ea typeface="Cambria Math" panose="02040503050406030204" pitchFamily="18" charset="0"/>
                          </a:rPr>
                          <m:t>L</m:t>
                        </m:r>
                      </m:sub>
                    </m:sSub>
                    <m:r>
                      <a:rPr lang="en-US" sz="2900" b="0" i="0" smtClean="0">
                        <a:latin typeface="Cambria Math" panose="02040503050406030204" pitchFamily="18" charset="0"/>
                        <a:ea typeface="Cambria Math" panose="02040503050406030204" pitchFamily="18" charset="0"/>
                      </a:rPr>
                      <m:t>=</m:t>
                    </m:r>
                    <m:f>
                      <m:fPr>
                        <m:ctrlPr>
                          <a:rPr lang="en-US" sz="2900" i="1">
                            <a:latin typeface="Cambria Math" panose="02040503050406030204" pitchFamily="18" charset="0"/>
                            <a:ea typeface="Cambria Math" panose="02040503050406030204" pitchFamily="18" charset="0"/>
                          </a:rPr>
                        </m:ctrlPr>
                      </m:fPr>
                      <m:num>
                        <m:r>
                          <a:rPr lang="en-US" sz="2900" b="0" i="1" smtClean="0">
                            <a:latin typeface="Cambria Math" panose="02040503050406030204" pitchFamily="18" charset="0"/>
                            <a:ea typeface="Cambria Math" panose="02040503050406030204" pitchFamily="18" charset="0"/>
                          </a:rPr>
                          <m:t>−</m:t>
                        </m:r>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gmR</m:t>
                            </m:r>
                          </m:e>
                          <m:sub>
                            <m:r>
                              <m:rPr>
                                <m:sty m:val="p"/>
                              </m:rPr>
                              <a:rPr lang="en-US" sz="2900" b="0" i="0" smtClean="0">
                                <a:latin typeface="Cambria Math" panose="02040503050406030204" pitchFamily="18" charset="0"/>
                                <a:ea typeface="Cambria Math" panose="02040503050406030204" pitchFamily="18" charset="0"/>
                              </a:rPr>
                              <m:t>L</m:t>
                            </m:r>
                          </m:sub>
                        </m:sSub>
                        <m:sSub>
                          <m:sSubPr>
                            <m:ctrlPr>
                              <a:rPr lang="en-US" sz="2900" i="1">
                                <a:latin typeface="Cambria Math" panose="02040503050406030204" pitchFamily="18" charset="0"/>
                                <a:ea typeface="Cambria Math" panose="02040503050406030204" pitchFamily="18" charset="0"/>
                              </a:rPr>
                            </m:ctrlPr>
                          </m:sSubPr>
                          <m:e>
                            <m:r>
                              <m:rPr>
                                <m:sty m:val="p"/>
                              </m:rPr>
                              <a:rPr lang="en-US" sz="2900">
                                <a:latin typeface="Cambria Math" panose="02040503050406030204" pitchFamily="18" charset="0"/>
                                <a:ea typeface="Cambria Math" panose="02040503050406030204" pitchFamily="18" charset="0"/>
                              </a:rPr>
                              <m:t>V</m:t>
                            </m:r>
                          </m:e>
                          <m:sub>
                            <m:r>
                              <m:rPr>
                                <m:sty m:val="p"/>
                              </m:rPr>
                              <a:rPr lang="en-US" sz="2900">
                                <a:latin typeface="Cambria Math" panose="02040503050406030204" pitchFamily="18" charset="0"/>
                                <a:ea typeface="Cambria Math" panose="02040503050406030204" pitchFamily="18" charset="0"/>
                              </a:rPr>
                              <m:t>in</m:t>
                            </m:r>
                          </m:sub>
                        </m:sSub>
                      </m:num>
                      <m:den>
                        <m:r>
                          <a:rPr lang="en-US" sz="2900" b="0" i="0" smtClean="0">
                            <a:latin typeface="Cambria Math" panose="02040503050406030204" pitchFamily="18" charset="0"/>
                            <a:ea typeface="Cambria Math" panose="02040503050406030204" pitchFamily="18" charset="0"/>
                          </a:rPr>
                          <m:t>1+</m:t>
                        </m:r>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gmR</m:t>
                            </m:r>
                          </m:e>
                          <m:sub>
                            <m:r>
                              <m:rPr>
                                <m:sty m:val="p"/>
                              </m:rPr>
                              <a:rPr lang="en-US" sz="2900" b="0" i="0" smtClean="0">
                                <a:latin typeface="Cambria Math" panose="02040503050406030204" pitchFamily="18" charset="0"/>
                                <a:ea typeface="Cambria Math" panose="02040503050406030204" pitchFamily="18" charset="0"/>
                              </a:rPr>
                              <m:t>E</m:t>
                            </m:r>
                          </m:sub>
                        </m:sSub>
                      </m:den>
                    </m:f>
                  </m:oMath>
                </a14:m>
                <a:endParaRPr lang="en-US" sz="29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A</m:t>
                        </m:r>
                      </m:e>
                      <m:sub>
                        <m:r>
                          <m:rPr>
                            <m:sty m:val="p"/>
                          </m:rPr>
                          <a:rPr lang="en-US" sz="2900" b="0" i="0" smtClean="0">
                            <a:latin typeface="Cambria Math" panose="02040503050406030204" pitchFamily="18" charset="0"/>
                            <a:ea typeface="Cambria Math" panose="02040503050406030204" pitchFamily="18" charset="0"/>
                          </a:rPr>
                          <m:t>v</m:t>
                        </m:r>
                      </m:sub>
                    </m:sSub>
                    <m:r>
                      <a:rPr lang="en-US" sz="2900" b="0" i="1" smtClean="0">
                        <a:latin typeface="Cambria Math" panose="02040503050406030204" pitchFamily="18" charset="0"/>
                        <a:ea typeface="Cambria Math" panose="02040503050406030204" pitchFamily="18" charset="0"/>
                      </a:rPr>
                      <m:t>=</m:t>
                    </m:r>
                  </m:oMath>
                </a14:m>
                <a:r>
                  <a:rPr lang="en-US" sz="2900" dirty="0">
                    <a:ea typeface="Cambria Math" panose="02040503050406030204" pitchFamily="18" charset="0"/>
                  </a:rPr>
                  <a:t> </a:t>
                </a:r>
                <a14:m>
                  <m:oMath xmlns:m="http://schemas.openxmlformats.org/officeDocument/2006/math">
                    <m:f>
                      <m:fPr>
                        <m:ctrlPr>
                          <a:rPr lang="en-US" sz="2900" i="1">
                            <a:latin typeface="Cambria Math" panose="02040503050406030204" pitchFamily="18" charset="0"/>
                            <a:ea typeface="Cambria Math" panose="02040503050406030204" pitchFamily="18" charset="0"/>
                          </a:rPr>
                        </m:ctrlPr>
                      </m:fPr>
                      <m:num>
                        <m:r>
                          <a:rPr lang="en-US" sz="2900" i="1">
                            <a:latin typeface="Cambria Math" panose="02040503050406030204" pitchFamily="18" charset="0"/>
                            <a:ea typeface="Cambria Math" panose="02040503050406030204" pitchFamily="18" charset="0"/>
                          </a:rPr>
                          <m:t>−</m:t>
                        </m:r>
                        <m:sSub>
                          <m:sSubPr>
                            <m:ctrlPr>
                              <a:rPr lang="en-US" sz="2900" i="1">
                                <a:latin typeface="Cambria Math" panose="02040503050406030204" pitchFamily="18" charset="0"/>
                                <a:ea typeface="Cambria Math" panose="02040503050406030204" pitchFamily="18" charset="0"/>
                              </a:rPr>
                            </m:ctrlPr>
                          </m:sSubPr>
                          <m:e>
                            <m:r>
                              <m:rPr>
                                <m:sty m:val="p"/>
                              </m:rPr>
                              <a:rPr lang="en-US" sz="2900">
                                <a:latin typeface="Cambria Math" panose="02040503050406030204" pitchFamily="18" charset="0"/>
                                <a:ea typeface="Cambria Math" panose="02040503050406030204" pitchFamily="18" charset="0"/>
                              </a:rPr>
                              <m:t>gmR</m:t>
                            </m:r>
                          </m:e>
                          <m:sub>
                            <m:r>
                              <m:rPr>
                                <m:sty m:val="p"/>
                              </m:rPr>
                              <a:rPr lang="en-US" sz="2900">
                                <a:latin typeface="Cambria Math" panose="02040503050406030204" pitchFamily="18" charset="0"/>
                                <a:ea typeface="Cambria Math" panose="02040503050406030204" pitchFamily="18" charset="0"/>
                              </a:rPr>
                              <m:t>L</m:t>
                            </m:r>
                          </m:sub>
                        </m:sSub>
                      </m:num>
                      <m:den>
                        <m:r>
                          <a:rPr lang="en-US" sz="2900">
                            <a:latin typeface="Cambria Math" panose="02040503050406030204" pitchFamily="18" charset="0"/>
                            <a:ea typeface="Cambria Math" panose="02040503050406030204" pitchFamily="18" charset="0"/>
                          </a:rPr>
                          <m:t>1+</m:t>
                        </m:r>
                        <m:sSub>
                          <m:sSubPr>
                            <m:ctrlPr>
                              <a:rPr lang="en-US" sz="2900" i="1">
                                <a:latin typeface="Cambria Math" panose="02040503050406030204" pitchFamily="18" charset="0"/>
                                <a:ea typeface="Cambria Math" panose="02040503050406030204" pitchFamily="18" charset="0"/>
                              </a:rPr>
                            </m:ctrlPr>
                          </m:sSubPr>
                          <m:e>
                            <m:r>
                              <m:rPr>
                                <m:sty m:val="p"/>
                              </m:rPr>
                              <a:rPr lang="en-US" sz="2900">
                                <a:latin typeface="Cambria Math" panose="02040503050406030204" pitchFamily="18" charset="0"/>
                                <a:ea typeface="Cambria Math" panose="02040503050406030204" pitchFamily="18" charset="0"/>
                              </a:rPr>
                              <m:t>gmR</m:t>
                            </m:r>
                          </m:e>
                          <m:sub>
                            <m:r>
                              <m:rPr>
                                <m:sty m:val="p"/>
                              </m:rPr>
                              <a:rPr lang="en-US" sz="2900">
                                <a:latin typeface="Cambria Math" panose="02040503050406030204" pitchFamily="18" charset="0"/>
                                <a:ea typeface="Cambria Math" panose="02040503050406030204" pitchFamily="18" charset="0"/>
                              </a:rPr>
                              <m:t>E</m:t>
                            </m:r>
                          </m:sub>
                        </m:sSub>
                      </m:den>
                    </m:f>
                  </m:oMath>
                </a14:m>
                <a:endParaRPr lang="en-US" sz="2900" dirty="0">
                  <a:latin typeface="Cambria Math" panose="02040503050406030204" pitchFamily="18" charset="0"/>
                  <a:ea typeface="Cambria Math" panose="02040503050406030204" pitchFamily="18" charset="0"/>
                  <a:cs typeface="Arial" panose="020B0604020202020204" pitchFamily="34" charset="0"/>
                </a:endParaRPr>
              </a:p>
              <a:p>
                <a:endParaRPr lang="en-US" sz="2900" dirty="0">
                  <a:latin typeface="Cambria Math" panose="02040503050406030204" pitchFamily="18" charset="0"/>
                  <a:ea typeface="Cambria Math" panose="02040503050406030204" pitchFamily="18" charset="0"/>
                  <a:cs typeface="Arial" panose="020B0604020202020204" pitchFamily="34" charset="0"/>
                </a:endParaRPr>
              </a:p>
              <a:p>
                <a:endParaRPr lang="en-US" sz="2900" dirty="0">
                  <a:latin typeface="Cambria Math" panose="02040503050406030204" pitchFamily="18" charset="0"/>
                  <a:ea typeface="Cambria Math" panose="02040503050406030204" pitchFamily="18" charset="0"/>
                  <a:cs typeface="Arial" panose="020B0604020202020204" pitchFamily="34" charset="0"/>
                </a:endParaRPr>
              </a:p>
              <a:p>
                <a:endParaRPr lang="en-US" sz="29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AD809E5D-D571-42D5-9C37-5ECEFF2CC698}"/>
                  </a:ext>
                </a:extLst>
              </p:cNvPr>
              <p:cNvSpPr txBox="1">
                <a:spLocks noRot="1" noChangeAspect="1" noMove="1" noResize="1" noEditPoints="1" noAdjustHandles="1" noChangeArrowheads="1" noChangeShapeType="1" noTextEdit="1"/>
              </p:cNvSpPr>
              <p:nvPr/>
            </p:nvSpPr>
            <p:spPr>
              <a:xfrm>
                <a:off x="4201510" y="1322432"/>
                <a:ext cx="5096215" cy="2319402"/>
              </a:xfrm>
              <a:prstGeom prst="rect">
                <a:avLst/>
              </a:prstGeom>
              <a:blipFill>
                <a:blip r:embed="rId2"/>
                <a:stretch>
                  <a:fillRect/>
                </a:stretch>
              </a:blipFill>
            </p:spPr>
            <p:txBody>
              <a:bodyPr/>
              <a:lstStyle/>
              <a:p>
                <a:r>
                  <a:rPr lang="en-GB">
                    <a:noFill/>
                  </a:rPr>
                  <a:t> </a:t>
                </a:r>
              </a:p>
            </p:txBody>
          </p:sp>
        </mc:Fallback>
      </mc:AlternateContent>
      <p:pic>
        <p:nvPicPr>
          <p:cNvPr id="15" name="Picture 14" descr="Diagram, schematic&#10;&#10;Description automatically generated">
            <a:extLst>
              <a:ext uri="{FF2B5EF4-FFF2-40B4-BE49-F238E27FC236}">
                <a16:creationId xmlns:a16="http://schemas.microsoft.com/office/drawing/2014/main" id="{4E9AFDD8-8F0C-4EA6-84CD-6E38FBF74ADB}"/>
              </a:ext>
            </a:extLst>
          </p:cNvPr>
          <p:cNvPicPr>
            <a:picLocks noChangeAspect="1"/>
          </p:cNvPicPr>
          <p:nvPr/>
        </p:nvPicPr>
        <p:blipFill>
          <a:blip r:embed="rId3"/>
          <a:stretch>
            <a:fillRect/>
          </a:stretch>
        </p:blipFill>
        <p:spPr>
          <a:xfrm>
            <a:off x="0" y="795373"/>
            <a:ext cx="3974445" cy="3648584"/>
          </a:xfrm>
          <a:prstGeom prst="rect">
            <a:avLst/>
          </a:prstGeom>
        </p:spPr>
      </p:pic>
      <p:cxnSp>
        <p:nvCxnSpPr>
          <p:cNvPr id="17" name="Straight Arrow Connector 16">
            <a:extLst>
              <a:ext uri="{FF2B5EF4-FFF2-40B4-BE49-F238E27FC236}">
                <a16:creationId xmlns:a16="http://schemas.microsoft.com/office/drawing/2014/main" id="{6D483ACB-2D88-4E6F-BFB9-B62386451CC3}"/>
              </a:ext>
            </a:extLst>
          </p:cNvPr>
          <p:cNvCxnSpPr/>
          <p:nvPr/>
        </p:nvCxnSpPr>
        <p:spPr>
          <a:xfrm>
            <a:off x="2104709" y="1844565"/>
            <a:ext cx="0" cy="496614"/>
          </a:xfrm>
          <a:prstGeom prst="straightConnector1">
            <a:avLst/>
          </a:prstGeom>
          <a:ln w="28575"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EAF385D-E114-4F9A-A8D3-152870463D35}"/>
                  </a:ext>
                </a:extLst>
              </p:cNvPr>
              <p:cNvSpPr txBox="1"/>
              <p:nvPr/>
            </p:nvSpPr>
            <p:spPr>
              <a:xfrm>
                <a:off x="969604" y="1946421"/>
                <a:ext cx="1221816" cy="29290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0" smtClean="0">
                          <a:latin typeface="Cambria Math" panose="02040503050406030204" pitchFamily="18" charset="0"/>
                        </a:rPr>
                        <m:t>𝐠𝐦</m:t>
                      </m:r>
                      <m:sSub>
                        <m:sSubPr>
                          <m:ctrlPr>
                            <a:rPr lang="en-US" sz="1200" b="1" i="1" smtClean="0">
                              <a:latin typeface="Cambria Math" panose="02040503050406030204" pitchFamily="18" charset="0"/>
                            </a:rPr>
                          </m:ctrlPr>
                        </m:sSubPr>
                        <m:e>
                          <m:r>
                            <a:rPr lang="en-US" sz="1200" b="1" i="0" smtClean="0">
                              <a:latin typeface="Cambria Math" panose="02040503050406030204" pitchFamily="18" charset="0"/>
                            </a:rPr>
                            <m:t>(</m:t>
                          </m:r>
                          <m:r>
                            <a:rPr lang="en-US" sz="1200" b="1" i="0" smtClean="0">
                              <a:latin typeface="Cambria Math" panose="02040503050406030204" pitchFamily="18" charset="0"/>
                            </a:rPr>
                            <m:t>𝐕</m:t>
                          </m:r>
                        </m:e>
                        <m:sub>
                          <m:r>
                            <a:rPr lang="en-US" sz="1200" b="1" i="0" smtClean="0">
                              <a:latin typeface="Cambria Math" panose="02040503050406030204" pitchFamily="18" charset="0"/>
                            </a:rPr>
                            <m:t>𝐢𝐧</m:t>
                          </m:r>
                        </m:sub>
                      </m:sSub>
                      <m:r>
                        <a:rPr lang="en-US" sz="1200" b="1" i="0"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0" smtClean="0">
                              <a:latin typeface="Cambria Math" panose="02040503050406030204" pitchFamily="18" charset="0"/>
                            </a:rPr>
                            <m:t>𝐕</m:t>
                          </m:r>
                        </m:e>
                        <m:sub>
                          <m:sSub>
                            <m:sSubPr>
                              <m:ctrlPr>
                                <a:rPr lang="en-US" sz="1200" b="1" i="1" smtClean="0">
                                  <a:latin typeface="Cambria Math" panose="02040503050406030204" pitchFamily="18" charset="0"/>
                                </a:rPr>
                              </m:ctrlPr>
                            </m:sSubPr>
                            <m:e>
                              <m:r>
                                <a:rPr lang="en-US" sz="1200" b="1" i="0" smtClean="0">
                                  <a:latin typeface="Cambria Math" panose="02040503050406030204" pitchFamily="18" charset="0"/>
                                </a:rPr>
                                <m:t>𝐑</m:t>
                              </m:r>
                            </m:e>
                            <m:sub>
                              <m:r>
                                <a:rPr lang="en-US" sz="1200" b="1" i="0" smtClean="0">
                                  <a:latin typeface="Cambria Math" panose="02040503050406030204" pitchFamily="18" charset="0"/>
                                </a:rPr>
                                <m:t>𝐄</m:t>
                              </m:r>
                            </m:sub>
                          </m:sSub>
                        </m:sub>
                      </m:sSub>
                      <m:r>
                        <a:rPr lang="en-US" sz="1200" b="1" i="0" smtClean="0">
                          <a:latin typeface="Cambria Math" panose="02040503050406030204" pitchFamily="18" charset="0"/>
                        </a:rPr>
                        <m:t>)</m:t>
                      </m:r>
                    </m:oMath>
                  </m:oMathPara>
                </a14:m>
                <a:endParaRPr lang="en-GB" sz="1200" b="1" dirty="0" err="1"/>
              </a:p>
            </p:txBody>
          </p:sp>
        </mc:Choice>
        <mc:Fallback xmlns="">
          <p:sp>
            <p:nvSpPr>
              <p:cNvPr id="18" name="TextBox 17">
                <a:extLst>
                  <a:ext uri="{FF2B5EF4-FFF2-40B4-BE49-F238E27FC236}">
                    <a16:creationId xmlns:a16="http://schemas.microsoft.com/office/drawing/2014/main" id="{BEAF385D-E114-4F9A-A8D3-152870463D35}"/>
                  </a:ext>
                </a:extLst>
              </p:cNvPr>
              <p:cNvSpPr txBox="1">
                <a:spLocks noRot="1" noChangeAspect="1" noMove="1" noResize="1" noEditPoints="1" noAdjustHandles="1" noChangeArrowheads="1" noChangeShapeType="1" noTextEdit="1"/>
              </p:cNvSpPr>
              <p:nvPr/>
            </p:nvSpPr>
            <p:spPr>
              <a:xfrm>
                <a:off x="969604" y="1946421"/>
                <a:ext cx="1221816" cy="292901"/>
              </a:xfrm>
              <a:prstGeom prst="rect">
                <a:avLst/>
              </a:prstGeom>
              <a:blipFill>
                <a:blip r:embed="rId4"/>
                <a:stretch>
                  <a:fillRect b="-4167"/>
                </a:stretch>
              </a:blipFill>
            </p:spPr>
            <p:txBody>
              <a:bodyPr/>
              <a:lstStyle/>
              <a:p>
                <a:r>
                  <a:rPr lang="en-GB">
                    <a:noFill/>
                  </a:rPr>
                  <a:t> </a:t>
                </a:r>
              </a:p>
            </p:txBody>
          </p:sp>
        </mc:Fallback>
      </mc:AlternateContent>
      <p:sp>
        <p:nvSpPr>
          <p:cNvPr id="33" name="Title 1">
            <a:extLst>
              <a:ext uri="{FF2B5EF4-FFF2-40B4-BE49-F238E27FC236}">
                <a16:creationId xmlns:a16="http://schemas.microsoft.com/office/drawing/2014/main" id="{14E473FE-5FF0-4CB9-A052-C12FEDCCA8CA}"/>
              </a:ext>
            </a:extLst>
          </p:cNvPr>
          <p:cNvSpPr>
            <a:spLocks noGrp="1"/>
          </p:cNvSpPr>
          <p:nvPr>
            <p:ph type="title"/>
          </p:nvPr>
        </p:nvSpPr>
        <p:spPr>
          <a:xfrm>
            <a:off x="131565" y="76181"/>
            <a:ext cx="1770645" cy="461665"/>
          </a:xfrm>
        </p:spPr>
        <p:txBody>
          <a:bodyPr/>
          <a:lstStyle/>
          <a:p>
            <a:r>
              <a:rPr lang="en-US" dirty="0"/>
              <a:t>Solution 4</a:t>
            </a:r>
            <a:endParaRPr lang="en-GB" dirty="0"/>
          </a:p>
        </p:txBody>
      </p:sp>
    </p:spTree>
    <p:extLst>
      <p:ext uri="{BB962C8B-B14F-4D97-AF65-F5344CB8AC3E}">
        <p14:creationId xmlns:p14="http://schemas.microsoft.com/office/powerpoint/2010/main" val="355947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A135-AFEB-491D-BD68-080FB65C85D5}"/>
              </a:ext>
            </a:extLst>
          </p:cNvPr>
          <p:cNvSpPr>
            <a:spLocks noGrp="1"/>
          </p:cNvSpPr>
          <p:nvPr>
            <p:ph type="title"/>
          </p:nvPr>
        </p:nvSpPr>
        <p:spPr/>
        <p:txBody>
          <a:bodyPr/>
          <a:lstStyle/>
          <a:p>
            <a:r>
              <a:rPr lang="en-US" dirty="0"/>
              <a:t>Solution 4 </a:t>
            </a:r>
            <a:endParaRPr lang="en-GB" dirty="0"/>
          </a:p>
        </p:txBody>
      </p:sp>
      <p:sp>
        <p:nvSpPr>
          <p:cNvPr id="3" name="Slide Number Placeholder 2">
            <a:extLst>
              <a:ext uri="{FF2B5EF4-FFF2-40B4-BE49-F238E27FC236}">
                <a16:creationId xmlns:a16="http://schemas.microsoft.com/office/drawing/2014/main" id="{9E79638B-6CA7-46D7-90A4-C371B62F6947}"/>
              </a:ext>
            </a:extLst>
          </p:cNvPr>
          <p:cNvSpPr>
            <a:spLocks noGrp="1"/>
          </p:cNvSpPr>
          <p:nvPr>
            <p:ph type="sldNum" sz="quarter" idx="12"/>
          </p:nvPr>
        </p:nvSpPr>
        <p:spPr/>
        <p:txBody>
          <a:bodyPr/>
          <a:lstStyle/>
          <a:p>
            <a:fld id="{8836216C-5BC3-7C44-80F8-E30864FFC228}" type="slidenum">
              <a:rPr lang="en-US" smtClean="0"/>
              <a:t>25</a:t>
            </a:fld>
            <a:endParaRPr lang="en-US"/>
          </a:p>
        </p:txBody>
      </p:sp>
      <p:pic>
        <p:nvPicPr>
          <p:cNvPr id="5" name="Picture 4" descr="Diagram, schematic&#10;&#10;Description automatically generated">
            <a:extLst>
              <a:ext uri="{FF2B5EF4-FFF2-40B4-BE49-F238E27FC236}">
                <a16:creationId xmlns:a16="http://schemas.microsoft.com/office/drawing/2014/main" id="{3E802FDD-4E9A-42AB-9E3B-2B625395F27B}"/>
              </a:ext>
            </a:extLst>
          </p:cNvPr>
          <p:cNvPicPr>
            <a:picLocks noChangeAspect="1"/>
          </p:cNvPicPr>
          <p:nvPr/>
        </p:nvPicPr>
        <p:blipFill>
          <a:blip r:embed="rId2"/>
          <a:stretch>
            <a:fillRect/>
          </a:stretch>
        </p:blipFill>
        <p:spPr>
          <a:xfrm>
            <a:off x="5003800" y="709143"/>
            <a:ext cx="2173682" cy="343550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120B6A-3F4B-4EA8-A4DF-57EBB2987E27}"/>
                  </a:ext>
                </a:extLst>
              </p:cNvPr>
              <p:cNvSpPr txBox="1"/>
              <p:nvPr/>
            </p:nvSpPr>
            <p:spPr>
              <a:xfrm>
                <a:off x="6708228" y="1970350"/>
                <a:ext cx="599090" cy="361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1600" b="1" i="0" smtClean="0">
                              <a:latin typeface="Cambria Math" panose="02040503050406030204" pitchFamily="18" charset="0"/>
                              <a:ea typeface="Cambria Math" panose="02040503050406030204" pitchFamily="18" charset="0"/>
                              <a:cs typeface="Arial" panose="020B0604020202020204" pitchFamily="34" charset="0"/>
                            </a:rPr>
                            <m:t>𝐒</m:t>
                          </m:r>
                        </m:e>
                        <m:sub>
                          <m:sSub>
                            <m:sSub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1600" b="1" i="0" smtClean="0">
                                  <a:latin typeface="Cambria Math" panose="02040503050406030204" pitchFamily="18" charset="0"/>
                                  <a:ea typeface="Cambria Math" panose="02040503050406030204" pitchFamily="18" charset="0"/>
                                  <a:cs typeface="Arial" panose="020B0604020202020204" pitchFamily="34" charset="0"/>
                                </a:rPr>
                                <m:t>𝐑</m:t>
                              </m:r>
                            </m:e>
                            <m:sub>
                              <m:r>
                                <a:rPr lang="en-US" sz="1600" b="1" i="0" smtClean="0">
                                  <a:latin typeface="Cambria Math" panose="02040503050406030204" pitchFamily="18" charset="0"/>
                                  <a:ea typeface="Cambria Math" panose="02040503050406030204" pitchFamily="18" charset="0"/>
                                  <a:cs typeface="Arial" panose="020B0604020202020204" pitchFamily="34" charset="0"/>
                                </a:rPr>
                                <m:t>𝐒</m:t>
                              </m:r>
                            </m:sub>
                          </m:sSub>
                        </m:sub>
                      </m:sSub>
                      <m:d>
                        <m:d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dPr>
                        <m:e>
                          <m:r>
                            <a:rPr lang="en-US" sz="1600" b="1" i="0" smtClean="0">
                              <a:latin typeface="Cambria Math" panose="02040503050406030204" pitchFamily="18" charset="0"/>
                              <a:ea typeface="Cambria Math" panose="02040503050406030204" pitchFamily="18" charset="0"/>
                              <a:cs typeface="Arial" panose="020B0604020202020204" pitchFamily="34" charset="0"/>
                            </a:rPr>
                            <m:t>𝐟</m:t>
                          </m:r>
                        </m:e>
                      </m:d>
                    </m:oMath>
                  </m:oMathPara>
                </a14:m>
                <a:endParaRPr lang="en-GB" sz="1600" b="1" dirty="0"/>
              </a:p>
            </p:txBody>
          </p:sp>
        </mc:Choice>
        <mc:Fallback xmlns="">
          <p:sp>
            <p:nvSpPr>
              <p:cNvPr id="6" name="TextBox 5">
                <a:extLst>
                  <a:ext uri="{FF2B5EF4-FFF2-40B4-BE49-F238E27FC236}">
                    <a16:creationId xmlns:a16="http://schemas.microsoft.com/office/drawing/2014/main" id="{68120B6A-3F4B-4EA8-A4DF-57EBB2987E27}"/>
                  </a:ext>
                </a:extLst>
              </p:cNvPr>
              <p:cNvSpPr txBox="1">
                <a:spLocks noRot="1" noChangeAspect="1" noMove="1" noResize="1" noEditPoints="1" noAdjustHandles="1" noChangeArrowheads="1" noChangeShapeType="1" noTextEdit="1"/>
              </p:cNvSpPr>
              <p:nvPr/>
            </p:nvSpPr>
            <p:spPr>
              <a:xfrm>
                <a:off x="6708228" y="1970350"/>
                <a:ext cx="599090" cy="361253"/>
              </a:xfrm>
              <a:prstGeom prst="rect">
                <a:avLst/>
              </a:prstGeom>
              <a:blipFill>
                <a:blip r:embed="rId3"/>
                <a:stretch>
                  <a:fillRect r="-40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47766BF-584D-492F-B90C-B83667DE5DDB}"/>
                  </a:ext>
                </a:extLst>
              </p:cNvPr>
              <p:cNvSpPr txBox="1">
                <a:spLocks/>
              </p:cNvSpPr>
              <p:nvPr/>
            </p:nvSpPr>
            <p:spPr>
              <a:xfrm>
                <a:off x="4656746" y="4353623"/>
                <a:ext cx="3850716" cy="671489"/>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m:t>
                        </m:r>
                      </m:e>
                      <m:sub>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m:t>
                            </m:r>
                          </m:sub>
                        </m:sSub>
                      </m:sub>
                    </m:sSub>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f</m:t>
                        </m:r>
                      </m:e>
                    </m:d>
                    <m:r>
                      <a:rPr lang="en-US" sz="2000" b="0" i="0" smtClean="0">
                        <a:latin typeface="Cambria Math" panose="02040503050406030204" pitchFamily="18" charset="0"/>
                        <a:ea typeface="Cambria Math" panose="02040503050406030204" pitchFamily="18" charset="0"/>
                        <a:cs typeface="Arial" panose="020B0604020202020204" pitchFamily="34" charset="0"/>
                      </a:rPr>
                      <m:t>=</m:t>
                    </m:r>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i="0">
                            <a:latin typeface="Cambria Math" panose="02040503050406030204" pitchFamily="18" charset="0"/>
                            <a:ea typeface="Cambria Math" panose="02040503050406030204" pitchFamily="18" charset="0"/>
                          </a:rPr>
                          <m:t>s</m:t>
                        </m:r>
                      </m:sub>
                    </m:sSub>
                    <m:r>
                      <m:rPr>
                        <m:nor/>
                      </m:rPr>
                      <a:rPr lang="en-US" sz="2000" dirty="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sub>
                            </m:sSub>
                          </m:e>
                        </m:d>
                      </m:e>
                      <m:sup>
                        <m:r>
                          <a:rPr lang="en-US" sz="2000" i="0">
                            <a:latin typeface="Cambria Math" panose="02040503050406030204" pitchFamily="18" charset="0"/>
                            <a:ea typeface="Cambria Math" panose="02040503050406030204" pitchFamily="18" charset="0"/>
                          </a:rPr>
                          <m:t>2</m:t>
                        </m:r>
                      </m:sup>
                    </m:s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7" name="Content Placeholder 2">
                <a:extLst>
                  <a:ext uri="{FF2B5EF4-FFF2-40B4-BE49-F238E27FC236}">
                    <a16:creationId xmlns:a16="http://schemas.microsoft.com/office/drawing/2014/main" id="{247766BF-584D-492F-B90C-B83667DE5DDB}"/>
                  </a:ext>
                </a:extLst>
              </p:cNvPr>
              <p:cNvSpPr txBox="1">
                <a:spLocks noRot="1" noChangeAspect="1" noMove="1" noResize="1" noEditPoints="1" noAdjustHandles="1" noChangeArrowheads="1" noChangeShapeType="1" noTextEdit="1"/>
              </p:cNvSpPr>
              <p:nvPr/>
            </p:nvSpPr>
            <p:spPr>
              <a:xfrm>
                <a:off x="4656746" y="4353623"/>
                <a:ext cx="3850716" cy="671489"/>
              </a:xfrm>
              <a:prstGeom prst="rect">
                <a:avLst/>
              </a:prstGeom>
              <a:blipFill>
                <a:blip r:embed="rId4"/>
                <a:stretch>
                  <a:fillRect l="-1424" t="-1818"/>
                </a:stretch>
              </a:blipFill>
            </p:spPr>
            <p:txBody>
              <a:bodyPr/>
              <a:lstStyle/>
              <a:p>
                <a:r>
                  <a:rPr lang="en-GB">
                    <a:noFill/>
                  </a:rPr>
                  <a:t> </a:t>
                </a:r>
              </a:p>
            </p:txBody>
          </p:sp>
        </mc:Fallback>
      </mc:AlternateContent>
      <p:pic>
        <p:nvPicPr>
          <p:cNvPr id="8" name="Picture 7" descr="Diagram, schematic&#10;&#10;Description automatically generated">
            <a:extLst>
              <a:ext uri="{FF2B5EF4-FFF2-40B4-BE49-F238E27FC236}">
                <a16:creationId xmlns:a16="http://schemas.microsoft.com/office/drawing/2014/main" id="{44163996-3A5A-4668-8726-8770B53EF767}"/>
              </a:ext>
            </a:extLst>
          </p:cNvPr>
          <p:cNvPicPr>
            <a:picLocks noChangeAspect="1"/>
          </p:cNvPicPr>
          <p:nvPr/>
        </p:nvPicPr>
        <p:blipFill>
          <a:blip r:embed="rId5"/>
          <a:stretch>
            <a:fillRect/>
          </a:stretch>
        </p:blipFill>
        <p:spPr>
          <a:xfrm>
            <a:off x="526667" y="862970"/>
            <a:ext cx="2224416" cy="342868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4203DE-E090-411B-8786-187733D5C804}"/>
                  </a:ext>
                </a:extLst>
              </p:cNvPr>
              <p:cNvSpPr txBox="1"/>
              <p:nvPr/>
            </p:nvSpPr>
            <p:spPr>
              <a:xfrm>
                <a:off x="2068348" y="2150977"/>
                <a:ext cx="1206062" cy="3597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1600" b="1" i="0" smtClean="0">
                              <a:latin typeface="Cambria Math" panose="02040503050406030204" pitchFamily="18" charset="0"/>
                              <a:ea typeface="Cambria Math" panose="02040503050406030204" pitchFamily="18" charset="0"/>
                              <a:cs typeface="Arial" panose="020B0604020202020204" pitchFamily="34" charset="0"/>
                            </a:rPr>
                            <m:t>𝐒</m:t>
                          </m:r>
                        </m:e>
                        <m:sub>
                          <m:sSub>
                            <m:sSub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1600" b="1" i="0" smtClean="0">
                                  <a:latin typeface="Cambria Math" panose="02040503050406030204" pitchFamily="18" charset="0"/>
                                  <a:ea typeface="Cambria Math" panose="02040503050406030204" pitchFamily="18" charset="0"/>
                                  <a:cs typeface="Arial" panose="020B0604020202020204" pitchFamily="34" charset="0"/>
                                </a:rPr>
                                <m:t>𝐑</m:t>
                              </m:r>
                            </m:e>
                            <m:sub>
                              <m:r>
                                <a:rPr lang="en-US" sz="1600" b="1" i="0" smtClean="0">
                                  <a:latin typeface="Cambria Math" panose="02040503050406030204" pitchFamily="18" charset="0"/>
                                  <a:ea typeface="Cambria Math" panose="02040503050406030204" pitchFamily="18" charset="0"/>
                                  <a:cs typeface="Arial" panose="020B0604020202020204" pitchFamily="34" charset="0"/>
                                </a:rPr>
                                <m:t>𝐋</m:t>
                              </m:r>
                            </m:sub>
                          </m:sSub>
                        </m:sub>
                      </m:sSub>
                      <m:d>
                        <m:d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dPr>
                        <m:e>
                          <m:r>
                            <a:rPr lang="en-US" sz="1600" b="1" i="0" smtClean="0">
                              <a:latin typeface="Cambria Math" panose="02040503050406030204" pitchFamily="18" charset="0"/>
                              <a:ea typeface="Cambria Math" panose="02040503050406030204" pitchFamily="18" charset="0"/>
                              <a:cs typeface="Arial" panose="020B0604020202020204" pitchFamily="34" charset="0"/>
                            </a:rPr>
                            <m:t>𝐟</m:t>
                          </m:r>
                        </m:e>
                      </m:d>
                    </m:oMath>
                  </m:oMathPara>
                </a14:m>
                <a:endParaRPr lang="en-GB" sz="1600" b="1" dirty="0"/>
              </a:p>
            </p:txBody>
          </p:sp>
        </mc:Choice>
        <mc:Fallback xmlns="">
          <p:sp>
            <p:nvSpPr>
              <p:cNvPr id="9" name="TextBox 8">
                <a:extLst>
                  <a:ext uri="{FF2B5EF4-FFF2-40B4-BE49-F238E27FC236}">
                    <a16:creationId xmlns:a16="http://schemas.microsoft.com/office/drawing/2014/main" id="{EF4203DE-E090-411B-8786-187733D5C804}"/>
                  </a:ext>
                </a:extLst>
              </p:cNvPr>
              <p:cNvSpPr txBox="1">
                <a:spLocks noRot="1" noChangeAspect="1" noMove="1" noResize="1" noEditPoints="1" noAdjustHandles="1" noChangeArrowheads="1" noChangeShapeType="1" noTextEdit="1"/>
              </p:cNvSpPr>
              <p:nvPr/>
            </p:nvSpPr>
            <p:spPr>
              <a:xfrm>
                <a:off x="2068348" y="2150977"/>
                <a:ext cx="1206062" cy="35971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300EF99-7375-4848-8FAD-686B7F239205}"/>
                  </a:ext>
                </a:extLst>
              </p:cNvPr>
              <p:cNvSpPr txBox="1">
                <a:spLocks/>
              </p:cNvSpPr>
              <p:nvPr/>
            </p:nvSpPr>
            <p:spPr>
              <a:xfrm>
                <a:off x="526667" y="4381915"/>
                <a:ext cx="2459417" cy="800223"/>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S</m:t>
                        </m:r>
                      </m:e>
                      <m:sub>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L</m:t>
                            </m:r>
                          </m:sub>
                        </m:sSub>
                      </m:sub>
                    </m:sSub>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f</m:t>
                        </m:r>
                      </m:e>
                    </m:d>
                    <m:r>
                      <a:rPr lang="en-US" sz="2000" b="0" i="0" smtClean="0">
                        <a:latin typeface="Cambria Math" panose="02040503050406030204" pitchFamily="18" charset="0"/>
                        <a:ea typeface="Cambria Math" panose="02040503050406030204" pitchFamily="18" charset="0"/>
                        <a:cs typeface="Arial" panose="020B0604020202020204" pitchFamily="34" charset="0"/>
                      </a:rPr>
                      <m:t>=</m:t>
                    </m:r>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0" name="Content Placeholder 2">
                <a:extLst>
                  <a:ext uri="{FF2B5EF4-FFF2-40B4-BE49-F238E27FC236}">
                    <a16:creationId xmlns:a16="http://schemas.microsoft.com/office/drawing/2014/main" id="{7300EF99-7375-4848-8FAD-686B7F239205}"/>
                  </a:ext>
                </a:extLst>
              </p:cNvPr>
              <p:cNvSpPr txBox="1">
                <a:spLocks noRot="1" noChangeAspect="1" noMove="1" noResize="1" noEditPoints="1" noAdjustHandles="1" noChangeArrowheads="1" noChangeShapeType="1" noTextEdit="1"/>
              </p:cNvSpPr>
              <p:nvPr/>
            </p:nvSpPr>
            <p:spPr>
              <a:xfrm>
                <a:off x="526667" y="4381915"/>
                <a:ext cx="2459417" cy="800223"/>
              </a:xfrm>
              <a:prstGeom prst="rect">
                <a:avLst/>
              </a:prstGeom>
              <a:blipFill>
                <a:blip r:embed="rId7"/>
                <a:stretch>
                  <a:fillRect l="-2228" t="-2290"/>
                </a:stretch>
              </a:blipFill>
            </p:spPr>
            <p:txBody>
              <a:bodyPr/>
              <a:lstStyle/>
              <a:p>
                <a:r>
                  <a:rPr lang="en-GB">
                    <a:noFill/>
                  </a:rPr>
                  <a:t> </a:t>
                </a:r>
              </a:p>
            </p:txBody>
          </p:sp>
        </mc:Fallback>
      </mc:AlternateContent>
    </p:spTree>
    <p:extLst>
      <p:ext uri="{BB962C8B-B14F-4D97-AF65-F5344CB8AC3E}">
        <p14:creationId xmlns:p14="http://schemas.microsoft.com/office/powerpoint/2010/main" val="5137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792B-883A-4F32-8C1B-005EB6FEBDEF}"/>
              </a:ext>
            </a:extLst>
          </p:cNvPr>
          <p:cNvSpPr>
            <a:spLocks noGrp="1"/>
          </p:cNvSpPr>
          <p:nvPr>
            <p:ph type="title"/>
          </p:nvPr>
        </p:nvSpPr>
        <p:spPr/>
        <p:txBody>
          <a:bodyPr/>
          <a:lstStyle/>
          <a:p>
            <a:r>
              <a:rPr lang="en-US" dirty="0"/>
              <a:t>Solution 4 </a:t>
            </a:r>
            <a:endParaRPr lang="en-GB" dirty="0"/>
          </a:p>
        </p:txBody>
      </p:sp>
      <p:sp>
        <p:nvSpPr>
          <p:cNvPr id="3" name="Slide Number Placeholder 2">
            <a:extLst>
              <a:ext uri="{FF2B5EF4-FFF2-40B4-BE49-F238E27FC236}">
                <a16:creationId xmlns:a16="http://schemas.microsoft.com/office/drawing/2014/main" id="{28CF1167-9392-4D3A-BE6E-53807A684F64}"/>
              </a:ext>
            </a:extLst>
          </p:cNvPr>
          <p:cNvSpPr>
            <a:spLocks noGrp="1"/>
          </p:cNvSpPr>
          <p:nvPr>
            <p:ph type="sldNum" sz="quarter" idx="12"/>
          </p:nvPr>
        </p:nvSpPr>
        <p:spPr/>
        <p:txBody>
          <a:bodyPr/>
          <a:lstStyle/>
          <a:p>
            <a:fld id="{8836216C-5BC3-7C44-80F8-E30864FFC228}" type="slidenum">
              <a:rPr lang="en-US" smtClean="0"/>
              <a:t>26</a:t>
            </a:fld>
            <a:endParaRPr lang="en-US"/>
          </a:p>
        </p:txBody>
      </p:sp>
      <p:pic>
        <p:nvPicPr>
          <p:cNvPr id="8" name="Picture 7" descr="Diagram, schematic&#10;&#10;Description automatically generated">
            <a:extLst>
              <a:ext uri="{FF2B5EF4-FFF2-40B4-BE49-F238E27FC236}">
                <a16:creationId xmlns:a16="http://schemas.microsoft.com/office/drawing/2014/main" id="{A0AE0106-9E9E-42D9-B6EF-8231773C7268}"/>
              </a:ext>
            </a:extLst>
          </p:cNvPr>
          <p:cNvPicPr>
            <a:picLocks noChangeAspect="1"/>
          </p:cNvPicPr>
          <p:nvPr/>
        </p:nvPicPr>
        <p:blipFill>
          <a:blip r:embed="rId2"/>
          <a:stretch>
            <a:fillRect/>
          </a:stretch>
        </p:blipFill>
        <p:spPr>
          <a:xfrm>
            <a:off x="593165" y="806065"/>
            <a:ext cx="2559937" cy="386725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ED4136-1DBC-41F5-B27B-1B89BAEDC667}"/>
                  </a:ext>
                </a:extLst>
              </p:cNvPr>
              <p:cNvSpPr txBox="1"/>
              <p:nvPr/>
            </p:nvSpPr>
            <p:spPr>
              <a:xfrm>
                <a:off x="1837573" y="2000915"/>
                <a:ext cx="3153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i</m:t>
                          </m:r>
                        </m:e>
                        <m:sub>
                          <m:r>
                            <m:rPr>
                              <m:sty m:val="p"/>
                            </m:rPr>
                            <a:rPr lang="en-US" sz="1800" b="0" i="0" smtClean="0">
                              <a:latin typeface="Cambria Math" panose="02040503050406030204" pitchFamily="18" charset="0"/>
                              <a:ea typeface="Cambria Math" panose="02040503050406030204" pitchFamily="18" charset="0"/>
                            </a:rPr>
                            <m:t>n</m:t>
                          </m:r>
                        </m:sub>
                      </m:sSub>
                    </m:oMath>
                  </m:oMathPara>
                </a14:m>
                <a:endParaRPr lang="en-GB" dirty="0"/>
              </a:p>
            </p:txBody>
          </p:sp>
        </mc:Choice>
        <mc:Fallback xmlns="">
          <p:sp>
            <p:nvSpPr>
              <p:cNvPr id="9" name="TextBox 8">
                <a:extLst>
                  <a:ext uri="{FF2B5EF4-FFF2-40B4-BE49-F238E27FC236}">
                    <a16:creationId xmlns:a16="http://schemas.microsoft.com/office/drawing/2014/main" id="{24ED4136-1DBC-41F5-B27B-1B89BAEDC667}"/>
                  </a:ext>
                </a:extLst>
              </p:cNvPr>
              <p:cNvSpPr txBox="1">
                <a:spLocks noRot="1" noChangeAspect="1" noMove="1" noResize="1" noEditPoints="1" noAdjustHandles="1" noChangeArrowheads="1" noChangeShapeType="1" noTextEdit="1"/>
              </p:cNvSpPr>
              <p:nvPr/>
            </p:nvSpPr>
            <p:spPr>
              <a:xfrm>
                <a:off x="1837573" y="2000915"/>
                <a:ext cx="315308" cy="369332"/>
              </a:xfrm>
              <a:prstGeom prst="rect">
                <a:avLst/>
              </a:prstGeom>
              <a:blipFill>
                <a:blip r:embed="rId3"/>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58D4C313-35C3-4B4C-897D-FDC550DCD00C}"/>
              </a:ext>
            </a:extLst>
          </p:cNvPr>
          <p:cNvCxnSpPr>
            <a:cxnSpLocks/>
          </p:cNvCxnSpPr>
          <p:nvPr/>
        </p:nvCxnSpPr>
        <p:spPr>
          <a:xfrm flipV="1">
            <a:off x="2270234" y="1999018"/>
            <a:ext cx="0" cy="413845"/>
          </a:xfrm>
          <a:prstGeom prst="straightConnector1">
            <a:avLst/>
          </a:prstGeom>
          <a:ln w="28575"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9167556-577A-42F6-845F-F9A1D940FDD4}"/>
                  </a:ext>
                </a:extLst>
              </p:cNvPr>
              <p:cNvSpPr txBox="1">
                <a:spLocks/>
              </p:cNvSpPr>
              <p:nvPr/>
            </p:nvSpPr>
            <p:spPr>
              <a:xfrm>
                <a:off x="3885324" y="1138890"/>
                <a:ext cx="4289097" cy="1998448"/>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000" dirty="0">
                  <a:latin typeface="Cambria Math" panose="02040503050406030204" pitchFamily="18" charset="0"/>
                  <a:ea typeface="Cambria Math" panose="02040503050406030204" pitchFamily="18" charset="0"/>
                </a:endParaRPr>
              </a:p>
              <a:p>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i</m:t>
                        </m:r>
                      </m:e>
                      <m:sub>
                        <m:r>
                          <m:rPr>
                            <m:sty m:val="p"/>
                          </m:rPr>
                          <a:rPr lang="en-US" sz="2000" b="0" i="0" smtClean="0">
                            <a:latin typeface="Cambria Math" panose="02040503050406030204" pitchFamily="18" charset="0"/>
                            <a:ea typeface="Cambria Math" panose="02040503050406030204" pitchFamily="18" charset="0"/>
                          </a:rPr>
                          <m:t>n</m:t>
                        </m:r>
                      </m:sub>
                      <m:sup>
                        <m:r>
                          <a:rPr lang="en-US" sz="2000" b="0" i="0" smtClean="0">
                            <a:latin typeface="Cambria Math" panose="02040503050406030204" pitchFamily="18" charset="0"/>
                            <a:ea typeface="Cambria Math" panose="02040503050406030204" pitchFamily="18" charset="0"/>
                          </a:rPr>
                          <m:t>2</m:t>
                        </m:r>
                      </m:sup>
                    </m:sSubSup>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E</m:t>
                        </m:r>
                      </m:sub>
                    </m:sSub>
                    <m:f>
                      <m:fPr>
                        <m:ctrlPr>
                          <a:rPr lang="en-US" sz="2000" b="0" i="1" smtClean="0">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𝑔𝑚</m:t>
                                    </m:r>
                                  </m:den>
                                </m:f>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e>
                            </m:d>
                          </m:e>
                          <m:sup>
                            <m:r>
                              <a:rPr lang="en-US" sz="2000" b="0" i="0" smtClean="0">
                                <a:latin typeface="Cambria Math" panose="02040503050406030204" pitchFamily="18" charset="0"/>
                                <a:ea typeface="Cambria Math" panose="02040503050406030204" pitchFamily="18" charset="0"/>
                              </a:rPr>
                              <m:t>2</m:t>
                            </m:r>
                          </m:sup>
                        </m:sSup>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a:latin typeface="Cambria Math" panose="02040503050406030204" pitchFamily="18" charset="0"/>
                            <a:ea typeface="Cambria Math" panose="02040503050406030204" pitchFamily="18" charset="0"/>
                            <a:cs typeface="Arial" panose="020B0604020202020204" pitchFamily="34" charset="0"/>
                          </a:rPr>
                          <m:t>S</m:t>
                        </m:r>
                      </m:e>
                      <m:sub>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E</m:t>
                            </m:r>
                          </m:sub>
                        </m:sSub>
                      </m:sub>
                    </m:sSub>
                    <m:r>
                      <a:rPr lang="en-US" sz="2000" b="0" i="0">
                        <a:latin typeface="Cambria Math" panose="02040503050406030204" pitchFamily="18" charset="0"/>
                        <a:ea typeface="Cambria Math" panose="02040503050406030204" pitchFamily="18" charset="0"/>
                        <a:cs typeface="Arial" panose="020B0604020202020204" pitchFamily="34" charset="0"/>
                      </a:rPr>
                      <m:t>(</m:t>
                    </m:r>
                    <m:r>
                      <m:rPr>
                        <m:sty m:val="p"/>
                      </m:rPr>
                      <a:rPr lang="en-US" sz="2000" b="0" i="0">
                        <a:latin typeface="Cambria Math" panose="02040503050406030204" pitchFamily="18" charset="0"/>
                        <a:ea typeface="Cambria Math" panose="02040503050406030204" pitchFamily="18" charset="0"/>
                        <a:cs typeface="Arial" panose="020B0604020202020204" pitchFamily="34" charset="0"/>
                      </a:rPr>
                      <m:t>f</m:t>
                    </m:r>
                    <m:r>
                      <a:rPr lang="en-US" sz="2000" b="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sSubSup>
                      <m:sSubSupPr>
                        <m:ctrlPr>
                          <a:rPr lang="en-US" sz="2000" i="1">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i</m:t>
                        </m:r>
                      </m:e>
                      <m:sub>
                        <m:r>
                          <m:rPr>
                            <m:sty m:val="p"/>
                          </m:rPr>
                          <a:rPr lang="en-US" sz="2000" i="0">
                            <a:latin typeface="Cambria Math" panose="02040503050406030204" pitchFamily="18" charset="0"/>
                            <a:ea typeface="Cambria Math" panose="02040503050406030204" pitchFamily="18" charset="0"/>
                          </a:rPr>
                          <m:t>n</m:t>
                        </m:r>
                      </m:sub>
                      <m:sup>
                        <m:r>
                          <a:rPr lang="en-US" sz="2000" i="0">
                            <a:latin typeface="Cambria Math" panose="02040503050406030204" pitchFamily="18" charset="0"/>
                            <a:ea typeface="Cambria Math" panose="02040503050406030204" pitchFamily="18" charset="0"/>
                          </a:rPr>
                          <m:t>2</m:t>
                        </m:r>
                      </m:sup>
                    </m:sSub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E</m:t>
                            </m:r>
                          </m:sub>
                        </m:sSub>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gm</m:t>
                            </m:r>
                          </m:e>
                          <m:sup>
                            <m:r>
                              <a:rPr lang="en-US" sz="2000" b="0" i="0" smtClean="0">
                                <a:latin typeface="Cambria Math" panose="02040503050406030204" pitchFamily="18" charset="0"/>
                                <a:ea typeface="Cambria Math" panose="02040503050406030204" pitchFamily="18" charset="0"/>
                              </a:rPr>
                              <m:t>2</m:t>
                            </m:r>
                          </m:sup>
                        </m:s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num>
                      <m:den>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gm</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e>
                            </m:d>
                          </m:e>
                          <m:sup>
                            <m:r>
                              <a:rPr lang="en-US" sz="2000" b="0" i="0" smtClean="0">
                                <a:latin typeface="Cambria Math" panose="02040503050406030204" pitchFamily="18" charset="0"/>
                                <a:ea typeface="Cambria Math" panose="02040503050406030204" pitchFamily="18" charset="0"/>
                              </a:rPr>
                              <m:t>2</m:t>
                            </m:r>
                          </m:sup>
                        </m:sSup>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2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1" name="Content Placeholder 2">
                <a:extLst>
                  <a:ext uri="{FF2B5EF4-FFF2-40B4-BE49-F238E27FC236}">
                    <a16:creationId xmlns:a16="http://schemas.microsoft.com/office/drawing/2014/main" id="{39167556-577A-42F6-845F-F9A1D940FDD4}"/>
                  </a:ext>
                </a:extLst>
              </p:cNvPr>
              <p:cNvSpPr txBox="1">
                <a:spLocks noRot="1" noChangeAspect="1" noMove="1" noResize="1" noEditPoints="1" noAdjustHandles="1" noChangeArrowheads="1" noChangeShapeType="1" noTextEdit="1"/>
              </p:cNvSpPr>
              <p:nvPr/>
            </p:nvSpPr>
            <p:spPr>
              <a:xfrm>
                <a:off x="3885324" y="1138890"/>
                <a:ext cx="4289097" cy="1998448"/>
              </a:xfrm>
              <a:prstGeom prst="rect">
                <a:avLst/>
              </a:prstGeom>
              <a:blipFill>
                <a:blip r:embed="rId4"/>
                <a:stretch>
                  <a:fillRect l="-1278"/>
                </a:stretch>
              </a:blipFill>
            </p:spPr>
            <p:txBody>
              <a:bodyPr/>
              <a:lstStyle/>
              <a:p>
                <a:r>
                  <a:rPr lang="en-GB">
                    <a:noFill/>
                  </a:rPr>
                  <a:t> </a:t>
                </a:r>
              </a:p>
            </p:txBody>
          </p:sp>
        </mc:Fallback>
      </mc:AlternateContent>
    </p:spTree>
    <p:extLst>
      <p:ext uri="{BB962C8B-B14F-4D97-AF65-F5344CB8AC3E}">
        <p14:creationId xmlns:p14="http://schemas.microsoft.com/office/powerpoint/2010/main" val="241463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D8DA2B-A9C2-49B0-9D58-25A563D0A9A3}"/>
              </a:ext>
            </a:extLst>
          </p:cNvPr>
          <p:cNvSpPr>
            <a:spLocks noGrp="1"/>
          </p:cNvSpPr>
          <p:nvPr>
            <p:ph type="sldNum" sz="quarter" idx="12"/>
          </p:nvPr>
        </p:nvSpPr>
        <p:spPr/>
        <p:txBody>
          <a:bodyPr/>
          <a:lstStyle/>
          <a:p>
            <a:fld id="{8836216C-5BC3-7C44-80F8-E30864FFC228}" type="slidenum">
              <a:rPr lang="en-US" smtClean="0"/>
              <a:t>27</a:t>
            </a:fld>
            <a:endParaRPr lang="en-US"/>
          </a:p>
        </p:txBody>
      </p:sp>
      <p:sp>
        <p:nvSpPr>
          <p:cNvPr id="5" name="Title 1">
            <a:extLst>
              <a:ext uri="{FF2B5EF4-FFF2-40B4-BE49-F238E27FC236}">
                <a16:creationId xmlns:a16="http://schemas.microsoft.com/office/drawing/2014/main" id="{34DFA0D4-6A33-40CA-B3DE-4A96C9DFFED0}"/>
              </a:ext>
            </a:extLst>
          </p:cNvPr>
          <p:cNvSpPr>
            <a:spLocks noGrp="1"/>
          </p:cNvSpPr>
          <p:nvPr>
            <p:ph type="title"/>
          </p:nvPr>
        </p:nvSpPr>
        <p:spPr>
          <a:xfrm>
            <a:off x="0" y="95735"/>
            <a:ext cx="1770645" cy="461665"/>
          </a:xfrm>
        </p:spPr>
        <p:txBody>
          <a:bodyPr/>
          <a:lstStyle/>
          <a:p>
            <a:r>
              <a:rPr lang="en-US" dirty="0"/>
              <a:t>Solution 4</a:t>
            </a:r>
            <a:endParaRPr lang="en-GB" dirty="0"/>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4ABBD6E0-8873-47FB-B41A-09E8B1246E7E}"/>
                  </a:ext>
                </a:extLst>
              </p:cNvPr>
              <p:cNvSpPr txBox="1">
                <a:spLocks/>
              </p:cNvSpPr>
              <p:nvPr/>
            </p:nvSpPr>
            <p:spPr>
              <a:xfrm>
                <a:off x="3590875" y="930167"/>
                <a:ext cx="5348173" cy="3963830"/>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gmV</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V</m:t>
                            </m:r>
                          </m:e>
                          <m:sub>
                            <m:r>
                              <m:rPr>
                                <m:sty m:val="p"/>
                              </m:rPr>
                              <a:rPr lang="en-US" sz="2000" b="0" i="0" smtClean="0">
                                <a:latin typeface="Cambria Math" panose="02040503050406030204" pitchFamily="18" charset="0"/>
                                <a:ea typeface="Cambria Math" panose="02040503050406030204" pitchFamily="18" charset="0"/>
                              </a:rPr>
                              <m:t>RE</m:t>
                            </m:r>
                          </m:sub>
                        </m:sSub>
                      </m:num>
                      <m:den>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den>
                    </m:f>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i</m:t>
                        </m:r>
                      </m:e>
                      <m:sub>
                        <m:r>
                          <m:rPr>
                            <m:sty m:val="p"/>
                          </m:rPr>
                          <a:rPr lang="en-US" sz="2000" b="0" i="0" smtClean="0">
                            <a:latin typeface="Cambria Math" panose="02040503050406030204" pitchFamily="18" charset="0"/>
                            <a:ea typeface="Cambria Math" panose="02040503050406030204" pitchFamily="18" charset="0"/>
                          </a:rPr>
                          <m:t>n</m:t>
                        </m:r>
                      </m:sub>
                    </m:sSub>
                    <m:r>
                      <a:rPr lang="en-US" sz="2000" b="0" i="0" smtClean="0">
                        <a:latin typeface="Cambria Math" panose="02040503050406030204" pitchFamily="18" charset="0"/>
                        <a:ea typeface="Cambria Math" panose="02040503050406030204" pitchFamily="18" charset="0"/>
                      </a:rPr>
                      <m:t> </m:t>
                    </m:r>
                  </m:oMath>
                </a14:m>
                <a:endParaRPr lang="en-US" sz="2000" b="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V</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i</m:t>
                            </m:r>
                          </m:e>
                          <m:sub>
                            <m:r>
                              <m:rPr>
                                <m:sty m:val="p"/>
                              </m:rPr>
                              <a:rPr lang="en-US" sz="2000" b="0" i="0" smtClean="0">
                                <a:latin typeface="Cambria Math" panose="02040503050406030204" pitchFamily="18" charset="0"/>
                                <a:ea typeface="Cambria Math" panose="02040503050406030204" pitchFamily="18" charset="0"/>
                              </a:rPr>
                              <m:t>n</m:t>
                            </m:r>
                          </m:sub>
                        </m:s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num>
                      <m:den>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gm</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i</m:t>
                        </m:r>
                      </m:e>
                      <m:sub>
                        <m:r>
                          <m:rPr>
                            <m:sty m:val="p"/>
                          </m:rPr>
                          <a:rPr lang="en-US" sz="2000" b="0" i="0" smtClean="0">
                            <a:latin typeface="Cambria Math" panose="02040503050406030204" pitchFamily="18" charset="0"/>
                            <a:ea typeface="Cambria Math" panose="02040503050406030204" pitchFamily="18" charset="0"/>
                          </a:rPr>
                          <m:t>L</m:t>
                        </m:r>
                      </m:sub>
                    </m:sSub>
                    <m:r>
                      <a:rPr lang="en-US" sz="2000" b="0" i="0" smtClean="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r>
                  <a:rPr lang="en-US" sz="2000" dirty="0">
                    <a:ea typeface="Cambria Math" panose="02040503050406030204" pitchFamily="18"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i</m:t>
                            </m:r>
                          </m:e>
                          <m:sub>
                            <m:r>
                              <m:rPr>
                                <m:sty m:val="p"/>
                              </m:rPr>
                              <a:rPr lang="en-US" sz="2000" b="0" i="0" smtClean="0">
                                <a:latin typeface="Cambria Math" panose="02040503050406030204" pitchFamily="18" charset="0"/>
                                <a:ea typeface="Cambria Math" panose="02040503050406030204" pitchFamily="18" charset="0"/>
                              </a:rPr>
                              <m:t>n</m:t>
                            </m:r>
                          </m:sub>
                        </m:sSub>
                      </m:num>
                      <m:den>
                        <m:r>
                          <a:rPr lang="en-US" sz="2000" b="0" i="1" smtClean="0">
                            <a:latin typeface="Cambria Math" panose="02040503050406030204" pitchFamily="18" charset="0"/>
                            <a:ea typeface="Cambria Math" panose="02040503050406030204" pitchFamily="18" charset="0"/>
                          </a:rPr>
                          <m:t>1+</m:t>
                        </m:r>
                        <m:r>
                          <m:rPr>
                            <m:sty m:val="p"/>
                          </m:rPr>
                          <a:rPr lang="en-US" sz="2000">
                            <a:latin typeface="Cambria Math" panose="02040503050406030204" pitchFamily="18" charset="0"/>
                            <a:ea typeface="Cambria Math" panose="02040503050406030204" pitchFamily="18" charset="0"/>
                          </a:rPr>
                          <m:t>gm</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E</m:t>
                            </m:r>
                          </m:sub>
                        </m:sSub>
                      </m:den>
                    </m:f>
                    <m:r>
                      <a:rPr lang="en-US" sz="2000">
                        <a:latin typeface="Cambria Math" panose="02040503050406030204" pitchFamily="18" charset="0"/>
                        <a:ea typeface="Cambria Math" panose="02040503050406030204" pitchFamily="18" charset="0"/>
                      </a:rPr>
                      <m:t> </m:t>
                    </m:r>
                  </m:oMath>
                </a14:m>
                <a:endParaRPr lang="en-US" sz="2000" dirty="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1">
                            <a:latin typeface="Cambria Math" panose="02040503050406030204" pitchFamily="18" charset="0"/>
                            <a:ea typeface="Cambria Math" panose="02040503050406030204" pitchFamily="18" charset="0"/>
                            <a:cs typeface="Arial" panose="020B0604020202020204" pitchFamily="34" charset="0"/>
                          </a:rPr>
                          <m:t>S</m:t>
                        </m:r>
                      </m:e>
                      <m:sub>
                        <m:r>
                          <m:rPr>
                            <m:sty m:val="p"/>
                          </m:rPr>
                          <a:rPr lang="en-US" sz="2000" b="0" i="1">
                            <a:latin typeface="Cambria Math" panose="02040503050406030204" pitchFamily="18" charset="0"/>
                            <a:ea typeface="Cambria Math" panose="02040503050406030204" pitchFamily="18" charset="0"/>
                            <a:cs typeface="Arial" panose="020B0604020202020204" pitchFamily="34" charset="0"/>
                          </a:rPr>
                          <m:t>M</m:t>
                        </m:r>
                        <m:r>
                          <a:rPr lang="en-US" sz="2000" b="0" i="1">
                            <a:latin typeface="Cambria Math" panose="02040503050406030204" pitchFamily="18" charset="0"/>
                            <a:ea typeface="Cambria Math" panose="02040503050406030204" pitchFamily="18" charset="0"/>
                            <a:cs typeface="Arial" panose="020B0604020202020204" pitchFamily="34" charset="0"/>
                          </a:rPr>
                          <m:t>1</m:t>
                        </m:r>
                      </m:sub>
                    </m:sSub>
                    <m:r>
                      <a:rPr lang="en-US" sz="2000" b="0">
                        <a:latin typeface="Cambria Math" panose="02040503050406030204" pitchFamily="18" charset="0"/>
                        <a:ea typeface="Cambria Math" panose="02040503050406030204" pitchFamily="18" charset="0"/>
                        <a:cs typeface="Arial" panose="020B0604020202020204" pitchFamily="34" charset="0"/>
                      </a:rPr>
                      <m:t>(</m:t>
                    </m:r>
                    <m:r>
                      <m:rPr>
                        <m:sty m:val="p"/>
                      </m:rPr>
                      <a:rPr lang="en-US" sz="2000" b="0" i="1">
                        <a:latin typeface="Cambria Math" panose="02040503050406030204" pitchFamily="18" charset="0"/>
                        <a:ea typeface="Cambria Math" panose="02040503050406030204" pitchFamily="18" charset="0"/>
                        <a:cs typeface="Arial" panose="020B0604020202020204" pitchFamily="34" charset="0"/>
                      </a:rPr>
                      <m:t>f</m:t>
                    </m:r>
                    <m:r>
                      <a:rPr lang="en-US" sz="2000" b="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ea typeface="Cambria Math" panose="02040503050406030204" pitchFamily="18" charset="0"/>
                  </a:rPr>
                  <a:t> </a:t>
                </a:r>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a:latin typeface="Cambria Math" panose="02040503050406030204" pitchFamily="18" charset="0"/>
                            <a:ea typeface="Cambria Math" panose="02040503050406030204" pitchFamily="18" charset="0"/>
                          </a:rPr>
                          <m:t>i</m:t>
                        </m:r>
                      </m:e>
                      <m:sub>
                        <m:r>
                          <m:rPr>
                            <m:sty m:val="p"/>
                          </m:rPr>
                          <a:rPr lang="en-US" sz="200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kTγgm</m:t>
                        </m:r>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num>
                      <m:den>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gm</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e>
                            </m:d>
                          </m:e>
                          <m:sup>
                            <m:r>
                              <a:rPr lang="en-US" sz="2000" b="0" i="0" smtClean="0">
                                <a:latin typeface="Cambria Math" panose="02040503050406030204" pitchFamily="18" charset="0"/>
                                <a:ea typeface="Cambria Math" panose="02040503050406030204" pitchFamily="18" charset="0"/>
                              </a:rPr>
                              <m:t>2</m:t>
                            </m:r>
                          </m:sup>
                        </m:sSup>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3" name="Content Placeholder 2">
                <a:extLst>
                  <a:ext uri="{FF2B5EF4-FFF2-40B4-BE49-F238E27FC236}">
                    <a16:creationId xmlns:a16="http://schemas.microsoft.com/office/drawing/2014/main" id="{4ABBD6E0-8873-47FB-B41A-09E8B1246E7E}"/>
                  </a:ext>
                </a:extLst>
              </p:cNvPr>
              <p:cNvSpPr txBox="1">
                <a:spLocks noRot="1" noChangeAspect="1" noMove="1" noResize="1" noEditPoints="1" noAdjustHandles="1" noChangeArrowheads="1" noChangeShapeType="1" noTextEdit="1"/>
              </p:cNvSpPr>
              <p:nvPr/>
            </p:nvSpPr>
            <p:spPr>
              <a:xfrm>
                <a:off x="3590875" y="930167"/>
                <a:ext cx="5348173" cy="3963830"/>
              </a:xfrm>
              <a:prstGeom prst="rect">
                <a:avLst/>
              </a:prstGeom>
              <a:blipFill>
                <a:blip r:embed="rId2"/>
                <a:stretch>
                  <a:fillRect l="-1026"/>
                </a:stretch>
              </a:blipFill>
            </p:spPr>
            <p:txBody>
              <a:bodyPr/>
              <a:lstStyle/>
              <a:p>
                <a:r>
                  <a:rPr lang="en-GB">
                    <a:noFill/>
                  </a:rPr>
                  <a:t> </a:t>
                </a:r>
              </a:p>
            </p:txBody>
          </p:sp>
        </mc:Fallback>
      </mc:AlternateContent>
      <p:pic>
        <p:nvPicPr>
          <p:cNvPr id="18" name="Picture 17" descr="Diagram, schematic&#10;&#10;Description automatically generated">
            <a:extLst>
              <a:ext uri="{FF2B5EF4-FFF2-40B4-BE49-F238E27FC236}">
                <a16:creationId xmlns:a16="http://schemas.microsoft.com/office/drawing/2014/main" id="{C4C8DE24-F338-4C89-9EF2-D53434B9B2E4}"/>
              </a:ext>
            </a:extLst>
          </p:cNvPr>
          <p:cNvPicPr>
            <a:picLocks noChangeAspect="1"/>
          </p:cNvPicPr>
          <p:nvPr/>
        </p:nvPicPr>
        <p:blipFill>
          <a:blip r:embed="rId3"/>
          <a:stretch>
            <a:fillRect/>
          </a:stretch>
        </p:blipFill>
        <p:spPr>
          <a:xfrm>
            <a:off x="305941" y="857407"/>
            <a:ext cx="2971809" cy="346962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F47622D-150C-4047-951F-E4FB05D19274}"/>
                  </a:ext>
                </a:extLst>
              </p:cNvPr>
              <p:cNvSpPr txBox="1"/>
              <p:nvPr/>
            </p:nvSpPr>
            <p:spPr>
              <a:xfrm>
                <a:off x="2588288" y="2124494"/>
                <a:ext cx="425669"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1600" b="1" i="0" smtClean="0">
                              <a:latin typeface="Cambria Math" panose="02040503050406030204" pitchFamily="18" charset="0"/>
                              <a:ea typeface="Cambria Math" panose="02040503050406030204" pitchFamily="18" charset="0"/>
                              <a:cs typeface="Arial" panose="020B0604020202020204" pitchFamily="34" charset="0"/>
                            </a:rPr>
                            <m:t>𝐒</m:t>
                          </m:r>
                        </m:e>
                        <m:sub>
                          <m:r>
                            <a:rPr lang="en-US" sz="1600" b="1" i="0" smtClean="0">
                              <a:latin typeface="Cambria Math" panose="02040503050406030204" pitchFamily="18" charset="0"/>
                              <a:ea typeface="Cambria Math" panose="02040503050406030204" pitchFamily="18" charset="0"/>
                              <a:cs typeface="Arial" panose="020B0604020202020204" pitchFamily="34" charset="0"/>
                            </a:rPr>
                            <m:t>𝐌𝟏</m:t>
                          </m:r>
                        </m:sub>
                      </m:sSub>
                      <m:r>
                        <a:rPr lang="en-US" sz="1600" b="1" i="0" smtClean="0">
                          <a:latin typeface="Cambria Math" panose="02040503050406030204" pitchFamily="18" charset="0"/>
                          <a:ea typeface="Cambria Math" panose="02040503050406030204" pitchFamily="18" charset="0"/>
                          <a:cs typeface="Arial" panose="020B0604020202020204" pitchFamily="34" charset="0"/>
                        </a:rPr>
                        <m:t>(</m:t>
                      </m:r>
                      <m:r>
                        <a:rPr lang="en-US" sz="1600" b="1" i="0" smtClean="0">
                          <a:latin typeface="Cambria Math" panose="02040503050406030204" pitchFamily="18" charset="0"/>
                          <a:ea typeface="Cambria Math" panose="02040503050406030204" pitchFamily="18" charset="0"/>
                          <a:cs typeface="Arial" panose="020B0604020202020204" pitchFamily="34" charset="0"/>
                        </a:rPr>
                        <m:t>𝐟</m:t>
                      </m:r>
                      <m:r>
                        <a:rPr lang="en-US" sz="1600" b="1" i="0"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GB" sz="1600" b="1" dirty="0"/>
              </a:p>
            </p:txBody>
          </p:sp>
        </mc:Choice>
        <mc:Fallback xmlns="">
          <p:sp>
            <p:nvSpPr>
              <p:cNvPr id="20" name="TextBox 19">
                <a:extLst>
                  <a:ext uri="{FF2B5EF4-FFF2-40B4-BE49-F238E27FC236}">
                    <a16:creationId xmlns:a16="http://schemas.microsoft.com/office/drawing/2014/main" id="{4F47622D-150C-4047-951F-E4FB05D19274}"/>
                  </a:ext>
                </a:extLst>
              </p:cNvPr>
              <p:cNvSpPr txBox="1">
                <a:spLocks noRot="1" noChangeAspect="1" noMove="1" noResize="1" noEditPoints="1" noAdjustHandles="1" noChangeArrowheads="1" noChangeShapeType="1" noTextEdit="1"/>
              </p:cNvSpPr>
              <p:nvPr/>
            </p:nvSpPr>
            <p:spPr>
              <a:xfrm>
                <a:off x="2588288" y="2124494"/>
                <a:ext cx="425669" cy="338554"/>
              </a:xfrm>
              <a:prstGeom prst="rect">
                <a:avLst/>
              </a:prstGeom>
              <a:blipFill>
                <a:blip r:embed="rId4"/>
                <a:stretch>
                  <a:fillRect r="-84058" b="-12727"/>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1B62C9A1-07B2-4C1F-94C5-BCE6E68CC786}"/>
              </a:ext>
            </a:extLst>
          </p:cNvPr>
          <p:cNvCxnSpPr>
            <a:cxnSpLocks/>
          </p:cNvCxnSpPr>
          <p:nvPr/>
        </p:nvCxnSpPr>
        <p:spPr>
          <a:xfrm flipV="1">
            <a:off x="2011369" y="2124494"/>
            <a:ext cx="0" cy="281809"/>
          </a:xfrm>
          <a:prstGeom prst="straightConnector1">
            <a:avLst/>
          </a:prstGeom>
          <a:ln w="28575"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32DA654-4DE1-4524-BB0E-52DA2C3509C7}"/>
                  </a:ext>
                </a:extLst>
              </p:cNvPr>
              <p:cNvSpPr txBox="1"/>
              <p:nvPr/>
            </p:nvSpPr>
            <p:spPr>
              <a:xfrm>
                <a:off x="1293597" y="2102881"/>
                <a:ext cx="736938"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0" smtClean="0">
                          <a:latin typeface="Cambria Math" panose="02040503050406030204" pitchFamily="18" charset="0"/>
                        </a:rPr>
                        <m:t>𝐠𝐦</m:t>
                      </m:r>
                      <m:sSub>
                        <m:sSubPr>
                          <m:ctrlPr>
                            <a:rPr lang="en-US" sz="1200" b="1" i="1" smtClean="0">
                              <a:latin typeface="Cambria Math" panose="02040503050406030204" pitchFamily="18" charset="0"/>
                            </a:rPr>
                          </m:ctrlPr>
                        </m:sSubPr>
                        <m:e>
                          <m:r>
                            <a:rPr lang="en-US" sz="1200" b="1" i="0" smtClean="0">
                              <a:latin typeface="Cambria Math" panose="02040503050406030204" pitchFamily="18" charset="0"/>
                            </a:rPr>
                            <m:t>𝐕</m:t>
                          </m:r>
                        </m:e>
                        <m:sub>
                          <m:sSub>
                            <m:sSubPr>
                              <m:ctrlPr>
                                <a:rPr lang="en-US" sz="1200" b="1" i="1" smtClean="0">
                                  <a:latin typeface="Cambria Math" panose="02040503050406030204" pitchFamily="18" charset="0"/>
                                </a:rPr>
                              </m:ctrlPr>
                            </m:sSubPr>
                            <m:e>
                              <m:r>
                                <a:rPr lang="en-US" sz="1200" b="1" i="0" smtClean="0">
                                  <a:latin typeface="Cambria Math" panose="02040503050406030204" pitchFamily="18" charset="0"/>
                                </a:rPr>
                                <m:t>𝐑</m:t>
                              </m:r>
                            </m:e>
                            <m:sub>
                              <m:r>
                                <a:rPr lang="en-US" sz="1200" b="1" i="0" smtClean="0">
                                  <a:latin typeface="Cambria Math" panose="02040503050406030204" pitchFamily="18" charset="0"/>
                                </a:rPr>
                                <m:t>𝐄</m:t>
                              </m:r>
                            </m:sub>
                          </m:sSub>
                        </m:sub>
                      </m:sSub>
                    </m:oMath>
                  </m:oMathPara>
                </a14:m>
                <a:endParaRPr lang="en-GB" sz="1200" b="1" dirty="0"/>
              </a:p>
            </p:txBody>
          </p:sp>
        </mc:Choice>
        <mc:Fallback xmlns="">
          <p:sp>
            <p:nvSpPr>
              <p:cNvPr id="25" name="TextBox 24">
                <a:extLst>
                  <a:ext uri="{FF2B5EF4-FFF2-40B4-BE49-F238E27FC236}">
                    <a16:creationId xmlns:a16="http://schemas.microsoft.com/office/drawing/2014/main" id="{632DA654-4DE1-4524-BB0E-52DA2C3509C7}"/>
                  </a:ext>
                </a:extLst>
              </p:cNvPr>
              <p:cNvSpPr txBox="1">
                <a:spLocks noRot="1" noChangeAspect="1" noMove="1" noResize="1" noEditPoints="1" noAdjustHandles="1" noChangeArrowheads="1" noChangeShapeType="1" noTextEdit="1"/>
              </p:cNvSpPr>
              <p:nvPr/>
            </p:nvSpPr>
            <p:spPr>
              <a:xfrm>
                <a:off x="1293597" y="2102881"/>
                <a:ext cx="736938" cy="292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9799546-E98B-4BE9-85E9-238BCB9EE516}"/>
                  </a:ext>
                </a:extLst>
              </p:cNvPr>
              <p:cNvSpPr txBox="1"/>
              <p:nvPr/>
            </p:nvSpPr>
            <p:spPr>
              <a:xfrm>
                <a:off x="2540812" y="2571750"/>
                <a:ext cx="73693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rPr>
                          </m:ctrlPr>
                        </m:sSubPr>
                        <m:e>
                          <m:r>
                            <a:rPr lang="en-US" sz="1200" b="1" i="0" smtClean="0">
                              <a:latin typeface="Cambria Math" panose="02040503050406030204" pitchFamily="18" charset="0"/>
                            </a:rPr>
                            <m:t>𝐢</m:t>
                          </m:r>
                        </m:e>
                        <m:sub>
                          <m:r>
                            <a:rPr lang="en-US" sz="1200" b="1" i="0" smtClean="0">
                              <a:latin typeface="Cambria Math" panose="02040503050406030204" pitchFamily="18" charset="0"/>
                            </a:rPr>
                            <m:t>𝐧</m:t>
                          </m:r>
                        </m:sub>
                      </m:sSub>
                    </m:oMath>
                  </m:oMathPara>
                </a14:m>
                <a:endParaRPr lang="en-GB" sz="1200" b="1" dirty="0"/>
              </a:p>
            </p:txBody>
          </p:sp>
        </mc:Choice>
        <mc:Fallback xmlns="">
          <p:sp>
            <p:nvSpPr>
              <p:cNvPr id="26" name="TextBox 25">
                <a:extLst>
                  <a:ext uri="{FF2B5EF4-FFF2-40B4-BE49-F238E27FC236}">
                    <a16:creationId xmlns:a16="http://schemas.microsoft.com/office/drawing/2014/main" id="{F9799546-E98B-4BE9-85E9-238BCB9EE516}"/>
                  </a:ext>
                </a:extLst>
              </p:cNvPr>
              <p:cNvSpPr txBox="1">
                <a:spLocks noRot="1" noChangeAspect="1" noMove="1" noResize="1" noEditPoints="1" noAdjustHandles="1" noChangeArrowheads="1" noChangeShapeType="1" noTextEdit="1"/>
              </p:cNvSpPr>
              <p:nvPr/>
            </p:nvSpPr>
            <p:spPr>
              <a:xfrm>
                <a:off x="2540812" y="2571750"/>
                <a:ext cx="736938" cy="27699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E867DB1-F970-4A5C-948B-D2A4629F7868}"/>
                  </a:ext>
                </a:extLst>
              </p:cNvPr>
              <p:cNvSpPr txBox="1"/>
              <p:nvPr/>
            </p:nvSpPr>
            <p:spPr>
              <a:xfrm>
                <a:off x="1585700" y="1474063"/>
                <a:ext cx="42566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𝒊</m:t>
                          </m:r>
                        </m:e>
                        <m:sub>
                          <m:r>
                            <a:rPr lang="en-US" sz="1200" b="1" i="1" smtClean="0">
                              <a:latin typeface="Cambria Math" panose="02040503050406030204" pitchFamily="18" charset="0"/>
                            </a:rPr>
                            <m:t>𝑳</m:t>
                          </m:r>
                        </m:sub>
                      </m:sSub>
                    </m:oMath>
                  </m:oMathPara>
                </a14:m>
                <a:endParaRPr lang="en-GB" sz="1200" b="1" dirty="0"/>
              </a:p>
            </p:txBody>
          </p:sp>
        </mc:Choice>
        <mc:Fallback xmlns="">
          <p:sp>
            <p:nvSpPr>
              <p:cNvPr id="27" name="TextBox 26">
                <a:extLst>
                  <a:ext uri="{FF2B5EF4-FFF2-40B4-BE49-F238E27FC236}">
                    <a16:creationId xmlns:a16="http://schemas.microsoft.com/office/drawing/2014/main" id="{2E867DB1-F970-4A5C-948B-D2A4629F7868}"/>
                  </a:ext>
                </a:extLst>
              </p:cNvPr>
              <p:cNvSpPr txBox="1">
                <a:spLocks noRot="1" noChangeAspect="1" noMove="1" noResize="1" noEditPoints="1" noAdjustHandles="1" noChangeArrowheads="1" noChangeShapeType="1" noTextEdit="1"/>
              </p:cNvSpPr>
              <p:nvPr/>
            </p:nvSpPr>
            <p:spPr>
              <a:xfrm>
                <a:off x="1585700" y="1474063"/>
                <a:ext cx="425669" cy="276999"/>
              </a:xfrm>
              <a:prstGeom prst="rect">
                <a:avLst/>
              </a:prstGeom>
              <a:blipFill>
                <a:blip r:embed="rId7"/>
                <a:stretch>
                  <a:fillRect/>
                </a:stretch>
              </a:blipFill>
            </p:spPr>
            <p:txBody>
              <a:bodyPr/>
              <a:lstStyle/>
              <a:p>
                <a:r>
                  <a:rPr lang="en-GB">
                    <a:noFill/>
                  </a:rPr>
                  <a:t> </a:t>
                </a:r>
              </a:p>
            </p:txBody>
          </p:sp>
        </mc:Fallback>
      </mc:AlternateContent>
      <p:cxnSp>
        <p:nvCxnSpPr>
          <p:cNvPr id="29" name="Straight Arrow Connector 28">
            <a:extLst>
              <a:ext uri="{FF2B5EF4-FFF2-40B4-BE49-F238E27FC236}">
                <a16:creationId xmlns:a16="http://schemas.microsoft.com/office/drawing/2014/main" id="{E6036389-B9EC-4CE5-A524-CC3E01EF74F7}"/>
              </a:ext>
            </a:extLst>
          </p:cNvPr>
          <p:cNvCxnSpPr/>
          <p:nvPr/>
        </p:nvCxnSpPr>
        <p:spPr>
          <a:xfrm flipV="1">
            <a:off x="1970578" y="1458266"/>
            <a:ext cx="0" cy="308595"/>
          </a:xfrm>
          <a:prstGeom prst="straightConnector1">
            <a:avLst/>
          </a:prstGeom>
          <a:ln w="28575"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23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D16B-54E6-47A8-B47F-BF9008661376}"/>
              </a:ext>
            </a:extLst>
          </p:cNvPr>
          <p:cNvSpPr>
            <a:spLocks noGrp="1"/>
          </p:cNvSpPr>
          <p:nvPr>
            <p:ph type="title"/>
          </p:nvPr>
        </p:nvSpPr>
        <p:spPr>
          <a:xfrm>
            <a:off x="160631" y="83629"/>
            <a:ext cx="8753475" cy="461665"/>
          </a:xfrm>
        </p:spPr>
        <p:txBody>
          <a:bodyPr/>
          <a:lstStyle/>
          <a:p>
            <a:r>
              <a:rPr lang="en-US" dirty="0"/>
              <a:t>Solution 4</a:t>
            </a:r>
            <a:endParaRPr lang="en-GB" dirty="0"/>
          </a:p>
        </p:txBody>
      </p:sp>
      <p:sp>
        <p:nvSpPr>
          <p:cNvPr id="3" name="Slide Number Placeholder 2">
            <a:extLst>
              <a:ext uri="{FF2B5EF4-FFF2-40B4-BE49-F238E27FC236}">
                <a16:creationId xmlns:a16="http://schemas.microsoft.com/office/drawing/2014/main" id="{629CB1E0-40E9-47AC-9E28-B7308E070F80}"/>
              </a:ext>
            </a:extLst>
          </p:cNvPr>
          <p:cNvSpPr>
            <a:spLocks noGrp="1"/>
          </p:cNvSpPr>
          <p:nvPr>
            <p:ph type="sldNum" sz="quarter" idx="12"/>
          </p:nvPr>
        </p:nvSpPr>
        <p:spPr/>
        <p:txBody>
          <a:bodyPr/>
          <a:lstStyle/>
          <a:p>
            <a:fld id="{8836216C-5BC3-7C44-80F8-E30864FFC228}" type="slidenum">
              <a:rPr lang="en-US" smtClean="0"/>
              <a:t>28</a:t>
            </a:fld>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A712AC5-B0F6-4DDB-9073-8A2012C9CD55}"/>
                  </a:ext>
                </a:extLst>
              </p:cNvPr>
              <p:cNvSpPr txBox="1">
                <a:spLocks/>
              </p:cNvSpPr>
              <p:nvPr/>
            </p:nvSpPr>
            <p:spPr>
              <a:xfrm>
                <a:off x="-29252" y="2228960"/>
                <a:ext cx="9512211" cy="3524250"/>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𝑆</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r>
                      <a:rPr lang="en-US" sz="2000" b="0" i="1" smtClean="0">
                        <a:latin typeface="Cambria Math" panose="02040503050406030204" pitchFamily="18" charset="0"/>
                        <a:ea typeface="Cambria Math" panose="02040503050406030204" pitchFamily="18" charset="0"/>
                      </a:rPr>
                      <m:t>+</m:t>
                    </m:r>
                  </m:oMath>
                </a14:m>
                <a:r>
                  <a:rPr lang="en-US" sz="2000" b="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b="0" dirty="0">
                    <a:latin typeface="Cambria Math" panose="02040503050406030204" pitchFamily="18" charset="0"/>
                    <a:ea typeface="Cambria Math" panose="02040503050406030204" pitchFamily="18" charset="0"/>
                  </a:rPr>
                  <a:t>+</a:t>
                </a:r>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RE</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endParaRPr lang="en-US" sz="200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sub>
                                </m:sSub>
                              </m:e>
                            </m:d>
                          </m:e>
                          <m:sup>
                            <m:r>
                              <a:rPr lang="en-US" sz="2000">
                                <a:latin typeface="Cambria Math" panose="02040503050406030204" pitchFamily="18" charset="0"/>
                                <a:ea typeface="Cambria Math" panose="02040503050406030204" pitchFamily="18" charset="0"/>
                              </a:rPr>
                              <m:t>2</m:t>
                            </m:r>
                          </m:sup>
                        </m:sSup>
                      </m:den>
                    </m:f>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r>
                          <m:rPr>
                            <m:sty m:val="p"/>
                          </m:rPr>
                          <a:rPr lang="en-US" sz="2000" b="0" i="0" smtClean="0">
                            <a:latin typeface="Cambria Math" panose="02040503050406030204" pitchFamily="18" charset="0"/>
                            <a:ea typeface="Cambria Math" panose="02040503050406030204" pitchFamily="18" charset="0"/>
                          </a:rPr>
                          <m:t>gm</m:t>
                        </m:r>
                      </m:den>
                    </m:f>
                  </m:oMath>
                </a14:m>
                <a:r>
                  <a:rPr lang="en-US" sz="2000" dirty="0">
                    <a:ea typeface="Cambria Math" panose="02040503050406030204" pitchFamily="18" charset="0"/>
                  </a:rPr>
                  <a:t> </a:t>
                </a:r>
                <a:r>
                  <a:rPr lang="en-US" sz="2000"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r>
                              <m:rPr>
                                <m:sty m:val="p"/>
                              </m:rPr>
                              <a:rPr lang="en-US" sz="2000">
                                <a:latin typeface="Cambria Math" panose="02040503050406030204" pitchFamily="18" charset="0"/>
                                <a:ea typeface="Cambria Math" panose="02040503050406030204" pitchFamily="18" charset="0"/>
                              </a:rPr>
                              <m:t>L</m:t>
                            </m:r>
                          </m:sub>
                        </m:sSub>
                      </m:num>
                      <m:den>
                        <m:sSubSup>
                          <m:sSubSupPr>
                            <m:ctrlPr>
                              <a:rPr lang="en-US" sz="2000" i="1">
                                <a:latin typeface="Cambria Math" panose="02040503050406030204" pitchFamily="18" charset="0"/>
                                <a:ea typeface="Cambria Math" panose="02040503050406030204" pitchFamily="18" charset="0"/>
                              </a:rPr>
                            </m:ctrlPr>
                          </m:sSubSup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sub>
                          <m:sup>
                            <m:r>
                              <a:rPr lang="en-US" sz="2000">
                                <a:latin typeface="Cambria Math" panose="02040503050406030204" pitchFamily="18" charset="0"/>
                                <a:ea typeface="Cambria Math" panose="02040503050406030204" pitchFamily="18" charset="0"/>
                              </a:rPr>
                              <m:t>2</m:t>
                            </m:r>
                          </m:sup>
                        </m:sSubSup>
                      </m:den>
                    </m:f>
                  </m:oMath>
                </a14:m>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oMath>
                </a14:m>
                <a:r>
                  <a:rPr lang="en-US" sz="2000" dirty="0">
                    <a:latin typeface="Cambria Math" panose="02040503050406030204" pitchFamily="18" charset="0"/>
                    <a:ea typeface="Cambria Math" panose="02040503050406030204" pitchFamily="18" charset="0"/>
                  </a:rPr>
                  <a:t> contributes extra noise compared to common source.</a:t>
                </a:r>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oMath>
                </a14:m>
                <a:r>
                  <a:rPr lang="en-US" sz="2000" dirty="0">
                    <a:latin typeface="Cambria Math" panose="02040503050406030204" pitchFamily="18" charset="0"/>
                    <a:ea typeface="Cambria Math" panose="02040503050406030204" pitchFamily="18" charset="0"/>
                  </a:rPr>
                  <a:t> noise contribution increases compared to common source. </a:t>
                </a:r>
              </a:p>
              <a:p>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Content Placeholder 2">
                <a:extLst>
                  <a:ext uri="{FF2B5EF4-FFF2-40B4-BE49-F238E27FC236}">
                    <a16:creationId xmlns:a16="http://schemas.microsoft.com/office/drawing/2014/main" id="{DA712AC5-B0F6-4DDB-9073-8A2012C9CD55}"/>
                  </a:ext>
                </a:extLst>
              </p:cNvPr>
              <p:cNvSpPr txBox="1">
                <a:spLocks noRot="1" noChangeAspect="1" noMove="1" noResize="1" noEditPoints="1" noAdjustHandles="1" noChangeArrowheads="1" noChangeShapeType="1" noTextEdit="1"/>
              </p:cNvSpPr>
              <p:nvPr/>
            </p:nvSpPr>
            <p:spPr>
              <a:xfrm>
                <a:off x="-29252" y="2228960"/>
                <a:ext cx="9512211" cy="3524250"/>
              </a:xfrm>
              <a:prstGeom prst="rect">
                <a:avLst/>
              </a:prstGeom>
              <a:blipFill>
                <a:blip r:embed="rId2"/>
                <a:stretch>
                  <a:fillRect l="-577"/>
                </a:stretch>
              </a:blipFill>
            </p:spPr>
            <p:txBody>
              <a:bodyPr/>
              <a:lstStyle/>
              <a:p>
                <a:r>
                  <a:rPr lang="en-GB">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ACFC5BE2-E663-40C1-842C-2D2E463E58FC}"/>
              </a:ext>
            </a:extLst>
          </p:cNvPr>
          <p:cNvPicPr>
            <a:picLocks noChangeAspect="1"/>
          </p:cNvPicPr>
          <p:nvPr/>
        </p:nvPicPr>
        <p:blipFill>
          <a:blip r:embed="rId3"/>
          <a:stretch>
            <a:fillRect/>
          </a:stretch>
        </p:blipFill>
        <p:spPr>
          <a:xfrm>
            <a:off x="426914" y="591032"/>
            <a:ext cx="2803437" cy="2345450"/>
          </a:xfrm>
          <a:prstGeom prst="rect">
            <a:avLst/>
          </a:prstGeom>
        </p:spPr>
      </p:pic>
      <p:pic>
        <p:nvPicPr>
          <p:cNvPr id="10" name="Picture 9" descr="Diagram, schematic&#10;&#10;Description automatically generated">
            <a:extLst>
              <a:ext uri="{FF2B5EF4-FFF2-40B4-BE49-F238E27FC236}">
                <a16:creationId xmlns:a16="http://schemas.microsoft.com/office/drawing/2014/main" id="{5251E6EC-AED5-4D82-AA3B-24BD51F01929}"/>
              </a:ext>
            </a:extLst>
          </p:cNvPr>
          <p:cNvPicPr>
            <a:picLocks noChangeAspect="1"/>
          </p:cNvPicPr>
          <p:nvPr/>
        </p:nvPicPr>
        <p:blipFill>
          <a:blip r:embed="rId4"/>
          <a:stretch>
            <a:fillRect/>
          </a:stretch>
        </p:blipFill>
        <p:spPr>
          <a:xfrm>
            <a:off x="5630982" y="403114"/>
            <a:ext cx="2803437" cy="2573586"/>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5EAD513-8224-4F20-83C9-6AE375E8EF83}"/>
                  </a:ext>
                </a:extLst>
              </p:cNvPr>
              <p:cNvSpPr txBox="1">
                <a:spLocks/>
              </p:cNvSpPr>
              <p:nvPr/>
            </p:nvSpPr>
            <p:spPr>
              <a:xfrm>
                <a:off x="-29252" y="826885"/>
                <a:ext cx="2065282" cy="614855"/>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Sub>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gmR</m:t>
                          </m:r>
                        </m:e>
                        <m:sub>
                          <m:r>
                            <m:rPr>
                              <m:sty m:val="p"/>
                            </m:rPr>
                            <a:rPr lang="en-US" sz="2000" b="0" i="0" smtClean="0">
                              <a:latin typeface="Cambria Math" panose="02040503050406030204" pitchFamily="18" charset="0"/>
                              <a:ea typeface="Cambria Math" panose="02040503050406030204" pitchFamily="18" charset="0"/>
                            </a:rPr>
                            <m:t>L</m:t>
                          </m:r>
                        </m:sub>
                      </m:sSub>
                      <m:r>
                        <a:rPr lang="en-US" sz="2000" b="0" i="0" smtClean="0">
                          <a:latin typeface="Cambria Math" panose="02040503050406030204" pitchFamily="18" charset="0"/>
                          <a:ea typeface="Cambria Math" panose="02040503050406030204" pitchFamily="18" charset="0"/>
                        </a:rPr>
                        <m:t>  </m:t>
                      </m:r>
                      <m:r>
                        <a:rPr lang="en-US" sz="2000" i="0" smtClean="0">
                          <a:latin typeface="Cambria Math" panose="02040503050406030204" pitchFamily="18" charset="0"/>
                          <a:ea typeface="Cambria Math" panose="02040503050406030204" pitchFamily="18" charset="0"/>
                        </a:rPr>
                        <m:t>  </m:t>
                      </m:r>
                    </m:oMath>
                  </m:oMathPara>
                </a14:m>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1" name="Content Placeholder 2">
                <a:extLst>
                  <a:ext uri="{FF2B5EF4-FFF2-40B4-BE49-F238E27FC236}">
                    <a16:creationId xmlns:a16="http://schemas.microsoft.com/office/drawing/2014/main" id="{55EAD513-8224-4F20-83C9-6AE375E8EF83}"/>
                  </a:ext>
                </a:extLst>
              </p:cNvPr>
              <p:cNvSpPr txBox="1">
                <a:spLocks noRot="1" noChangeAspect="1" noMove="1" noResize="1" noEditPoints="1" noAdjustHandles="1" noChangeArrowheads="1" noChangeShapeType="1" noTextEdit="1"/>
              </p:cNvSpPr>
              <p:nvPr/>
            </p:nvSpPr>
            <p:spPr>
              <a:xfrm>
                <a:off x="-29252" y="826885"/>
                <a:ext cx="2065282" cy="61485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65BAEF4-3B10-4DE9-AEED-9F0A3903D061}"/>
                  </a:ext>
                </a:extLst>
              </p:cNvPr>
              <p:cNvSpPr txBox="1">
                <a:spLocks/>
              </p:cNvSpPr>
              <p:nvPr/>
            </p:nvSpPr>
            <p:spPr>
              <a:xfrm>
                <a:off x="4196160" y="729602"/>
                <a:ext cx="1793317" cy="809422"/>
              </a:xfrm>
              <a:prstGeom prst="rect">
                <a:avLst/>
              </a:prstGeom>
            </p:spPr>
            <p:txBody>
              <a:bodyPr>
                <a:normAutofit fontScale="55000" lnSpcReduction="2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9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A</m:t>
                          </m:r>
                        </m:e>
                        <m:sub>
                          <m:r>
                            <m:rPr>
                              <m:sty m:val="p"/>
                            </m:rPr>
                            <a:rPr lang="en-US" sz="2900" b="0" i="0" smtClean="0">
                              <a:latin typeface="Cambria Math" panose="02040503050406030204" pitchFamily="18" charset="0"/>
                              <a:ea typeface="Cambria Math" panose="02040503050406030204" pitchFamily="18" charset="0"/>
                            </a:rPr>
                            <m:t>v</m:t>
                          </m:r>
                        </m:sub>
                      </m:sSub>
                      <m:r>
                        <a:rPr lang="en-US" sz="2900" b="0" i="0" smtClean="0">
                          <a:latin typeface="Cambria Math" panose="02040503050406030204" pitchFamily="18" charset="0"/>
                          <a:ea typeface="Cambria Math" panose="02040503050406030204" pitchFamily="18" charset="0"/>
                        </a:rPr>
                        <m:t>=</m:t>
                      </m:r>
                      <m:f>
                        <m:fPr>
                          <m:ctrlPr>
                            <a:rPr lang="en-US" sz="2900" i="1">
                              <a:latin typeface="Cambria Math" panose="02040503050406030204" pitchFamily="18" charset="0"/>
                              <a:ea typeface="Cambria Math" panose="02040503050406030204" pitchFamily="18" charset="0"/>
                            </a:rPr>
                          </m:ctrlPr>
                        </m:fPr>
                        <m:num>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gmR</m:t>
                              </m:r>
                            </m:e>
                            <m:sub>
                              <m:r>
                                <m:rPr>
                                  <m:sty m:val="p"/>
                                </m:rPr>
                                <a:rPr lang="en-US" sz="2900" b="0" i="0" smtClean="0">
                                  <a:latin typeface="Cambria Math" panose="02040503050406030204" pitchFamily="18" charset="0"/>
                                  <a:ea typeface="Cambria Math" panose="02040503050406030204" pitchFamily="18" charset="0"/>
                                </a:rPr>
                                <m:t>L</m:t>
                              </m:r>
                            </m:sub>
                          </m:sSub>
                        </m:num>
                        <m:den>
                          <m:r>
                            <a:rPr lang="en-US" sz="2900" b="0" i="0" smtClean="0">
                              <a:latin typeface="Cambria Math" panose="02040503050406030204" pitchFamily="18" charset="0"/>
                              <a:ea typeface="Cambria Math" panose="02040503050406030204" pitchFamily="18" charset="0"/>
                            </a:rPr>
                            <m:t>1+</m:t>
                          </m:r>
                          <m:sSub>
                            <m:sSubPr>
                              <m:ctrlPr>
                                <a:rPr lang="en-US" sz="2900" b="0" i="1"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gmR</m:t>
                              </m:r>
                            </m:e>
                            <m:sub>
                              <m:r>
                                <m:rPr>
                                  <m:sty m:val="p"/>
                                </m:rPr>
                                <a:rPr lang="en-US" sz="2900" b="0" i="0" smtClean="0">
                                  <a:latin typeface="Cambria Math" panose="02040503050406030204" pitchFamily="18" charset="0"/>
                                  <a:ea typeface="Cambria Math" panose="02040503050406030204" pitchFamily="18" charset="0"/>
                                </a:rPr>
                                <m:t>E</m:t>
                              </m:r>
                            </m:sub>
                          </m:sSub>
                        </m:den>
                      </m:f>
                    </m:oMath>
                  </m:oMathPara>
                </a14:m>
                <a:endParaRPr lang="en-US" sz="29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2" name="Content Placeholder 2">
                <a:extLst>
                  <a:ext uri="{FF2B5EF4-FFF2-40B4-BE49-F238E27FC236}">
                    <a16:creationId xmlns:a16="http://schemas.microsoft.com/office/drawing/2014/main" id="{265BAEF4-3B10-4DE9-AEED-9F0A3903D061}"/>
                  </a:ext>
                </a:extLst>
              </p:cNvPr>
              <p:cNvSpPr txBox="1">
                <a:spLocks noRot="1" noChangeAspect="1" noMove="1" noResize="1" noEditPoints="1" noAdjustHandles="1" noChangeArrowheads="1" noChangeShapeType="1" noTextEdit="1"/>
              </p:cNvSpPr>
              <p:nvPr/>
            </p:nvSpPr>
            <p:spPr>
              <a:xfrm>
                <a:off x="4196160" y="729602"/>
                <a:ext cx="1793317" cy="809422"/>
              </a:xfrm>
              <a:prstGeom prst="rect">
                <a:avLst/>
              </a:prstGeom>
              <a:blipFill>
                <a:blip r:embed="rId6"/>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A5B27F38-E8DA-430D-B80F-3768D1E7BB3E}"/>
              </a:ext>
            </a:extLst>
          </p:cNvPr>
          <p:cNvCxnSpPr>
            <a:cxnSpLocks/>
          </p:cNvCxnSpPr>
          <p:nvPr/>
        </p:nvCxnSpPr>
        <p:spPr>
          <a:xfrm>
            <a:off x="1277007" y="1347952"/>
            <a:ext cx="551625" cy="20125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66BD264-EEAE-4500-92A7-2FAE77FA40C4}"/>
              </a:ext>
            </a:extLst>
          </p:cNvPr>
          <p:cNvCxnSpPr>
            <a:cxnSpLocks/>
          </p:cNvCxnSpPr>
          <p:nvPr/>
        </p:nvCxnSpPr>
        <p:spPr>
          <a:xfrm>
            <a:off x="5953508" y="1235230"/>
            <a:ext cx="825664" cy="260241"/>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99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83D3-809E-474F-8D34-0064451080E7}"/>
              </a:ext>
            </a:extLst>
          </p:cNvPr>
          <p:cNvSpPr>
            <a:spLocks noGrp="1"/>
          </p:cNvSpPr>
          <p:nvPr>
            <p:ph type="title"/>
          </p:nvPr>
        </p:nvSpPr>
        <p:spPr/>
        <p:txBody>
          <a:bodyPr/>
          <a:lstStyle/>
          <a:p>
            <a:r>
              <a:rPr lang="en-US" dirty="0"/>
              <a:t>Problem 5(10 min)</a:t>
            </a:r>
            <a:endParaRPr lang="en-GB" dirty="0"/>
          </a:p>
        </p:txBody>
      </p:sp>
      <p:sp>
        <p:nvSpPr>
          <p:cNvPr id="3" name="Slide Number Placeholder 2">
            <a:extLst>
              <a:ext uri="{FF2B5EF4-FFF2-40B4-BE49-F238E27FC236}">
                <a16:creationId xmlns:a16="http://schemas.microsoft.com/office/drawing/2014/main" id="{82E5181A-314E-4729-AFD9-7C1DD85BD9AC}"/>
              </a:ext>
            </a:extLst>
          </p:cNvPr>
          <p:cNvSpPr>
            <a:spLocks noGrp="1"/>
          </p:cNvSpPr>
          <p:nvPr>
            <p:ph type="sldNum" sz="quarter" idx="12"/>
          </p:nvPr>
        </p:nvSpPr>
        <p:spPr/>
        <p:txBody>
          <a:bodyPr/>
          <a:lstStyle/>
          <a:p>
            <a:fld id="{8836216C-5BC3-7C44-80F8-E30864FFC228}" type="slidenum">
              <a:rPr lang="en-US" smtClean="0"/>
              <a:t>29</a:t>
            </a:fld>
            <a:endParaRPr lang="en-US"/>
          </a:p>
        </p:txBody>
      </p:sp>
      <p:sp>
        <p:nvSpPr>
          <p:cNvPr id="10" name="Content Placeholder 2">
            <a:extLst>
              <a:ext uri="{FF2B5EF4-FFF2-40B4-BE49-F238E27FC236}">
                <a16:creationId xmlns:a16="http://schemas.microsoft.com/office/drawing/2014/main" id="{FA2762E0-3D4F-4641-BAB4-EA8107381F26}"/>
              </a:ext>
            </a:extLst>
          </p:cNvPr>
          <p:cNvSpPr txBox="1">
            <a:spLocks/>
          </p:cNvSpPr>
          <p:nvPr/>
        </p:nvSpPr>
        <p:spPr>
          <a:xfrm>
            <a:off x="4437576" y="1093288"/>
            <a:ext cx="4476530"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Calculate output and input referred noise of the common drain amplifier in the figure?</a:t>
            </a:r>
          </a:p>
          <a:p>
            <a:r>
              <a:rPr lang="en-US" dirty="0"/>
              <a:t>Assume transistor with infinite output impedance and trans-conductance gm. Consider only thermal noise for calculations.</a:t>
            </a:r>
          </a:p>
          <a:p>
            <a:endParaRPr lang="en-US" dirty="0"/>
          </a:p>
        </p:txBody>
      </p:sp>
      <p:pic>
        <p:nvPicPr>
          <p:cNvPr id="5" name="Picture 4" descr="Diagram, schematic&#10;&#10;Description automatically generated">
            <a:extLst>
              <a:ext uri="{FF2B5EF4-FFF2-40B4-BE49-F238E27FC236}">
                <a16:creationId xmlns:a16="http://schemas.microsoft.com/office/drawing/2014/main" id="{6A4C9513-7E2B-4864-90C7-991A0B1776B7}"/>
              </a:ext>
            </a:extLst>
          </p:cNvPr>
          <p:cNvPicPr>
            <a:picLocks noChangeAspect="1"/>
          </p:cNvPicPr>
          <p:nvPr/>
        </p:nvPicPr>
        <p:blipFill>
          <a:blip r:embed="rId2"/>
          <a:stretch>
            <a:fillRect/>
          </a:stretch>
        </p:blipFill>
        <p:spPr>
          <a:xfrm>
            <a:off x="160632" y="838204"/>
            <a:ext cx="4043702" cy="3885347"/>
          </a:xfrm>
          <a:prstGeom prst="rect">
            <a:avLst/>
          </a:prstGeom>
        </p:spPr>
      </p:pic>
    </p:spTree>
    <p:extLst>
      <p:ext uri="{BB962C8B-B14F-4D97-AF65-F5344CB8AC3E}">
        <p14:creationId xmlns:p14="http://schemas.microsoft.com/office/powerpoint/2010/main" val="400345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36216C-5BC3-7C44-80F8-E30864FFC228}" type="slidenum">
              <a:rPr lang="en-US" smtClean="0"/>
              <a:t>3</a:t>
            </a:fld>
            <a:endParaRPr lang="en-US"/>
          </a:p>
        </p:txBody>
      </p:sp>
      <p:sp>
        <p:nvSpPr>
          <p:cNvPr id="20" name="Title 19">
            <a:extLst>
              <a:ext uri="{FF2B5EF4-FFF2-40B4-BE49-F238E27FC236}">
                <a16:creationId xmlns:a16="http://schemas.microsoft.com/office/drawing/2014/main" id="{2586C394-7D88-4AFE-BEC8-F5D4DCA68C37}"/>
              </a:ext>
            </a:extLst>
          </p:cNvPr>
          <p:cNvSpPr>
            <a:spLocks noGrp="1"/>
          </p:cNvSpPr>
          <p:nvPr>
            <p:ph type="title"/>
          </p:nvPr>
        </p:nvSpPr>
        <p:spPr/>
        <p:txBody>
          <a:bodyPr/>
          <a:lstStyle/>
          <a:p>
            <a:r>
              <a:rPr lang="en-US" dirty="0"/>
              <a:t>Problem 1 (10 Min)</a:t>
            </a:r>
            <a:endParaRPr lang="en-GB" dirty="0"/>
          </a:p>
        </p:txBody>
      </p:sp>
      <p:pic>
        <p:nvPicPr>
          <p:cNvPr id="22" name="Picture 21" descr="Diagram, schematic&#10;&#10;Description automatically generated">
            <a:extLst>
              <a:ext uri="{FF2B5EF4-FFF2-40B4-BE49-F238E27FC236}">
                <a16:creationId xmlns:a16="http://schemas.microsoft.com/office/drawing/2014/main" id="{327B3A37-1655-4C47-96A6-E37DB7111027}"/>
              </a:ext>
            </a:extLst>
          </p:cNvPr>
          <p:cNvPicPr>
            <a:picLocks noChangeAspect="1"/>
          </p:cNvPicPr>
          <p:nvPr/>
        </p:nvPicPr>
        <p:blipFill>
          <a:blip r:embed="rId2"/>
          <a:stretch>
            <a:fillRect/>
          </a:stretch>
        </p:blipFill>
        <p:spPr>
          <a:xfrm>
            <a:off x="816739" y="765054"/>
            <a:ext cx="3228868" cy="3613392"/>
          </a:xfrm>
          <a:prstGeom prst="rect">
            <a:avLst/>
          </a:prstGeom>
        </p:spPr>
      </p:pic>
      <p:sp>
        <p:nvSpPr>
          <p:cNvPr id="27" name="Content Placeholder 2">
            <a:extLst>
              <a:ext uri="{FF2B5EF4-FFF2-40B4-BE49-F238E27FC236}">
                <a16:creationId xmlns:a16="http://schemas.microsoft.com/office/drawing/2014/main" id="{A0489903-4647-4342-AA99-7B25A70145A4}"/>
              </a:ext>
            </a:extLst>
          </p:cNvPr>
          <p:cNvSpPr txBox="1">
            <a:spLocks/>
          </p:cNvSpPr>
          <p:nvPr/>
        </p:nvSpPr>
        <p:spPr>
          <a:xfrm>
            <a:off x="3886200" y="843455"/>
            <a:ext cx="5027906" cy="3759978"/>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latin typeface="Calibri" panose="020F0502020204030204" pitchFamily="34" charset="0"/>
                <a:ea typeface="Cambria Math" panose="02040503050406030204" pitchFamily="18" charset="0"/>
                <a:cs typeface="Calibri" panose="020F0502020204030204" pitchFamily="34" charset="0"/>
              </a:rPr>
              <a:t>Resistor R</a:t>
            </a:r>
            <a:r>
              <a:rPr lang="en-US" baseline="-25000" dirty="0">
                <a:latin typeface="Calibri" panose="020F0502020204030204" pitchFamily="34" charset="0"/>
                <a:ea typeface="Cambria Math" panose="02040503050406030204" pitchFamily="18" charset="0"/>
                <a:cs typeface="Calibri" panose="020F0502020204030204" pitchFamily="34" charset="0"/>
              </a:rPr>
              <a:t>1 </a:t>
            </a:r>
            <a:r>
              <a:rPr lang="en-US" dirty="0">
                <a:latin typeface="Calibri" panose="020F0502020204030204" pitchFamily="34" charset="0"/>
                <a:ea typeface="Cambria Math" panose="02040503050406030204" pitchFamily="18" charset="0"/>
                <a:cs typeface="Calibri" panose="020F0502020204030204" pitchFamily="34" charset="0"/>
              </a:rPr>
              <a:t>and R</a:t>
            </a:r>
            <a:r>
              <a:rPr lang="en-US" baseline="-25000" dirty="0">
                <a:latin typeface="Calibri" panose="020F0502020204030204" pitchFamily="34" charset="0"/>
                <a:ea typeface="Cambria Math" panose="02040503050406030204" pitchFamily="18" charset="0"/>
                <a:cs typeface="Calibri" panose="020F0502020204030204" pitchFamily="34" charset="0"/>
              </a:rPr>
              <a:t>2</a:t>
            </a:r>
            <a:r>
              <a:rPr lang="en-US" dirty="0">
                <a:latin typeface="Calibri" panose="020F0502020204030204" pitchFamily="34" charset="0"/>
                <a:ea typeface="Cambria Math" panose="02040503050406030204" pitchFamily="18" charset="0"/>
                <a:cs typeface="Calibri" panose="020F0502020204030204" pitchFamily="34" charset="0"/>
              </a:rPr>
              <a:t> are connected in series. </a:t>
            </a:r>
          </a:p>
          <a:p>
            <a:r>
              <a:rPr lang="en-US" dirty="0">
                <a:latin typeface="Calibri" panose="020F0502020204030204" pitchFamily="34" charset="0"/>
                <a:ea typeface="Cambria Math" panose="02040503050406030204" pitchFamily="18" charset="0"/>
                <a:cs typeface="Calibri" panose="020F0502020204030204" pitchFamily="34" charset="0"/>
              </a:rPr>
              <a:t>P</a:t>
            </a:r>
            <a:r>
              <a:rPr lang="en-US" baseline="-25000" dirty="0">
                <a:latin typeface="Calibri" panose="020F0502020204030204" pitchFamily="34" charset="0"/>
                <a:ea typeface="Cambria Math" panose="02040503050406030204" pitchFamily="18" charset="0"/>
                <a:cs typeface="Calibri" panose="020F0502020204030204" pitchFamily="34" charset="0"/>
              </a:rPr>
              <a:t>12 </a:t>
            </a:r>
            <a:r>
              <a:rPr lang="en-US" dirty="0">
                <a:latin typeface="Calibri" panose="020F0502020204030204" pitchFamily="34" charset="0"/>
                <a:ea typeface="Cambria Math" panose="02040503050406030204" pitchFamily="18" charset="0"/>
                <a:cs typeface="Calibri" panose="020F0502020204030204" pitchFamily="34" charset="0"/>
              </a:rPr>
              <a:t>is the power transferred from resistor R</a:t>
            </a:r>
            <a:r>
              <a:rPr lang="en-US" baseline="-25000" dirty="0">
                <a:latin typeface="Calibri" panose="020F0502020204030204" pitchFamily="34" charset="0"/>
                <a:ea typeface="Cambria Math" panose="02040503050406030204" pitchFamily="18" charset="0"/>
                <a:cs typeface="Calibri" panose="020F0502020204030204" pitchFamily="34" charset="0"/>
              </a:rPr>
              <a:t>1 </a:t>
            </a:r>
            <a:r>
              <a:rPr lang="en-US" dirty="0">
                <a:latin typeface="Calibri" panose="020F0502020204030204" pitchFamily="34" charset="0"/>
                <a:ea typeface="Cambria Math" panose="02040503050406030204" pitchFamily="18" charset="0"/>
                <a:cs typeface="Calibri" panose="020F0502020204030204" pitchFamily="34" charset="0"/>
              </a:rPr>
              <a:t>to R</a:t>
            </a:r>
            <a:r>
              <a:rPr lang="en-US" baseline="-25000" dirty="0">
                <a:latin typeface="Calibri" panose="020F0502020204030204" pitchFamily="34" charset="0"/>
                <a:ea typeface="Cambria Math" panose="02040503050406030204" pitchFamily="18" charset="0"/>
                <a:cs typeface="Calibri" panose="020F0502020204030204" pitchFamily="34" charset="0"/>
              </a:rPr>
              <a:t>2 </a:t>
            </a:r>
            <a:r>
              <a:rPr lang="en-US" dirty="0">
                <a:latin typeface="Calibri" panose="020F0502020204030204" pitchFamily="34" charset="0"/>
                <a:ea typeface="Cambria Math" panose="02040503050406030204" pitchFamily="18" charset="0"/>
                <a:cs typeface="Calibri" panose="020F0502020204030204" pitchFamily="34" charset="0"/>
              </a:rPr>
              <a:t>due to thermal noise in resistor R</a:t>
            </a:r>
            <a:r>
              <a:rPr lang="en-US" baseline="-25000" dirty="0">
                <a:latin typeface="Calibri" panose="020F0502020204030204" pitchFamily="34" charset="0"/>
                <a:ea typeface="Cambria Math" panose="02040503050406030204" pitchFamily="18" charset="0"/>
                <a:cs typeface="Calibri" panose="020F0502020204030204" pitchFamily="34" charset="0"/>
              </a:rPr>
              <a:t>1 </a:t>
            </a:r>
            <a:r>
              <a:rPr lang="en-US" dirty="0">
                <a:latin typeface="Calibri" panose="020F0502020204030204" pitchFamily="34" charset="0"/>
                <a:ea typeface="Cambria Math" panose="02040503050406030204" pitchFamily="18" charset="0"/>
                <a:cs typeface="Calibri" panose="020F0502020204030204" pitchFamily="34" charset="0"/>
              </a:rPr>
              <a:t>in an arbitrary bandwidth B.</a:t>
            </a:r>
            <a:r>
              <a:rPr lang="en-US" baseline="-25000"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Similarly P</a:t>
            </a:r>
            <a:r>
              <a:rPr lang="en-US" baseline="-25000" dirty="0">
                <a:latin typeface="Calibri" panose="020F0502020204030204" pitchFamily="34" charset="0"/>
                <a:ea typeface="Cambria Math" panose="02040503050406030204" pitchFamily="18" charset="0"/>
                <a:cs typeface="Calibri" panose="020F0502020204030204" pitchFamily="34" charset="0"/>
              </a:rPr>
              <a:t>21 </a:t>
            </a:r>
            <a:r>
              <a:rPr lang="en-US" dirty="0">
                <a:latin typeface="Calibri" panose="020F0502020204030204" pitchFamily="34" charset="0"/>
                <a:ea typeface="Cambria Math" panose="02040503050406030204" pitchFamily="18" charset="0"/>
                <a:cs typeface="Calibri" panose="020F0502020204030204" pitchFamily="34" charset="0"/>
              </a:rPr>
              <a:t>is the power transferred from resistor R</a:t>
            </a:r>
            <a:r>
              <a:rPr lang="en-US" baseline="-25000" dirty="0">
                <a:latin typeface="Calibri" panose="020F0502020204030204" pitchFamily="34" charset="0"/>
                <a:ea typeface="Cambria Math" panose="02040503050406030204" pitchFamily="18" charset="0"/>
                <a:cs typeface="Calibri" panose="020F0502020204030204" pitchFamily="34" charset="0"/>
              </a:rPr>
              <a:t>2 </a:t>
            </a:r>
            <a:r>
              <a:rPr lang="en-US" dirty="0">
                <a:latin typeface="Calibri" panose="020F0502020204030204" pitchFamily="34" charset="0"/>
                <a:ea typeface="Cambria Math" panose="02040503050406030204" pitchFamily="18" charset="0"/>
                <a:cs typeface="Calibri" panose="020F0502020204030204" pitchFamily="34" charset="0"/>
              </a:rPr>
              <a:t>to R</a:t>
            </a:r>
            <a:r>
              <a:rPr lang="en-US" baseline="-25000" dirty="0">
                <a:latin typeface="Calibri" panose="020F0502020204030204" pitchFamily="34" charset="0"/>
                <a:ea typeface="Cambria Math" panose="02040503050406030204" pitchFamily="18" charset="0"/>
                <a:cs typeface="Calibri" panose="020F0502020204030204" pitchFamily="34" charset="0"/>
              </a:rPr>
              <a:t>1.</a:t>
            </a:r>
          </a:p>
          <a:p>
            <a:r>
              <a:rPr lang="en-US" dirty="0">
                <a:latin typeface="Calibri" panose="020F0502020204030204" pitchFamily="34" charset="0"/>
                <a:ea typeface="Cambria Math" panose="02040503050406030204" pitchFamily="18" charset="0"/>
                <a:cs typeface="Calibri" panose="020F0502020204030204" pitchFamily="34" charset="0"/>
              </a:rPr>
              <a:t>Calculate P</a:t>
            </a:r>
            <a:r>
              <a:rPr lang="en-US" baseline="-25000" dirty="0">
                <a:latin typeface="Calibri" panose="020F0502020204030204" pitchFamily="34" charset="0"/>
                <a:ea typeface="Cambria Math" panose="02040503050406030204" pitchFamily="18" charset="0"/>
                <a:cs typeface="Calibri" panose="020F0502020204030204" pitchFamily="34" charset="0"/>
              </a:rPr>
              <a:t>12  </a:t>
            </a:r>
            <a:r>
              <a:rPr lang="en-US" dirty="0">
                <a:latin typeface="Calibri" panose="020F0502020204030204" pitchFamily="34" charset="0"/>
                <a:ea typeface="Cambria Math" panose="02040503050406030204" pitchFamily="18" charset="0"/>
                <a:cs typeface="Calibri" panose="020F0502020204030204" pitchFamily="34" charset="0"/>
              </a:rPr>
              <a:t>and </a:t>
            </a:r>
            <a:r>
              <a:rPr lang="en-US" baseline="-25000"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P</a:t>
            </a:r>
            <a:r>
              <a:rPr lang="en-US" baseline="-25000" dirty="0">
                <a:latin typeface="Calibri" panose="020F0502020204030204" pitchFamily="34" charset="0"/>
                <a:ea typeface="Cambria Math" panose="02040503050406030204" pitchFamily="18" charset="0"/>
                <a:cs typeface="Calibri" panose="020F0502020204030204" pitchFamily="34" charset="0"/>
              </a:rPr>
              <a:t>21 </a:t>
            </a:r>
            <a:r>
              <a:rPr lang="en-US" dirty="0">
                <a:latin typeface="Calibri" panose="020F0502020204030204" pitchFamily="34" charset="0"/>
                <a:ea typeface="Cambria Math" panose="02040503050406030204" pitchFamily="18" charset="0"/>
                <a:cs typeface="Calibri" panose="020F0502020204030204" pitchFamily="34" charset="0"/>
              </a:rPr>
              <a:t>?</a:t>
            </a:r>
          </a:p>
          <a:p>
            <a:r>
              <a:rPr lang="en-US" dirty="0">
                <a:latin typeface="Calibri" panose="020F0502020204030204" pitchFamily="34" charset="0"/>
                <a:ea typeface="Cambria Math" panose="02040503050406030204" pitchFamily="18" charset="0"/>
                <a:cs typeface="Calibri" panose="020F0502020204030204" pitchFamily="34" charset="0"/>
              </a:rPr>
              <a:t>What is the relationship between P</a:t>
            </a:r>
            <a:r>
              <a:rPr lang="en-US" baseline="-25000" dirty="0">
                <a:latin typeface="Calibri" panose="020F0502020204030204" pitchFamily="34" charset="0"/>
                <a:ea typeface="Cambria Math" panose="02040503050406030204" pitchFamily="18" charset="0"/>
                <a:cs typeface="Calibri" panose="020F0502020204030204" pitchFamily="34" charset="0"/>
              </a:rPr>
              <a:t>12  </a:t>
            </a:r>
            <a:r>
              <a:rPr lang="en-US" dirty="0">
                <a:latin typeface="Calibri" panose="020F0502020204030204" pitchFamily="34" charset="0"/>
                <a:ea typeface="Cambria Math" panose="02040503050406030204" pitchFamily="18" charset="0"/>
                <a:cs typeface="Calibri" panose="020F0502020204030204" pitchFamily="34" charset="0"/>
              </a:rPr>
              <a:t>and </a:t>
            </a:r>
            <a:r>
              <a:rPr lang="en-US" baseline="-25000"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P</a:t>
            </a:r>
            <a:r>
              <a:rPr lang="en-US" baseline="-25000" dirty="0">
                <a:latin typeface="Calibri" panose="020F0502020204030204" pitchFamily="34" charset="0"/>
                <a:ea typeface="Cambria Math" panose="02040503050406030204" pitchFamily="18" charset="0"/>
                <a:cs typeface="Calibri" panose="020F0502020204030204" pitchFamily="34" charset="0"/>
              </a:rPr>
              <a:t>21 .</a:t>
            </a:r>
            <a:r>
              <a:rPr lang="en-US" dirty="0">
                <a:latin typeface="Calibri" panose="020F0502020204030204" pitchFamily="34" charset="0"/>
                <a:ea typeface="Cambria Math" panose="02040503050406030204" pitchFamily="18" charset="0"/>
                <a:cs typeface="Calibri" panose="020F0502020204030204" pitchFamily="34" charset="0"/>
              </a:rPr>
              <a:t>Can you comment on this?</a:t>
            </a:r>
          </a:p>
          <a:p>
            <a:endParaRPr lang="en-US" baseline="-25000" dirty="0"/>
          </a:p>
          <a:p>
            <a:pPr marL="0" indent="0">
              <a:buNone/>
            </a:pPr>
            <a:r>
              <a:rPr lang="en-US" baseline="-25000" dirty="0"/>
              <a:t>       </a:t>
            </a:r>
          </a:p>
          <a:p>
            <a:pPr marL="0" indent="0">
              <a:buNone/>
            </a:pPr>
            <a:r>
              <a:rPr lang="en-US" baseline="-25000" dirty="0"/>
              <a:t>              </a:t>
            </a:r>
            <a:endParaRPr lang="en-US" dirty="0"/>
          </a:p>
        </p:txBody>
      </p:sp>
    </p:spTree>
    <p:extLst>
      <p:ext uri="{BB962C8B-B14F-4D97-AF65-F5344CB8AC3E}">
        <p14:creationId xmlns:p14="http://schemas.microsoft.com/office/powerpoint/2010/main" val="384010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DC36-D172-4E65-9BDE-928452F24EBE}"/>
              </a:ext>
            </a:extLst>
          </p:cNvPr>
          <p:cNvSpPr>
            <a:spLocks noGrp="1"/>
          </p:cNvSpPr>
          <p:nvPr>
            <p:ph type="title"/>
          </p:nvPr>
        </p:nvSpPr>
        <p:spPr>
          <a:xfrm>
            <a:off x="-12790" y="-24739"/>
            <a:ext cx="8753475" cy="461665"/>
          </a:xfrm>
        </p:spPr>
        <p:txBody>
          <a:bodyPr/>
          <a:lstStyle/>
          <a:p>
            <a:r>
              <a:rPr lang="en-US" dirty="0"/>
              <a:t>Solution 5</a:t>
            </a:r>
            <a:endParaRPr lang="en-GB" dirty="0"/>
          </a:p>
        </p:txBody>
      </p:sp>
      <p:sp>
        <p:nvSpPr>
          <p:cNvPr id="3" name="Slide Number Placeholder 2">
            <a:extLst>
              <a:ext uri="{FF2B5EF4-FFF2-40B4-BE49-F238E27FC236}">
                <a16:creationId xmlns:a16="http://schemas.microsoft.com/office/drawing/2014/main" id="{3BD494C6-EFDC-44C0-B7BC-D55D28CDDF59}"/>
              </a:ext>
            </a:extLst>
          </p:cNvPr>
          <p:cNvSpPr>
            <a:spLocks noGrp="1"/>
          </p:cNvSpPr>
          <p:nvPr>
            <p:ph type="sldNum" sz="quarter" idx="12"/>
          </p:nvPr>
        </p:nvSpPr>
        <p:spPr/>
        <p:txBody>
          <a:bodyPr/>
          <a:lstStyle/>
          <a:p>
            <a:fld id="{8836216C-5BC3-7C44-80F8-E30864FFC228}" type="slidenum">
              <a:rPr lang="en-US" smtClean="0"/>
              <a:t>30</a:t>
            </a:fld>
            <a:endParaRPr lang="en-US"/>
          </a:p>
        </p:txBody>
      </p:sp>
      <p:pic>
        <p:nvPicPr>
          <p:cNvPr id="6" name="Picture 5" descr="Diagram, schematic&#10;&#10;Description automatically generated">
            <a:extLst>
              <a:ext uri="{FF2B5EF4-FFF2-40B4-BE49-F238E27FC236}">
                <a16:creationId xmlns:a16="http://schemas.microsoft.com/office/drawing/2014/main" id="{6F9B7630-8B44-4586-9C5E-A502308F7819}"/>
              </a:ext>
            </a:extLst>
          </p:cNvPr>
          <p:cNvPicPr>
            <a:picLocks noChangeAspect="1"/>
          </p:cNvPicPr>
          <p:nvPr/>
        </p:nvPicPr>
        <p:blipFill>
          <a:blip r:embed="rId2"/>
          <a:stretch>
            <a:fillRect/>
          </a:stretch>
        </p:blipFill>
        <p:spPr>
          <a:xfrm>
            <a:off x="17653" y="591197"/>
            <a:ext cx="4122547" cy="39611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11B5F75-0A78-4B55-B70A-B9E542D4801F}"/>
                  </a:ext>
                </a:extLst>
              </p:cNvPr>
              <p:cNvSpPr txBox="1">
                <a:spLocks/>
              </p:cNvSpPr>
              <p:nvPr/>
            </p:nvSpPr>
            <p:spPr>
              <a:xfrm>
                <a:off x="4572001" y="1234022"/>
                <a:ext cx="4571999" cy="1722012"/>
              </a:xfrm>
              <a:prstGeom prst="rect">
                <a:avLst/>
              </a:prstGeom>
            </p:spPr>
            <p:txBody>
              <a:bodyPr>
                <a:normAutofit fontScale="92500"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gm</m:t>
                    </m:r>
                    <m:sSub>
                      <m:sSubPr>
                        <m:ctrlPr>
                          <a:rPr lang="en-US" sz="2200" b="0" i="1" smtClean="0">
                            <a:latin typeface="Cambria Math" panose="02040503050406030204" pitchFamily="18" charset="0"/>
                            <a:ea typeface="Cambria Math" panose="02040503050406030204" pitchFamily="18" charset="0"/>
                          </a:rPr>
                        </m:ctrlPr>
                      </m:sSubPr>
                      <m:e>
                        <m:r>
                          <a:rPr lang="en-US" sz="2200" b="0" i="0"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V</m:t>
                        </m:r>
                      </m:e>
                      <m:sub>
                        <m:r>
                          <m:rPr>
                            <m:sty m:val="p"/>
                          </m:rPr>
                          <a:rPr lang="en-US" sz="2200" b="0" i="0" smtClean="0">
                            <a:latin typeface="Cambria Math" panose="02040503050406030204" pitchFamily="18" charset="0"/>
                            <a:ea typeface="Cambria Math" panose="02040503050406030204" pitchFamily="18" charset="0"/>
                          </a:rPr>
                          <m:t>in</m:t>
                        </m:r>
                      </m:sub>
                    </m:sSub>
                    <m:r>
                      <a:rPr lang="en-US" sz="2200" b="0" i="0"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b="0" i="0" smtClean="0">
                            <a:latin typeface="Cambria Math" panose="02040503050406030204" pitchFamily="18" charset="0"/>
                            <a:ea typeface="Cambria Math" panose="02040503050406030204" pitchFamily="18" charset="0"/>
                          </a:rPr>
                          <m:t>V</m:t>
                        </m:r>
                      </m:e>
                      <m:sub>
                        <m:r>
                          <m:rPr>
                            <m:sty m:val="p"/>
                          </m:rPr>
                          <a:rPr lang="en-US" sz="2200" b="0" i="0" smtClean="0">
                            <a:latin typeface="Cambria Math" panose="02040503050406030204" pitchFamily="18" charset="0"/>
                            <a:ea typeface="Cambria Math" panose="02040503050406030204" pitchFamily="18" charset="0"/>
                          </a:rPr>
                          <m:t>out</m:t>
                        </m:r>
                      </m:sub>
                    </m:sSub>
                    <m: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b="0" i="0" smtClean="0">
                                <a:latin typeface="Cambria Math" panose="02040503050406030204" pitchFamily="18" charset="0"/>
                                <a:ea typeface="Cambria Math" panose="02040503050406030204" pitchFamily="18" charset="0"/>
                              </a:rPr>
                              <m:t>V</m:t>
                            </m:r>
                          </m:e>
                          <m:sub>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b="0" i="0" smtClean="0">
                                    <a:latin typeface="Cambria Math" panose="02040503050406030204" pitchFamily="18" charset="0"/>
                                    <a:ea typeface="Cambria Math" panose="02040503050406030204" pitchFamily="18" charset="0"/>
                                  </a:rPr>
                                  <m:t>R</m:t>
                                </m:r>
                              </m:e>
                              <m:sub>
                                <m:r>
                                  <m:rPr>
                                    <m:sty m:val="p"/>
                                  </m:rPr>
                                  <a:rPr lang="en-US" sz="2200" b="0" i="0" smtClean="0">
                                    <a:latin typeface="Cambria Math" panose="02040503050406030204" pitchFamily="18" charset="0"/>
                                    <a:ea typeface="Cambria Math" panose="02040503050406030204" pitchFamily="18" charset="0"/>
                                  </a:rPr>
                                  <m:t>E</m:t>
                                </m:r>
                              </m:sub>
                            </m:sSub>
                          </m:sub>
                        </m:sSub>
                      </m:num>
                      <m:den>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b="0" i="0" smtClean="0">
                                <a:latin typeface="Cambria Math" panose="02040503050406030204" pitchFamily="18" charset="0"/>
                                <a:ea typeface="Cambria Math" panose="02040503050406030204" pitchFamily="18" charset="0"/>
                              </a:rPr>
                              <m:t>R</m:t>
                            </m:r>
                          </m:e>
                          <m:sub>
                            <m:r>
                              <m:rPr>
                                <m:sty m:val="p"/>
                              </m:rPr>
                              <a:rPr lang="en-US" sz="2200" b="0" i="0" smtClean="0">
                                <a:latin typeface="Cambria Math" panose="02040503050406030204" pitchFamily="18" charset="0"/>
                                <a:ea typeface="Cambria Math" panose="02040503050406030204" pitchFamily="18" charset="0"/>
                              </a:rPr>
                              <m:t>E</m:t>
                            </m:r>
                          </m:sub>
                        </m:sSub>
                      </m:den>
                    </m:f>
                    <m:r>
                      <a:rPr lang="en-US" sz="2200" b="0" i="1" smtClean="0">
                        <a:latin typeface="Cambria Math" panose="02040503050406030204" pitchFamily="18" charset="0"/>
                        <a:ea typeface="Cambria Math" panose="02040503050406030204" pitchFamily="18" charset="0"/>
                      </a:rPr>
                      <m:t> </m:t>
                    </m:r>
                  </m:oMath>
                </a14:m>
                <a:r>
                  <a:rPr lang="en-US" sz="2200" b="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V</m:t>
                        </m:r>
                      </m:e>
                      <m:sub>
                        <m:r>
                          <m:rPr>
                            <m:sty m:val="p"/>
                          </m:rPr>
                          <a:rPr lang="en-US" sz="2200" b="0" i="0" smtClean="0">
                            <a:latin typeface="Cambria Math" panose="02040503050406030204" pitchFamily="18" charset="0"/>
                            <a:ea typeface="Cambria Math" panose="02040503050406030204" pitchFamily="18" charset="0"/>
                          </a:rPr>
                          <m:t>out</m:t>
                        </m:r>
                      </m:sub>
                    </m:sSub>
                    <m:r>
                      <a:rPr lang="en-US" sz="220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r>
                              <m:rPr>
                                <m:sty m:val="p"/>
                              </m:rPr>
                              <a:rPr lang="en-US" sz="2200">
                                <a:latin typeface="Cambria Math" panose="02040503050406030204" pitchFamily="18" charset="0"/>
                                <a:ea typeface="Cambria Math" panose="02040503050406030204" pitchFamily="18" charset="0"/>
                              </a:rPr>
                              <m:t>gmR</m:t>
                            </m:r>
                          </m:e>
                          <m:sub>
                            <m:r>
                              <m:rPr>
                                <m:sty m:val="p"/>
                              </m:rPr>
                              <a:rPr lang="en-US" sz="2200">
                                <a:latin typeface="Cambria Math" panose="02040503050406030204" pitchFamily="18" charset="0"/>
                                <a:ea typeface="Cambria Math" panose="02040503050406030204" pitchFamily="18" charset="0"/>
                              </a:rPr>
                              <m:t>E</m:t>
                            </m:r>
                          </m:sub>
                        </m:sSub>
                        <m:sSub>
                          <m:sSubPr>
                            <m:ctrlPr>
                              <a:rPr lang="en-US" sz="2200" i="1">
                                <a:latin typeface="Cambria Math" panose="02040503050406030204" pitchFamily="18" charset="0"/>
                                <a:ea typeface="Cambria Math" panose="02040503050406030204" pitchFamily="18" charset="0"/>
                              </a:rPr>
                            </m:ctrlPr>
                          </m:sSubPr>
                          <m:e>
                            <m:r>
                              <m:rPr>
                                <m:sty m:val="p"/>
                              </m:rPr>
                              <a:rPr lang="en-US" sz="2200">
                                <a:latin typeface="Cambria Math" panose="02040503050406030204" pitchFamily="18" charset="0"/>
                                <a:ea typeface="Cambria Math" panose="02040503050406030204" pitchFamily="18" charset="0"/>
                              </a:rPr>
                              <m:t>V</m:t>
                            </m:r>
                          </m:e>
                          <m:sub>
                            <m:r>
                              <m:rPr>
                                <m:sty m:val="p"/>
                              </m:rPr>
                              <a:rPr lang="en-US" sz="2200" b="0" i="0" smtClean="0">
                                <a:latin typeface="Cambria Math" panose="02040503050406030204" pitchFamily="18" charset="0"/>
                                <a:ea typeface="Cambria Math" panose="02040503050406030204" pitchFamily="18" charset="0"/>
                              </a:rPr>
                              <m:t>in</m:t>
                            </m:r>
                          </m:sub>
                        </m:sSub>
                      </m:num>
                      <m:den>
                        <m:r>
                          <a:rPr lang="en-US" sz="2200">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ea typeface="Cambria Math" panose="02040503050406030204" pitchFamily="18" charset="0"/>
                              </a:rPr>
                            </m:ctrlPr>
                          </m:sSubPr>
                          <m:e>
                            <m:r>
                              <m:rPr>
                                <m:sty m:val="p"/>
                              </m:rPr>
                              <a:rPr lang="en-US" sz="2200">
                                <a:latin typeface="Cambria Math" panose="02040503050406030204" pitchFamily="18" charset="0"/>
                                <a:ea typeface="Cambria Math" panose="02040503050406030204" pitchFamily="18" charset="0"/>
                              </a:rPr>
                              <m:t>gmR</m:t>
                            </m:r>
                          </m:e>
                          <m:sub>
                            <m:r>
                              <m:rPr>
                                <m:sty m:val="p"/>
                              </m:rPr>
                              <a:rPr lang="en-US" sz="2200">
                                <a:latin typeface="Cambria Math" panose="02040503050406030204" pitchFamily="18" charset="0"/>
                                <a:ea typeface="Cambria Math" panose="02040503050406030204" pitchFamily="18" charset="0"/>
                              </a:rPr>
                              <m:t>E</m:t>
                            </m:r>
                          </m:sub>
                        </m:sSub>
                      </m:den>
                    </m:f>
                  </m:oMath>
                </a14:m>
                <a:endParaRPr lang="en-US" sz="22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m:rPr>
                            <m:sty m:val="p"/>
                          </m:rPr>
                          <a:rPr lang="en-US" sz="2200" b="0" i="0" smtClean="0">
                            <a:latin typeface="Cambria Math" panose="02040503050406030204" pitchFamily="18" charset="0"/>
                            <a:ea typeface="Cambria Math" panose="02040503050406030204" pitchFamily="18" charset="0"/>
                          </a:rPr>
                          <m:t>A</m:t>
                        </m:r>
                      </m:e>
                      <m:sub>
                        <m:r>
                          <m:rPr>
                            <m:sty m:val="p"/>
                          </m:rPr>
                          <a:rPr lang="en-US" sz="2200" b="0" i="0" smtClean="0">
                            <a:latin typeface="Cambria Math" panose="02040503050406030204" pitchFamily="18" charset="0"/>
                            <a:ea typeface="Cambria Math" panose="02040503050406030204" pitchFamily="18" charset="0"/>
                          </a:rPr>
                          <m:t>v</m:t>
                        </m:r>
                      </m:sub>
                    </m:sSub>
                    <m:r>
                      <a:rPr lang="en-US" sz="220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r>
                              <m:rPr>
                                <m:sty m:val="p"/>
                              </m:rPr>
                              <a:rPr lang="en-US" sz="2200">
                                <a:latin typeface="Cambria Math" panose="02040503050406030204" pitchFamily="18" charset="0"/>
                                <a:ea typeface="Cambria Math" panose="02040503050406030204" pitchFamily="18" charset="0"/>
                              </a:rPr>
                              <m:t>gmR</m:t>
                            </m:r>
                          </m:e>
                          <m:sub>
                            <m:r>
                              <m:rPr>
                                <m:sty m:val="p"/>
                              </m:rPr>
                              <a:rPr lang="en-US" sz="2200">
                                <a:latin typeface="Cambria Math" panose="02040503050406030204" pitchFamily="18" charset="0"/>
                                <a:ea typeface="Cambria Math" panose="02040503050406030204" pitchFamily="18" charset="0"/>
                              </a:rPr>
                              <m:t>E</m:t>
                            </m:r>
                          </m:sub>
                        </m:sSub>
                      </m:num>
                      <m:den>
                        <m:r>
                          <a:rPr lang="en-US" sz="2200">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ea typeface="Cambria Math" panose="02040503050406030204" pitchFamily="18" charset="0"/>
                              </a:rPr>
                            </m:ctrlPr>
                          </m:sSubPr>
                          <m:e>
                            <m:r>
                              <m:rPr>
                                <m:sty m:val="p"/>
                              </m:rPr>
                              <a:rPr lang="en-US" sz="2200">
                                <a:latin typeface="Cambria Math" panose="02040503050406030204" pitchFamily="18" charset="0"/>
                                <a:ea typeface="Cambria Math" panose="02040503050406030204" pitchFamily="18" charset="0"/>
                              </a:rPr>
                              <m:t>gmR</m:t>
                            </m:r>
                          </m:e>
                          <m:sub>
                            <m:r>
                              <m:rPr>
                                <m:sty m:val="p"/>
                              </m:rPr>
                              <a:rPr lang="en-US" sz="2200">
                                <a:latin typeface="Cambria Math" panose="02040503050406030204" pitchFamily="18" charset="0"/>
                                <a:ea typeface="Cambria Math" panose="02040503050406030204" pitchFamily="18" charset="0"/>
                              </a:rPr>
                              <m:t>E</m:t>
                            </m:r>
                          </m:sub>
                        </m:sSub>
                      </m:den>
                    </m:f>
                  </m:oMath>
                </a14:m>
                <a:endParaRPr lang="en-US" sz="22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9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Content Placeholder 2">
                <a:extLst>
                  <a:ext uri="{FF2B5EF4-FFF2-40B4-BE49-F238E27FC236}">
                    <a16:creationId xmlns:a16="http://schemas.microsoft.com/office/drawing/2014/main" id="{C11B5F75-0A78-4B55-B70A-B9E542D4801F}"/>
                  </a:ext>
                </a:extLst>
              </p:cNvPr>
              <p:cNvSpPr txBox="1">
                <a:spLocks noRot="1" noChangeAspect="1" noMove="1" noResize="1" noEditPoints="1" noAdjustHandles="1" noChangeArrowheads="1" noChangeShapeType="1" noTextEdit="1"/>
              </p:cNvSpPr>
              <p:nvPr/>
            </p:nvSpPr>
            <p:spPr>
              <a:xfrm>
                <a:off x="4572001" y="1234022"/>
                <a:ext cx="4571999" cy="1722012"/>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2470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533B-AC9D-4EB5-987D-34287F457A05}"/>
              </a:ext>
            </a:extLst>
          </p:cNvPr>
          <p:cNvSpPr>
            <a:spLocks noGrp="1"/>
          </p:cNvSpPr>
          <p:nvPr>
            <p:ph type="title"/>
          </p:nvPr>
        </p:nvSpPr>
        <p:spPr>
          <a:xfrm>
            <a:off x="160631" y="165835"/>
            <a:ext cx="8753475" cy="461665"/>
          </a:xfrm>
        </p:spPr>
        <p:txBody>
          <a:bodyPr/>
          <a:lstStyle/>
          <a:p>
            <a:r>
              <a:rPr lang="en-US" dirty="0"/>
              <a:t>Solution 5 </a:t>
            </a:r>
            <a:endParaRPr lang="en-GB" dirty="0"/>
          </a:p>
        </p:txBody>
      </p:sp>
      <p:sp>
        <p:nvSpPr>
          <p:cNvPr id="3" name="Slide Number Placeholder 2">
            <a:extLst>
              <a:ext uri="{FF2B5EF4-FFF2-40B4-BE49-F238E27FC236}">
                <a16:creationId xmlns:a16="http://schemas.microsoft.com/office/drawing/2014/main" id="{451ABCA6-D6D6-4A71-9A11-CA5DB692E1CC}"/>
              </a:ext>
            </a:extLst>
          </p:cNvPr>
          <p:cNvSpPr>
            <a:spLocks noGrp="1"/>
          </p:cNvSpPr>
          <p:nvPr>
            <p:ph type="sldNum" sz="quarter" idx="12"/>
          </p:nvPr>
        </p:nvSpPr>
        <p:spPr/>
        <p:txBody>
          <a:bodyPr/>
          <a:lstStyle/>
          <a:p>
            <a:fld id="{8836216C-5BC3-7C44-80F8-E30864FFC228}" type="slidenum">
              <a:rPr lang="en-US" smtClean="0"/>
              <a:t>31</a:t>
            </a:fld>
            <a:endParaRPr lang="en-US"/>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0F503BE-44E8-4A0B-9FFF-E6F2066FB54E}"/>
                  </a:ext>
                </a:extLst>
              </p:cNvPr>
              <p:cNvSpPr txBox="1">
                <a:spLocks/>
              </p:cNvSpPr>
              <p:nvPr/>
            </p:nvSpPr>
            <p:spPr>
              <a:xfrm>
                <a:off x="3603714" y="848588"/>
                <a:ext cx="5477224" cy="3762826"/>
              </a:xfrm>
              <a:prstGeom prst="rect">
                <a:avLst/>
              </a:prstGeom>
            </p:spPr>
            <p:txBody>
              <a:bodyPr>
                <a:normAutofit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R</m:t>
                            </m:r>
                          </m:e>
                          <m:sub>
                            <m:r>
                              <m:rPr>
                                <m:sty m:val="p"/>
                              </m:rPr>
                              <a:rPr lang="en-US" sz="2000" i="0">
                                <a:latin typeface="Cambria Math" panose="02040503050406030204" pitchFamily="18" charset="0"/>
                                <a:ea typeface="Cambria Math" panose="02040503050406030204" pitchFamily="18" charset="0"/>
                              </a:rPr>
                              <m:t>S</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r>
                      <a:rPr lang="en-US" sz="2000" i="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i="0">
                            <a:latin typeface="Cambria Math" panose="02040503050406030204" pitchFamily="18" charset="0"/>
                            <a:ea typeface="Cambria Math" panose="02040503050406030204" pitchFamily="18" charset="0"/>
                          </a:rPr>
                          <m:t>s</m:t>
                        </m:r>
                      </m:sub>
                    </m:sSub>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sub>
                            </m:sSub>
                          </m:e>
                        </m:d>
                      </m:e>
                      <m:sup>
                        <m:r>
                          <a:rPr lang="en-US" sz="2000" i="0">
                            <a:latin typeface="Cambria Math" panose="02040503050406030204" pitchFamily="18" charset="0"/>
                            <a:ea typeface="Cambria Math" panose="02040503050406030204" pitchFamily="18" charset="0"/>
                          </a:rPr>
                          <m:t>2</m:t>
                        </m:r>
                      </m:sup>
                    </m:s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r>
                      <a:rPr lang="en-US" sz="2000" i="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kTγ</m:t>
                        </m:r>
                      </m:num>
                      <m:den>
                        <m:r>
                          <m:rPr>
                            <m:sty m:val="p"/>
                          </m:rPr>
                          <a:rPr lang="en-US" sz="2000" b="0" i="0" smtClean="0">
                            <a:latin typeface="Cambria Math" panose="02040503050406030204" pitchFamily="18" charset="0"/>
                            <a:ea typeface="Cambria Math" panose="02040503050406030204" pitchFamily="18" charset="0"/>
                          </a:rPr>
                          <m:t>gm</m:t>
                        </m:r>
                      </m:den>
                    </m:f>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sub>
                            </m:sSub>
                          </m:e>
                        </m:d>
                      </m:e>
                      <m:sup>
                        <m:r>
                          <a:rPr lang="en-US" sz="2000" i="0">
                            <a:latin typeface="Cambria Math" panose="02040503050406030204" pitchFamily="18" charset="0"/>
                            <a:ea typeface="Cambria Math" panose="02040503050406030204" pitchFamily="18" charset="0"/>
                          </a:rPr>
                          <m:t>2</m:t>
                        </m:r>
                      </m:sup>
                    </m:s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Resistor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noise attenuated by a factor of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1</m:t>
                        </m:r>
                      </m:num>
                      <m:den>
                        <m:r>
                          <a:rPr lang="en-US" sz="2000" i="0">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gmR</m:t>
                            </m:r>
                          </m:e>
                          <m:sub>
                            <m:r>
                              <m:rPr>
                                <m:sty m:val="p"/>
                              </m:rPr>
                              <a:rPr lang="en-US" sz="2000" i="0">
                                <a:latin typeface="Cambria Math" panose="02040503050406030204" pitchFamily="18" charset="0"/>
                                <a:ea typeface="Cambria Math" panose="02040503050406030204" pitchFamily="18" charset="0"/>
                              </a:rPr>
                              <m:t>E</m:t>
                            </m:r>
                          </m:sub>
                        </m:sSub>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E</m:t>
                        </m:r>
                      </m:sub>
                    </m:sSub>
                  </m:oMath>
                </a14:m>
                <a:r>
                  <a:rPr lang="en-US" sz="2000" dirty="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1</m:t>
                        </m:r>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0">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gmR</m:t>
                                    </m:r>
                                  </m:e>
                                  <m:sub>
                                    <m:r>
                                      <m:rPr>
                                        <m:sty m:val="p"/>
                                      </m:rPr>
                                      <a:rPr lang="en-US" sz="2000" i="0">
                                        <a:latin typeface="Cambria Math" panose="02040503050406030204" pitchFamily="18" charset="0"/>
                                        <a:ea typeface="Cambria Math" panose="02040503050406030204" pitchFamily="18" charset="0"/>
                                      </a:rPr>
                                      <m:t>E</m:t>
                                    </m:r>
                                  </m:sub>
                                </m:sSub>
                              </m:e>
                            </m:d>
                          </m:e>
                          <m:sup>
                            <m:r>
                              <a:rPr lang="en-US" sz="2000" i="0">
                                <a:latin typeface="Cambria Math" panose="02040503050406030204" pitchFamily="18" charset="0"/>
                                <a:ea typeface="Cambria Math" panose="02040503050406030204" pitchFamily="18" charset="0"/>
                              </a:rPr>
                              <m:t>2</m:t>
                            </m:r>
                          </m:sup>
                        </m:sSup>
                      </m:den>
                    </m:f>
                  </m:oMath>
                </a14:m>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oMath>
                </a14:m>
                <a:r>
                  <a:rPr lang="en-US" sz="2000" b="0" dirty="0">
                    <a:latin typeface="Cambria Math" panose="02040503050406030204" pitchFamily="18" charset="0"/>
                    <a:ea typeface="Cambria Math" panose="02040503050406030204" pitchFamily="18" charset="0"/>
                  </a:rPr>
                  <a:t>+</a:t>
                </a:r>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E</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r>
                          <m:rPr>
                            <m:sty m:val="p"/>
                          </m:rPr>
                          <a:rPr lang="en-US" sz="2000" i="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oMath>
                </a14:m>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f</m:t>
                            </m:r>
                          </m:e>
                        </m:d>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sub>
                                </m:sSub>
                              </m:e>
                            </m:d>
                          </m:e>
                          <m:sup>
                            <m:r>
                              <a:rPr lang="en-US" sz="2000" i="0">
                                <a:latin typeface="Cambria Math" panose="02040503050406030204" pitchFamily="18" charset="0"/>
                                <a:ea typeface="Cambria Math" panose="02040503050406030204" pitchFamily="18" charset="0"/>
                              </a:rPr>
                              <m:t>2</m:t>
                            </m:r>
                          </m:sup>
                        </m:sSup>
                      </m:den>
                    </m:f>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r>
                          <m:rPr>
                            <m:sty m:val="p"/>
                          </m:rPr>
                          <a:rPr lang="en-US" sz="2000" b="0" i="0" smtClean="0">
                            <a:latin typeface="Cambria Math" panose="02040503050406030204" pitchFamily="18" charset="0"/>
                            <a:ea typeface="Cambria Math" panose="02040503050406030204" pitchFamily="18" charset="0"/>
                          </a:rPr>
                          <m:t>gm</m:t>
                        </m:r>
                      </m:den>
                    </m:f>
                  </m:oMath>
                </a14:m>
                <a:r>
                  <a:rPr lang="en-US" sz="2000" dirty="0">
                    <a:ea typeface="Cambria Math" panose="02040503050406030204" pitchFamily="18" charset="0"/>
                  </a:rPr>
                  <a:t> </a:t>
                </a:r>
                <a:r>
                  <a:rPr lang="en-US" sz="2000"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i="0">
                                <a:latin typeface="Cambria Math" panose="02040503050406030204" pitchFamily="18" charset="0"/>
                                <a:ea typeface="Cambria Math" panose="02040503050406030204" pitchFamily="18" charset="0"/>
                              </a:rPr>
                              <m:t>L</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gmR</m:t>
                                    </m:r>
                                  </m:e>
                                  <m:sub>
                                    <m:r>
                                      <m:rPr>
                                        <m:sty m:val="p"/>
                                      </m:rPr>
                                      <a:rPr lang="en-US" sz="2000" i="0">
                                        <a:latin typeface="Cambria Math" panose="02040503050406030204" pitchFamily="18" charset="0"/>
                                        <a:ea typeface="Cambria Math" panose="02040503050406030204" pitchFamily="18" charset="0"/>
                                      </a:rPr>
                                      <m:t>E</m:t>
                                    </m:r>
                                  </m:sub>
                                </m:sSub>
                              </m:e>
                            </m:d>
                          </m:e>
                          <m:sup>
                            <m:r>
                              <a:rPr lang="en-US" sz="2000" i="0">
                                <a:latin typeface="Cambria Math" panose="02040503050406030204" pitchFamily="18" charset="0"/>
                                <a:ea typeface="Cambria Math" panose="02040503050406030204" pitchFamily="18" charset="0"/>
                              </a:rPr>
                              <m:t>2</m:t>
                            </m:r>
                          </m:sup>
                        </m:sSup>
                      </m:den>
                    </m:f>
                  </m:oMath>
                </a14:m>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8" name="Content Placeholder 2">
                <a:extLst>
                  <a:ext uri="{FF2B5EF4-FFF2-40B4-BE49-F238E27FC236}">
                    <a16:creationId xmlns:a16="http://schemas.microsoft.com/office/drawing/2014/main" id="{A0F503BE-44E8-4A0B-9FFF-E6F2066FB54E}"/>
                  </a:ext>
                </a:extLst>
              </p:cNvPr>
              <p:cNvSpPr txBox="1">
                <a:spLocks noRot="1" noChangeAspect="1" noMove="1" noResize="1" noEditPoints="1" noAdjustHandles="1" noChangeArrowheads="1" noChangeShapeType="1" noTextEdit="1"/>
              </p:cNvSpPr>
              <p:nvPr/>
            </p:nvSpPr>
            <p:spPr>
              <a:xfrm>
                <a:off x="3603714" y="848588"/>
                <a:ext cx="5477224" cy="3762826"/>
              </a:xfrm>
              <a:prstGeom prst="rect">
                <a:avLst/>
              </a:prstGeom>
              <a:blipFill>
                <a:blip r:embed="rId2"/>
                <a:stretch>
                  <a:fillRect l="-1001"/>
                </a:stretch>
              </a:blipFill>
            </p:spPr>
            <p:txBody>
              <a:bodyPr/>
              <a:lstStyle/>
              <a:p>
                <a:r>
                  <a:rPr lang="en-GB">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F566AE97-9FD2-481F-BA29-3BFFDF317523}"/>
              </a:ext>
            </a:extLst>
          </p:cNvPr>
          <p:cNvPicPr>
            <a:picLocks noChangeAspect="1"/>
          </p:cNvPicPr>
          <p:nvPr/>
        </p:nvPicPr>
        <p:blipFill>
          <a:blip r:embed="rId3"/>
          <a:stretch>
            <a:fillRect/>
          </a:stretch>
        </p:blipFill>
        <p:spPr>
          <a:xfrm>
            <a:off x="160631" y="1011572"/>
            <a:ext cx="3247531" cy="3120355"/>
          </a:xfrm>
          <a:prstGeom prst="rect">
            <a:avLst/>
          </a:prstGeom>
        </p:spPr>
      </p:pic>
    </p:spTree>
    <p:extLst>
      <p:ext uri="{BB962C8B-B14F-4D97-AF65-F5344CB8AC3E}">
        <p14:creationId xmlns:p14="http://schemas.microsoft.com/office/powerpoint/2010/main" val="49877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BAAA-71B3-4BAF-ADEC-2ED2D17751D9}"/>
              </a:ext>
            </a:extLst>
          </p:cNvPr>
          <p:cNvSpPr>
            <a:spLocks noGrp="1"/>
          </p:cNvSpPr>
          <p:nvPr>
            <p:ph type="title"/>
          </p:nvPr>
        </p:nvSpPr>
        <p:spPr/>
        <p:txBody>
          <a:bodyPr/>
          <a:lstStyle/>
          <a:p>
            <a:r>
              <a:rPr lang="en-US" dirty="0"/>
              <a:t>Problem 6.1(10 min)</a:t>
            </a:r>
            <a:endParaRPr lang="en-GB" dirty="0"/>
          </a:p>
        </p:txBody>
      </p:sp>
      <p:sp>
        <p:nvSpPr>
          <p:cNvPr id="3" name="Slide Number Placeholder 2">
            <a:extLst>
              <a:ext uri="{FF2B5EF4-FFF2-40B4-BE49-F238E27FC236}">
                <a16:creationId xmlns:a16="http://schemas.microsoft.com/office/drawing/2014/main" id="{647CF5E4-B613-4727-AFE7-B87C4E6BB532}"/>
              </a:ext>
            </a:extLst>
          </p:cNvPr>
          <p:cNvSpPr>
            <a:spLocks noGrp="1"/>
          </p:cNvSpPr>
          <p:nvPr>
            <p:ph type="sldNum" sz="quarter" idx="12"/>
          </p:nvPr>
        </p:nvSpPr>
        <p:spPr/>
        <p:txBody>
          <a:bodyPr/>
          <a:lstStyle/>
          <a:p>
            <a:fld id="{8836216C-5BC3-7C44-80F8-E30864FFC228}" type="slidenum">
              <a:rPr lang="en-US" smtClean="0"/>
              <a:t>32</a:t>
            </a:fld>
            <a:endParaRPr lang="en-US"/>
          </a:p>
        </p:txBody>
      </p:sp>
      <p:sp>
        <p:nvSpPr>
          <p:cNvPr id="8" name="Content Placeholder 2">
            <a:extLst>
              <a:ext uri="{FF2B5EF4-FFF2-40B4-BE49-F238E27FC236}">
                <a16:creationId xmlns:a16="http://schemas.microsoft.com/office/drawing/2014/main" id="{728A6425-7363-4CA9-8EB5-33B98FD9011D}"/>
              </a:ext>
            </a:extLst>
          </p:cNvPr>
          <p:cNvSpPr txBox="1">
            <a:spLocks/>
          </p:cNvSpPr>
          <p:nvPr/>
        </p:nvSpPr>
        <p:spPr>
          <a:xfrm>
            <a:off x="4751326" y="888336"/>
            <a:ext cx="4400140"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Calculate the input referred noise of the cascaded common source amplifier as shown in the figure. ? The transistors M1 and M2 have trans-conductance gm</a:t>
            </a:r>
            <a:r>
              <a:rPr lang="en-US" baseline="-25000" dirty="0"/>
              <a:t>1</a:t>
            </a:r>
            <a:r>
              <a:rPr lang="en-US" dirty="0"/>
              <a:t> and gm</a:t>
            </a:r>
            <a:r>
              <a:rPr lang="en-US" baseline="-25000" dirty="0"/>
              <a:t>2</a:t>
            </a:r>
            <a:r>
              <a:rPr lang="en-US" dirty="0"/>
              <a:t>.  Assume only thermal noise and neglect the flicker noise of transistors.</a:t>
            </a:r>
          </a:p>
          <a:p>
            <a:r>
              <a:rPr lang="en-US" dirty="0"/>
              <a:t>Also assume infinite output impedance of the transistors with all transistors in saturation.</a:t>
            </a:r>
          </a:p>
        </p:txBody>
      </p:sp>
      <p:pic>
        <p:nvPicPr>
          <p:cNvPr id="5" name="Picture 4" descr="Diagram, schematic&#10;&#10;Description automatically generated">
            <a:extLst>
              <a:ext uri="{FF2B5EF4-FFF2-40B4-BE49-F238E27FC236}">
                <a16:creationId xmlns:a16="http://schemas.microsoft.com/office/drawing/2014/main" id="{11ECC224-B7DB-46C4-B116-410E1382584D}"/>
              </a:ext>
            </a:extLst>
          </p:cNvPr>
          <p:cNvPicPr>
            <a:picLocks noChangeAspect="1"/>
          </p:cNvPicPr>
          <p:nvPr/>
        </p:nvPicPr>
        <p:blipFill>
          <a:blip r:embed="rId2"/>
          <a:stretch>
            <a:fillRect/>
          </a:stretch>
        </p:blipFill>
        <p:spPr>
          <a:xfrm>
            <a:off x="160631" y="667759"/>
            <a:ext cx="4521432" cy="3651438"/>
          </a:xfrm>
          <a:prstGeom prst="rect">
            <a:avLst/>
          </a:prstGeom>
        </p:spPr>
      </p:pic>
    </p:spTree>
    <p:extLst>
      <p:ext uri="{BB962C8B-B14F-4D97-AF65-F5344CB8AC3E}">
        <p14:creationId xmlns:p14="http://schemas.microsoft.com/office/powerpoint/2010/main" val="409453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102C-EDDD-474F-B7E1-0C607E4DF563}"/>
              </a:ext>
            </a:extLst>
          </p:cNvPr>
          <p:cNvSpPr>
            <a:spLocks noGrp="1"/>
          </p:cNvSpPr>
          <p:nvPr>
            <p:ph type="title"/>
          </p:nvPr>
        </p:nvSpPr>
        <p:spPr>
          <a:xfrm>
            <a:off x="160631" y="181602"/>
            <a:ext cx="8753475" cy="461665"/>
          </a:xfrm>
        </p:spPr>
        <p:txBody>
          <a:bodyPr/>
          <a:lstStyle/>
          <a:p>
            <a:r>
              <a:rPr lang="en-US" dirty="0"/>
              <a:t>Solution 6.1</a:t>
            </a:r>
            <a:endParaRPr lang="en-GB" dirty="0"/>
          </a:p>
        </p:txBody>
      </p:sp>
      <p:sp>
        <p:nvSpPr>
          <p:cNvPr id="3" name="Slide Number Placeholder 2">
            <a:extLst>
              <a:ext uri="{FF2B5EF4-FFF2-40B4-BE49-F238E27FC236}">
                <a16:creationId xmlns:a16="http://schemas.microsoft.com/office/drawing/2014/main" id="{B5EB1A5D-5134-4035-BD57-B1D918BB1DE7}"/>
              </a:ext>
            </a:extLst>
          </p:cNvPr>
          <p:cNvSpPr>
            <a:spLocks noGrp="1"/>
          </p:cNvSpPr>
          <p:nvPr>
            <p:ph type="sldNum" sz="quarter" idx="12"/>
          </p:nvPr>
        </p:nvSpPr>
        <p:spPr/>
        <p:txBody>
          <a:bodyPr/>
          <a:lstStyle/>
          <a:p>
            <a:fld id="{8836216C-5BC3-7C44-80F8-E30864FFC228}" type="slidenum">
              <a:rPr lang="en-US" smtClean="0"/>
              <a:t>33</a:t>
            </a:fld>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D8DD014-A005-4CEC-95BC-9F96AFEB28AC}"/>
                  </a:ext>
                </a:extLst>
              </p:cNvPr>
              <p:cNvSpPr txBox="1">
                <a:spLocks/>
              </p:cNvSpPr>
              <p:nvPr/>
            </p:nvSpPr>
            <p:spPr>
              <a:xfrm>
                <a:off x="4436854" y="863984"/>
                <a:ext cx="4624203" cy="3526712"/>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m:t>
                        </m:r>
                      </m:e>
                      <m:sub>
                        <m:r>
                          <a:rPr lang="en-US" sz="2000" b="0" i="0"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and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2</m:t>
                        </m:r>
                      </m:sub>
                    </m:sSub>
                    <m:r>
                      <a:rPr lang="en-US" sz="200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gm</m:t>
                        </m:r>
                      </m:e>
                      <m:sub>
                        <m:r>
                          <a:rPr lang="en-US" sz="2000" b="0" i="0"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L</m:t>
                        </m:r>
                        <m:r>
                          <a:rPr lang="en-US" sz="2000" b="0" i="1" smtClean="0">
                            <a:latin typeface="Cambria Math" panose="02040503050406030204" pitchFamily="18" charset="0"/>
                            <a:ea typeface="Cambria Math" panose="02040503050406030204" pitchFamily="18" charset="0"/>
                          </a:rPr>
                          <m:t>2</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oMath>
                </a14:m>
                <a:r>
                  <a:rPr lang="en-US" sz="2000" dirty="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2</m:t>
                                </m:r>
                              </m:sub>
                            </m:sSub>
                          </m:e>
                        </m:d>
                      </m:e>
                      <m:sup>
                        <m:r>
                          <a:rPr lang="en-US" sz="2000" i="0">
                            <a:latin typeface="Cambria Math" panose="02040503050406030204" pitchFamily="18" charset="0"/>
                            <a:ea typeface="Cambria Math" panose="02040503050406030204" pitchFamily="18" charset="0"/>
                          </a:rPr>
                          <m:t>2</m:t>
                        </m:r>
                      </m:sup>
                    </m:s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0">
                            <a:latin typeface="Cambria Math" panose="02040503050406030204" pitchFamily="18" charset="0"/>
                            <a:ea typeface="Cambria Math" panose="02040503050406030204" pitchFamily="18" charset="0"/>
                          </a:rPr>
                          <m:t>4</m:t>
                        </m:r>
                        <m:r>
                          <m:rPr>
                            <m:sty m:val="p"/>
                          </m:rPr>
                          <a:rPr lang="en-US" sz="2000" b="0" i="0">
                            <a:latin typeface="Cambria Math" panose="02040503050406030204" pitchFamily="18" charset="0"/>
                            <a:ea typeface="Cambria Math" panose="02040503050406030204" pitchFamily="18" charset="0"/>
                          </a:rPr>
                          <m:t>kTγ</m:t>
                        </m:r>
                      </m:num>
                      <m:den>
                        <m:sSub>
                          <m:sSubPr>
                            <m:ctrlPr>
                              <a:rPr lang="en-US" sz="2000" i="1">
                                <a:latin typeface="Cambria Math" panose="02040503050406030204" pitchFamily="18" charset="0"/>
                                <a:ea typeface="Cambria Math" panose="02040503050406030204" pitchFamily="18" charset="0"/>
                              </a:rPr>
                            </m:ctrlPr>
                          </m:sSubPr>
                          <m:e>
                            <m:r>
                              <m:rPr>
                                <m:sty m:val="p"/>
                              </m:rPr>
                              <a:rPr lang="en-US" sz="2000" b="0" i="0">
                                <a:latin typeface="Cambria Math" panose="02040503050406030204" pitchFamily="18" charset="0"/>
                                <a:ea typeface="Cambria Math" panose="02040503050406030204" pitchFamily="18" charset="0"/>
                              </a:rPr>
                              <m:t>gm</m:t>
                            </m:r>
                          </m:e>
                          <m:sub>
                            <m:r>
                              <a:rPr lang="en-US" sz="2000" b="0" i="0">
                                <a:latin typeface="Cambria Math" panose="02040503050406030204" pitchFamily="18" charset="0"/>
                                <a:ea typeface="Cambria Math" panose="02040503050406030204" pitchFamily="18" charset="0"/>
                              </a:rPr>
                              <m:t>1</m:t>
                            </m:r>
                          </m:sub>
                        </m:sSub>
                      </m:den>
                    </m:f>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b="0" i="0">
                                    <a:latin typeface="Cambria Math" panose="02040503050406030204" pitchFamily="18" charset="0"/>
                                    <a:ea typeface="Cambria Math" panose="02040503050406030204" pitchFamily="18" charset="0"/>
                                  </a:rPr>
                                  <m:t>A</m:t>
                                </m:r>
                              </m:e>
                              <m:sub>
                                <m:r>
                                  <m:rPr>
                                    <m:sty m:val="p"/>
                                  </m:rPr>
                                  <a:rPr lang="en-US" sz="2000" b="0" i="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2</m:t>
                                </m:r>
                              </m:sub>
                            </m:sSub>
                          </m:e>
                        </m:d>
                      </m:e>
                      <m:sup>
                        <m:r>
                          <a:rPr lang="en-US" sz="2000" b="0" i="0">
                            <a:latin typeface="Cambria Math" panose="02040503050406030204" pitchFamily="18" charset="0"/>
                            <a:ea typeface="Cambria Math" panose="02040503050406030204" pitchFamily="18" charset="0"/>
                          </a:rPr>
                          <m:t>2</m:t>
                        </m:r>
                      </m:sup>
                    </m:s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oMath>
                </a14:m>
                <a:r>
                  <a:rPr lang="en-US" sz="2000" dirty="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2</m:t>
                                </m:r>
                              </m:sub>
                            </m:sSub>
                          </m:e>
                        </m:d>
                      </m:e>
                      <m:sup>
                        <m:r>
                          <a:rPr lang="en-US" sz="2000" i="0">
                            <a:latin typeface="Cambria Math" panose="02040503050406030204" pitchFamily="18" charset="0"/>
                            <a:ea typeface="Cambria Math" panose="02040503050406030204" pitchFamily="18" charset="0"/>
                          </a:rPr>
                          <m:t>2</m:t>
                        </m:r>
                      </m:sup>
                    </m:s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1" smtClean="0">
                            <a:latin typeface="Cambria Math" panose="02040503050406030204" pitchFamily="18" charset="0"/>
                            <a:ea typeface="Cambria Math" panose="02040503050406030204" pitchFamily="18" charset="0"/>
                          </a:rPr>
                          <m:t>2</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0">
                            <a:latin typeface="Cambria Math" panose="02040503050406030204" pitchFamily="18" charset="0"/>
                            <a:ea typeface="Cambria Math" panose="02040503050406030204" pitchFamily="18" charset="0"/>
                          </a:rPr>
                          <m:t>4</m:t>
                        </m:r>
                        <m:r>
                          <m:rPr>
                            <m:sty m:val="p"/>
                          </m:rPr>
                          <a:rPr lang="en-US" sz="2000" b="0" i="0">
                            <a:latin typeface="Cambria Math" panose="02040503050406030204" pitchFamily="18" charset="0"/>
                            <a:ea typeface="Cambria Math" panose="02040503050406030204" pitchFamily="18" charset="0"/>
                          </a:rPr>
                          <m:t>kTγ</m:t>
                        </m:r>
                      </m:num>
                      <m:den>
                        <m:sSub>
                          <m:sSubPr>
                            <m:ctrlPr>
                              <a:rPr lang="en-US" sz="2000" i="1">
                                <a:latin typeface="Cambria Math" panose="02040503050406030204" pitchFamily="18" charset="0"/>
                                <a:ea typeface="Cambria Math" panose="02040503050406030204" pitchFamily="18" charset="0"/>
                              </a:rPr>
                            </m:ctrlPr>
                          </m:sSubPr>
                          <m:e>
                            <m:r>
                              <m:rPr>
                                <m:sty m:val="p"/>
                              </m:rPr>
                              <a:rPr lang="en-US" sz="2000" b="0" i="0">
                                <a:latin typeface="Cambria Math" panose="02040503050406030204" pitchFamily="18" charset="0"/>
                                <a:ea typeface="Cambria Math" panose="02040503050406030204" pitchFamily="18" charset="0"/>
                              </a:rPr>
                              <m:t>gm</m:t>
                            </m:r>
                          </m:e>
                          <m:sub>
                            <m:r>
                              <a:rPr lang="en-US" sz="2000" b="0" i="0" smtClean="0">
                                <a:latin typeface="Cambria Math" panose="02040503050406030204" pitchFamily="18" charset="0"/>
                                <a:ea typeface="Cambria Math" panose="02040503050406030204" pitchFamily="18" charset="0"/>
                              </a:rPr>
                              <m:t>2</m:t>
                            </m:r>
                          </m:sub>
                        </m:sSub>
                      </m:den>
                    </m:f>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2</m:t>
                                </m:r>
                              </m:sub>
                            </m:sSub>
                          </m:e>
                        </m:d>
                      </m:e>
                      <m:sup>
                        <m:r>
                          <a:rPr lang="en-US" sz="2000" b="0" i="0">
                            <a:latin typeface="Cambria Math" panose="02040503050406030204" pitchFamily="18" charset="0"/>
                            <a:ea typeface="Cambria Math" panose="02040503050406030204" pitchFamily="18" charset="0"/>
                          </a:rPr>
                          <m:t>2</m:t>
                        </m:r>
                      </m:sup>
                    </m:s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e>
                          <m:sub>
                            <m:r>
                              <a:rPr lang="en-US" sz="2000" b="0" i="0" smtClean="0">
                                <a:latin typeface="Cambria Math" panose="02040503050406030204" pitchFamily="18" charset="0"/>
                                <a:ea typeface="Cambria Math" panose="02040503050406030204" pitchFamily="18" charset="0"/>
                              </a:rPr>
                              <m:t>2</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L</m:t>
                            </m:r>
                          </m:e>
                          <m:sub>
                            <m:r>
                              <a:rPr lang="en-US" sz="2000" b="0" i="1" smtClean="0">
                                <a:latin typeface="Cambria Math" panose="02040503050406030204" pitchFamily="18" charset="0"/>
                                <a:ea typeface="Cambria Math" panose="02040503050406030204" pitchFamily="18" charset="0"/>
                              </a:rPr>
                              <m:t>2</m:t>
                            </m:r>
                          </m:sub>
                        </m:sSub>
                      </m:sub>
                    </m:sSub>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S</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M</m:t>
                            </m:r>
                          </m:e>
                          <m:sub>
                            <m:r>
                              <a:rPr lang="en-US" sz="2000" b="0" i="0" smtClean="0">
                                <a:latin typeface="Cambria Math" panose="02040503050406030204" pitchFamily="18" charset="0"/>
                                <a:ea typeface="Cambria Math" panose="02040503050406030204" pitchFamily="18" charset="0"/>
                              </a:rPr>
                              <m:t>1</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M</m:t>
                            </m:r>
                          </m:e>
                          <m:sub>
                            <m:r>
                              <a:rPr lang="en-US" sz="2000" b="0" i="0" smtClean="0">
                                <a:latin typeface="Cambria Math" panose="02040503050406030204" pitchFamily="18" charset="0"/>
                                <a:ea typeface="Cambria Math" panose="02040503050406030204" pitchFamily="18" charset="0"/>
                              </a:rPr>
                              <m:t>2</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L</m:t>
                            </m:r>
                            <m:r>
                              <a:rPr lang="en-US" sz="2000" b="0" i="1" smtClean="0">
                                <a:latin typeface="Cambria Math" panose="02040503050406030204" pitchFamily="18" charset="0"/>
                                <a:ea typeface="Cambria Math" panose="02040503050406030204" pitchFamily="18" charset="0"/>
                              </a:rPr>
                              <m:t>2</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endParaRPr lang="en-US" sz="2000" dirty="0">
                  <a:ea typeface="Cambria Math" panose="02040503050406030204" pitchFamily="18" charset="0"/>
                </a:endParaRPr>
              </a:p>
              <a:p>
                <a:pPr marL="0" indent="0">
                  <a:buNone/>
                </a:pPr>
                <a:endParaRPr lang="en-US" sz="2000" dirty="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Content Placeholder 2">
                <a:extLst>
                  <a:ext uri="{FF2B5EF4-FFF2-40B4-BE49-F238E27FC236}">
                    <a16:creationId xmlns:a16="http://schemas.microsoft.com/office/drawing/2014/main" id="{5D8DD014-A005-4CEC-95BC-9F96AFEB28AC}"/>
                  </a:ext>
                </a:extLst>
              </p:cNvPr>
              <p:cNvSpPr txBox="1">
                <a:spLocks noRot="1" noChangeAspect="1" noMove="1" noResize="1" noEditPoints="1" noAdjustHandles="1" noChangeArrowheads="1" noChangeShapeType="1" noTextEdit="1"/>
              </p:cNvSpPr>
              <p:nvPr/>
            </p:nvSpPr>
            <p:spPr>
              <a:xfrm>
                <a:off x="4436854" y="863984"/>
                <a:ext cx="4624203" cy="3526712"/>
              </a:xfrm>
              <a:prstGeom prst="rect">
                <a:avLst/>
              </a:prstGeom>
              <a:blipFill>
                <a:blip r:embed="rId2"/>
                <a:stretch>
                  <a:fillRect l="-1187" t="-1038" b="-2249"/>
                </a:stretch>
              </a:blipFill>
            </p:spPr>
            <p:txBody>
              <a:bodyPr/>
              <a:lstStyle/>
              <a:p>
                <a:r>
                  <a:rPr lang="en-GB">
                    <a:noFill/>
                  </a:rPr>
                  <a:t> </a:t>
                </a:r>
              </a:p>
            </p:txBody>
          </p:sp>
        </mc:Fallback>
      </mc:AlternateContent>
      <p:pic>
        <p:nvPicPr>
          <p:cNvPr id="9" name="Picture 8" descr="Diagram, schematic&#10;&#10;Description automatically generated">
            <a:extLst>
              <a:ext uri="{FF2B5EF4-FFF2-40B4-BE49-F238E27FC236}">
                <a16:creationId xmlns:a16="http://schemas.microsoft.com/office/drawing/2014/main" id="{2E86346F-981A-4F37-871E-9D38C2A26AA8}"/>
              </a:ext>
            </a:extLst>
          </p:cNvPr>
          <p:cNvPicPr>
            <a:picLocks noChangeAspect="1"/>
          </p:cNvPicPr>
          <p:nvPr/>
        </p:nvPicPr>
        <p:blipFill>
          <a:blip r:embed="rId3"/>
          <a:stretch>
            <a:fillRect/>
          </a:stretch>
        </p:blipFill>
        <p:spPr>
          <a:xfrm>
            <a:off x="54388" y="728987"/>
            <a:ext cx="4111979" cy="3320770"/>
          </a:xfrm>
          <a:prstGeom prst="rect">
            <a:avLst/>
          </a:prstGeom>
        </p:spPr>
      </p:pic>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F0DC8AB2-01A4-450B-900C-54E2E1E824C5}"/>
                  </a:ext>
                </a:extLst>
              </p14:cNvPr>
              <p14:cNvContentPartPr/>
              <p14:nvPr/>
            </p14:nvContentPartPr>
            <p14:xfrm>
              <a:off x="4674364" y="1394764"/>
              <a:ext cx="360" cy="360"/>
            </p14:xfrm>
          </p:contentPart>
        </mc:Choice>
        <mc:Fallback xmlns="">
          <p:pic>
            <p:nvPicPr>
              <p:cNvPr id="29" name="Ink 28">
                <a:extLst>
                  <a:ext uri="{FF2B5EF4-FFF2-40B4-BE49-F238E27FC236}">
                    <a16:creationId xmlns:a16="http://schemas.microsoft.com/office/drawing/2014/main" id="{F0DC8AB2-01A4-450B-900C-54E2E1E824C5}"/>
                  </a:ext>
                </a:extLst>
              </p:cNvPr>
              <p:cNvPicPr/>
              <p:nvPr/>
            </p:nvPicPr>
            <p:blipFill>
              <a:blip r:embed="rId5"/>
              <a:stretch>
                <a:fillRect/>
              </a:stretch>
            </p:blipFill>
            <p:spPr>
              <a:xfrm>
                <a:off x="4665364" y="1385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85A39CAD-6BF9-44BF-88F2-A0BB27B5BE12}"/>
                  </a:ext>
                </a:extLst>
              </p14:cNvPr>
              <p14:cNvContentPartPr/>
              <p14:nvPr/>
            </p14:nvContentPartPr>
            <p14:xfrm>
              <a:off x="4958044" y="1134484"/>
              <a:ext cx="360" cy="360"/>
            </p14:xfrm>
          </p:contentPart>
        </mc:Choice>
        <mc:Fallback xmlns="">
          <p:pic>
            <p:nvPicPr>
              <p:cNvPr id="30" name="Ink 29">
                <a:extLst>
                  <a:ext uri="{FF2B5EF4-FFF2-40B4-BE49-F238E27FC236}">
                    <a16:creationId xmlns:a16="http://schemas.microsoft.com/office/drawing/2014/main" id="{85A39CAD-6BF9-44BF-88F2-A0BB27B5BE12}"/>
                  </a:ext>
                </a:extLst>
              </p:cNvPr>
              <p:cNvPicPr/>
              <p:nvPr/>
            </p:nvPicPr>
            <p:blipFill>
              <a:blip r:embed="rId5"/>
              <a:stretch>
                <a:fillRect/>
              </a:stretch>
            </p:blipFill>
            <p:spPr>
              <a:xfrm>
                <a:off x="4949404" y="1125844"/>
                <a:ext cx="18000" cy="18000"/>
              </a:xfrm>
              <a:prstGeom prst="rect">
                <a:avLst/>
              </a:prstGeom>
            </p:spPr>
          </p:pic>
        </mc:Fallback>
      </mc:AlternateContent>
      <p:grpSp>
        <p:nvGrpSpPr>
          <p:cNvPr id="33" name="Group 32">
            <a:extLst>
              <a:ext uri="{FF2B5EF4-FFF2-40B4-BE49-F238E27FC236}">
                <a16:creationId xmlns:a16="http://schemas.microsoft.com/office/drawing/2014/main" id="{691B0D8F-DF8A-4DE1-8812-6A8425785583}"/>
              </a:ext>
            </a:extLst>
          </p:cNvPr>
          <p:cNvGrpSpPr/>
          <p:nvPr/>
        </p:nvGrpSpPr>
        <p:grpSpPr>
          <a:xfrm>
            <a:off x="5060284" y="1347244"/>
            <a:ext cx="360" cy="360"/>
            <a:chOff x="5060284" y="1347244"/>
            <a:chExt cx="360" cy="360"/>
          </a:xfrm>
        </p:grpSpPr>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20D70696-9B6A-431E-AAAC-F095D5AE524B}"/>
                    </a:ext>
                  </a:extLst>
                </p14:cNvPr>
                <p14:cNvContentPartPr/>
                <p14:nvPr/>
              </p14:nvContentPartPr>
              <p14:xfrm>
                <a:off x="5060284" y="1347244"/>
                <a:ext cx="360" cy="360"/>
              </p14:xfrm>
            </p:contentPart>
          </mc:Choice>
          <mc:Fallback xmlns="">
            <p:pic>
              <p:nvPicPr>
                <p:cNvPr id="31" name="Ink 30">
                  <a:extLst>
                    <a:ext uri="{FF2B5EF4-FFF2-40B4-BE49-F238E27FC236}">
                      <a16:creationId xmlns:a16="http://schemas.microsoft.com/office/drawing/2014/main" id="{20D70696-9B6A-431E-AAAC-F095D5AE524B}"/>
                    </a:ext>
                  </a:extLst>
                </p:cNvPr>
                <p:cNvPicPr/>
                <p:nvPr/>
              </p:nvPicPr>
              <p:blipFill>
                <a:blip r:embed="rId5"/>
                <a:stretch>
                  <a:fillRect/>
                </a:stretch>
              </p:blipFill>
              <p:spPr>
                <a:xfrm>
                  <a:off x="5051644" y="1338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302A4FA9-90FB-4972-84C2-32B7FCF9DF82}"/>
                    </a:ext>
                  </a:extLst>
                </p14:cNvPr>
                <p14:cNvContentPartPr/>
                <p14:nvPr/>
              </p14:nvContentPartPr>
              <p14:xfrm>
                <a:off x="5060284" y="1347244"/>
                <a:ext cx="360" cy="360"/>
              </p14:xfrm>
            </p:contentPart>
          </mc:Choice>
          <mc:Fallback xmlns="">
            <p:pic>
              <p:nvPicPr>
                <p:cNvPr id="32" name="Ink 31">
                  <a:extLst>
                    <a:ext uri="{FF2B5EF4-FFF2-40B4-BE49-F238E27FC236}">
                      <a16:creationId xmlns:a16="http://schemas.microsoft.com/office/drawing/2014/main" id="{302A4FA9-90FB-4972-84C2-32B7FCF9DF82}"/>
                    </a:ext>
                  </a:extLst>
                </p:cNvPr>
                <p:cNvPicPr/>
                <p:nvPr/>
              </p:nvPicPr>
              <p:blipFill>
                <a:blip r:embed="rId5"/>
                <a:stretch>
                  <a:fillRect/>
                </a:stretch>
              </p:blipFill>
              <p:spPr>
                <a:xfrm>
                  <a:off x="5051644" y="1338604"/>
                  <a:ext cx="18000" cy="18000"/>
                </a:xfrm>
                <a:prstGeom prst="rect">
                  <a:avLst/>
                </a:prstGeom>
              </p:spPr>
            </p:pic>
          </mc:Fallback>
        </mc:AlternateContent>
      </p:grpSp>
    </p:spTree>
    <p:extLst>
      <p:ext uri="{BB962C8B-B14F-4D97-AF65-F5344CB8AC3E}">
        <p14:creationId xmlns:p14="http://schemas.microsoft.com/office/powerpoint/2010/main" val="24773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06AB-79A6-411B-9C44-A45FBB54564D}"/>
              </a:ext>
            </a:extLst>
          </p:cNvPr>
          <p:cNvSpPr>
            <a:spLocks noGrp="1"/>
          </p:cNvSpPr>
          <p:nvPr>
            <p:ph type="title"/>
          </p:nvPr>
        </p:nvSpPr>
        <p:spPr/>
        <p:txBody>
          <a:bodyPr/>
          <a:lstStyle/>
          <a:p>
            <a:r>
              <a:rPr lang="en-US" dirty="0"/>
              <a:t>Solution 6.1</a:t>
            </a:r>
            <a:endParaRPr lang="en-GB" dirty="0"/>
          </a:p>
        </p:txBody>
      </p:sp>
      <p:sp>
        <p:nvSpPr>
          <p:cNvPr id="3" name="Slide Number Placeholder 2">
            <a:extLst>
              <a:ext uri="{FF2B5EF4-FFF2-40B4-BE49-F238E27FC236}">
                <a16:creationId xmlns:a16="http://schemas.microsoft.com/office/drawing/2014/main" id="{3C09ABC1-CCA3-4824-A061-365FFA3CA214}"/>
              </a:ext>
            </a:extLst>
          </p:cNvPr>
          <p:cNvSpPr>
            <a:spLocks noGrp="1"/>
          </p:cNvSpPr>
          <p:nvPr>
            <p:ph type="sldNum" sz="quarter" idx="12"/>
          </p:nvPr>
        </p:nvSpPr>
        <p:spPr/>
        <p:txBody>
          <a:bodyPr/>
          <a:lstStyle/>
          <a:p>
            <a:fld id="{8836216C-5BC3-7C44-80F8-E30864FFC228}" type="slidenum">
              <a:rPr lang="en-US" smtClean="0"/>
              <a:t>34</a:t>
            </a:fld>
            <a:endParaRPr lang="en-US"/>
          </a:p>
        </p:txBody>
      </p:sp>
      <p:sp>
        <p:nvSpPr>
          <p:cNvPr id="7" name="Content Placeholder 2">
            <a:extLst>
              <a:ext uri="{FF2B5EF4-FFF2-40B4-BE49-F238E27FC236}">
                <a16:creationId xmlns:a16="http://schemas.microsoft.com/office/drawing/2014/main" id="{DDC31954-B5DE-4B60-BF6C-37F1996B13B9}"/>
              </a:ext>
            </a:extLst>
          </p:cNvPr>
          <p:cNvSpPr txBox="1">
            <a:spLocks/>
          </p:cNvSpPr>
          <p:nvPr/>
        </p:nvSpPr>
        <p:spPr>
          <a:xfrm>
            <a:off x="307583" y="977462"/>
            <a:ext cx="9577395" cy="3413234"/>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4A432830-7A9E-45CA-A8E1-7DD6AEF55F48}"/>
                  </a:ext>
                </a:extLst>
              </p:cNvPr>
              <p:cNvSpPr txBox="1">
                <a:spLocks/>
              </p:cNvSpPr>
              <p:nvPr/>
            </p:nvSpPr>
            <p:spPr>
              <a:xfrm>
                <a:off x="195262" y="3653658"/>
                <a:ext cx="8753475" cy="1489842"/>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2</m:t>
                                    </m:r>
                                  </m:sub>
                                </m:sSub>
                              </m:e>
                            </m:d>
                          </m:e>
                          <m:sup>
                            <m:r>
                              <a:rPr lang="en-US" sz="2000" i="0">
                                <a:latin typeface="Cambria Math" panose="02040503050406030204" pitchFamily="18" charset="0"/>
                                <a:ea typeface="Cambria Math" panose="02040503050406030204" pitchFamily="18" charset="0"/>
                              </a:rPr>
                              <m:t>2</m:t>
                            </m:r>
                          </m:sup>
                        </m:sSup>
                      </m:den>
                    </m:f>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m:t>
                            </m:r>
                          </m:e>
                          <m:sub>
                            <m:r>
                              <a:rPr lang="en-US" sz="2000" b="0" i="1" smtClean="0">
                                <a:latin typeface="Cambria Math" panose="02040503050406030204" pitchFamily="18" charset="0"/>
                                <a:ea typeface="Cambria Math" panose="02040503050406030204" pitchFamily="18" charset="0"/>
                              </a:rPr>
                              <m:t>1</m:t>
                            </m:r>
                          </m:sub>
                        </m:sSub>
                      </m:den>
                    </m:f>
                  </m:oMath>
                </a14:m>
                <a:r>
                  <a:rPr lang="en-US" sz="2000" dirty="0">
                    <a:ea typeface="Cambria Math" panose="02040503050406030204" pitchFamily="18" charset="0"/>
                  </a:rPr>
                  <a:t> </a:t>
                </a:r>
                <a:r>
                  <a:rPr lang="en-US" sz="2000"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e>
                            </m:d>
                          </m:e>
                          <m:sup>
                            <m:r>
                              <a:rPr lang="en-US" sz="2000" i="0">
                                <a:latin typeface="Cambria Math" panose="02040503050406030204" pitchFamily="18" charset="0"/>
                                <a:ea typeface="Cambria Math" panose="02040503050406030204" pitchFamily="18" charset="0"/>
                              </a:rPr>
                              <m:t>2</m:t>
                            </m:r>
                          </m:sup>
                        </m:sSup>
                      </m:den>
                    </m:f>
                  </m:oMath>
                </a14:m>
                <a:r>
                  <a:rPr lang="en-US" sz="2000" b="0" dirty="0">
                    <a:latin typeface="Cambria Math" panose="02040503050406030204" pitchFamily="18" charset="0"/>
                    <a:ea typeface="Cambria Math" panose="02040503050406030204" pitchFamily="18" charset="0"/>
                  </a:rPr>
                  <a:t> +</a:t>
                </a:r>
                <a:r>
                  <a:rPr lang="en-US" sz="2000" dirty="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i="0">
                            <a:latin typeface="Cambria Math" panose="02040503050406030204" pitchFamily="18" charset="0"/>
                            <a:ea typeface="Cambria Math" panose="02040503050406030204" pitchFamily="18" charset="0"/>
                          </a:rPr>
                          <m:t>kTγ</m:t>
                        </m:r>
                      </m:num>
                      <m:den>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gm</m:t>
                            </m:r>
                          </m:e>
                          <m:sub>
                            <m:r>
                              <a:rPr lang="en-US" sz="2000" b="0" i="0" smtClean="0">
                                <a:latin typeface="Cambria Math" panose="02040503050406030204" pitchFamily="18" charset="0"/>
                                <a:ea typeface="Cambria Math" panose="02040503050406030204" pitchFamily="18" charset="0"/>
                              </a:rPr>
                              <m:t>2</m:t>
                            </m:r>
                          </m:sub>
                        </m:sSub>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e>
                            </m:d>
                          </m:e>
                          <m:sup>
                            <m:r>
                              <a:rPr lang="en-US" sz="2000" b="0" i="0" smtClean="0">
                                <a:latin typeface="Cambria Math" panose="02040503050406030204" pitchFamily="18" charset="0"/>
                                <a:ea typeface="Cambria Math" panose="02040503050406030204" pitchFamily="18" charset="0"/>
                              </a:rPr>
                              <m:t>2</m:t>
                            </m:r>
                          </m:sup>
                        </m:sSup>
                      </m:den>
                    </m:f>
                  </m:oMath>
                </a14:m>
                <a:r>
                  <a:rPr lang="en-US" sz="2000" b="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r>
                              <m:rPr>
                                <m:sty m:val="p"/>
                              </m:rPr>
                              <a:rPr lang="en-US" sz="2000">
                                <a:latin typeface="Cambria Math" panose="02040503050406030204" pitchFamily="18" charset="0"/>
                                <a:ea typeface="Cambria Math" panose="02040503050406030204" pitchFamily="18" charset="0"/>
                              </a:rPr>
                              <m:t>L</m:t>
                            </m:r>
                            <m:r>
                              <a:rPr lang="en-US" sz="2000" b="0" i="1" smtClean="0">
                                <a:latin typeface="Cambria Math" panose="02040503050406030204" pitchFamily="18" charset="0"/>
                                <a:ea typeface="Cambria Math" panose="02040503050406030204" pitchFamily="18" charset="0"/>
                              </a:rPr>
                              <m:t>2</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2</m:t>
                                    </m:r>
                                  </m:sub>
                                </m:sSub>
                              </m:e>
                            </m:d>
                          </m:e>
                          <m:sup>
                            <m:r>
                              <a:rPr lang="en-US" sz="2000">
                                <a:latin typeface="Cambria Math" panose="02040503050406030204" pitchFamily="18" charset="0"/>
                                <a:ea typeface="Cambria Math" panose="02040503050406030204" pitchFamily="18" charset="0"/>
                              </a:rPr>
                              <m:t>2</m:t>
                            </m:r>
                          </m:sup>
                        </m:sSup>
                      </m:den>
                    </m:f>
                  </m:oMath>
                </a14:m>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ea typeface="Cambria Math" panose="02040503050406030204" pitchFamily="18" charset="0"/>
                </a:endParaRPr>
              </a:p>
              <a:p>
                <a:pPr marL="0" indent="0">
                  <a:buNone/>
                </a:pPr>
                <a:endParaRPr lang="en-US" sz="2000" dirty="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8" name="Content Placeholder 2">
                <a:extLst>
                  <a:ext uri="{FF2B5EF4-FFF2-40B4-BE49-F238E27FC236}">
                    <a16:creationId xmlns:a16="http://schemas.microsoft.com/office/drawing/2014/main" id="{4A432830-7A9E-45CA-A8E1-7DD6AEF55F48}"/>
                  </a:ext>
                </a:extLst>
              </p:cNvPr>
              <p:cNvSpPr txBox="1">
                <a:spLocks noRot="1" noChangeAspect="1" noMove="1" noResize="1" noEditPoints="1" noAdjustHandles="1" noChangeArrowheads="1" noChangeShapeType="1" noTextEdit="1"/>
              </p:cNvSpPr>
              <p:nvPr/>
            </p:nvSpPr>
            <p:spPr>
              <a:xfrm>
                <a:off x="195262" y="3653658"/>
                <a:ext cx="8753475" cy="1489842"/>
              </a:xfrm>
              <a:prstGeom prst="rect">
                <a:avLst/>
              </a:prstGeom>
              <a:blipFill>
                <a:blip r:embed="rId2"/>
                <a:stretch>
                  <a:fillRect/>
                </a:stretch>
              </a:blipFill>
            </p:spPr>
            <p:txBody>
              <a:bodyPr/>
              <a:lstStyle/>
              <a:p>
                <a:r>
                  <a:rPr lang="en-GB">
                    <a:noFill/>
                  </a:rPr>
                  <a:t> </a:t>
                </a:r>
              </a:p>
            </p:txBody>
          </p:sp>
        </mc:Fallback>
      </mc:AlternateContent>
      <p:pic>
        <p:nvPicPr>
          <p:cNvPr id="6" name="Picture 5" descr="Diagram, schematic&#10;&#10;Description automatically generated">
            <a:extLst>
              <a:ext uri="{FF2B5EF4-FFF2-40B4-BE49-F238E27FC236}">
                <a16:creationId xmlns:a16="http://schemas.microsoft.com/office/drawing/2014/main" id="{52D5BF94-3B2B-4E02-AE00-B3A0872669FB}"/>
              </a:ext>
            </a:extLst>
          </p:cNvPr>
          <p:cNvPicPr>
            <a:picLocks noChangeAspect="1"/>
          </p:cNvPicPr>
          <p:nvPr/>
        </p:nvPicPr>
        <p:blipFill>
          <a:blip r:embed="rId3"/>
          <a:stretch>
            <a:fillRect/>
          </a:stretch>
        </p:blipFill>
        <p:spPr>
          <a:xfrm>
            <a:off x="2293606" y="170543"/>
            <a:ext cx="3693187" cy="2982560"/>
          </a:xfrm>
          <a:prstGeom prst="rect">
            <a:avLst/>
          </a:prstGeom>
        </p:spPr>
      </p:pic>
    </p:spTree>
    <p:extLst>
      <p:ext uri="{BB962C8B-B14F-4D97-AF65-F5344CB8AC3E}">
        <p14:creationId xmlns:p14="http://schemas.microsoft.com/office/powerpoint/2010/main" val="341442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BAAA-71B3-4BAF-ADEC-2ED2D17751D9}"/>
              </a:ext>
            </a:extLst>
          </p:cNvPr>
          <p:cNvSpPr>
            <a:spLocks noGrp="1"/>
          </p:cNvSpPr>
          <p:nvPr>
            <p:ph type="title"/>
          </p:nvPr>
        </p:nvSpPr>
        <p:spPr/>
        <p:txBody>
          <a:bodyPr/>
          <a:lstStyle/>
          <a:p>
            <a:r>
              <a:rPr lang="en-US" dirty="0"/>
              <a:t>Problem 6.2</a:t>
            </a:r>
            <a:endParaRPr lang="en-GB" dirty="0"/>
          </a:p>
        </p:txBody>
      </p:sp>
      <p:sp>
        <p:nvSpPr>
          <p:cNvPr id="3" name="Slide Number Placeholder 2">
            <a:extLst>
              <a:ext uri="{FF2B5EF4-FFF2-40B4-BE49-F238E27FC236}">
                <a16:creationId xmlns:a16="http://schemas.microsoft.com/office/drawing/2014/main" id="{647CF5E4-B613-4727-AFE7-B87C4E6BB532}"/>
              </a:ext>
            </a:extLst>
          </p:cNvPr>
          <p:cNvSpPr>
            <a:spLocks noGrp="1"/>
          </p:cNvSpPr>
          <p:nvPr>
            <p:ph type="sldNum" sz="quarter" idx="12"/>
          </p:nvPr>
        </p:nvSpPr>
        <p:spPr/>
        <p:txBody>
          <a:bodyPr/>
          <a:lstStyle/>
          <a:p>
            <a:fld id="{8836216C-5BC3-7C44-80F8-E30864FFC228}" type="slidenum">
              <a:rPr lang="en-US" smtClean="0"/>
              <a:t>35</a:t>
            </a:fld>
            <a:endParaRPr lang="en-US"/>
          </a:p>
        </p:txBody>
      </p:sp>
      <p:sp>
        <p:nvSpPr>
          <p:cNvPr id="8" name="Content Placeholder 2">
            <a:extLst>
              <a:ext uri="{FF2B5EF4-FFF2-40B4-BE49-F238E27FC236}">
                <a16:creationId xmlns:a16="http://schemas.microsoft.com/office/drawing/2014/main" id="{728A6425-7363-4CA9-8EB5-33B98FD9011D}"/>
              </a:ext>
            </a:extLst>
          </p:cNvPr>
          <p:cNvSpPr txBox="1">
            <a:spLocks/>
          </p:cNvSpPr>
          <p:nvPr/>
        </p:nvSpPr>
        <p:spPr>
          <a:xfrm>
            <a:off x="4630034" y="888336"/>
            <a:ext cx="452143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What are the noise sources contributing most of the noise . </a:t>
            </a:r>
          </a:p>
          <a:p>
            <a:r>
              <a:rPr lang="en-US" dirty="0"/>
              <a:t>From the expression you will see that in order to decrease the noise contribution of the second stage you can increase the gain of the first stage. Is their any limit (Consider channel length modulation and hence finite output impedance)? Any technique you can try to overcome the limit ?</a:t>
            </a:r>
          </a:p>
          <a:p>
            <a:pPr marL="0" indent="0">
              <a:buNone/>
            </a:pPr>
            <a:endParaRPr lang="en-US" dirty="0"/>
          </a:p>
        </p:txBody>
      </p:sp>
      <p:pic>
        <p:nvPicPr>
          <p:cNvPr id="7" name="Picture 6" descr="Diagram, schematic&#10;&#10;Description automatically generated">
            <a:extLst>
              <a:ext uri="{FF2B5EF4-FFF2-40B4-BE49-F238E27FC236}">
                <a16:creationId xmlns:a16="http://schemas.microsoft.com/office/drawing/2014/main" id="{FD0EDF65-53EE-4A32-ABDE-E2A50943F6D9}"/>
              </a:ext>
            </a:extLst>
          </p:cNvPr>
          <p:cNvPicPr>
            <a:picLocks noChangeAspect="1"/>
          </p:cNvPicPr>
          <p:nvPr/>
        </p:nvPicPr>
        <p:blipFill>
          <a:blip r:embed="rId2"/>
          <a:stretch>
            <a:fillRect/>
          </a:stretch>
        </p:blipFill>
        <p:spPr>
          <a:xfrm>
            <a:off x="160631" y="728987"/>
            <a:ext cx="4111979" cy="3320770"/>
          </a:xfrm>
          <a:prstGeom prst="rect">
            <a:avLst/>
          </a:prstGeom>
        </p:spPr>
      </p:pic>
    </p:spTree>
    <p:extLst>
      <p:ext uri="{BB962C8B-B14F-4D97-AF65-F5344CB8AC3E}">
        <p14:creationId xmlns:p14="http://schemas.microsoft.com/office/powerpoint/2010/main" val="8323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73B4-33CA-43D6-9BAF-FB4D32EE3F39}"/>
              </a:ext>
            </a:extLst>
          </p:cNvPr>
          <p:cNvSpPr>
            <a:spLocks noGrp="1"/>
          </p:cNvSpPr>
          <p:nvPr>
            <p:ph type="title"/>
          </p:nvPr>
        </p:nvSpPr>
        <p:spPr/>
        <p:txBody>
          <a:bodyPr/>
          <a:lstStyle/>
          <a:p>
            <a:r>
              <a:rPr lang="en-US" dirty="0"/>
              <a:t>Solution 6.2 </a:t>
            </a:r>
            <a:endParaRPr lang="en-GB" dirty="0"/>
          </a:p>
        </p:txBody>
      </p:sp>
      <p:sp>
        <p:nvSpPr>
          <p:cNvPr id="3" name="Slide Number Placeholder 2">
            <a:extLst>
              <a:ext uri="{FF2B5EF4-FFF2-40B4-BE49-F238E27FC236}">
                <a16:creationId xmlns:a16="http://schemas.microsoft.com/office/drawing/2014/main" id="{92B2B1EF-056A-4B46-8BC6-994C06662BEE}"/>
              </a:ext>
            </a:extLst>
          </p:cNvPr>
          <p:cNvSpPr>
            <a:spLocks noGrp="1"/>
          </p:cNvSpPr>
          <p:nvPr>
            <p:ph type="sldNum" sz="quarter" idx="12"/>
          </p:nvPr>
        </p:nvSpPr>
        <p:spPr/>
        <p:txBody>
          <a:bodyPr/>
          <a:lstStyle/>
          <a:p>
            <a:fld id="{8836216C-5BC3-7C44-80F8-E30864FFC228}" type="slidenum">
              <a:rPr lang="en-US" smtClean="0"/>
              <a:t>36</a:t>
            </a:fld>
            <a:endParaRPr lang="en-US"/>
          </a:p>
        </p:txBody>
      </p:sp>
      <p:sp>
        <p:nvSpPr>
          <p:cNvPr id="6" name="Content Placeholder 2">
            <a:extLst>
              <a:ext uri="{FF2B5EF4-FFF2-40B4-BE49-F238E27FC236}">
                <a16:creationId xmlns:a16="http://schemas.microsoft.com/office/drawing/2014/main" id="{03D98033-C352-42F7-BCBA-2509D5BB1530}"/>
              </a:ext>
            </a:extLst>
          </p:cNvPr>
          <p:cNvSpPr txBox="1">
            <a:spLocks/>
          </p:cNvSpPr>
          <p:nvPr/>
        </p:nvSpPr>
        <p:spPr>
          <a:xfrm>
            <a:off x="32061" y="3390630"/>
            <a:ext cx="8882045" cy="3345288"/>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Noise of second stage transistor suppressed by gain of the first stage.</a:t>
            </a:r>
          </a:p>
          <a:p>
            <a:r>
              <a:rPr lang="en-US" dirty="0"/>
              <a:t>Hence ,first stage noise usually dominates noise performance in cascaded amplifier. </a:t>
            </a:r>
          </a:p>
          <a:p>
            <a:r>
              <a:rPr lang="en-US" dirty="0"/>
              <a:t>First stage gain limited by finite output impedance or channel length modulation. </a:t>
            </a:r>
          </a:p>
          <a:p>
            <a:r>
              <a:rPr lang="en-US" dirty="0"/>
              <a:t>Cascoding,  can be used to increase first stage gain. </a:t>
            </a:r>
          </a:p>
          <a:p>
            <a:endParaRPr lang="en-US" dirty="0"/>
          </a:p>
          <a:p>
            <a:pPr marL="0" indent="0">
              <a:buNone/>
            </a:pPr>
            <a:endParaRPr lang="en-US" dirty="0"/>
          </a:p>
        </p:txBody>
      </p:sp>
      <p:pic>
        <p:nvPicPr>
          <p:cNvPr id="5" name="Picture 4" descr="Diagram, schematic&#10;&#10;Description automatically generated">
            <a:extLst>
              <a:ext uri="{FF2B5EF4-FFF2-40B4-BE49-F238E27FC236}">
                <a16:creationId xmlns:a16="http://schemas.microsoft.com/office/drawing/2014/main" id="{5B7B8C3C-4DA8-4A25-8119-D1EED203621F}"/>
              </a:ext>
            </a:extLst>
          </p:cNvPr>
          <p:cNvPicPr>
            <a:picLocks noChangeAspect="1"/>
          </p:cNvPicPr>
          <p:nvPr/>
        </p:nvPicPr>
        <p:blipFill>
          <a:blip r:embed="rId2"/>
          <a:stretch>
            <a:fillRect/>
          </a:stretch>
        </p:blipFill>
        <p:spPr>
          <a:xfrm>
            <a:off x="94977" y="674754"/>
            <a:ext cx="3362963" cy="271587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750FE8-7B92-4150-8265-D36311B2DB3D}"/>
                  </a:ext>
                </a:extLst>
              </p:cNvPr>
              <p:cNvSpPr txBox="1"/>
              <p:nvPr/>
            </p:nvSpPr>
            <p:spPr>
              <a:xfrm>
                <a:off x="3837225" y="1803055"/>
                <a:ext cx="5463591" cy="533864"/>
              </a:xfrm>
              <a:prstGeom prst="rect">
                <a:avLst/>
              </a:prstGeom>
              <a:noFill/>
            </p:spPr>
            <p:txBody>
              <a:bodyPr wrap="square">
                <a:spAutoFit/>
              </a:bodyPr>
              <a:lstStyle/>
              <a:p>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m:rPr>
                            <m:sty m:val="p"/>
                          </m:rPr>
                          <a:rPr lang="en-US" sz="1800" i="0" smtClean="0">
                            <a:latin typeface="Cambria Math" panose="02040503050406030204" pitchFamily="18" charset="0"/>
                            <a:ea typeface="Cambria Math" panose="02040503050406030204" pitchFamily="18" charset="0"/>
                          </a:rPr>
                          <m:t>S</m:t>
                        </m:r>
                      </m:e>
                      <m:sub>
                        <m:r>
                          <m:rPr>
                            <m:sty m:val="p"/>
                          </m:rPr>
                          <a:rPr lang="en-US" sz="1800" b="0" i="0" smtClean="0">
                            <a:latin typeface="Cambria Math" panose="02040503050406030204" pitchFamily="18" charset="0"/>
                            <a:ea typeface="Cambria Math" panose="02040503050406030204" pitchFamily="18" charset="0"/>
                          </a:rPr>
                          <m:t>in</m:t>
                        </m:r>
                      </m:sub>
                    </m:sSub>
                    <m:d>
                      <m:dPr>
                        <m:ctrlPr>
                          <a:rPr lang="en-US" sz="1800" i="1" smtClean="0">
                            <a:latin typeface="Cambria Math" panose="02040503050406030204" pitchFamily="18" charset="0"/>
                            <a:ea typeface="Cambria Math" panose="02040503050406030204" pitchFamily="18" charset="0"/>
                          </a:rPr>
                        </m:ctrlPr>
                      </m:dPr>
                      <m:e>
                        <m:r>
                          <m:rPr>
                            <m:sty m:val="p"/>
                          </m:rPr>
                          <a:rPr lang="en-US" sz="1800" i="0" smtClean="0">
                            <a:latin typeface="Cambria Math" panose="02040503050406030204" pitchFamily="18" charset="0"/>
                            <a:ea typeface="Cambria Math" panose="02040503050406030204" pitchFamily="18" charset="0"/>
                          </a:rPr>
                          <m:t>f</m:t>
                        </m:r>
                      </m:e>
                    </m:d>
                    <m:r>
                      <a:rPr lang="en-US" sz="1800" i="0" smtClean="0">
                        <a:latin typeface="Cambria Math" panose="02040503050406030204" pitchFamily="18" charset="0"/>
                        <a:ea typeface="Cambria Math" panose="02040503050406030204" pitchFamily="18" charset="0"/>
                      </a:rPr>
                      <m:t>=</m:t>
                    </m:r>
                    <m:r>
                      <a:rPr lang="en-US" sz="1800" b="0" i="0" smtClean="0">
                        <a:latin typeface="Cambria Math" panose="02040503050406030204" pitchFamily="18" charset="0"/>
                        <a:ea typeface="Cambria Math" panose="02040503050406030204" pitchFamily="18" charset="0"/>
                      </a:rPr>
                      <m:t>4</m:t>
                    </m:r>
                    <m:sSub>
                      <m:sSubPr>
                        <m:ctrlPr>
                          <a:rPr lang="en-US" sz="1800" b="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kTR</m:t>
                        </m:r>
                      </m:e>
                      <m:sub>
                        <m:r>
                          <m:rPr>
                            <m:sty m:val="p"/>
                          </m:rPr>
                          <a:rPr lang="en-US" sz="1800" b="0" i="0" smtClean="0">
                            <a:latin typeface="Cambria Math" panose="02040503050406030204" pitchFamily="18" charset="0"/>
                            <a:ea typeface="Cambria Math" panose="02040503050406030204" pitchFamily="18" charset="0"/>
                          </a:rPr>
                          <m:t>s</m:t>
                        </m:r>
                      </m:sub>
                    </m:sSub>
                    <m:r>
                      <a:rPr lang="en-US" sz="1800" b="0" i="0"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i="0">
                            <a:latin typeface="Cambria Math" panose="02040503050406030204" pitchFamily="18" charset="0"/>
                            <a:ea typeface="Cambria Math" panose="02040503050406030204" pitchFamily="18" charset="0"/>
                          </a:rPr>
                          <m:t>4</m:t>
                        </m:r>
                        <m:r>
                          <m:rPr>
                            <m:sty m:val="p"/>
                          </m:rPr>
                          <a:rPr lang="en-US" sz="1800" b="0" i="0" smtClean="0">
                            <a:latin typeface="Cambria Math" panose="02040503050406030204" pitchFamily="18" charset="0"/>
                            <a:ea typeface="Cambria Math" panose="02040503050406030204" pitchFamily="18" charset="0"/>
                          </a:rPr>
                          <m:t>kT</m:t>
                        </m:r>
                        <m:r>
                          <m:rPr>
                            <m:sty m:val="p"/>
                          </m:rPr>
                          <a:rPr lang="el-GR" sz="1800" i="0" smtClean="0">
                            <a:latin typeface="Cambria Math" panose="02040503050406030204" pitchFamily="18" charset="0"/>
                            <a:ea typeface="Cambria Math" panose="02040503050406030204" pitchFamily="18" charset="0"/>
                          </a:rPr>
                          <m:t>γ</m:t>
                        </m:r>
                      </m:num>
                      <m:den>
                        <m:sSub>
                          <m:sSubPr>
                            <m:ctrlPr>
                              <a:rPr lang="en-US" sz="1800" b="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gm</m:t>
                            </m:r>
                          </m:e>
                          <m:sub>
                            <m:r>
                              <a:rPr lang="en-US" sz="1800" b="0" i="1" smtClean="0">
                                <a:latin typeface="Cambria Math" panose="02040503050406030204" pitchFamily="18" charset="0"/>
                                <a:ea typeface="Cambria Math" panose="02040503050406030204" pitchFamily="18" charset="0"/>
                              </a:rPr>
                              <m:t>1</m:t>
                            </m:r>
                          </m:sub>
                        </m:sSub>
                      </m:den>
                    </m:f>
                  </m:oMath>
                </a14:m>
                <a:r>
                  <a:rPr lang="en-US" sz="1800" dirty="0">
                    <a:ea typeface="Cambria Math" panose="02040503050406030204" pitchFamily="18" charset="0"/>
                  </a:rPr>
                  <a:t> </a:t>
                </a:r>
                <a:r>
                  <a:rPr lang="en-US" sz="1800"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f>
                      <m:fPr>
                        <m:ctrlPr>
                          <a:rPr lang="en-US" sz="1800" i="1">
                            <a:latin typeface="Cambria Math" panose="02040503050406030204" pitchFamily="18" charset="0"/>
                            <a:ea typeface="Cambria Math" panose="02040503050406030204" pitchFamily="18" charset="0"/>
                          </a:rPr>
                        </m:ctrlPr>
                      </m:fPr>
                      <m:num>
                        <m:r>
                          <a:rPr lang="en-US" sz="1800">
                            <a:latin typeface="Cambria Math" panose="02040503050406030204" pitchFamily="18" charset="0"/>
                            <a:ea typeface="Cambria Math" panose="02040503050406030204" pitchFamily="18" charset="0"/>
                          </a:rPr>
                          <m:t>4</m:t>
                        </m:r>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kTR</m:t>
                            </m:r>
                          </m:e>
                          <m:sub>
                            <m:r>
                              <m:rPr>
                                <m:sty m:val="p"/>
                              </m:rPr>
                              <a:rPr lang="en-US" sz="1800" b="0" i="0" smtClean="0">
                                <a:latin typeface="Cambria Math" panose="02040503050406030204" pitchFamily="18" charset="0"/>
                                <a:ea typeface="Cambria Math" panose="02040503050406030204" pitchFamily="18" charset="0"/>
                              </a:rPr>
                              <m:t>L</m:t>
                            </m:r>
                            <m:r>
                              <a:rPr lang="en-US" sz="1800" b="0" i="0" smtClean="0">
                                <a:latin typeface="Cambria Math" panose="02040503050406030204" pitchFamily="18" charset="0"/>
                                <a:ea typeface="Cambria Math" panose="02040503050406030204" pitchFamily="18" charset="0"/>
                              </a:rPr>
                              <m:t>1</m:t>
                            </m:r>
                          </m:sub>
                        </m:sSub>
                      </m:num>
                      <m:den>
                        <m:sSup>
                          <m:sSupPr>
                            <m:ctrlPr>
                              <a:rPr lang="en-US" sz="1800" i="1">
                                <a:latin typeface="Cambria Math" panose="02040503050406030204" pitchFamily="18" charset="0"/>
                                <a:ea typeface="Cambria Math" panose="02040503050406030204" pitchFamily="18" charset="0"/>
                              </a:rPr>
                            </m:ctrlPr>
                          </m:sSupPr>
                          <m:e>
                            <m:d>
                              <m:dPr>
                                <m:ctrlPr>
                                  <a:rPr lang="en-US" sz="1800" i="1">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A</m:t>
                                    </m:r>
                                  </m:e>
                                  <m:sub>
                                    <m:r>
                                      <m:rPr>
                                        <m:sty m:val="p"/>
                                      </m:rPr>
                                      <a:rPr lang="en-US" sz="1800" b="0" i="0" smtClean="0">
                                        <a:latin typeface="Cambria Math" panose="02040503050406030204" pitchFamily="18" charset="0"/>
                                        <a:ea typeface="Cambria Math" panose="02040503050406030204" pitchFamily="18" charset="0"/>
                                      </a:rPr>
                                      <m:t>v</m:t>
                                    </m:r>
                                    <m:r>
                                      <a:rPr lang="en-US" sz="1800" b="0" i="0" smtClean="0">
                                        <a:latin typeface="Cambria Math" panose="02040503050406030204" pitchFamily="18" charset="0"/>
                                        <a:ea typeface="Cambria Math" panose="02040503050406030204" pitchFamily="18" charset="0"/>
                                      </a:rPr>
                                      <m:t>1</m:t>
                                    </m:r>
                                  </m:sub>
                                </m:sSub>
                              </m:e>
                            </m:d>
                          </m:e>
                          <m:sup>
                            <m:r>
                              <a:rPr lang="en-US" sz="1800" i="0">
                                <a:latin typeface="Cambria Math" panose="02040503050406030204" pitchFamily="18" charset="0"/>
                                <a:ea typeface="Cambria Math" panose="02040503050406030204" pitchFamily="18" charset="0"/>
                              </a:rPr>
                              <m:t>2</m:t>
                            </m:r>
                          </m:sup>
                        </m:sSup>
                      </m:den>
                    </m:f>
                  </m:oMath>
                </a14:m>
                <a:r>
                  <a:rPr lang="en-US" sz="1800" b="0" dirty="0">
                    <a:latin typeface="Cambria Math" panose="02040503050406030204" pitchFamily="18" charset="0"/>
                    <a:ea typeface="Cambria Math" panose="02040503050406030204" pitchFamily="18" charset="0"/>
                  </a:rPr>
                  <a:t> +</a:t>
                </a:r>
                <a:r>
                  <a:rPr lang="en-US" sz="1800" dirty="0">
                    <a:ea typeface="Cambria Math" panose="02040503050406030204" pitchFamily="18" charset="0"/>
                  </a:rPr>
                  <a:t> </a:t>
                </a:r>
                <a14:m>
                  <m:oMath xmlns:m="http://schemas.openxmlformats.org/officeDocument/2006/math">
                    <m:f>
                      <m:fPr>
                        <m:ctrlPr>
                          <a:rPr lang="en-US" sz="1800" i="1">
                            <a:latin typeface="Cambria Math" panose="02040503050406030204" pitchFamily="18" charset="0"/>
                            <a:ea typeface="Cambria Math" panose="02040503050406030204" pitchFamily="18" charset="0"/>
                          </a:rPr>
                        </m:ctrlPr>
                      </m:fPr>
                      <m:num>
                        <m:r>
                          <a:rPr lang="en-US" sz="1800" i="0">
                            <a:latin typeface="Cambria Math" panose="02040503050406030204" pitchFamily="18" charset="0"/>
                            <a:ea typeface="Cambria Math" panose="02040503050406030204" pitchFamily="18" charset="0"/>
                          </a:rPr>
                          <m:t>4</m:t>
                        </m:r>
                        <m:r>
                          <m:rPr>
                            <m:sty m:val="p"/>
                          </m:rPr>
                          <a:rPr lang="en-US" sz="1800" i="0">
                            <a:latin typeface="Cambria Math" panose="02040503050406030204" pitchFamily="18" charset="0"/>
                            <a:ea typeface="Cambria Math" panose="02040503050406030204" pitchFamily="18" charset="0"/>
                          </a:rPr>
                          <m:t>kTγ</m:t>
                        </m:r>
                      </m:num>
                      <m:den>
                        <m:sSub>
                          <m:sSubPr>
                            <m:ctrlPr>
                              <a:rPr lang="en-US" sz="1800" i="1" smtClean="0">
                                <a:latin typeface="Cambria Math" panose="02040503050406030204" pitchFamily="18" charset="0"/>
                                <a:ea typeface="Cambria Math" panose="02040503050406030204" pitchFamily="18" charset="0"/>
                              </a:rPr>
                            </m:ctrlPr>
                          </m:sSubPr>
                          <m:e>
                            <m:r>
                              <m:rPr>
                                <m:sty m:val="p"/>
                              </m:rPr>
                              <a:rPr lang="en-US" sz="1800" i="0">
                                <a:latin typeface="Cambria Math" panose="02040503050406030204" pitchFamily="18" charset="0"/>
                                <a:ea typeface="Cambria Math" panose="02040503050406030204" pitchFamily="18" charset="0"/>
                              </a:rPr>
                              <m:t>gm</m:t>
                            </m:r>
                          </m:e>
                          <m:sub>
                            <m:r>
                              <a:rPr lang="en-US" sz="1800" b="0" i="0" smtClean="0">
                                <a:latin typeface="Cambria Math" panose="02040503050406030204" pitchFamily="18" charset="0"/>
                                <a:ea typeface="Cambria Math" panose="02040503050406030204" pitchFamily="18" charset="0"/>
                              </a:rPr>
                              <m:t>2</m:t>
                            </m:r>
                          </m:sub>
                        </m:sSub>
                        <m:sSup>
                          <m:sSupPr>
                            <m:ctrlPr>
                              <a:rPr lang="en-US" sz="1800" b="0" i="1" smtClean="0">
                                <a:latin typeface="Cambria Math" panose="02040503050406030204" pitchFamily="18" charset="0"/>
                                <a:ea typeface="Cambria Math" panose="02040503050406030204" pitchFamily="18" charset="0"/>
                              </a:rPr>
                            </m:ctrlPr>
                          </m:sSupPr>
                          <m:e>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A</m:t>
                                    </m:r>
                                  </m:e>
                                  <m:sub>
                                    <m:r>
                                      <m:rPr>
                                        <m:sty m:val="p"/>
                                      </m:rPr>
                                      <a:rPr lang="en-US" sz="1800" b="0" i="0" smtClean="0">
                                        <a:latin typeface="Cambria Math" panose="02040503050406030204" pitchFamily="18" charset="0"/>
                                        <a:ea typeface="Cambria Math" panose="02040503050406030204" pitchFamily="18" charset="0"/>
                                      </a:rPr>
                                      <m:t>v</m:t>
                                    </m:r>
                                    <m:r>
                                      <a:rPr lang="en-US" sz="1800" b="0" i="0" smtClean="0">
                                        <a:latin typeface="Cambria Math" panose="02040503050406030204" pitchFamily="18" charset="0"/>
                                        <a:ea typeface="Cambria Math" panose="02040503050406030204" pitchFamily="18" charset="0"/>
                                      </a:rPr>
                                      <m:t>1</m:t>
                                    </m:r>
                                  </m:sub>
                                </m:sSub>
                              </m:e>
                            </m:d>
                          </m:e>
                          <m:sup>
                            <m:r>
                              <a:rPr lang="en-US" sz="1800" b="0" i="0" smtClean="0">
                                <a:latin typeface="Cambria Math" panose="02040503050406030204" pitchFamily="18" charset="0"/>
                                <a:ea typeface="Cambria Math" panose="02040503050406030204" pitchFamily="18" charset="0"/>
                              </a:rPr>
                              <m:t>2</m:t>
                            </m:r>
                          </m:sup>
                        </m:sSup>
                      </m:den>
                    </m:f>
                  </m:oMath>
                </a14:m>
                <a:r>
                  <a:rPr lang="en-US" sz="1800" b="0" dirty="0">
                    <a:latin typeface="Cambria Math" panose="02040503050406030204" pitchFamily="18" charset="0"/>
                    <a:ea typeface="Cambria Math" panose="02040503050406030204" pitchFamily="18" charset="0"/>
                  </a:rPr>
                  <a:t> + </a:t>
                </a:r>
                <a14:m>
                  <m:oMath xmlns:m="http://schemas.openxmlformats.org/officeDocument/2006/math">
                    <m:f>
                      <m:fPr>
                        <m:ctrlPr>
                          <a:rPr lang="en-US" sz="1800" i="1">
                            <a:latin typeface="Cambria Math" panose="02040503050406030204" pitchFamily="18" charset="0"/>
                            <a:ea typeface="Cambria Math" panose="02040503050406030204" pitchFamily="18" charset="0"/>
                          </a:rPr>
                        </m:ctrlPr>
                      </m:fPr>
                      <m:num>
                        <m:r>
                          <a:rPr lang="en-US" sz="1800">
                            <a:latin typeface="Cambria Math" panose="02040503050406030204" pitchFamily="18" charset="0"/>
                            <a:ea typeface="Cambria Math" panose="02040503050406030204" pitchFamily="18" charset="0"/>
                          </a:rPr>
                          <m:t>4</m:t>
                        </m:r>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kTR</m:t>
                            </m:r>
                          </m:e>
                          <m:sub>
                            <m:r>
                              <m:rPr>
                                <m:sty m:val="p"/>
                              </m:rPr>
                              <a:rPr lang="en-US" sz="1800">
                                <a:latin typeface="Cambria Math" panose="02040503050406030204" pitchFamily="18" charset="0"/>
                                <a:ea typeface="Cambria Math" panose="02040503050406030204" pitchFamily="18" charset="0"/>
                              </a:rPr>
                              <m:t>L</m:t>
                            </m:r>
                            <m:r>
                              <a:rPr lang="en-US" sz="1800" b="0" i="1" smtClean="0">
                                <a:latin typeface="Cambria Math" panose="02040503050406030204" pitchFamily="18" charset="0"/>
                                <a:ea typeface="Cambria Math" panose="02040503050406030204" pitchFamily="18" charset="0"/>
                              </a:rPr>
                              <m:t>2</m:t>
                            </m:r>
                          </m:sub>
                        </m:sSub>
                      </m:num>
                      <m:den>
                        <m:sSup>
                          <m:sSupPr>
                            <m:ctrlPr>
                              <a:rPr lang="en-US" sz="1800" i="1">
                                <a:latin typeface="Cambria Math" panose="02040503050406030204" pitchFamily="18" charset="0"/>
                                <a:ea typeface="Cambria Math" panose="02040503050406030204" pitchFamily="18" charset="0"/>
                              </a:rPr>
                            </m:ctrlPr>
                          </m:sSupPr>
                          <m:e>
                            <m:d>
                              <m:dPr>
                                <m:ctrlPr>
                                  <a:rPr lang="en-US" sz="1800" i="1">
                                    <a:latin typeface="Cambria Math" panose="02040503050406030204" pitchFamily="18" charset="0"/>
                                    <a:ea typeface="Cambria Math" panose="02040503050406030204" pitchFamily="18" charset="0"/>
                                  </a:rPr>
                                </m:ctrlPr>
                              </m:dPr>
                              <m:e>
                                <m:sSub>
                                  <m:sSubPr>
                                    <m:ctrlPr>
                                      <a:rPr lang="en-US" sz="1800" i="1" smtClean="0">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A</m:t>
                                    </m:r>
                                  </m:e>
                                  <m:sub>
                                    <m:r>
                                      <m:rPr>
                                        <m:sty m:val="p"/>
                                      </m:rPr>
                                      <a:rPr lang="en-US" sz="1800">
                                        <a:latin typeface="Cambria Math" panose="02040503050406030204" pitchFamily="18" charset="0"/>
                                        <a:ea typeface="Cambria Math" panose="02040503050406030204" pitchFamily="18" charset="0"/>
                                      </a:rPr>
                                      <m:t>v</m:t>
                                    </m:r>
                                    <m:r>
                                      <a:rPr lang="en-US" sz="1800">
                                        <a:latin typeface="Cambria Math" panose="02040503050406030204" pitchFamily="18" charset="0"/>
                                        <a:ea typeface="Cambria Math" panose="02040503050406030204" pitchFamily="18" charset="0"/>
                                      </a:rPr>
                                      <m:t>1</m:t>
                                    </m:r>
                                  </m:sub>
                                </m:sSub>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A</m:t>
                                    </m:r>
                                  </m:e>
                                  <m:sub>
                                    <m:r>
                                      <m:rPr>
                                        <m:sty m:val="p"/>
                                      </m:rPr>
                                      <a:rPr lang="en-US" sz="1800">
                                        <a:latin typeface="Cambria Math" panose="02040503050406030204" pitchFamily="18" charset="0"/>
                                        <a:ea typeface="Cambria Math" panose="02040503050406030204" pitchFamily="18" charset="0"/>
                                      </a:rPr>
                                      <m:t>v</m:t>
                                    </m:r>
                                    <m:r>
                                      <a:rPr lang="en-US" sz="1800" b="0" i="1" smtClean="0">
                                        <a:latin typeface="Cambria Math" panose="02040503050406030204" pitchFamily="18" charset="0"/>
                                        <a:ea typeface="Cambria Math" panose="02040503050406030204" pitchFamily="18" charset="0"/>
                                      </a:rPr>
                                      <m:t>2</m:t>
                                    </m:r>
                                  </m:sub>
                                </m:sSub>
                              </m:e>
                            </m:d>
                          </m:e>
                          <m:sup>
                            <m:r>
                              <a:rPr lang="en-US" sz="1800">
                                <a:latin typeface="Cambria Math" panose="02040503050406030204" pitchFamily="18" charset="0"/>
                                <a:ea typeface="Cambria Math" panose="02040503050406030204" pitchFamily="18" charset="0"/>
                              </a:rPr>
                              <m:t>2</m:t>
                            </m:r>
                          </m:sup>
                        </m:sSup>
                      </m:den>
                    </m:f>
                  </m:oMath>
                </a14:m>
                <a:endParaRPr lang="en-GB" dirty="0"/>
              </a:p>
            </p:txBody>
          </p:sp>
        </mc:Choice>
        <mc:Fallback xmlns="">
          <p:sp>
            <p:nvSpPr>
              <p:cNvPr id="7" name="TextBox 6">
                <a:extLst>
                  <a:ext uri="{FF2B5EF4-FFF2-40B4-BE49-F238E27FC236}">
                    <a16:creationId xmlns:a16="http://schemas.microsoft.com/office/drawing/2014/main" id="{91750FE8-7B92-4150-8265-D36311B2DB3D}"/>
                  </a:ext>
                </a:extLst>
              </p:cNvPr>
              <p:cNvSpPr txBox="1">
                <a:spLocks noRot="1" noChangeAspect="1" noMove="1" noResize="1" noEditPoints="1" noAdjustHandles="1" noChangeArrowheads="1" noChangeShapeType="1" noTextEdit="1"/>
              </p:cNvSpPr>
              <p:nvPr/>
            </p:nvSpPr>
            <p:spPr>
              <a:xfrm>
                <a:off x="3837225" y="1803055"/>
                <a:ext cx="5463591" cy="533864"/>
              </a:xfrm>
              <a:prstGeom prst="rect">
                <a:avLst/>
              </a:prstGeom>
              <a:blipFill>
                <a:blip r:embed="rId3"/>
                <a:stretch>
                  <a:fillRect b="-3448"/>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4AA2BF7A-78D4-4DC0-853F-05F5D643CDD8}"/>
              </a:ext>
            </a:extLst>
          </p:cNvPr>
          <p:cNvCxnSpPr>
            <a:cxnSpLocks/>
          </p:cNvCxnSpPr>
          <p:nvPr/>
        </p:nvCxnSpPr>
        <p:spPr>
          <a:xfrm>
            <a:off x="3133525" y="2069987"/>
            <a:ext cx="799132" cy="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72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A2AD-E4F0-4E1C-94A8-219C8D31D68F}"/>
              </a:ext>
            </a:extLst>
          </p:cNvPr>
          <p:cNvSpPr>
            <a:spLocks noGrp="1"/>
          </p:cNvSpPr>
          <p:nvPr>
            <p:ph type="title"/>
          </p:nvPr>
        </p:nvSpPr>
        <p:spPr/>
        <p:txBody>
          <a:bodyPr/>
          <a:lstStyle/>
          <a:p>
            <a:r>
              <a:rPr lang="en-US" dirty="0"/>
              <a:t>Solution 6.2 </a:t>
            </a:r>
            <a:endParaRPr lang="en-GB" dirty="0"/>
          </a:p>
        </p:txBody>
      </p:sp>
      <p:sp>
        <p:nvSpPr>
          <p:cNvPr id="3" name="Slide Number Placeholder 2">
            <a:extLst>
              <a:ext uri="{FF2B5EF4-FFF2-40B4-BE49-F238E27FC236}">
                <a16:creationId xmlns:a16="http://schemas.microsoft.com/office/drawing/2014/main" id="{9DB6A1B3-BD55-4AA3-9228-45FBF3697554}"/>
              </a:ext>
            </a:extLst>
          </p:cNvPr>
          <p:cNvSpPr>
            <a:spLocks noGrp="1"/>
          </p:cNvSpPr>
          <p:nvPr>
            <p:ph type="sldNum" sz="quarter" idx="12"/>
          </p:nvPr>
        </p:nvSpPr>
        <p:spPr/>
        <p:txBody>
          <a:bodyPr/>
          <a:lstStyle/>
          <a:p>
            <a:fld id="{8836216C-5BC3-7C44-80F8-E30864FFC228}" type="slidenum">
              <a:rPr lang="en-US" smtClean="0"/>
              <a:t>37</a:t>
            </a:fld>
            <a:endParaRPr lang="en-US"/>
          </a:p>
        </p:txBody>
      </p:sp>
      <p:pic>
        <p:nvPicPr>
          <p:cNvPr id="6" name="Picture 5" descr="Diagram, schematic&#10;&#10;Description automatically generated">
            <a:extLst>
              <a:ext uri="{FF2B5EF4-FFF2-40B4-BE49-F238E27FC236}">
                <a16:creationId xmlns:a16="http://schemas.microsoft.com/office/drawing/2014/main" id="{049C1DB4-67F4-4682-9A10-00DD351424E2}"/>
              </a:ext>
            </a:extLst>
          </p:cNvPr>
          <p:cNvPicPr>
            <a:picLocks noChangeAspect="1"/>
          </p:cNvPicPr>
          <p:nvPr/>
        </p:nvPicPr>
        <p:blipFill>
          <a:blip r:embed="rId2"/>
          <a:stretch>
            <a:fillRect/>
          </a:stretch>
        </p:blipFill>
        <p:spPr>
          <a:xfrm>
            <a:off x="2839869" y="270161"/>
            <a:ext cx="4445228" cy="3384724"/>
          </a:xfrm>
          <a:prstGeom prst="rect">
            <a:avLst/>
          </a:prstGeom>
        </p:spPr>
      </p:pic>
      <p:sp>
        <p:nvSpPr>
          <p:cNvPr id="9" name="Content Placeholder 2">
            <a:extLst>
              <a:ext uri="{FF2B5EF4-FFF2-40B4-BE49-F238E27FC236}">
                <a16:creationId xmlns:a16="http://schemas.microsoft.com/office/drawing/2014/main" id="{7DD81286-81F1-47E4-8324-00515933E086}"/>
              </a:ext>
            </a:extLst>
          </p:cNvPr>
          <p:cNvSpPr txBox="1">
            <a:spLocks/>
          </p:cNvSpPr>
          <p:nvPr/>
        </p:nvSpPr>
        <p:spPr>
          <a:xfrm>
            <a:off x="163607" y="3786562"/>
            <a:ext cx="8560676" cy="1086777"/>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First stage gain limited by finite output impedance or channel length modulation. </a:t>
            </a:r>
          </a:p>
          <a:p>
            <a:r>
              <a:rPr lang="en-US" dirty="0"/>
              <a:t>Cascoding,  can be used to increase first stage gain. </a:t>
            </a:r>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D21D34-9F02-4A40-AF88-FDA519F3D52F}"/>
                  </a:ext>
                </a:extLst>
              </p:cNvPr>
              <p:cNvSpPr txBox="1"/>
              <p:nvPr/>
            </p:nvSpPr>
            <p:spPr>
              <a:xfrm>
                <a:off x="527077" y="1137166"/>
                <a:ext cx="1024063" cy="4395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𝐀</m:t>
                          </m:r>
                        </m:e>
                        <m:sub>
                          <m:r>
                            <a:rPr lang="en-US" sz="1400" b="1" i="0" smtClean="0">
                              <a:latin typeface="Cambria Math" panose="02040503050406030204" pitchFamily="18" charset="0"/>
                            </a:rPr>
                            <m:t>𝐯</m:t>
                          </m:r>
                        </m:sub>
                      </m:sSub>
                      <m:r>
                        <a:rPr lang="en-US" sz="1400" b="1" i="0" smtClean="0">
                          <a:latin typeface="Cambria Math" panose="02040503050406030204" pitchFamily="18" charset="0"/>
                        </a:rPr>
                        <m:t>=</m:t>
                      </m:r>
                      <m:f>
                        <m:fPr>
                          <m:ctrlPr>
                            <a:rPr lang="en-US" sz="1400" b="1" i="1" smtClean="0">
                              <a:latin typeface="Cambria Math" panose="02040503050406030204" pitchFamily="18" charset="0"/>
                            </a:rPr>
                          </m:ctrlPr>
                        </m:fPr>
                        <m:num>
                          <m:r>
                            <a:rPr lang="en-US" sz="1400" b="1" i="0" smtClean="0">
                              <a:latin typeface="Cambria Math" panose="02040503050406030204" pitchFamily="18" charset="0"/>
                            </a:rPr>
                            <m:t>𝐠𝐦𝐑</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𝐫</m:t>
                              </m:r>
                            </m:e>
                            <m:sub>
                              <m:r>
                                <a:rPr lang="en-US" sz="1400" b="1" i="0" smtClean="0">
                                  <a:latin typeface="Cambria Math" panose="02040503050406030204" pitchFamily="18" charset="0"/>
                                </a:rPr>
                                <m:t>𝐨</m:t>
                              </m:r>
                            </m:sub>
                          </m:sSub>
                        </m:num>
                        <m:den>
                          <m:r>
                            <a:rPr lang="en-US" sz="1400" b="1" i="0" smtClean="0">
                              <a:latin typeface="Cambria Math" panose="02040503050406030204" pitchFamily="18" charset="0"/>
                            </a:rPr>
                            <m:t>𝐑</m:t>
                          </m:r>
                          <m:r>
                            <a:rPr lang="en-US" sz="1400" b="1" i="0"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𝐫</m:t>
                              </m:r>
                            </m:e>
                            <m:sub>
                              <m:r>
                                <a:rPr lang="en-US" sz="1400" b="1" i="0" smtClean="0">
                                  <a:latin typeface="Cambria Math" panose="02040503050406030204" pitchFamily="18" charset="0"/>
                                </a:rPr>
                                <m:t>𝐨</m:t>
                              </m:r>
                            </m:sub>
                          </m:sSub>
                        </m:den>
                      </m:f>
                    </m:oMath>
                  </m:oMathPara>
                </a14:m>
                <a:endParaRPr lang="en-GB" sz="1400" b="1" dirty="0" err="1"/>
              </a:p>
            </p:txBody>
          </p:sp>
        </mc:Choice>
        <mc:Fallback xmlns="">
          <p:sp>
            <p:nvSpPr>
              <p:cNvPr id="10" name="TextBox 9">
                <a:extLst>
                  <a:ext uri="{FF2B5EF4-FFF2-40B4-BE49-F238E27FC236}">
                    <a16:creationId xmlns:a16="http://schemas.microsoft.com/office/drawing/2014/main" id="{10D21D34-9F02-4A40-AF88-FDA519F3D52F}"/>
                  </a:ext>
                </a:extLst>
              </p:cNvPr>
              <p:cNvSpPr txBox="1">
                <a:spLocks noRot="1" noChangeAspect="1" noMove="1" noResize="1" noEditPoints="1" noAdjustHandles="1" noChangeArrowheads="1" noChangeShapeType="1" noTextEdit="1"/>
              </p:cNvSpPr>
              <p:nvPr/>
            </p:nvSpPr>
            <p:spPr>
              <a:xfrm>
                <a:off x="527077" y="1137166"/>
                <a:ext cx="1024063" cy="439544"/>
              </a:xfrm>
              <a:prstGeom prst="rect">
                <a:avLst/>
              </a:prstGeom>
              <a:blipFill>
                <a:blip r:embed="rId3"/>
                <a:stretch>
                  <a:fillRect l="-5357" t="-2778"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8F3142-9B36-460A-9DCD-F7EC2F7015AD}"/>
                  </a:ext>
                </a:extLst>
              </p:cNvPr>
              <p:cNvSpPr txBox="1"/>
              <p:nvPr/>
            </p:nvSpPr>
            <p:spPr>
              <a:xfrm>
                <a:off x="461726" y="1826345"/>
                <a:ext cx="1161921"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𝐀</m:t>
                          </m:r>
                        </m:e>
                        <m:sub>
                          <m:r>
                            <a:rPr lang="en-US" sz="1400" b="1" i="0" smtClean="0">
                              <a:latin typeface="Cambria Math" panose="02040503050406030204" pitchFamily="18" charset="0"/>
                            </a:rPr>
                            <m:t>𝐯𝐦𝐚𝐱</m:t>
                          </m:r>
                        </m:sub>
                      </m:sSub>
                      <m:r>
                        <a:rPr lang="en-US" sz="1400" b="1" i="0" smtClean="0">
                          <a:latin typeface="Cambria Math" panose="02040503050406030204" pitchFamily="18" charset="0"/>
                        </a:rPr>
                        <m:t>=</m:t>
                      </m:r>
                      <m:r>
                        <a:rPr lang="en-US" sz="1400" b="1" i="0" smtClean="0">
                          <a:latin typeface="Cambria Math" panose="02040503050406030204" pitchFamily="18" charset="0"/>
                        </a:rPr>
                        <m:t>𝐠𝐦</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𝐫</m:t>
                          </m:r>
                        </m:e>
                        <m:sub>
                          <m:r>
                            <a:rPr lang="en-US" sz="1400" b="1" i="0" smtClean="0">
                              <a:latin typeface="Cambria Math" panose="02040503050406030204" pitchFamily="18" charset="0"/>
                            </a:rPr>
                            <m:t>𝐨</m:t>
                          </m:r>
                        </m:sub>
                      </m:sSub>
                    </m:oMath>
                  </m:oMathPara>
                </a14:m>
                <a:endParaRPr lang="en-GB" sz="1400" b="1" dirty="0" err="1"/>
              </a:p>
            </p:txBody>
          </p:sp>
        </mc:Choice>
        <mc:Fallback xmlns="">
          <p:sp>
            <p:nvSpPr>
              <p:cNvPr id="11" name="TextBox 10">
                <a:extLst>
                  <a:ext uri="{FF2B5EF4-FFF2-40B4-BE49-F238E27FC236}">
                    <a16:creationId xmlns:a16="http://schemas.microsoft.com/office/drawing/2014/main" id="{088F3142-9B36-460A-9DCD-F7EC2F7015AD}"/>
                  </a:ext>
                </a:extLst>
              </p:cNvPr>
              <p:cNvSpPr txBox="1">
                <a:spLocks noRot="1" noChangeAspect="1" noMove="1" noResize="1" noEditPoints="1" noAdjustHandles="1" noChangeArrowheads="1" noChangeShapeType="1" noTextEdit="1"/>
              </p:cNvSpPr>
              <p:nvPr/>
            </p:nvSpPr>
            <p:spPr>
              <a:xfrm>
                <a:off x="461726" y="1826345"/>
                <a:ext cx="1161921" cy="215444"/>
              </a:xfrm>
              <a:prstGeom prst="rect">
                <a:avLst/>
              </a:prstGeom>
              <a:blipFill>
                <a:blip r:embed="rId4"/>
                <a:stretch>
                  <a:fillRect l="-4737" b="-28571"/>
                </a:stretch>
              </a:blipFill>
            </p:spPr>
            <p:txBody>
              <a:bodyPr/>
              <a:lstStyle/>
              <a:p>
                <a:r>
                  <a:rPr lang="en-GB">
                    <a:noFill/>
                  </a:rPr>
                  <a:t> </a:t>
                </a:r>
              </a:p>
            </p:txBody>
          </p:sp>
        </mc:Fallback>
      </mc:AlternateContent>
    </p:spTree>
    <p:extLst>
      <p:ext uri="{BB962C8B-B14F-4D97-AF65-F5344CB8AC3E}">
        <p14:creationId xmlns:p14="http://schemas.microsoft.com/office/powerpoint/2010/main" val="184777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4A38-C346-4229-9570-091BCCC49DEA}"/>
              </a:ext>
            </a:extLst>
          </p:cNvPr>
          <p:cNvSpPr>
            <a:spLocks noGrp="1"/>
          </p:cNvSpPr>
          <p:nvPr>
            <p:ph type="title"/>
          </p:nvPr>
        </p:nvSpPr>
        <p:spPr/>
        <p:txBody>
          <a:bodyPr/>
          <a:lstStyle/>
          <a:p>
            <a:r>
              <a:rPr lang="en-US" dirty="0"/>
              <a:t>Problem 6.3(10 min)</a:t>
            </a:r>
            <a:endParaRPr lang="en-GB" dirty="0"/>
          </a:p>
        </p:txBody>
      </p:sp>
      <p:sp>
        <p:nvSpPr>
          <p:cNvPr id="3" name="Slide Number Placeholder 2">
            <a:extLst>
              <a:ext uri="{FF2B5EF4-FFF2-40B4-BE49-F238E27FC236}">
                <a16:creationId xmlns:a16="http://schemas.microsoft.com/office/drawing/2014/main" id="{690289CF-5CE5-424C-8313-96D2E4C91404}"/>
              </a:ext>
            </a:extLst>
          </p:cNvPr>
          <p:cNvSpPr>
            <a:spLocks noGrp="1"/>
          </p:cNvSpPr>
          <p:nvPr>
            <p:ph type="sldNum" sz="quarter" idx="12"/>
          </p:nvPr>
        </p:nvSpPr>
        <p:spPr/>
        <p:txBody>
          <a:bodyPr/>
          <a:lstStyle/>
          <a:p>
            <a:fld id="{8836216C-5BC3-7C44-80F8-E30864FFC228}" type="slidenum">
              <a:rPr lang="en-US" smtClean="0"/>
              <a:t>38</a:t>
            </a:fld>
            <a:endParaRPr lang="en-US"/>
          </a:p>
        </p:txBody>
      </p:sp>
      <p:sp>
        <p:nvSpPr>
          <p:cNvPr id="8" name="Content Placeholder 2">
            <a:extLst>
              <a:ext uri="{FF2B5EF4-FFF2-40B4-BE49-F238E27FC236}">
                <a16:creationId xmlns:a16="http://schemas.microsoft.com/office/drawing/2014/main" id="{310CB6F7-B1A9-46EC-8B22-D0F4791B987A}"/>
              </a:ext>
            </a:extLst>
          </p:cNvPr>
          <p:cNvSpPr txBox="1">
            <a:spLocks/>
          </p:cNvSpPr>
          <p:nvPr/>
        </p:nvSpPr>
        <p:spPr>
          <a:xfrm>
            <a:off x="4630034" y="888336"/>
            <a:ext cx="452143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dirty="0"/>
          </a:p>
        </p:txBody>
      </p:sp>
      <p:sp>
        <p:nvSpPr>
          <p:cNvPr id="12" name="Content Placeholder 2">
            <a:extLst>
              <a:ext uri="{FF2B5EF4-FFF2-40B4-BE49-F238E27FC236}">
                <a16:creationId xmlns:a16="http://schemas.microsoft.com/office/drawing/2014/main" id="{5B31EBC5-D77B-4196-B6B7-7E914061CA79}"/>
              </a:ext>
            </a:extLst>
          </p:cNvPr>
          <p:cNvSpPr txBox="1">
            <a:spLocks/>
          </p:cNvSpPr>
          <p:nvPr/>
        </p:nvSpPr>
        <p:spPr>
          <a:xfrm>
            <a:off x="4732737" y="940723"/>
            <a:ext cx="452143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Now add capacitance CL</a:t>
            </a:r>
            <a:r>
              <a:rPr lang="en-US" baseline="-25000" dirty="0"/>
              <a:t>1</a:t>
            </a:r>
            <a:r>
              <a:rPr lang="en-US" dirty="0"/>
              <a:t> to the output of the first stage. How will it change the input referred noise contribution of the second stage with frequency?</a:t>
            </a:r>
          </a:p>
        </p:txBody>
      </p:sp>
      <p:pic>
        <p:nvPicPr>
          <p:cNvPr id="5" name="Picture 4" descr="Diagram, schematic&#10;&#10;Description automatically generated">
            <a:extLst>
              <a:ext uri="{FF2B5EF4-FFF2-40B4-BE49-F238E27FC236}">
                <a16:creationId xmlns:a16="http://schemas.microsoft.com/office/drawing/2014/main" id="{CEDAA542-B5D5-4E5D-8112-87C6FF480717}"/>
              </a:ext>
            </a:extLst>
          </p:cNvPr>
          <p:cNvPicPr>
            <a:picLocks noChangeAspect="1"/>
          </p:cNvPicPr>
          <p:nvPr/>
        </p:nvPicPr>
        <p:blipFill>
          <a:blip r:embed="rId2"/>
          <a:stretch>
            <a:fillRect/>
          </a:stretch>
        </p:blipFill>
        <p:spPr>
          <a:xfrm>
            <a:off x="195539" y="603726"/>
            <a:ext cx="4521432" cy="365143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45D7B56-9960-4FF2-A47E-767658BC710C}"/>
                  </a:ext>
                </a:extLst>
              </p14:cNvPr>
              <p14:cNvContentPartPr/>
              <p14:nvPr/>
            </p14:nvContentPartPr>
            <p14:xfrm>
              <a:off x="2104684" y="2522284"/>
              <a:ext cx="360" cy="360"/>
            </p14:xfrm>
          </p:contentPart>
        </mc:Choice>
        <mc:Fallback xmlns="">
          <p:pic>
            <p:nvPicPr>
              <p:cNvPr id="4" name="Ink 3">
                <a:extLst>
                  <a:ext uri="{FF2B5EF4-FFF2-40B4-BE49-F238E27FC236}">
                    <a16:creationId xmlns:a16="http://schemas.microsoft.com/office/drawing/2014/main" id="{345D7B56-9960-4FF2-A47E-767658BC710C}"/>
                  </a:ext>
                </a:extLst>
              </p:cNvPr>
              <p:cNvPicPr/>
              <p:nvPr/>
            </p:nvPicPr>
            <p:blipFill>
              <a:blip r:embed="rId4"/>
              <a:stretch>
                <a:fillRect/>
              </a:stretch>
            </p:blipFill>
            <p:spPr>
              <a:xfrm>
                <a:off x="2095684" y="2513284"/>
                <a:ext cx="18000" cy="18000"/>
              </a:xfrm>
              <a:prstGeom prst="rect">
                <a:avLst/>
              </a:prstGeom>
            </p:spPr>
          </p:pic>
        </mc:Fallback>
      </mc:AlternateContent>
    </p:spTree>
    <p:extLst>
      <p:ext uri="{BB962C8B-B14F-4D97-AF65-F5344CB8AC3E}">
        <p14:creationId xmlns:p14="http://schemas.microsoft.com/office/powerpoint/2010/main" val="304652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607F-04DC-428E-866F-33713AB7BE4F}"/>
              </a:ext>
            </a:extLst>
          </p:cNvPr>
          <p:cNvSpPr>
            <a:spLocks noGrp="1"/>
          </p:cNvSpPr>
          <p:nvPr>
            <p:ph type="title"/>
          </p:nvPr>
        </p:nvSpPr>
        <p:spPr>
          <a:xfrm>
            <a:off x="160632" y="206095"/>
            <a:ext cx="3441790" cy="275320"/>
          </a:xfrm>
        </p:spPr>
        <p:txBody>
          <a:bodyPr/>
          <a:lstStyle/>
          <a:p>
            <a:r>
              <a:rPr lang="en-US" dirty="0"/>
              <a:t>Solution 6.3</a:t>
            </a:r>
            <a:endParaRPr lang="en-GB" dirty="0"/>
          </a:p>
        </p:txBody>
      </p:sp>
      <p:sp>
        <p:nvSpPr>
          <p:cNvPr id="3" name="Slide Number Placeholder 2">
            <a:extLst>
              <a:ext uri="{FF2B5EF4-FFF2-40B4-BE49-F238E27FC236}">
                <a16:creationId xmlns:a16="http://schemas.microsoft.com/office/drawing/2014/main" id="{D2B6B4AF-D5D2-480F-ADDC-2C4CD4CAED5E}"/>
              </a:ext>
            </a:extLst>
          </p:cNvPr>
          <p:cNvSpPr>
            <a:spLocks noGrp="1"/>
          </p:cNvSpPr>
          <p:nvPr>
            <p:ph type="sldNum" sz="quarter" idx="12"/>
          </p:nvPr>
        </p:nvSpPr>
        <p:spPr/>
        <p:txBody>
          <a:bodyPr/>
          <a:lstStyle/>
          <a:p>
            <a:fld id="{8836216C-5BC3-7C44-80F8-E30864FFC228}" type="slidenum">
              <a:rPr lang="en-US" smtClean="0"/>
              <a:t>39</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D7D8BCF-D47E-4B01-BD69-45E1A5113F82}"/>
                  </a:ext>
                </a:extLst>
              </p:cNvPr>
              <p:cNvSpPr txBox="1">
                <a:spLocks/>
              </p:cNvSpPr>
              <p:nvPr/>
            </p:nvSpPr>
            <p:spPr>
              <a:xfrm>
                <a:off x="4192958" y="206095"/>
                <a:ext cx="4923582" cy="4857179"/>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r>
                      <a:rPr lang="en-US" sz="2000" b="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m:t>
                                </m:r>
                              </m:e>
                              <m:sub>
                                <m:r>
                                  <a:rPr lang="en-US" sz="2000" b="0" i="0" smtClean="0">
                                    <a:latin typeface="Cambria Math" panose="02040503050406030204" pitchFamily="18" charset="0"/>
                                    <a:ea typeface="Cambria Math" panose="02040503050406030204" pitchFamily="18" charset="0"/>
                                  </a:rPr>
                                  <m:t>1</m:t>
                                </m:r>
                              </m:sub>
                            </m:sSub>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num>
                      <m:den>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s</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C</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r>
                          <a:rPr lang="en-US" sz="2000" i="0">
                            <a:latin typeface="Cambria Math" panose="02040503050406030204" pitchFamily="18" charset="0"/>
                            <a:ea typeface="Cambria Math" panose="02040503050406030204" pitchFamily="18" charset="0"/>
                          </a:rPr>
                          <m:t>1</m:t>
                        </m:r>
                      </m:sub>
                    </m:sSub>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r>
                              <a:rPr lang="en-GB" sz="2000" i="0">
                                <a:latin typeface="Cambria Math" panose="02040503050406030204" pitchFamily="18" charset="0"/>
                              </a:rPr>
                              <m:t>​</m:t>
                            </m:r>
                          </m:e>
                        </m:d>
                      </m:e>
                      <m:sup>
                        <m:r>
                          <a:rPr lang="en-US" sz="2000" b="0" i="0" smtClean="0">
                            <a:latin typeface="Cambria Math" panose="02040503050406030204" pitchFamily="18" charset="0"/>
                            <a:ea typeface="Cambria Math" panose="02040503050406030204" pitchFamily="18" charset="0"/>
                          </a:rPr>
                          <m:t>2</m:t>
                        </m:r>
                      </m:sup>
                    </m:sSup>
                    <m:r>
                      <a:rPr lang="en-US" sz="2000" b="0" i="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sSubSup>
                          <m:sSubSupPr>
                            <m:ctrlPr>
                              <a:rPr lang="en-US" sz="2000" b="0" i="1" smtClean="0">
                                <a:latin typeface="Cambria Math" panose="02040503050406030204" pitchFamily="18" charset="0"/>
                                <a:ea typeface="Cambria Math" panose="02040503050406030204" pitchFamily="18" charset="0"/>
                              </a:rPr>
                            </m:ctrlPr>
                          </m:sSubSupPr>
                          <m:e>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gm</m:t>
                                </m:r>
                              </m:e>
                              <m:sub>
                                <m:r>
                                  <a:rPr lang="en-US" sz="2000" i="0">
                                    <a:latin typeface="Cambria Math" panose="02040503050406030204" pitchFamily="18" charset="0"/>
                                    <a:ea typeface="Cambria Math" panose="02040503050406030204" pitchFamily="18" charset="0"/>
                                  </a:rPr>
                                  <m:t>1</m:t>
                                </m:r>
                              </m:sub>
                              <m:sup>
                                <m:r>
                                  <a:rPr lang="en-US" sz="2000" b="0" i="0" smtClean="0">
                                    <a:latin typeface="Cambria Math" panose="02040503050406030204" pitchFamily="18" charset="0"/>
                                    <a:ea typeface="Cambria Math" panose="02040503050406030204" pitchFamily="18" charset="0"/>
                                  </a:rPr>
                                  <m:t>2</m:t>
                                </m:r>
                              </m:sup>
                            </m:sSubSup>
                            <m:r>
                              <m:rPr>
                                <m:sty m:val="p"/>
                              </m:rPr>
                              <a:rPr lang="en-US" sz="2000" i="0">
                                <a:latin typeface="Cambria Math" panose="02040503050406030204" pitchFamily="18" charset="0"/>
                                <a:ea typeface="Cambria Math" panose="02040503050406030204" pitchFamily="18" charset="0"/>
                              </a:rPr>
                              <m:t>R</m:t>
                            </m:r>
                          </m:e>
                          <m:sub>
                            <m:r>
                              <m:rPr>
                                <m:sty m:val="p"/>
                              </m:rPr>
                              <a:rPr lang="en-US" sz="2000" i="0">
                                <a:latin typeface="Cambria Math" panose="02040503050406030204" pitchFamily="18" charset="0"/>
                                <a:ea typeface="Cambria Math" panose="02040503050406030204" pitchFamily="18" charset="0"/>
                              </a:rPr>
                              <m:t>L</m:t>
                            </m:r>
                            <m:r>
                              <a:rPr lang="en-US" sz="2000" i="0">
                                <a:latin typeface="Cambria Math" panose="02040503050406030204" pitchFamily="18" charset="0"/>
                                <a:ea typeface="Cambria Math" panose="02040503050406030204" pitchFamily="18" charset="0"/>
                              </a:rPr>
                              <m:t>1</m:t>
                            </m:r>
                          </m:sub>
                          <m:sup>
                            <m:r>
                              <a:rPr lang="en-US" sz="2000" b="0" i="0" smtClean="0">
                                <a:latin typeface="Cambria Math" panose="02040503050406030204" pitchFamily="18" charset="0"/>
                                <a:ea typeface="Cambria Math" panose="02040503050406030204" pitchFamily="18" charset="0"/>
                              </a:rPr>
                              <m:t>2</m:t>
                            </m:r>
                          </m:sup>
                        </m:sSubSup>
                      </m:num>
                      <m:den>
                        <m:r>
                          <a:rPr lang="en-US" sz="2000" i="0">
                            <a:latin typeface="Cambria Math" panose="02040503050406030204" pitchFamily="18" charset="0"/>
                            <a:ea typeface="Cambria Math" panose="02040503050406030204" pitchFamily="18" charset="0"/>
                          </a:rPr>
                          <m:t>1+</m:t>
                        </m:r>
                        <m:sSup>
                          <m:sSupPr>
                            <m:ctrlPr>
                              <a:rPr lang="en-US" sz="2000" b="0" i="1" smtClean="0">
                                <a:latin typeface="Cambria Math" panose="02040503050406030204" pitchFamily="18" charset="0"/>
                                <a:ea typeface="Cambria Math" panose="02040503050406030204" pitchFamily="18" charset="0"/>
                              </a:rPr>
                            </m:ctrlPr>
                          </m:sSupPr>
                          <m:e>
                            <m:r>
                              <m:rPr>
                                <m:sty m:val="p"/>
                              </m:rPr>
                              <a:rPr lang="el-GR" sz="2000" i="0" smtClean="0">
                                <a:latin typeface="Cambria Math" panose="02040503050406030204" pitchFamily="18" charset="0"/>
                                <a:ea typeface="Cambria Math" panose="02040503050406030204" pitchFamily="18" charset="0"/>
                              </a:rPr>
                              <m:t>ω</m:t>
                            </m:r>
                          </m:e>
                          <m:sup>
                            <m:r>
                              <a:rPr lang="en-US" sz="2000" b="0" i="0" smtClean="0">
                                <a:latin typeface="Cambria Math" panose="02040503050406030204" pitchFamily="18" charset="0"/>
                                <a:ea typeface="Cambria Math" panose="02040503050406030204" pitchFamily="18" charset="0"/>
                              </a:rPr>
                              <m:t>2</m:t>
                            </m:r>
                          </m:sup>
                        </m:s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C</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up>
                            <m:r>
                              <a:rPr lang="en-US" sz="2000" b="0" i="0" smtClean="0">
                                <a:latin typeface="Cambria Math" panose="02040503050406030204" pitchFamily="18" charset="0"/>
                                <a:ea typeface="Cambria Math" panose="02040503050406030204" pitchFamily="18" charset="0"/>
                              </a:rPr>
                              <m:t>2</m:t>
                            </m:r>
                          </m:sup>
                        </m:sSub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R</m:t>
                            </m:r>
                          </m:e>
                          <m:sub>
                            <m:r>
                              <m:rPr>
                                <m:sty m:val="p"/>
                              </m:rPr>
                              <a:rPr lang="en-US" sz="2000" i="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up>
                            <m:r>
                              <a:rPr lang="en-US" sz="2000" b="0" i="0" smtClean="0">
                                <a:latin typeface="Cambria Math" panose="02040503050406030204" pitchFamily="18" charset="0"/>
                                <a:ea typeface="Cambria Math" panose="02040503050406030204" pitchFamily="18" charset="0"/>
                              </a:rPr>
                              <m:t>2</m:t>
                            </m:r>
                          </m:sup>
                        </m:sSubSup>
                      </m:den>
                    </m:f>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2</m:t>
                        </m:r>
                      </m:sub>
                    </m:sSub>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g</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m</m:t>
                        </m:r>
                      </m:e>
                      <m:sub>
                        <m:r>
                          <a:rPr lang="en-US" sz="2000" b="0" i="0" smtClean="0">
                            <a:latin typeface="Cambria Math" panose="02040503050406030204" pitchFamily="18" charset="0"/>
                            <a:ea typeface="Cambria Math" panose="02040503050406030204" pitchFamily="18" charset="0"/>
                          </a:rPr>
                          <m:t>2</m:t>
                        </m:r>
                      </m:sub>
                    </m:s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2</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r>
                              <a:rPr lang="en-GB" i="0">
                                <a:latin typeface="Cambria Math" panose="02040503050406030204" pitchFamily="18" charset="0"/>
                              </a:rPr>
                              <m:t>​</m:t>
                            </m:r>
                          </m:e>
                        </m:d>
                      </m:e>
                      <m:sup>
                        <m:r>
                          <a:rPr lang="en-US" sz="2000" b="0" i="0" smtClean="0">
                            <a:latin typeface="Cambria Math" panose="02040503050406030204" pitchFamily="18" charset="0"/>
                            <a:ea typeface="Cambria Math" panose="02040503050406030204" pitchFamily="18" charset="0"/>
                          </a:rPr>
                          <m:t>2</m:t>
                        </m:r>
                      </m:sup>
                    </m:sSup>
                    <m:sSub>
                      <m:sSubPr>
                        <m:ctrlPr>
                          <a:rPr lang="en-US" sz="2000" i="1">
                            <a:latin typeface="Cambria Math" panose="02040503050406030204" pitchFamily="18" charset="0"/>
                            <a:ea typeface="Cambria Math" panose="02040503050406030204" pitchFamily="18" charset="0"/>
                          </a:rPr>
                        </m:ctrlPr>
                      </m:sSubPr>
                      <m:e>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2</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GB" sz="2000">
                                <a:latin typeface="Cambria Math" panose="02040503050406030204" pitchFamily="18" charset="0"/>
                              </a:rPr>
                              <m:t>​</m:t>
                            </m:r>
                          </m:e>
                        </m:d>
                      </m:e>
                      <m:sup>
                        <m:r>
                          <a:rPr lang="en-US" sz="2000">
                            <a:latin typeface="Cambria Math" panose="02040503050406030204" pitchFamily="18" charset="0"/>
                            <a:ea typeface="Cambria Math" panose="02040503050406030204" pitchFamily="18" charset="0"/>
                          </a:rPr>
                          <m:t>2</m:t>
                        </m:r>
                      </m:sup>
                    </m:s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0" smtClean="0">
                            <a:latin typeface="Cambria Math" panose="02040503050406030204" pitchFamily="18" charset="0"/>
                            <a:ea typeface="Cambria Math" panose="02040503050406030204" pitchFamily="18" charset="0"/>
                          </a:rPr>
                          <m:t>1</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0">
                            <a:latin typeface="Cambria Math" panose="02040503050406030204" pitchFamily="18" charset="0"/>
                            <a:ea typeface="Cambria Math" panose="02040503050406030204" pitchFamily="18" charset="0"/>
                          </a:rPr>
                          <m:t>4</m:t>
                        </m:r>
                        <m:r>
                          <m:rPr>
                            <m:sty m:val="p"/>
                          </m:rPr>
                          <a:rPr lang="en-US" sz="2000" b="0" i="0">
                            <a:latin typeface="Cambria Math" panose="02040503050406030204" pitchFamily="18" charset="0"/>
                            <a:ea typeface="Cambria Math" panose="02040503050406030204" pitchFamily="18" charset="0"/>
                          </a:rPr>
                          <m:t>kTγ</m:t>
                        </m:r>
                      </m:num>
                      <m:den>
                        <m:sSub>
                          <m:sSubPr>
                            <m:ctrlPr>
                              <a:rPr lang="en-US" sz="2000" i="1">
                                <a:latin typeface="Cambria Math" panose="02040503050406030204" pitchFamily="18" charset="0"/>
                                <a:ea typeface="Cambria Math" panose="02040503050406030204" pitchFamily="18" charset="0"/>
                              </a:rPr>
                            </m:ctrlPr>
                          </m:sSubPr>
                          <m:e>
                            <m:r>
                              <m:rPr>
                                <m:sty m:val="p"/>
                              </m:rPr>
                              <a:rPr lang="en-US" sz="2000" b="0" i="0">
                                <a:latin typeface="Cambria Math" panose="02040503050406030204" pitchFamily="18" charset="0"/>
                                <a:ea typeface="Cambria Math" panose="02040503050406030204" pitchFamily="18" charset="0"/>
                              </a:rPr>
                              <m:t>gm</m:t>
                            </m:r>
                          </m:e>
                          <m:sub>
                            <m:r>
                              <a:rPr lang="en-US" sz="2000" b="0" i="0">
                                <a:latin typeface="Cambria Math" panose="02040503050406030204" pitchFamily="18" charset="0"/>
                                <a:ea typeface="Cambria Math" panose="02040503050406030204" pitchFamily="18" charset="0"/>
                              </a:rPr>
                              <m:t>1</m:t>
                            </m:r>
                          </m:sub>
                        </m:sSub>
                      </m:den>
                    </m:f>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a:latin typeface="Cambria Math" panose="02040503050406030204" pitchFamily="18" charset="0"/>
                            <a:ea typeface="Cambria Math" panose="02040503050406030204" pitchFamily="18" charset="0"/>
                          </a:rPr>
                          <m:t>1</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GB" sz="2000">
                                <a:latin typeface="Cambria Math" panose="02040503050406030204" pitchFamily="18" charset="0"/>
                              </a:rPr>
                              <m:t>​</m:t>
                            </m:r>
                          </m:e>
                        </m:d>
                      </m:e>
                      <m:sup>
                        <m:r>
                          <a:rPr lang="en-US" sz="2000">
                            <a:latin typeface="Cambria Math" panose="02040503050406030204" pitchFamily="18" charset="0"/>
                            <a:ea typeface="Cambria Math" panose="02040503050406030204" pitchFamily="18" charset="0"/>
                          </a:rPr>
                          <m:t>2</m:t>
                        </m:r>
                      </m:sup>
                    </m:sSup>
                    <m:sSub>
                      <m:sSubPr>
                        <m:ctrlPr>
                          <a:rPr lang="en-US" sz="2000" i="1">
                            <a:latin typeface="Cambria Math" panose="02040503050406030204" pitchFamily="18" charset="0"/>
                            <a:ea typeface="Cambria Math" panose="02040503050406030204" pitchFamily="18" charset="0"/>
                          </a:rPr>
                        </m:ctrlPr>
                      </m:sSubPr>
                      <m:e>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i="1">
                            <a:latin typeface="Cambria Math" panose="02040503050406030204" pitchFamily="18" charset="0"/>
                            <a:ea typeface="Cambria Math" panose="02040503050406030204" pitchFamily="18" charset="0"/>
                          </a:rPr>
                          <m:t>2</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GB" sz="2000">
                                <a:latin typeface="Cambria Math" panose="02040503050406030204" pitchFamily="18" charset="0"/>
                              </a:rPr>
                              <m:t>​</m:t>
                            </m:r>
                          </m:e>
                        </m:d>
                      </m:e>
                      <m:sup>
                        <m:r>
                          <a:rPr lang="en-US" sz="2000">
                            <a:latin typeface="Cambria Math" panose="02040503050406030204" pitchFamily="18" charset="0"/>
                            <a:ea typeface="Cambria Math" panose="02040503050406030204" pitchFamily="18" charset="0"/>
                          </a:rPr>
                          <m:t>2</m:t>
                        </m:r>
                      </m:sup>
                    </m:sSup>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num>
                      <m:den>
                        <m:r>
                          <a:rPr lang="en-US" sz="2000" b="0" i="1" smtClean="0">
                            <a:latin typeface="Cambria Math" panose="02040503050406030204" pitchFamily="18" charset="0"/>
                            <a:ea typeface="Cambria Math" panose="02040503050406030204" pitchFamily="18" charset="0"/>
                          </a:rPr>
                          <m:t>1+</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ω</m:t>
                            </m:r>
                          </m:e>
                          <m:sup>
                            <m:r>
                              <a:rPr lang="en-US" sz="2000" b="0" i="0" smtClean="0">
                                <a:latin typeface="Cambria Math" panose="02040503050406030204" pitchFamily="18" charset="0"/>
                                <a:ea typeface="Cambria Math" panose="02040503050406030204" pitchFamily="18" charset="0"/>
                              </a:rPr>
                              <m:t>2</m:t>
                            </m:r>
                          </m:sup>
                        </m:s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C</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up>
                            <m:r>
                              <a:rPr lang="en-US" sz="2000" b="0" i="0" smtClean="0">
                                <a:latin typeface="Cambria Math" panose="02040503050406030204" pitchFamily="18" charset="0"/>
                                <a:ea typeface="Cambria Math" panose="02040503050406030204" pitchFamily="18" charset="0"/>
                              </a:rPr>
                              <m:t>2</m:t>
                            </m:r>
                          </m:sup>
                        </m:sSubSup>
                        <m:sSubSup>
                          <m:sSubSupPr>
                            <m:ctrlPr>
                              <a:rPr lang="en-US" sz="2000" i="1">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R</m:t>
                            </m:r>
                          </m:e>
                          <m:sub>
                            <m:r>
                              <m:rPr>
                                <m:sty m:val="p"/>
                              </m:rPr>
                              <a:rPr lang="en-US" sz="2000" i="0">
                                <a:latin typeface="Cambria Math" panose="02040503050406030204" pitchFamily="18" charset="0"/>
                                <a:ea typeface="Cambria Math" panose="02040503050406030204" pitchFamily="18" charset="0"/>
                              </a:rPr>
                              <m:t>L</m:t>
                            </m:r>
                            <m:r>
                              <a:rPr lang="en-US" sz="2000" i="0">
                                <a:latin typeface="Cambria Math" panose="02040503050406030204" pitchFamily="18" charset="0"/>
                                <a:ea typeface="Cambria Math" panose="02040503050406030204" pitchFamily="18" charset="0"/>
                              </a:rPr>
                              <m:t>1</m:t>
                            </m:r>
                          </m:sub>
                          <m:sup>
                            <m:r>
                              <a:rPr lang="en-US" sz="2000" i="0">
                                <a:latin typeface="Cambria Math" panose="02040503050406030204" pitchFamily="18" charset="0"/>
                                <a:ea typeface="Cambria Math" panose="02040503050406030204" pitchFamily="18" charset="0"/>
                              </a:rPr>
                              <m:t>2</m:t>
                            </m:r>
                          </m:sup>
                        </m:sSubSup>
                      </m:den>
                    </m:f>
                    <m:sSub>
                      <m:sSubPr>
                        <m:ctrlPr>
                          <a:rPr lang="en-US" sz="2000" i="1" smtClean="0">
                            <a:latin typeface="Cambria Math" panose="02040503050406030204" pitchFamily="18" charset="0"/>
                            <a:ea typeface="Cambria Math" panose="02040503050406030204" pitchFamily="18" charset="0"/>
                          </a:rPr>
                        </m:ctrlPr>
                      </m:sSubPr>
                      <m:e>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i="1">
                            <a:latin typeface="Cambria Math" panose="02040503050406030204" pitchFamily="18" charset="0"/>
                            <a:ea typeface="Cambria Math" panose="02040503050406030204" pitchFamily="18" charset="0"/>
                          </a:rPr>
                          <m:t>2</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GB" sz="2000">
                                <a:latin typeface="Cambria Math" panose="02040503050406030204" pitchFamily="18" charset="0"/>
                              </a:rPr>
                              <m:t>​</m:t>
                            </m:r>
                          </m:e>
                        </m:d>
                      </m:e>
                      <m:sup>
                        <m:r>
                          <a:rPr lang="en-US" sz="2000">
                            <a:latin typeface="Cambria Math" panose="02040503050406030204" pitchFamily="18" charset="0"/>
                            <a:ea typeface="Cambria Math" panose="02040503050406030204" pitchFamily="18" charset="0"/>
                          </a:rPr>
                          <m:t>2</m:t>
                        </m:r>
                      </m:sup>
                    </m:s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M</m:t>
                        </m:r>
                        <m:r>
                          <a:rPr lang="en-US" sz="2000" b="0" i="1" smtClean="0">
                            <a:latin typeface="Cambria Math" panose="02040503050406030204" pitchFamily="18" charset="0"/>
                            <a:ea typeface="Cambria Math" panose="02040503050406030204" pitchFamily="18" charset="0"/>
                          </a:rPr>
                          <m:t>2</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0">
                            <a:latin typeface="Cambria Math" panose="02040503050406030204" pitchFamily="18" charset="0"/>
                            <a:ea typeface="Cambria Math" panose="02040503050406030204" pitchFamily="18" charset="0"/>
                          </a:rPr>
                          <m:t>4</m:t>
                        </m:r>
                        <m:r>
                          <m:rPr>
                            <m:sty m:val="p"/>
                          </m:rPr>
                          <a:rPr lang="en-US" sz="2000" b="0" i="0">
                            <a:latin typeface="Cambria Math" panose="02040503050406030204" pitchFamily="18" charset="0"/>
                            <a:ea typeface="Cambria Math" panose="02040503050406030204" pitchFamily="18" charset="0"/>
                          </a:rPr>
                          <m:t>kTγ</m:t>
                        </m:r>
                      </m:num>
                      <m:den>
                        <m:sSub>
                          <m:sSubPr>
                            <m:ctrlPr>
                              <a:rPr lang="en-US" sz="2000" i="1">
                                <a:latin typeface="Cambria Math" panose="02040503050406030204" pitchFamily="18" charset="0"/>
                                <a:ea typeface="Cambria Math" panose="02040503050406030204" pitchFamily="18" charset="0"/>
                              </a:rPr>
                            </m:ctrlPr>
                          </m:sSubPr>
                          <m:e>
                            <m:r>
                              <m:rPr>
                                <m:sty m:val="p"/>
                              </m:rPr>
                              <a:rPr lang="en-US" sz="2000" b="0" i="0">
                                <a:latin typeface="Cambria Math" panose="02040503050406030204" pitchFamily="18" charset="0"/>
                                <a:ea typeface="Cambria Math" panose="02040503050406030204" pitchFamily="18" charset="0"/>
                              </a:rPr>
                              <m:t>gm</m:t>
                            </m:r>
                          </m:e>
                          <m:sub>
                            <m:r>
                              <a:rPr lang="en-US" sz="2000" b="0" i="0">
                                <a:latin typeface="Cambria Math" panose="02040503050406030204" pitchFamily="18" charset="0"/>
                                <a:ea typeface="Cambria Math" panose="02040503050406030204" pitchFamily="18" charset="0"/>
                              </a:rPr>
                              <m:t>1</m:t>
                            </m:r>
                          </m:sub>
                        </m:sSub>
                      </m:den>
                    </m:f>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2</m:t>
                        </m:r>
                      </m:sub>
                    </m:sSub>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r>
                              <a:rPr lang="en-GB">
                                <a:latin typeface="Cambria Math" panose="02040503050406030204" pitchFamily="18" charset="0"/>
                              </a:rPr>
                              <m:t>​</m:t>
                            </m:r>
                          </m:e>
                        </m:d>
                      </m:e>
                      <m:sup>
                        <m:r>
                          <a:rPr lang="en-US" sz="2000" b="0" i="0" smtClean="0">
                            <a:latin typeface="Cambria Math" panose="02040503050406030204" pitchFamily="18" charset="0"/>
                            <a:ea typeface="Cambria Math" panose="02040503050406030204" pitchFamily="18" charset="0"/>
                          </a:rPr>
                          <m:t>2</m:t>
                        </m:r>
                      </m:sup>
                    </m:s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e>
                          <m:sub>
                            <m:r>
                              <a:rPr lang="en-US" sz="2000" b="0" i="0" smtClean="0">
                                <a:latin typeface="Cambria Math" panose="02040503050406030204" pitchFamily="18" charset="0"/>
                                <a:ea typeface="Cambria Math" panose="02040503050406030204" pitchFamily="18" charset="0"/>
                              </a:rPr>
                              <m:t>2</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r>
                      <a:rPr lang="en-US" sz="2000" b="0" i="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r>
                          <m:rPr>
                            <m:sty m:val="p"/>
                          </m:rPr>
                          <a:rPr lang="en-US" sz="2000">
                            <a:latin typeface="Cambria Math" panose="02040503050406030204" pitchFamily="18" charset="0"/>
                            <a:ea typeface="Cambria Math" panose="02040503050406030204" pitchFamily="18" charset="0"/>
                          </a:rPr>
                          <m:t>L</m:t>
                        </m:r>
                        <m:r>
                          <a:rPr lang="en-US" sz="2000" b="0" i="1" smtClean="0">
                            <a:latin typeface="Cambria Math" panose="02040503050406030204" pitchFamily="18" charset="0"/>
                            <a:ea typeface="Cambria Math" panose="02040503050406030204" pitchFamily="18" charset="0"/>
                          </a:rPr>
                          <m:t>2</m:t>
                        </m:r>
                      </m:sub>
                    </m:sSub>
                  </m:oMath>
                </a14:m>
                <a:endParaRPr lang="en-US" sz="2000" dirty="0">
                  <a:ea typeface="Cambria Math" panose="02040503050406030204" pitchFamily="18" charset="0"/>
                </a:endParaRPr>
              </a:p>
              <a:p>
                <a:pPr algn="just"/>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S</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M</m:t>
                            </m:r>
                          </m:e>
                          <m:sub>
                            <m:r>
                              <a:rPr lang="en-US" sz="2000" b="0" i="0" smtClean="0">
                                <a:latin typeface="Cambria Math" panose="02040503050406030204" pitchFamily="18" charset="0"/>
                                <a:ea typeface="Cambria Math" panose="02040503050406030204" pitchFamily="18" charset="0"/>
                              </a:rPr>
                              <m:t>1</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M</m:t>
                            </m:r>
                          </m:e>
                          <m:sub>
                            <m:r>
                              <a:rPr lang="en-US" sz="2000" b="0" i="0" smtClean="0">
                                <a:latin typeface="Cambria Math" panose="02040503050406030204" pitchFamily="18" charset="0"/>
                                <a:ea typeface="Cambria Math" panose="02040503050406030204" pitchFamily="18" charset="0"/>
                              </a:rPr>
                              <m:t>2</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L</m:t>
                            </m:r>
                            <m:r>
                              <a:rPr lang="en-US" sz="2000" b="0" i="1" smtClean="0">
                                <a:latin typeface="Cambria Math" panose="02040503050406030204" pitchFamily="18" charset="0"/>
                                <a:ea typeface="Cambria Math" panose="02040503050406030204" pitchFamily="18" charset="0"/>
                              </a:rPr>
                              <m:t>2</m:t>
                            </m:r>
                          </m:sub>
                        </m:sSub>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endParaRPr lang="en-US" sz="2000" dirty="0">
                  <a:ea typeface="Cambria Math" panose="02040503050406030204" pitchFamily="18" charset="0"/>
                </a:endParaRPr>
              </a:p>
              <a:p>
                <a:endParaRPr lang="en-US" sz="2000" dirty="0">
                  <a:ea typeface="Cambria Math" panose="02040503050406030204" pitchFamily="18" charset="0"/>
                </a:endParaRPr>
              </a:p>
              <a:p>
                <a:endParaRPr lang="en-US" sz="2000" dirty="0">
                  <a:ea typeface="Cambria Math" panose="02040503050406030204" pitchFamily="18" charset="0"/>
                </a:endParaRPr>
              </a:p>
              <a:p>
                <a:endParaRPr lang="en-US" sz="2000" dirty="0">
                  <a:ea typeface="Cambria Math" panose="02040503050406030204" pitchFamily="18" charset="0"/>
                </a:endParaRPr>
              </a:p>
              <a:p>
                <a:pPr marL="0" indent="0">
                  <a:buNone/>
                </a:pPr>
                <a:endParaRPr lang="en-US" sz="2000" dirty="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7D7D8BCF-D47E-4B01-BD69-45E1A5113F82}"/>
                  </a:ext>
                </a:extLst>
              </p:cNvPr>
              <p:cNvSpPr txBox="1">
                <a:spLocks noRot="1" noChangeAspect="1" noMove="1" noResize="1" noEditPoints="1" noAdjustHandles="1" noChangeArrowheads="1" noChangeShapeType="1" noTextEdit="1"/>
              </p:cNvSpPr>
              <p:nvPr/>
            </p:nvSpPr>
            <p:spPr>
              <a:xfrm>
                <a:off x="4192958" y="206095"/>
                <a:ext cx="4923582" cy="4857179"/>
              </a:xfrm>
              <a:prstGeom prst="rect">
                <a:avLst/>
              </a:prstGeom>
              <a:blipFill>
                <a:blip r:embed="rId2"/>
                <a:stretch>
                  <a:fillRect l="-1115" r="-1363"/>
                </a:stretch>
              </a:blipFill>
            </p:spPr>
            <p:txBody>
              <a:bodyPr/>
              <a:lstStyle/>
              <a:p>
                <a:r>
                  <a:rPr lang="en-GB">
                    <a:noFill/>
                  </a:rPr>
                  <a:t> </a:t>
                </a:r>
              </a:p>
            </p:txBody>
          </p:sp>
        </mc:Fallback>
      </mc:AlternateContent>
      <p:pic>
        <p:nvPicPr>
          <p:cNvPr id="22" name="Picture 21" descr="Diagram, schematic&#10;&#10;Description automatically generated">
            <a:extLst>
              <a:ext uri="{FF2B5EF4-FFF2-40B4-BE49-F238E27FC236}">
                <a16:creationId xmlns:a16="http://schemas.microsoft.com/office/drawing/2014/main" id="{0C3FAB29-CC88-4BC5-847D-C2239D28E543}"/>
              </a:ext>
            </a:extLst>
          </p:cNvPr>
          <p:cNvPicPr>
            <a:picLocks noChangeAspect="1"/>
          </p:cNvPicPr>
          <p:nvPr/>
        </p:nvPicPr>
        <p:blipFill>
          <a:blip r:embed="rId3"/>
          <a:stretch>
            <a:fillRect/>
          </a:stretch>
        </p:blipFill>
        <p:spPr>
          <a:xfrm>
            <a:off x="27460" y="801299"/>
            <a:ext cx="4112739" cy="3321384"/>
          </a:xfrm>
          <a:prstGeom prst="rect">
            <a:avLst/>
          </a:prstGeom>
        </p:spPr>
      </p:pic>
    </p:spTree>
    <p:extLst>
      <p:ext uri="{BB962C8B-B14F-4D97-AF65-F5344CB8AC3E}">
        <p14:creationId xmlns:p14="http://schemas.microsoft.com/office/powerpoint/2010/main" val="303252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FE89-C11F-43C5-B388-F1A3F88823D2}"/>
              </a:ext>
            </a:extLst>
          </p:cNvPr>
          <p:cNvSpPr>
            <a:spLocks noGrp="1"/>
          </p:cNvSpPr>
          <p:nvPr>
            <p:ph type="title"/>
          </p:nvPr>
        </p:nvSpPr>
        <p:spPr/>
        <p:txBody>
          <a:bodyPr/>
          <a:lstStyle/>
          <a:p>
            <a:r>
              <a:rPr lang="en-US" dirty="0"/>
              <a:t>Solution 1 </a:t>
            </a:r>
            <a:endParaRPr lang="en-GB" dirty="0"/>
          </a:p>
        </p:txBody>
      </p:sp>
      <p:sp>
        <p:nvSpPr>
          <p:cNvPr id="4" name="Slide Number Placeholder 3">
            <a:extLst>
              <a:ext uri="{FF2B5EF4-FFF2-40B4-BE49-F238E27FC236}">
                <a16:creationId xmlns:a16="http://schemas.microsoft.com/office/drawing/2014/main" id="{A93B4841-8DD1-4581-BDD1-8710C8863D18}"/>
              </a:ext>
            </a:extLst>
          </p:cNvPr>
          <p:cNvSpPr>
            <a:spLocks noGrp="1"/>
          </p:cNvSpPr>
          <p:nvPr>
            <p:ph type="sldNum" sz="quarter" idx="12"/>
          </p:nvPr>
        </p:nvSpPr>
        <p:spPr/>
        <p:txBody>
          <a:bodyPr/>
          <a:lstStyle/>
          <a:p>
            <a:fld id="{8836216C-5BC3-7C44-80F8-E30864FFC228}" type="slidenum">
              <a:rPr lang="en-US" smtClean="0"/>
              <a:t>4</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2C9814B-3456-49AA-8701-B6D40D49F1F5}"/>
                  </a:ext>
                </a:extLst>
              </p:cNvPr>
              <p:cNvSpPr txBox="1">
                <a:spLocks/>
              </p:cNvSpPr>
              <p:nvPr/>
            </p:nvSpPr>
            <p:spPr>
              <a:xfrm>
                <a:off x="3925614" y="811924"/>
                <a:ext cx="5060731" cy="3846786"/>
              </a:xfrm>
              <a:prstGeom prst="rect">
                <a:avLst/>
              </a:prstGeom>
            </p:spPr>
            <p:txBody>
              <a:bodyPr vert="horz" lIns="91440" tIns="45720" rIns="91440" bIns="45720" rtlCol="0" anchor="ct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GB" sz="2000" i="1" smtClean="0">
                            <a:latin typeface="Cambria Math" panose="02040503050406030204" pitchFamily="18" charset="0"/>
                            <a:ea typeface="Cambria Math" panose="02040503050406030204" pitchFamily="18" charset="0"/>
                          </a:rPr>
                        </m:ctrlPr>
                      </m:sSubPr>
                      <m:e>
                        <m:r>
                          <m:rPr>
                            <m:sty m:val="p"/>
                          </m:rPr>
                          <a:rPr lang="en-US" sz="2000" smtClean="0">
                            <a:latin typeface="Cambria Math" panose="02040503050406030204" pitchFamily="18" charset="0"/>
                            <a:ea typeface="Cambria Math" panose="02040503050406030204" pitchFamily="18" charset="0"/>
                          </a:rPr>
                          <m:t>S</m:t>
                        </m:r>
                      </m:e>
                      <m:sub>
                        <m:r>
                          <m:rPr>
                            <m:sty m:val="p"/>
                          </m:rPr>
                          <a:rPr lang="en-US" sz="2000" smtClean="0">
                            <a:latin typeface="Cambria Math" panose="02040503050406030204" pitchFamily="18" charset="0"/>
                            <a:ea typeface="Cambria Math" panose="02040503050406030204" pitchFamily="18" charset="0"/>
                          </a:rPr>
                          <m:t>out</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smtClean="0">
                            <a:latin typeface="Cambria Math" panose="02040503050406030204" pitchFamily="18" charset="0"/>
                            <a:ea typeface="Cambria Math" panose="02040503050406030204" pitchFamily="18" charset="0"/>
                          </a:rPr>
                          <m:t>f</m:t>
                        </m:r>
                      </m:e>
                    </m:d>
                    <m:r>
                      <a:rPr lang="en-US" sz="2000" smtClean="0">
                        <a:latin typeface="Cambria Math" panose="02040503050406030204" pitchFamily="18" charset="0"/>
                        <a:ea typeface="Cambria Math" panose="02040503050406030204" pitchFamily="18" charset="0"/>
                      </a:rPr>
                      <m:t>=</m:t>
                    </m:r>
                  </m:oMath>
                </a14:m>
                <a:r>
                  <a:rPr lang="en-GB" sz="2000" dirty="0">
                    <a:latin typeface="Calibri" panose="020F0502020204030204" pitchFamily="34" charset="0"/>
                    <a:ea typeface="Cambria Math" panose="02040503050406030204" pitchFamily="18" charset="0"/>
                    <a:cs typeface="Calibri" panose="020F0502020204030204" pitchFamily="34" charset="0"/>
                  </a:rPr>
                  <a:t> S</a:t>
                </a:r>
                <a:r>
                  <a:rPr lang="en-GB" sz="2000" baseline="-25000" dirty="0">
                    <a:latin typeface="Calibri" panose="020F0502020204030204" pitchFamily="34" charset="0"/>
                    <a:ea typeface="Cambria Math" panose="02040503050406030204" pitchFamily="18" charset="0"/>
                    <a:cs typeface="Calibri" panose="020F0502020204030204" pitchFamily="34" charset="0"/>
                  </a:rPr>
                  <a:t>in</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sSup>
                      <m:sSupPr>
                        <m:ctrlPr>
                          <a:rPr lang="en-US" sz="2000" i="1" smtClean="0">
                            <a:latin typeface="Cambria Math" panose="02040503050406030204" pitchFamily="18" charset="0"/>
                            <a:ea typeface="Cambria Math" panose="02040503050406030204" pitchFamily="18" charset="0"/>
                          </a:rPr>
                        </m:ctrlPr>
                      </m:sSupPr>
                      <m:e>
                        <m:r>
                          <a:rPr lang="en-US" sz="2000" smtClean="0">
                            <a:latin typeface="Cambria Math" panose="02040503050406030204" pitchFamily="18" charset="0"/>
                            <a:ea typeface="Cambria Math" panose="02040503050406030204" pitchFamily="18" charset="0"/>
                          </a:rPr>
                          <m:t>|</m:t>
                        </m:r>
                        <m:r>
                          <m:rPr>
                            <m:sty m:val="p"/>
                          </m:rPr>
                          <a:rPr lang="en-US" sz="2000" smtClean="0">
                            <a:latin typeface="Cambria Math" panose="02040503050406030204" pitchFamily="18" charset="0"/>
                            <a:ea typeface="Cambria Math" panose="02040503050406030204" pitchFamily="18" charset="0"/>
                          </a:rPr>
                          <m:t>H</m:t>
                        </m:r>
                        <m:d>
                          <m:dPr>
                            <m:ctrlPr>
                              <a:rPr lang="en-US" sz="2000" i="1" smtClean="0">
                                <a:latin typeface="Cambria Math" panose="02040503050406030204" pitchFamily="18" charset="0"/>
                                <a:ea typeface="Cambria Math" panose="02040503050406030204" pitchFamily="18" charset="0"/>
                              </a:rPr>
                            </m:ctrlPr>
                          </m:dPr>
                          <m:e>
                            <m:r>
                              <m:rPr>
                                <m:sty m:val="p"/>
                              </m:rPr>
                              <a:rPr lang="en-US" sz="2000" smtClean="0">
                                <a:latin typeface="Cambria Math" panose="02040503050406030204" pitchFamily="18" charset="0"/>
                                <a:ea typeface="Cambria Math" panose="02040503050406030204" pitchFamily="18" charset="0"/>
                              </a:rPr>
                              <m:t>f</m:t>
                            </m:r>
                          </m:e>
                        </m:d>
                        <m:r>
                          <a:rPr lang="en-US" sz="2000" smtClean="0">
                            <a:latin typeface="Cambria Math" panose="02040503050406030204" pitchFamily="18" charset="0"/>
                            <a:ea typeface="Cambria Math" panose="02040503050406030204" pitchFamily="18" charset="0"/>
                          </a:rPr>
                          <m:t>|</m:t>
                        </m:r>
                      </m:e>
                      <m:sup>
                        <m:r>
                          <a:rPr lang="en-US" sz="2000" smtClean="0">
                            <a:latin typeface="Cambria Math" panose="02040503050406030204" pitchFamily="18" charset="0"/>
                            <a:ea typeface="Cambria Math" panose="02040503050406030204" pitchFamily="18" charset="0"/>
                          </a:rPr>
                          <m:t>2</m:t>
                        </m:r>
                      </m:sup>
                    </m:sSup>
                  </m:oMath>
                </a14:m>
                <a:endParaRPr lang="en-US" sz="2000" dirty="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r>
                      <a:rPr lang="en-US" sz="2000" smtClean="0">
                        <a:latin typeface="Cambria Math" panose="02040503050406030204" pitchFamily="18" charset="0"/>
                        <a:ea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a:latin typeface="Cambria Math" panose="02040503050406030204" pitchFamily="18" charset="0"/>
                            <a:ea typeface="Cambria Math" panose="02040503050406030204" pitchFamily="18" charset="0"/>
                          </a:rPr>
                          <m:t>out</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a:latin typeface="Cambria Math" panose="02040503050406030204" pitchFamily="18" charset="0"/>
                            <a:ea typeface="Cambria Math" panose="02040503050406030204" pitchFamily="18" charset="0"/>
                            <a:cs typeface="Arial" panose="020B0604020202020204" pitchFamily="34" charset="0"/>
                          </a:rPr>
                          <m:t>4</m:t>
                        </m:r>
                        <m:r>
                          <m:rPr>
                            <m:sty m:val="p"/>
                          </m:rPr>
                          <a:rPr lang="en-US" sz="2000">
                            <a:latin typeface="Cambria Math" panose="02040503050406030204" pitchFamily="18" charset="0"/>
                            <a:ea typeface="Cambria Math" panose="02040503050406030204" pitchFamily="18" charset="0"/>
                            <a:cs typeface="Arial" panose="020B0604020202020204" pitchFamily="34" charset="0"/>
                          </a:rPr>
                          <m:t>kT</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R</m:t>
                            </m:r>
                          </m:e>
                          <m:sub>
                            <m:r>
                              <a:rPr lang="en-US" sz="2000">
                                <a:latin typeface="Cambria Math" panose="02040503050406030204" pitchFamily="18" charset="0"/>
                                <a:ea typeface="Cambria Math" panose="02040503050406030204" pitchFamily="18" charset="0"/>
                                <a:cs typeface="Arial" panose="020B0604020202020204" pitchFamily="34" charset="0"/>
                              </a:rPr>
                              <m:t>1</m:t>
                            </m:r>
                          </m:sub>
                        </m:sSub>
                      </m:e>
                    </m:d>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sSubSup>
                          <m:sSubSupPr>
                            <m:ctrlPr>
                              <a:rPr lang="en-US" sz="2000" i="1">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a:latin typeface="Cambria Math" panose="02040503050406030204" pitchFamily="18" charset="0"/>
                                <a:ea typeface="Cambria Math" panose="02040503050406030204" pitchFamily="18" charset="0"/>
                                <a:cs typeface="Arial" panose="020B0604020202020204" pitchFamily="34" charset="0"/>
                              </a:rPr>
                              <m:t>R</m:t>
                            </m:r>
                          </m:e>
                          <m:sub>
                            <m:r>
                              <a:rPr lang="en-US" sz="2000">
                                <a:latin typeface="Cambria Math" panose="02040503050406030204" pitchFamily="18" charset="0"/>
                                <a:ea typeface="Cambria Math" panose="02040503050406030204" pitchFamily="18" charset="0"/>
                                <a:cs typeface="Arial" panose="020B0604020202020204" pitchFamily="34" charset="0"/>
                              </a:rPr>
                              <m:t>2</m:t>
                            </m:r>
                          </m:sub>
                          <m:sup>
                            <m:r>
                              <a:rPr lang="en-US" sz="2000">
                                <a:latin typeface="Cambria Math" panose="02040503050406030204" pitchFamily="18" charset="0"/>
                                <a:ea typeface="Cambria Math" panose="02040503050406030204" pitchFamily="18" charset="0"/>
                                <a:cs typeface="Arial" panose="020B0604020202020204" pitchFamily="34" charset="0"/>
                              </a:rPr>
                              <m:t>2</m:t>
                            </m:r>
                          </m:sup>
                        </m:sSubSup>
                      </m:num>
                      <m:den>
                        <m:sSup>
                          <m:sSupPr>
                            <m:ctrlPr>
                              <a:rPr lang="en-US" sz="2000" i="1">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R</m:t>
                                    </m:r>
                                  </m:e>
                                  <m:sub>
                                    <m:r>
                                      <a:rPr lang="en-US" sz="2000">
                                        <a:latin typeface="Cambria Math" panose="02040503050406030204" pitchFamily="18" charset="0"/>
                                        <a:ea typeface="Cambria Math" panose="02040503050406030204" pitchFamily="18" charset="0"/>
                                        <a:cs typeface="Arial" panose="020B0604020202020204" pitchFamily="34" charset="0"/>
                                      </a:rPr>
                                      <m:t>1</m:t>
                                    </m:r>
                                  </m:sub>
                                </m:sSub>
                                <m:r>
                                  <a:rPr lang="en-US" sz="2000">
                                    <a:latin typeface="Cambria Math" panose="02040503050406030204" pitchFamily="18" charset="0"/>
                                    <a:ea typeface="Cambria Math" panose="02040503050406030204" pitchFamily="18" charset="0"/>
                                    <a:cs typeface="Arial" panose="020B0604020202020204" pitchFamily="34" charset="0"/>
                                  </a:rPr>
                                  <m:t>+ </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R</m:t>
                                    </m:r>
                                  </m:e>
                                  <m:sub>
                                    <m:r>
                                      <a:rPr lang="en-US" sz="2000">
                                        <a:latin typeface="Cambria Math" panose="02040503050406030204" pitchFamily="18" charset="0"/>
                                        <a:ea typeface="Cambria Math" panose="02040503050406030204" pitchFamily="18" charset="0"/>
                                        <a:cs typeface="Arial" panose="020B0604020202020204" pitchFamily="34" charset="0"/>
                                      </a:rPr>
                                      <m:t>2</m:t>
                                    </m:r>
                                  </m:sub>
                                </m:sSub>
                              </m:e>
                            </m:d>
                          </m:e>
                          <m:sup>
                            <m:r>
                              <a:rPr lang="en-US" sz="2000">
                                <a:latin typeface="Cambria Math" panose="02040503050406030204" pitchFamily="18" charset="0"/>
                                <a:ea typeface="Cambria Math" panose="02040503050406030204" pitchFamily="18" charset="0"/>
                                <a:cs typeface="Arial" panose="020B0604020202020204" pitchFamily="34" charset="0"/>
                              </a:rPr>
                              <m:t>2</m:t>
                            </m:r>
                          </m:sup>
                        </m:sSup>
                      </m:den>
                    </m:f>
                  </m:oMath>
                </a14:m>
                <a:endParaRPr lang="en-US" sz="2000" dirty="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acc>
                      <m:accPr>
                        <m:chr m:val="̅"/>
                        <m:ctrlPr>
                          <a:rPr lang="en-US" sz="2000" i="1">
                            <a:latin typeface="Cambria Math" panose="02040503050406030204" pitchFamily="18" charset="0"/>
                            <a:cs typeface="Arial" panose="020B0604020202020204" pitchFamily="34" charset="0"/>
                          </a:rPr>
                        </m:ctrlPr>
                      </m:accPr>
                      <m:e>
                        <m:sSubSup>
                          <m:sSubSupPr>
                            <m:ctrlPr>
                              <a:rPr lang="en-US" sz="2000" i="1">
                                <a:latin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cs typeface="Arial" panose="020B0604020202020204" pitchFamily="34" charset="0"/>
                              </a:rPr>
                              <m:t>V</m:t>
                            </m:r>
                          </m:e>
                          <m:sub>
                            <m:r>
                              <a:rPr lang="en-US" sz="2000" b="0" i="0" smtClean="0">
                                <a:latin typeface="Cambria Math" panose="02040503050406030204" pitchFamily="18" charset="0"/>
                                <a:cs typeface="Arial" panose="020B0604020202020204" pitchFamily="34" charset="0"/>
                              </a:rPr>
                              <m:t>12</m:t>
                            </m:r>
                          </m:sub>
                          <m:sup>
                            <m:r>
                              <a:rPr lang="en-US" sz="2000" i="0">
                                <a:latin typeface="Cambria Math" panose="02040503050406030204" pitchFamily="18" charset="0"/>
                                <a:cs typeface="Arial" panose="020B0604020202020204" pitchFamily="34" charset="0"/>
                              </a:rPr>
                              <m:t>2</m:t>
                            </m:r>
                          </m:sup>
                        </m:sSubSup>
                      </m:e>
                    </m:acc>
                    <m:r>
                      <a:rPr lang="en-US" sz="2000" i="0"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0">
                            <a:latin typeface="Cambria Math" panose="02040503050406030204" pitchFamily="18" charset="0"/>
                            <a:ea typeface="Cambria Math" panose="02040503050406030204" pitchFamily="18" charset="0"/>
                            <a:cs typeface="Arial" panose="020B0604020202020204" pitchFamily="34" charset="0"/>
                          </a:rPr>
                          <m:t>4</m:t>
                        </m:r>
                        <m:r>
                          <m:rPr>
                            <m:sty m:val="p"/>
                          </m:rPr>
                          <a:rPr lang="en-US" sz="2000" i="0">
                            <a:latin typeface="Cambria Math" panose="02040503050406030204" pitchFamily="18" charset="0"/>
                            <a:ea typeface="Cambria Math" panose="02040503050406030204" pitchFamily="18" charset="0"/>
                            <a:cs typeface="Arial" panose="020B0604020202020204" pitchFamily="34" charset="0"/>
                          </a:rPr>
                          <m:t>kT</m:t>
                        </m:r>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smtClean="0">
                                <a:latin typeface="Cambria Math" panose="02040503050406030204" pitchFamily="18" charset="0"/>
                                <a:ea typeface="Cambria Math" panose="02040503050406030204" pitchFamily="18" charset="0"/>
                                <a:cs typeface="Arial" panose="020B0604020202020204" pitchFamily="34" charset="0"/>
                              </a:rPr>
                              <m:t>R</m:t>
                            </m:r>
                          </m:e>
                          <m:sub>
                            <m:r>
                              <a:rPr lang="en-US" sz="2000" i="0" smtClean="0">
                                <a:latin typeface="Cambria Math" panose="02040503050406030204" pitchFamily="18" charset="0"/>
                                <a:ea typeface="Cambria Math" panose="02040503050406030204" pitchFamily="18" charset="0"/>
                                <a:cs typeface="Arial" panose="020B0604020202020204" pitchFamily="34" charset="0"/>
                              </a:rPr>
                              <m:t>1</m:t>
                            </m:r>
                          </m:sub>
                        </m:sSub>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B</m:t>
                        </m:r>
                      </m:e>
                    </m:d>
                    <m:f>
                      <m:fPr>
                        <m:ctrlPr>
                          <a:rPr lang="en-US" sz="2000" i="1">
                            <a:latin typeface="Cambria Math" panose="02040503050406030204" pitchFamily="18" charset="0"/>
                            <a:ea typeface="Cambria Math" panose="02040503050406030204" pitchFamily="18" charset="0"/>
                            <a:cs typeface="Arial" panose="020B0604020202020204" pitchFamily="34" charset="0"/>
                          </a:rPr>
                        </m:ctrlPr>
                      </m:fPr>
                      <m:num>
                        <m:sSubSup>
                          <m:sSubSup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R</m:t>
                            </m:r>
                          </m:e>
                          <m:sub>
                            <m:r>
                              <a:rPr lang="en-US" sz="2000" i="0" smtClean="0">
                                <a:latin typeface="Cambria Math" panose="02040503050406030204" pitchFamily="18" charset="0"/>
                                <a:ea typeface="Cambria Math" panose="02040503050406030204" pitchFamily="18" charset="0"/>
                                <a:cs typeface="Arial" panose="020B0604020202020204" pitchFamily="34" charset="0"/>
                              </a:rPr>
                              <m:t>2</m:t>
                            </m:r>
                          </m:sub>
                          <m:sup>
                            <m:r>
                              <a:rPr lang="en-US" sz="2000" i="0" smtClean="0">
                                <a:latin typeface="Cambria Math" panose="02040503050406030204" pitchFamily="18" charset="0"/>
                                <a:ea typeface="Cambria Math" panose="02040503050406030204" pitchFamily="18" charset="0"/>
                                <a:cs typeface="Arial" panose="020B0604020202020204" pitchFamily="34" charset="0"/>
                              </a:rPr>
                              <m:t>2</m:t>
                            </m:r>
                          </m:sup>
                        </m:sSubSup>
                      </m:num>
                      <m:den>
                        <m:sSup>
                          <m:sSupPr>
                            <m:ctrlPr>
                              <a:rPr lang="en-US" sz="2000" i="1">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R</m:t>
                                    </m:r>
                                  </m:e>
                                  <m:sub>
                                    <m:r>
                                      <a:rPr lang="en-US" sz="2000" i="0">
                                        <a:latin typeface="Cambria Math" panose="02040503050406030204" pitchFamily="18" charset="0"/>
                                        <a:ea typeface="Cambria Math" panose="02040503050406030204" pitchFamily="18" charset="0"/>
                                        <a:cs typeface="Arial" panose="020B0604020202020204" pitchFamily="34" charset="0"/>
                                      </a:rPr>
                                      <m:t>1</m:t>
                                    </m:r>
                                  </m:sub>
                                </m:sSub>
                                <m:r>
                                  <a:rPr lang="en-US" sz="2000" i="0">
                                    <a:latin typeface="Cambria Math" panose="02040503050406030204" pitchFamily="18" charset="0"/>
                                    <a:ea typeface="Cambria Math" panose="02040503050406030204" pitchFamily="18" charset="0"/>
                                    <a:cs typeface="Arial" panose="020B0604020202020204" pitchFamily="34" charset="0"/>
                                  </a:rPr>
                                  <m:t>+ </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i="0">
                                        <a:latin typeface="Cambria Math" panose="02040503050406030204" pitchFamily="18" charset="0"/>
                                        <a:ea typeface="Cambria Math" panose="02040503050406030204" pitchFamily="18" charset="0"/>
                                        <a:cs typeface="Arial" panose="020B0604020202020204" pitchFamily="34" charset="0"/>
                                      </a:rPr>
                                      <m:t>R</m:t>
                                    </m:r>
                                  </m:e>
                                  <m:sub>
                                    <m:r>
                                      <a:rPr lang="en-US" sz="2000" i="0">
                                        <a:latin typeface="Cambria Math" panose="02040503050406030204" pitchFamily="18" charset="0"/>
                                        <a:ea typeface="Cambria Math" panose="02040503050406030204" pitchFamily="18" charset="0"/>
                                        <a:cs typeface="Arial" panose="020B0604020202020204" pitchFamily="34" charset="0"/>
                                      </a:rPr>
                                      <m:t>2</m:t>
                                    </m:r>
                                  </m:sub>
                                </m:sSub>
                              </m:e>
                            </m:d>
                          </m:e>
                          <m:sup>
                            <m:r>
                              <a:rPr lang="en-US" sz="2000" i="0">
                                <a:latin typeface="Cambria Math" panose="02040503050406030204" pitchFamily="18" charset="0"/>
                                <a:ea typeface="Cambria Math" panose="02040503050406030204" pitchFamily="18" charset="0"/>
                                <a:cs typeface="Arial" panose="020B0604020202020204" pitchFamily="34" charset="0"/>
                              </a:rPr>
                              <m:t>2</m:t>
                            </m:r>
                          </m:sup>
                        </m:sSup>
                      </m:den>
                    </m:f>
                  </m:oMath>
                </a14:m>
                <a:endParaRPr lang="en-US" sz="2000" dirty="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smtClean="0">
                            <a:latin typeface="Cambria Math" panose="02040503050406030204" pitchFamily="18" charset="0"/>
                            <a:ea typeface="Cambria Math" panose="02040503050406030204" pitchFamily="18" charset="0"/>
                            <a:cs typeface="Arial" panose="020B0604020202020204" pitchFamily="34" charset="0"/>
                          </a:rPr>
                          <m:t>P</m:t>
                        </m:r>
                      </m:e>
                      <m:sub>
                        <m:r>
                          <a:rPr lang="en-US" sz="2000" smtClean="0">
                            <a:latin typeface="Cambria Math" panose="02040503050406030204" pitchFamily="18" charset="0"/>
                            <a:ea typeface="Cambria Math" panose="02040503050406030204" pitchFamily="18" charset="0"/>
                            <a:cs typeface="Arial" panose="020B0604020202020204" pitchFamily="34" charset="0"/>
                          </a:rPr>
                          <m:t>12</m:t>
                        </m:r>
                      </m:sub>
                    </m:sSub>
                    <m:r>
                      <a:rPr lang="en-US" sz="2000" smtClean="0">
                        <a:latin typeface="Cambria Math" panose="02040503050406030204" pitchFamily="18" charset="0"/>
                        <a:ea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acc>
                          <m:accPr>
                            <m:chr m:val="̅"/>
                            <m:ctrlPr>
                              <a:rPr lang="en-US" sz="2000" i="1">
                                <a:latin typeface="Cambria Math" panose="02040503050406030204" pitchFamily="18" charset="0"/>
                                <a:cs typeface="Arial" panose="020B0604020202020204" pitchFamily="34" charset="0"/>
                              </a:rPr>
                            </m:ctrlPr>
                          </m:accPr>
                          <m:e>
                            <m:sSubSup>
                              <m:sSubSupPr>
                                <m:ctrlPr>
                                  <a:rPr lang="en-US" sz="2000" i="1">
                                    <a:latin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cs typeface="Arial" panose="020B0604020202020204" pitchFamily="34" charset="0"/>
                                  </a:rPr>
                                  <m:t>V</m:t>
                                </m:r>
                              </m:e>
                              <m:sub>
                                <m:r>
                                  <a:rPr lang="en-US" sz="2000" i="0">
                                    <a:latin typeface="Cambria Math" panose="02040503050406030204" pitchFamily="18" charset="0"/>
                                    <a:cs typeface="Arial" panose="020B0604020202020204" pitchFamily="34" charset="0"/>
                                  </a:rPr>
                                  <m:t>12</m:t>
                                </m:r>
                              </m:sub>
                              <m:sup>
                                <m:r>
                                  <a:rPr lang="en-US" sz="2000" i="0">
                                    <a:latin typeface="Cambria Math" panose="02040503050406030204" pitchFamily="18" charset="0"/>
                                    <a:cs typeface="Arial" panose="020B0604020202020204" pitchFamily="34" charset="0"/>
                                  </a:rPr>
                                  <m:t>2</m:t>
                                </m:r>
                              </m:sup>
                            </m:sSubSup>
                          </m:e>
                        </m:acc>
                      </m:num>
                      <m:den>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R</m:t>
                            </m:r>
                          </m:e>
                          <m:sub>
                            <m:r>
                              <a:rPr lang="en-US" sz="2000" b="0" i="0" smtClean="0">
                                <a:latin typeface="Cambria Math" panose="02040503050406030204" pitchFamily="18" charset="0"/>
                                <a:cs typeface="Arial" panose="020B0604020202020204" pitchFamily="34" charset="0"/>
                              </a:rPr>
                              <m:t>2</m:t>
                            </m:r>
                          </m:sub>
                        </m:sSub>
                      </m:den>
                    </m:f>
                    <m:r>
                      <a:rPr lang="en-US" sz="2000" b="0" i="0" smtClean="0">
                        <a:latin typeface="Cambria Math" panose="02040503050406030204" pitchFamily="18" charset="0"/>
                        <a:cs typeface="Arial" panose="020B0604020202020204" pitchFamily="34" charset="0"/>
                      </a:rPr>
                      <m:t>=</m:t>
                    </m:r>
                    <m:d>
                      <m:d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smtClean="0">
                            <a:latin typeface="Cambria Math" panose="02040503050406030204" pitchFamily="18" charset="0"/>
                            <a:ea typeface="Cambria Math" panose="02040503050406030204" pitchFamily="18" charset="0"/>
                            <a:cs typeface="Arial" panose="020B0604020202020204" pitchFamily="34" charset="0"/>
                          </a:rPr>
                          <m:t>4</m:t>
                        </m:r>
                        <m:r>
                          <m:rPr>
                            <m:sty m:val="p"/>
                          </m:rPr>
                          <a:rPr lang="en-US" sz="2000" smtClean="0">
                            <a:latin typeface="Cambria Math" panose="02040503050406030204" pitchFamily="18" charset="0"/>
                            <a:ea typeface="Cambria Math" panose="02040503050406030204" pitchFamily="18" charset="0"/>
                            <a:cs typeface="Arial" panose="020B0604020202020204" pitchFamily="34" charset="0"/>
                          </a:rPr>
                          <m:t>kTB</m:t>
                        </m:r>
                      </m:e>
                    </m:d>
                    <m:f>
                      <m:f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smtClean="0">
                                <a:latin typeface="Cambria Math" panose="02040503050406030204" pitchFamily="18" charset="0"/>
                                <a:ea typeface="Cambria Math" panose="02040503050406030204" pitchFamily="18" charset="0"/>
                                <a:cs typeface="Arial" panose="020B0604020202020204" pitchFamily="34" charset="0"/>
                              </a:rPr>
                              <m:t>R</m:t>
                            </m:r>
                          </m:e>
                          <m:sub>
                            <m:r>
                              <a:rPr lang="en-US" sz="2000"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smtClean="0">
                                <a:latin typeface="Cambria Math" panose="02040503050406030204" pitchFamily="18" charset="0"/>
                                <a:ea typeface="Cambria Math" panose="02040503050406030204" pitchFamily="18" charset="0"/>
                                <a:cs typeface="Arial" panose="020B0604020202020204" pitchFamily="34" charset="0"/>
                              </a:rPr>
                              <m:t>R</m:t>
                            </m:r>
                          </m:e>
                          <m:sub>
                            <m:r>
                              <a:rPr lang="en-US" sz="2000" smtClean="0">
                                <a:latin typeface="Cambria Math" panose="02040503050406030204" pitchFamily="18" charset="0"/>
                                <a:ea typeface="Cambria Math" panose="02040503050406030204" pitchFamily="18" charset="0"/>
                                <a:cs typeface="Arial" panose="020B0604020202020204" pitchFamily="34" charset="0"/>
                              </a:rPr>
                              <m:t>2</m:t>
                            </m:r>
                          </m:sub>
                        </m:sSub>
                      </m:num>
                      <m:den>
                        <m:sSup>
                          <m:sSup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smtClean="0">
                                        <a:latin typeface="Cambria Math" panose="02040503050406030204" pitchFamily="18" charset="0"/>
                                        <a:ea typeface="Cambria Math" panose="02040503050406030204" pitchFamily="18" charset="0"/>
                                        <a:cs typeface="Arial" panose="020B0604020202020204" pitchFamily="34" charset="0"/>
                                      </a:rPr>
                                      <m:t>R</m:t>
                                    </m:r>
                                  </m:e>
                                  <m:sub>
                                    <m:r>
                                      <a:rPr lang="en-US" sz="2000" smtClean="0">
                                        <a:latin typeface="Cambria Math" panose="02040503050406030204" pitchFamily="18" charset="0"/>
                                        <a:ea typeface="Cambria Math" panose="02040503050406030204" pitchFamily="18" charset="0"/>
                                        <a:cs typeface="Arial" panose="020B0604020202020204" pitchFamily="34" charset="0"/>
                                      </a:rPr>
                                      <m:t>1</m:t>
                                    </m:r>
                                  </m:sub>
                                </m:sSub>
                                <m:r>
                                  <a:rPr lang="en-US" sz="2000"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smtClean="0">
                                        <a:latin typeface="Cambria Math" panose="02040503050406030204" pitchFamily="18" charset="0"/>
                                        <a:ea typeface="Cambria Math" panose="02040503050406030204" pitchFamily="18" charset="0"/>
                                        <a:cs typeface="Arial" panose="020B0604020202020204" pitchFamily="34" charset="0"/>
                                      </a:rPr>
                                      <m:t>R</m:t>
                                    </m:r>
                                  </m:e>
                                  <m:sub>
                                    <m:r>
                                      <a:rPr lang="en-US" sz="2000" smtClean="0">
                                        <a:latin typeface="Cambria Math" panose="02040503050406030204" pitchFamily="18" charset="0"/>
                                        <a:ea typeface="Cambria Math" panose="02040503050406030204" pitchFamily="18" charset="0"/>
                                        <a:cs typeface="Arial" panose="020B0604020202020204" pitchFamily="34" charset="0"/>
                                      </a:rPr>
                                      <m:t>2</m:t>
                                    </m:r>
                                  </m:sub>
                                </m:sSub>
                              </m:e>
                            </m:d>
                          </m:e>
                          <m:sup>
                            <m:r>
                              <a:rPr lang="en-US" sz="2000" smtClean="0">
                                <a:latin typeface="Cambria Math" panose="02040503050406030204" pitchFamily="18" charset="0"/>
                                <a:ea typeface="Cambria Math" panose="02040503050406030204" pitchFamily="18" charset="0"/>
                                <a:cs typeface="Arial" panose="020B0604020202020204" pitchFamily="34" charset="0"/>
                              </a:rPr>
                              <m:t>2</m:t>
                            </m:r>
                          </m:sup>
                        </m:sSup>
                      </m:den>
                    </m:f>
                  </m:oMath>
                </a14:m>
                <a:endParaRPr lang="en-US" sz="200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9" name="Content Placeholder 2">
                <a:extLst>
                  <a:ext uri="{FF2B5EF4-FFF2-40B4-BE49-F238E27FC236}">
                    <a16:creationId xmlns:a16="http://schemas.microsoft.com/office/drawing/2014/main" id="{F2C9814B-3456-49AA-8701-B6D40D49F1F5}"/>
                  </a:ext>
                </a:extLst>
              </p:cNvPr>
              <p:cNvSpPr txBox="1">
                <a:spLocks noRot="1" noChangeAspect="1" noMove="1" noResize="1" noEditPoints="1" noAdjustHandles="1" noChangeArrowheads="1" noChangeShapeType="1" noTextEdit="1"/>
              </p:cNvSpPr>
              <p:nvPr/>
            </p:nvSpPr>
            <p:spPr>
              <a:xfrm>
                <a:off x="3925614" y="811924"/>
                <a:ext cx="5060731" cy="3846786"/>
              </a:xfrm>
              <a:prstGeom prst="rect">
                <a:avLst/>
              </a:prstGeom>
              <a:blipFill>
                <a:blip r:embed="rId2"/>
                <a:stretch>
                  <a:fillRect l="-1084"/>
                </a:stretch>
              </a:blipFill>
            </p:spPr>
            <p:txBody>
              <a:bodyPr/>
              <a:lstStyle/>
              <a:p>
                <a:r>
                  <a:rPr lang="en-GB">
                    <a:noFill/>
                  </a:rPr>
                  <a:t> </a:t>
                </a:r>
              </a:p>
            </p:txBody>
          </p:sp>
        </mc:Fallback>
      </mc:AlternateContent>
      <p:pic>
        <p:nvPicPr>
          <p:cNvPr id="23" name="Picture 22" descr="Diagram, schematic&#10;&#10;Description automatically generated">
            <a:extLst>
              <a:ext uri="{FF2B5EF4-FFF2-40B4-BE49-F238E27FC236}">
                <a16:creationId xmlns:a16="http://schemas.microsoft.com/office/drawing/2014/main" id="{AB2639BE-25F5-45BD-AD73-F74907C9A488}"/>
              </a:ext>
            </a:extLst>
          </p:cNvPr>
          <p:cNvPicPr>
            <a:picLocks noChangeAspect="1"/>
          </p:cNvPicPr>
          <p:nvPr/>
        </p:nvPicPr>
        <p:blipFill>
          <a:blip r:embed="rId3"/>
          <a:stretch>
            <a:fillRect/>
          </a:stretch>
        </p:blipFill>
        <p:spPr>
          <a:xfrm>
            <a:off x="299578" y="667759"/>
            <a:ext cx="3626036" cy="4057859"/>
          </a:xfrm>
          <a:prstGeom prst="rect">
            <a:avLst/>
          </a:prstGeom>
        </p:spPr>
      </p:pic>
    </p:spTree>
    <p:extLst>
      <p:ext uri="{BB962C8B-B14F-4D97-AF65-F5344CB8AC3E}">
        <p14:creationId xmlns:p14="http://schemas.microsoft.com/office/powerpoint/2010/main" val="249944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F4A4-2245-4C86-885E-2EF9E43F0F05}"/>
              </a:ext>
            </a:extLst>
          </p:cNvPr>
          <p:cNvSpPr>
            <a:spLocks noGrp="1"/>
          </p:cNvSpPr>
          <p:nvPr>
            <p:ph type="title"/>
          </p:nvPr>
        </p:nvSpPr>
        <p:spPr/>
        <p:txBody>
          <a:bodyPr/>
          <a:lstStyle/>
          <a:p>
            <a:r>
              <a:rPr lang="en-US" dirty="0"/>
              <a:t>Solution 6.3 </a:t>
            </a:r>
            <a:endParaRPr lang="en-GB" dirty="0"/>
          </a:p>
        </p:txBody>
      </p:sp>
      <p:sp>
        <p:nvSpPr>
          <p:cNvPr id="3" name="Slide Number Placeholder 2">
            <a:extLst>
              <a:ext uri="{FF2B5EF4-FFF2-40B4-BE49-F238E27FC236}">
                <a16:creationId xmlns:a16="http://schemas.microsoft.com/office/drawing/2014/main" id="{C7A1EF93-E4CF-4970-B7FB-8035FBC91A57}"/>
              </a:ext>
            </a:extLst>
          </p:cNvPr>
          <p:cNvSpPr>
            <a:spLocks noGrp="1"/>
          </p:cNvSpPr>
          <p:nvPr>
            <p:ph type="sldNum" sz="quarter" idx="12"/>
          </p:nvPr>
        </p:nvSpPr>
        <p:spPr/>
        <p:txBody>
          <a:bodyPr/>
          <a:lstStyle/>
          <a:p>
            <a:fld id="{8836216C-5BC3-7C44-80F8-E30864FFC228}" type="slidenum">
              <a:rPr lang="en-US" smtClean="0"/>
              <a:t>40</a:t>
            </a:fld>
            <a:endParaRPr lang="en-US"/>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43BD8FD-23F6-4F2C-B4D3-7B3C9356F2FF}"/>
                  </a:ext>
                </a:extLst>
              </p:cNvPr>
              <p:cNvSpPr txBox="1">
                <a:spLocks/>
              </p:cNvSpPr>
              <p:nvPr/>
            </p:nvSpPr>
            <p:spPr>
              <a:xfrm>
                <a:off x="63903" y="3334407"/>
                <a:ext cx="8753476" cy="1602999"/>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out</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e>
                            </m:d>
                          </m:e>
                          <m:sup>
                            <m:r>
                              <a:rPr lang="en-US" sz="2000" i="0">
                                <a:latin typeface="Cambria Math" panose="02040503050406030204" pitchFamily="18" charset="0"/>
                                <a:ea typeface="Cambria Math" panose="02040503050406030204" pitchFamily="18" charset="0"/>
                              </a:rPr>
                              <m:t>2</m:t>
                            </m:r>
                          </m:sup>
                        </m:sSup>
                      </m:den>
                    </m:f>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b="0" i="0" smtClean="0">
                            <a:latin typeface="Cambria Math" panose="02040503050406030204" pitchFamily="18" charset="0"/>
                            <a:ea typeface="Cambria Math" panose="02040503050406030204" pitchFamily="18" charset="0"/>
                          </a:rPr>
                          <m:t>kT</m:t>
                        </m:r>
                        <m:r>
                          <m:rPr>
                            <m:sty m:val="p"/>
                          </m:rPr>
                          <a:rPr lang="el-GR" sz="2000" i="0" smtClean="0">
                            <a:latin typeface="Cambria Math" panose="02040503050406030204" pitchFamily="18" charset="0"/>
                            <a:ea typeface="Cambria Math" panose="02040503050406030204" pitchFamily="18" charset="0"/>
                          </a:rPr>
                          <m:t>γ</m:t>
                        </m:r>
                      </m:num>
                      <m:den>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gm</m:t>
                            </m:r>
                          </m:e>
                          <m:sub>
                            <m:r>
                              <a:rPr lang="en-US" sz="2000" b="0" i="1" smtClean="0">
                                <a:latin typeface="Cambria Math" panose="02040503050406030204" pitchFamily="18" charset="0"/>
                                <a:ea typeface="Cambria Math" panose="02040503050406030204" pitchFamily="18" charset="0"/>
                              </a:rPr>
                              <m:t>1</m:t>
                            </m:r>
                          </m:sub>
                        </m:sSub>
                      </m:den>
                    </m:f>
                  </m:oMath>
                </a14:m>
                <a:r>
                  <a:rPr lang="en-US" sz="2000" dirty="0">
                    <a:ea typeface="Cambria Math" panose="02040503050406030204" pitchFamily="18" charset="0"/>
                  </a:rPr>
                  <a:t> </a:t>
                </a:r>
                <a:r>
                  <a:rPr lang="en-US" sz="2000"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gm</m:t>
                                        </m:r>
                                      </m:e>
                                      <m:sub>
                                        <m:r>
                                          <a:rPr lang="en-US" sz="2000">
                                            <a:latin typeface="Cambria Math" panose="02040503050406030204" pitchFamily="18" charset="0"/>
                                            <a:ea typeface="Cambria Math" panose="02040503050406030204" pitchFamily="18" charset="0"/>
                                          </a:rPr>
                                          <m:t>1</m:t>
                                        </m:r>
                                      </m:sub>
                                    </m:sSub>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L</m:t>
                                    </m:r>
                                    <m:r>
                                      <a:rPr lang="en-US" sz="2000">
                                        <a:latin typeface="Cambria Math" panose="02040503050406030204" pitchFamily="18" charset="0"/>
                                        <a:ea typeface="Cambria Math" panose="02040503050406030204" pitchFamily="18" charset="0"/>
                                      </a:rPr>
                                      <m:t>1</m:t>
                                    </m:r>
                                  </m:sub>
                                </m:sSub>
                              </m:e>
                            </m:d>
                          </m:e>
                          <m:sup>
                            <m:r>
                              <a:rPr lang="en-US" sz="2000" i="0">
                                <a:latin typeface="Cambria Math" panose="02040503050406030204" pitchFamily="18" charset="0"/>
                                <a:ea typeface="Cambria Math" panose="02040503050406030204" pitchFamily="18" charset="0"/>
                              </a:rPr>
                              <m:t>2</m:t>
                            </m:r>
                          </m:sup>
                        </m:sSup>
                      </m:den>
                    </m:f>
                  </m:oMath>
                </a14:m>
                <a:r>
                  <a:rPr lang="en-US" sz="2000" b="0" dirty="0">
                    <a:latin typeface="Cambria Math" panose="02040503050406030204" pitchFamily="18" charset="0"/>
                    <a:ea typeface="Cambria Math" panose="02040503050406030204" pitchFamily="18" charset="0"/>
                  </a:rPr>
                  <a:t> +</a:t>
                </a:r>
                <a:r>
                  <a:rPr lang="en-US" sz="2000" dirty="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0">
                            <a:latin typeface="Cambria Math" panose="02040503050406030204" pitchFamily="18" charset="0"/>
                            <a:ea typeface="Cambria Math" panose="02040503050406030204" pitchFamily="18" charset="0"/>
                          </a:rPr>
                          <m:t>4</m:t>
                        </m:r>
                        <m:r>
                          <m:rPr>
                            <m:sty m:val="p"/>
                          </m:rPr>
                          <a:rPr lang="en-US" sz="2000" i="0">
                            <a:latin typeface="Cambria Math" panose="02040503050406030204" pitchFamily="18" charset="0"/>
                            <a:ea typeface="Cambria Math" panose="02040503050406030204" pitchFamily="18" charset="0"/>
                          </a:rPr>
                          <m:t>kTγ</m:t>
                        </m:r>
                      </m:num>
                      <m:den>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gm</m:t>
                            </m:r>
                          </m:e>
                          <m:sub>
                            <m:r>
                              <a:rPr lang="en-US" sz="2000" b="0" i="0" smtClean="0">
                                <a:latin typeface="Cambria Math" panose="02040503050406030204" pitchFamily="18" charset="0"/>
                                <a:ea typeface="Cambria Math" panose="02040503050406030204" pitchFamily="18" charset="0"/>
                              </a:rPr>
                              <m:t>2</m:t>
                            </m:r>
                          </m:sub>
                        </m:sSub>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r>
                                      <a:rPr lang="en-US" sz="2000" b="0" i="0"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e>
                            </m:d>
                          </m:e>
                          <m:sup>
                            <m:r>
                              <a:rPr lang="en-US" sz="2000" b="0" i="0" smtClean="0">
                                <a:latin typeface="Cambria Math" panose="02040503050406030204" pitchFamily="18" charset="0"/>
                                <a:ea typeface="Cambria Math" panose="02040503050406030204" pitchFamily="18" charset="0"/>
                              </a:rPr>
                              <m:t>2</m:t>
                            </m:r>
                          </m:sup>
                        </m:sSup>
                      </m:den>
                    </m:f>
                  </m:oMath>
                </a14:m>
                <a:r>
                  <a:rPr lang="en-US" sz="2000" b="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kTR</m:t>
                            </m:r>
                          </m:e>
                          <m:sub>
                            <m:r>
                              <m:rPr>
                                <m:sty m:val="p"/>
                              </m:rPr>
                              <a:rPr lang="en-US" sz="2000">
                                <a:latin typeface="Cambria Math" panose="02040503050406030204" pitchFamily="18" charset="0"/>
                                <a:ea typeface="Cambria Math" panose="02040503050406030204" pitchFamily="18" charset="0"/>
                              </a:rPr>
                              <m:t>L</m:t>
                            </m:r>
                            <m:r>
                              <a:rPr lang="en-US" sz="2000" b="0" i="1" smtClean="0">
                                <a:latin typeface="Cambria Math" panose="02040503050406030204" pitchFamily="18" charset="0"/>
                                <a:ea typeface="Cambria Math" panose="02040503050406030204" pitchFamily="18" charset="0"/>
                              </a:rPr>
                              <m:t>2</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e>
                            </m:d>
                          </m:e>
                          <m:sup>
                            <m:r>
                              <a:rPr lang="en-US" sz="2000">
                                <a:latin typeface="Cambria Math" panose="02040503050406030204" pitchFamily="18" charset="0"/>
                                <a:ea typeface="Cambria Math" panose="02040503050406030204" pitchFamily="18" charset="0"/>
                              </a:rPr>
                              <m:t>2</m:t>
                            </m:r>
                          </m:sup>
                        </m:sSup>
                      </m:den>
                    </m:f>
                  </m:oMath>
                </a14:m>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8" name="Content Placeholder 2">
                <a:extLst>
                  <a:ext uri="{FF2B5EF4-FFF2-40B4-BE49-F238E27FC236}">
                    <a16:creationId xmlns:a16="http://schemas.microsoft.com/office/drawing/2014/main" id="{E43BD8FD-23F6-4F2C-B4D3-7B3C9356F2FF}"/>
                  </a:ext>
                </a:extLst>
              </p:cNvPr>
              <p:cNvSpPr txBox="1">
                <a:spLocks noRot="1" noChangeAspect="1" noMove="1" noResize="1" noEditPoints="1" noAdjustHandles="1" noChangeArrowheads="1" noChangeShapeType="1" noTextEdit="1"/>
              </p:cNvSpPr>
              <p:nvPr/>
            </p:nvSpPr>
            <p:spPr>
              <a:xfrm>
                <a:off x="63903" y="3334407"/>
                <a:ext cx="8753476" cy="1602999"/>
              </a:xfrm>
              <a:prstGeom prst="rect">
                <a:avLst/>
              </a:prstGeom>
              <a:blipFill>
                <a:blip r:embed="rId2"/>
                <a:stretch>
                  <a:fillRect/>
                </a:stretch>
              </a:blipFill>
            </p:spPr>
            <p:txBody>
              <a:bodyPr/>
              <a:lstStyle/>
              <a:p>
                <a:r>
                  <a:rPr lang="en-GB">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E545FC35-A221-40D6-A8D5-FC9CC92043AC}"/>
              </a:ext>
            </a:extLst>
          </p:cNvPr>
          <p:cNvPicPr>
            <a:picLocks noChangeAspect="1"/>
          </p:cNvPicPr>
          <p:nvPr/>
        </p:nvPicPr>
        <p:blipFill>
          <a:blip r:embed="rId3"/>
          <a:stretch>
            <a:fillRect/>
          </a:stretch>
        </p:blipFill>
        <p:spPr>
          <a:xfrm>
            <a:off x="282719" y="678940"/>
            <a:ext cx="3880504" cy="3133835"/>
          </a:xfrm>
          <a:prstGeom prst="rect">
            <a:avLst/>
          </a:prstGeom>
        </p:spPr>
      </p:pic>
      <p:cxnSp>
        <p:nvCxnSpPr>
          <p:cNvPr id="7" name="Straight Connector 6">
            <a:extLst>
              <a:ext uri="{FF2B5EF4-FFF2-40B4-BE49-F238E27FC236}">
                <a16:creationId xmlns:a16="http://schemas.microsoft.com/office/drawing/2014/main" id="{878792CF-FB8B-494C-93E8-35E44694128E}"/>
              </a:ext>
            </a:extLst>
          </p:cNvPr>
          <p:cNvCxnSpPr/>
          <p:nvPr/>
        </p:nvCxnSpPr>
        <p:spPr>
          <a:xfrm>
            <a:off x="4921489" y="161931"/>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32AABB5-8790-45BD-AB58-F4FE2D0F0A4B}"/>
              </a:ext>
            </a:extLst>
          </p:cNvPr>
          <p:cNvCxnSpPr/>
          <p:nvPr/>
        </p:nvCxnSpPr>
        <p:spPr>
          <a:xfrm>
            <a:off x="4921489" y="1565062"/>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6C405AB-1BE1-490F-83D0-257A94F1B878}"/>
              </a:ext>
            </a:extLst>
          </p:cNvPr>
          <p:cNvSpPr txBox="1"/>
          <p:nvPr/>
        </p:nvSpPr>
        <p:spPr>
          <a:xfrm>
            <a:off x="5425985" y="1624894"/>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F50771-4664-46EC-87B7-D0766B126852}"/>
                  </a:ext>
                </a:extLst>
              </p:cNvPr>
              <p:cNvSpPr txBox="1"/>
              <p:nvPr/>
            </p:nvSpPr>
            <p:spPr>
              <a:xfrm>
                <a:off x="4140200" y="481731"/>
                <a:ext cx="721275" cy="5139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m:t>
                          </m:r>
                          <m:r>
                            <a:rPr lang="en-US" sz="1600" b="1" i="0" smtClean="0">
                              <a:latin typeface="Cambria Math" panose="02040503050406030204" pitchFamily="18" charset="0"/>
                              <a:ea typeface="Cambria Math" panose="02040503050406030204" pitchFamily="18" charset="0"/>
                            </a:rPr>
                            <m:t>𝐀</m:t>
                          </m:r>
                        </m:e>
                        <m:sub>
                          <m:r>
                            <a:rPr lang="en-US" sz="1600" b="1" i="0" smtClean="0">
                              <a:latin typeface="Cambria Math" panose="02040503050406030204" pitchFamily="18" charset="0"/>
                              <a:ea typeface="Cambria Math" panose="02040503050406030204" pitchFamily="18" charset="0"/>
                            </a:rPr>
                            <m:t>𝐯𝟏</m:t>
                          </m:r>
                        </m:sub>
                      </m:sSub>
                      <m:sSup>
                        <m:sSupPr>
                          <m:ctrlPr>
                            <a:rPr lang="en-US" sz="1600" b="1" i="1" smtClean="0">
                              <a:latin typeface="Cambria Math" panose="02040503050406030204" pitchFamily="18" charset="0"/>
                              <a:ea typeface="Cambria Math" panose="02040503050406030204" pitchFamily="18" charset="0"/>
                            </a:rPr>
                          </m:ctrlPr>
                        </m:sSupPr>
                        <m:e>
                          <m:d>
                            <m:dPr>
                              <m:begChr m:val=""/>
                              <m:endChr m:val="|"/>
                              <m:ctrlPr>
                                <a:rPr lang="en-US" sz="1600" b="1" i="1" smtClean="0">
                                  <a:latin typeface="Cambria Math" panose="02040503050406030204" pitchFamily="18" charset="0"/>
                                  <a:ea typeface="Cambria Math" panose="02040503050406030204" pitchFamily="18" charset="0"/>
                                </a:rPr>
                              </m:ctrlPr>
                            </m:dPr>
                            <m:e>
                              <m:r>
                                <a:rPr lang="en-GB" b="1">
                                  <a:latin typeface="Cambria Math" panose="02040503050406030204" pitchFamily="18" charset="0"/>
                                </a:rPr>
                                <m:t>​</m:t>
                              </m:r>
                            </m:e>
                          </m:d>
                        </m:e>
                        <m:sup>
                          <m:r>
                            <a:rPr lang="en-US" sz="1600" b="1" i="1" smtClean="0">
                              <a:latin typeface="Cambria Math" panose="02040503050406030204" pitchFamily="18" charset="0"/>
                              <a:ea typeface="Cambria Math" panose="02040503050406030204" pitchFamily="18" charset="0"/>
                            </a:rPr>
                            <m:t>𝟐</m:t>
                          </m:r>
                        </m:sup>
                      </m:sSup>
                    </m:oMath>
                  </m:oMathPara>
                </a14:m>
                <a:endParaRPr lang="en-GB" sz="1600" b="1"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04F50771-4664-46EC-87B7-D0766B126852}"/>
                  </a:ext>
                </a:extLst>
              </p:cNvPr>
              <p:cNvSpPr txBox="1">
                <a:spLocks noRot="1" noChangeAspect="1" noMove="1" noResize="1" noEditPoints="1" noAdjustHandles="1" noChangeArrowheads="1" noChangeShapeType="1" noTextEdit="1"/>
              </p:cNvSpPr>
              <p:nvPr/>
            </p:nvSpPr>
            <p:spPr>
              <a:xfrm>
                <a:off x="4140200" y="481731"/>
                <a:ext cx="721275" cy="513923"/>
              </a:xfrm>
              <a:prstGeom prst="rect">
                <a:avLst/>
              </a:prstGeom>
              <a:blipFill>
                <a:blip r:embed="rId4"/>
                <a:stretch>
                  <a:fillRect/>
                </a:stretch>
              </a:blipFill>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B68F20AA-2F27-4E82-B818-027C685B3B18}"/>
              </a:ext>
            </a:extLst>
          </p:cNvPr>
          <p:cNvCxnSpPr/>
          <p:nvPr/>
        </p:nvCxnSpPr>
        <p:spPr>
          <a:xfrm>
            <a:off x="4921489" y="616958"/>
            <a:ext cx="1008993"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69CBA8D-EB46-4DC6-A858-C82629E5BB77}"/>
              </a:ext>
            </a:extLst>
          </p:cNvPr>
          <p:cNvCxnSpPr/>
          <p:nvPr/>
        </p:nvCxnSpPr>
        <p:spPr>
          <a:xfrm>
            <a:off x="5930482" y="616958"/>
            <a:ext cx="686639" cy="625797"/>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61B9082-25F3-449B-A017-4BF3ADC1424C}"/>
              </a:ext>
            </a:extLst>
          </p:cNvPr>
          <p:cNvCxnSpPr/>
          <p:nvPr/>
        </p:nvCxnSpPr>
        <p:spPr>
          <a:xfrm>
            <a:off x="7425297" y="161931"/>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7BF5001-09A2-4B24-A236-1DD4719154B1}"/>
              </a:ext>
            </a:extLst>
          </p:cNvPr>
          <p:cNvCxnSpPr/>
          <p:nvPr/>
        </p:nvCxnSpPr>
        <p:spPr>
          <a:xfrm>
            <a:off x="7425297" y="1565062"/>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E4681E0-1FF5-40F9-B18C-D0B541FA99F7}"/>
              </a:ext>
            </a:extLst>
          </p:cNvPr>
          <p:cNvSpPr txBox="1"/>
          <p:nvPr/>
        </p:nvSpPr>
        <p:spPr>
          <a:xfrm>
            <a:off x="7929793" y="1624894"/>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E9DEC0F-5007-41C3-9CC8-B74F564C5051}"/>
                  </a:ext>
                </a:extLst>
              </p:cNvPr>
              <p:cNvSpPr txBox="1"/>
              <p:nvPr/>
            </p:nvSpPr>
            <p:spPr>
              <a:xfrm>
                <a:off x="6644008" y="481731"/>
                <a:ext cx="721275" cy="5139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m:t>
                          </m:r>
                          <m:r>
                            <a:rPr lang="en-US" sz="1600" b="1" i="0" smtClean="0">
                              <a:latin typeface="Cambria Math" panose="02040503050406030204" pitchFamily="18" charset="0"/>
                              <a:ea typeface="Cambria Math" panose="02040503050406030204" pitchFamily="18" charset="0"/>
                            </a:rPr>
                            <m:t>𝐀</m:t>
                          </m:r>
                        </m:e>
                        <m:sub>
                          <m:r>
                            <a:rPr lang="en-US" sz="1600" b="1" i="0" smtClean="0">
                              <a:latin typeface="Cambria Math" panose="02040503050406030204" pitchFamily="18" charset="0"/>
                              <a:ea typeface="Cambria Math" panose="02040503050406030204" pitchFamily="18" charset="0"/>
                            </a:rPr>
                            <m:t>𝐯</m:t>
                          </m:r>
                          <m:r>
                            <a:rPr lang="en-US" sz="1600" b="1" i="1" smtClean="0">
                              <a:latin typeface="Cambria Math" panose="02040503050406030204" pitchFamily="18" charset="0"/>
                              <a:ea typeface="Cambria Math" panose="02040503050406030204" pitchFamily="18" charset="0"/>
                            </a:rPr>
                            <m:t>𝟐</m:t>
                          </m:r>
                        </m:sub>
                      </m:sSub>
                      <m:sSup>
                        <m:sSupPr>
                          <m:ctrlPr>
                            <a:rPr lang="en-US" sz="1600" b="1" i="1" smtClean="0">
                              <a:latin typeface="Cambria Math" panose="02040503050406030204" pitchFamily="18" charset="0"/>
                              <a:ea typeface="Cambria Math" panose="02040503050406030204" pitchFamily="18" charset="0"/>
                            </a:rPr>
                          </m:ctrlPr>
                        </m:sSupPr>
                        <m:e>
                          <m:d>
                            <m:dPr>
                              <m:begChr m:val=""/>
                              <m:endChr m:val="|"/>
                              <m:ctrlPr>
                                <a:rPr lang="en-US" sz="1600" b="1" i="1" smtClean="0">
                                  <a:latin typeface="Cambria Math" panose="02040503050406030204" pitchFamily="18" charset="0"/>
                                  <a:ea typeface="Cambria Math" panose="02040503050406030204" pitchFamily="18" charset="0"/>
                                </a:rPr>
                              </m:ctrlPr>
                            </m:dPr>
                            <m:e>
                              <m:r>
                                <a:rPr lang="en-GB" b="1">
                                  <a:latin typeface="Cambria Math" panose="02040503050406030204" pitchFamily="18" charset="0"/>
                                </a:rPr>
                                <m:t>​</m:t>
                              </m:r>
                            </m:e>
                          </m:d>
                        </m:e>
                        <m:sup>
                          <m:r>
                            <a:rPr lang="en-US" sz="1600" b="1" i="1" smtClean="0">
                              <a:latin typeface="Cambria Math" panose="02040503050406030204" pitchFamily="18" charset="0"/>
                              <a:ea typeface="Cambria Math" panose="02040503050406030204" pitchFamily="18" charset="0"/>
                            </a:rPr>
                            <m:t>𝟐</m:t>
                          </m:r>
                        </m:sup>
                      </m:sSup>
                    </m:oMath>
                  </m:oMathPara>
                </a14:m>
                <a:endParaRPr lang="en-GB" sz="1600" b="1" dirty="0">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4E9DEC0F-5007-41C3-9CC8-B74F564C5051}"/>
                  </a:ext>
                </a:extLst>
              </p:cNvPr>
              <p:cNvSpPr txBox="1">
                <a:spLocks noRot="1" noChangeAspect="1" noMove="1" noResize="1" noEditPoints="1" noAdjustHandles="1" noChangeArrowheads="1" noChangeShapeType="1" noTextEdit="1"/>
              </p:cNvSpPr>
              <p:nvPr/>
            </p:nvSpPr>
            <p:spPr>
              <a:xfrm>
                <a:off x="6644008" y="481731"/>
                <a:ext cx="721275" cy="513923"/>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691BB90F-4349-4CA1-B0EA-924D072DF46B}"/>
              </a:ext>
            </a:extLst>
          </p:cNvPr>
          <p:cNvCxnSpPr>
            <a:cxnSpLocks/>
          </p:cNvCxnSpPr>
          <p:nvPr/>
        </p:nvCxnSpPr>
        <p:spPr>
          <a:xfrm>
            <a:off x="7425297" y="616958"/>
            <a:ext cx="1473607"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B16C8D5-8B33-4CD9-B171-823797FD7361}"/>
              </a:ext>
            </a:extLst>
          </p:cNvPr>
          <p:cNvCxnSpPr>
            <a:cxnSpLocks/>
          </p:cNvCxnSpPr>
          <p:nvPr/>
        </p:nvCxnSpPr>
        <p:spPr>
          <a:xfrm flipH="1">
            <a:off x="6487511" y="3656715"/>
            <a:ext cx="540157" cy="38714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B01500D-B63A-4A1A-8C7F-7B937E1F9C31}"/>
              </a:ext>
            </a:extLst>
          </p:cNvPr>
          <p:cNvCxnSpPr>
            <a:cxnSpLocks/>
          </p:cNvCxnSpPr>
          <p:nvPr/>
        </p:nvCxnSpPr>
        <p:spPr>
          <a:xfrm>
            <a:off x="7027668" y="3656715"/>
            <a:ext cx="420652" cy="40552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42940F5-D599-4DEB-A091-AB84FA046C7A}"/>
              </a:ext>
            </a:extLst>
          </p:cNvPr>
          <p:cNvCxnSpPr/>
          <p:nvPr/>
        </p:nvCxnSpPr>
        <p:spPr>
          <a:xfrm>
            <a:off x="6220234" y="2046813"/>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C3C2081-01D6-4DC6-9BF8-979EC88E1368}"/>
              </a:ext>
            </a:extLst>
          </p:cNvPr>
          <p:cNvCxnSpPr/>
          <p:nvPr/>
        </p:nvCxnSpPr>
        <p:spPr>
          <a:xfrm>
            <a:off x="6220234" y="3449944"/>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105A2B2-7D56-46A7-914B-85616DD7447E}"/>
              </a:ext>
            </a:extLst>
          </p:cNvPr>
          <p:cNvSpPr txBox="1"/>
          <p:nvPr/>
        </p:nvSpPr>
        <p:spPr>
          <a:xfrm>
            <a:off x="6487511" y="3455234"/>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p:cxnSp>
        <p:nvCxnSpPr>
          <p:cNvPr id="34" name="Straight Connector 33">
            <a:extLst>
              <a:ext uri="{FF2B5EF4-FFF2-40B4-BE49-F238E27FC236}">
                <a16:creationId xmlns:a16="http://schemas.microsoft.com/office/drawing/2014/main" id="{B87E2866-5630-4A75-AF49-75B265C9F3A1}"/>
              </a:ext>
            </a:extLst>
          </p:cNvPr>
          <p:cNvCxnSpPr>
            <a:cxnSpLocks/>
          </p:cNvCxnSpPr>
          <p:nvPr/>
        </p:nvCxnSpPr>
        <p:spPr>
          <a:xfrm>
            <a:off x="6229001" y="2891424"/>
            <a:ext cx="956115" cy="6961"/>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B4A5D05-9590-4D7A-9B6E-F5DF8E4AF4F6}"/>
              </a:ext>
            </a:extLst>
          </p:cNvPr>
          <p:cNvCxnSpPr>
            <a:cxnSpLocks/>
          </p:cNvCxnSpPr>
          <p:nvPr/>
        </p:nvCxnSpPr>
        <p:spPr>
          <a:xfrm flipH="1">
            <a:off x="7185116" y="2211072"/>
            <a:ext cx="635318" cy="692913"/>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02219CF-399E-48EB-9574-9ED91A3ADF20}"/>
                  </a:ext>
                </a:extLst>
              </p:cNvPr>
              <p:cNvSpPr txBox="1"/>
              <p:nvPr/>
            </p:nvSpPr>
            <p:spPr>
              <a:xfrm>
                <a:off x="5469829" y="2514103"/>
                <a:ext cx="72127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r>
                            <a:rPr lang="en-US" sz="1600" b="1" i="0" smtClean="0">
                              <a:latin typeface="Cambria Math" panose="02040503050406030204" pitchFamily="18" charset="0"/>
                              <a:ea typeface="Cambria Math" panose="02040503050406030204" pitchFamily="18" charset="0"/>
                            </a:rPr>
                            <m:t>𝐢𝐧</m:t>
                          </m:r>
                        </m:sub>
                      </m:sSub>
                      <m:r>
                        <a:rPr lang="en-US" sz="1600" b="1" i="0" smtClean="0">
                          <a:latin typeface="Cambria Math" panose="02040503050406030204" pitchFamily="18" charset="0"/>
                          <a:ea typeface="Cambria Math" panose="02040503050406030204" pitchFamily="18" charset="0"/>
                        </a:rPr>
                        <m:t>(</m:t>
                      </m:r>
                      <m:r>
                        <a:rPr lang="en-US" sz="1600" b="1" i="0" smtClean="0">
                          <a:latin typeface="Cambria Math" panose="02040503050406030204" pitchFamily="18" charset="0"/>
                          <a:ea typeface="Cambria Math" panose="02040503050406030204" pitchFamily="18" charset="0"/>
                        </a:rPr>
                        <m:t>𝐟</m:t>
                      </m:r>
                      <m:r>
                        <a:rPr lang="en-US" sz="1600" b="1" i="0" smtClean="0">
                          <a:latin typeface="Cambria Math" panose="02040503050406030204" pitchFamily="18" charset="0"/>
                          <a:ea typeface="Cambria Math" panose="02040503050406030204" pitchFamily="18" charset="0"/>
                        </a:rPr>
                        <m:t>)</m:t>
                      </m:r>
                    </m:oMath>
                  </m:oMathPara>
                </a14:m>
                <a:endParaRPr lang="en-GB" sz="1600" b="1" dirty="0">
                  <a:latin typeface="Arial" panose="020B0604020202020204" pitchFamily="34" charset="0"/>
                  <a:cs typeface="Arial" panose="020B0604020202020204" pitchFamily="34" charset="0"/>
                </a:endParaRPr>
              </a:p>
            </p:txBody>
          </p:sp>
        </mc:Choice>
        <mc:Fallback xmlns="">
          <p:sp>
            <p:nvSpPr>
              <p:cNvPr id="39" name="TextBox 38">
                <a:extLst>
                  <a:ext uri="{FF2B5EF4-FFF2-40B4-BE49-F238E27FC236}">
                    <a16:creationId xmlns:a16="http://schemas.microsoft.com/office/drawing/2014/main" id="{902219CF-399E-48EB-9574-9ED91A3ADF20}"/>
                  </a:ext>
                </a:extLst>
              </p:cNvPr>
              <p:cNvSpPr txBox="1">
                <a:spLocks noRot="1" noChangeAspect="1" noMove="1" noResize="1" noEditPoints="1" noAdjustHandles="1" noChangeArrowheads="1" noChangeShapeType="1" noTextEdit="1"/>
              </p:cNvSpPr>
              <p:nvPr/>
            </p:nvSpPr>
            <p:spPr>
              <a:xfrm>
                <a:off x="5469829" y="2514103"/>
                <a:ext cx="721275" cy="338554"/>
              </a:xfrm>
              <a:prstGeom prst="rect">
                <a:avLst/>
              </a:prstGeom>
              <a:blipFill>
                <a:blip r:embed="rId6"/>
                <a:stretch>
                  <a:fillRect b="-10714"/>
                </a:stretch>
              </a:blipFill>
            </p:spPr>
            <p:txBody>
              <a:bodyPr/>
              <a:lstStyle/>
              <a:p>
                <a:r>
                  <a:rPr lang="en-GB">
                    <a:noFill/>
                  </a:rPr>
                  <a:t> </a:t>
                </a:r>
              </a:p>
            </p:txBody>
          </p:sp>
        </mc:Fallback>
      </mc:AlternateContent>
    </p:spTree>
    <p:extLst>
      <p:ext uri="{BB962C8B-B14F-4D97-AF65-F5344CB8AC3E}">
        <p14:creationId xmlns:p14="http://schemas.microsoft.com/office/powerpoint/2010/main" val="60552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5EFA-F40F-432A-A293-7FF85D35628E}"/>
              </a:ext>
            </a:extLst>
          </p:cNvPr>
          <p:cNvSpPr>
            <a:spLocks noGrp="1"/>
          </p:cNvSpPr>
          <p:nvPr>
            <p:ph type="title"/>
          </p:nvPr>
        </p:nvSpPr>
        <p:spPr>
          <a:xfrm>
            <a:off x="89687" y="76081"/>
            <a:ext cx="8753475" cy="830997"/>
          </a:xfrm>
        </p:spPr>
        <p:txBody>
          <a:bodyPr/>
          <a:lstStyle/>
          <a:p>
            <a:r>
              <a:rPr lang="en-US" dirty="0"/>
              <a:t>Problem 7.1(15 min)</a:t>
            </a:r>
            <a:br>
              <a:rPr lang="en-US" dirty="0"/>
            </a:br>
            <a:endParaRPr lang="en-GB" dirty="0"/>
          </a:p>
        </p:txBody>
      </p:sp>
      <p:sp>
        <p:nvSpPr>
          <p:cNvPr id="3" name="Slide Number Placeholder 2">
            <a:extLst>
              <a:ext uri="{FF2B5EF4-FFF2-40B4-BE49-F238E27FC236}">
                <a16:creationId xmlns:a16="http://schemas.microsoft.com/office/drawing/2014/main" id="{171D331D-2493-4A92-84AD-D529B0B94D33}"/>
              </a:ext>
            </a:extLst>
          </p:cNvPr>
          <p:cNvSpPr>
            <a:spLocks noGrp="1"/>
          </p:cNvSpPr>
          <p:nvPr>
            <p:ph type="sldNum" sz="quarter" idx="12"/>
          </p:nvPr>
        </p:nvSpPr>
        <p:spPr/>
        <p:txBody>
          <a:bodyPr/>
          <a:lstStyle/>
          <a:p>
            <a:fld id="{8836216C-5BC3-7C44-80F8-E30864FFC228}" type="slidenum">
              <a:rPr lang="en-US" smtClean="0"/>
              <a:t>41</a:t>
            </a:fld>
            <a:endParaRPr lang="en-US"/>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9D5EF9F-DAD8-4C57-A59A-9385CE9E6E28}"/>
                  </a:ext>
                </a:extLst>
              </p:cNvPr>
              <p:cNvSpPr txBox="1">
                <a:spLocks/>
              </p:cNvSpPr>
              <p:nvPr/>
            </p:nvSpPr>
            <p:spPr>
              <a:xfrm>
                <a:off x="4215983" y="907078"/>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Figure shows common source amplifier with total input capacitance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in</m:t>
                        </m:r>
                      </m:sub>
                    </m:sSub>
                  </m:oMath>
                </a14:m>
                <a:r>
                  <a:rPr lang="en-US" dirty="0"/>
                  <a:t>. In the figure, R</a:t>
                </a:r>
                <a:r>
                  <a:rPr lang="en-US" baseline="-25000" dirty="0"/>
                  <a:t>L</a:t>
                </a:r>
                <a:r>
                  <a:rPr lang="en-US" dirty="0"/>
                  <a:t>=5k</a:t>
                </a:r>
                <a:r>
                  <a:rPr lang="el-GR" dirty="0">
                    <a:latin typeface="Times New Roman" panose="02020603050405020304" pitchFamily="18" charset="0"/>
                    <a:cs typeface="Times New Roman" panose="02020603050405020304" pitchFamily="18" charset="0"/>
                  </a:rPr>
                  <a:t>Ω</a:t>
                </a:r>
                <a:r>
                  <a:rPr lang="en-US" dirty="0"/>
                  <a:t>, R</a:t>
                </a:r>
                <a:r>
                  <a:rPr lang="en-US" baseline="-25000" dirty="0"/>
                  <a:t>S</a:t>
                </a:r>
                <a:r>
                  <a:rPr lang="en-US" dirty="0"/>
                  <a:t>=100k</a:t>
                </a:r>
                <a:r>
                  <a:rPr lang="el-GR" dirty="0">
                    <a:latin typeface="Times New Roman" panose="02020603050405020304" pitchFamily="18" charset="0"/>
                    <a:cs typeface="Times New Roman" panose="02020603050405020304" pitchFamily="18" charset="0"/>
                  </a:rPr>
                  <a:t>Ω</a:t>
                </a:r>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C</m:t>
                        </m:r>
                      </m:e>
                      <m:sub>
                        <m:r>
                          <m:rPr>
                            <m:sty m:val="p"/>
                          </m:rPr>
                          <a:rPr lang="en-US" i="0">
                            <a:latin typeface="Cambria Math" panose="02040503050406030204" pitchFamily="18" charset="0"/>
                          </a:rPr>
                          <m:t>in</m:t>
                        </m:r>
                      </m:sub>
                    </m:sSub>
                  </m:oMath>
                </a14:m>
                <a:r>
                  <a:rPr lang="en-US" dirty="0"/>
                  <a:t>=33fF and gm=1mS.  </a:t>
                </a:r>
              </a:p>
              <a:p>
                <a:r>
                  <a:rPr lang="en-US" dirty="0"/>
                  <a:t>For transistor M1 drain flicker noise current spectral density at 1Hz=</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5∗10</m:t>
                        </m:r>
                      </m:e>
                      <m:sup>
                        <m:r>
                          <a:rPr lang="en-US" b="0" i="1" smtClean="0">
                            <a:latin typeface="Cambria Math" panose="02040503050406030204" pitchFamily="18" charset="0"/>
                          </a:rPr>
                          <m:t>−15</m:t>
                        </m:r>
                      </m:sup>
                    </m:sSup>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A</m:t>
                        </m:r>
                      </m:e>
                      <m:sup>
                        <m:r>
                          <a:rPr lang="en-US" b="0" i="0" smtClean="0">
                            <a:latin typeface="Cambria Math" panose="02040503050406030204" pitchFamily="18" charset="0"/>
                          </a:rPr>
                          <m:t>2</m:t>
                        </m:r>
                      </m:sup>
                    </m:sSup>
                  </m:oMath>
                </a14:m>
                <a:r>
                  <a:rPr lang="en-US" dirty="0"/>
                  <a:t>/Hz.</a:t>
                </a:r>
              </a:p>
              <a:p>
                <a:r>
                  <a:rPr lang="en-US" dirty="0"/>
                  <a:t>Plot the output and input referred noise voltage spectral density with frequency in MATLAB. In this question consider both thermal and flicker noise contribution ? Take </a:t>
                </a:r>
                <a:r>
                  <a:rPr lang="el-GR" dirty="0">
                    <a:latin typeface="Times New Roman" panose="02020603050405020304" pitchFamily="18" charset="0"/>
                    <a:cs typeface="Times New Roman" panose="02020603050405020304" pitchFamily="18" charset="0"/>
                  </a:rPr>
                  <a:t>γ</a:t>
                </a:r>
                <a:r>
                  <a:rPr lang="en-US" dirty="0">
                    <a:latin typeface="Times New Roman" panose="02020603050405020304" pitchFamily="18" charset="0"/>
                    <a:cs typeface="Times New Roman" panose="02020603050405020304" pitchFamily="18" charset="0"/>
                  </a:rPr>
                  <a:t>=2/3.</a:t>
                </a:r>
                <a:endParaRPr lang="en-US" dirty="0"/>
              </a:p>
            </p:txBody>
          </p:sp>
        </mc:Choice>
        <mc:Fallback xmlns="">
          <p:sp>
            <p:nvSpPr>
              <p:cNvPr id="10" name="Content Placeholder 2">
                <a:extLst>
                  <a:ext uri="{FF2B5EF4-FFF2-40B4-BE49-F238E27FC236}">
                    <a16:creationId xmlns:a16="http://schemas.microsoft.com/office/drawing/2014/main" id="{59D5EF9F-DAD8-4C57-A59A-9385CE9E6E28}"/>
                  </a:ext>
                </a:extLst>
              </p:cNvPr>
              <p:cNvSpPr txBox="1">
                <a:spLocks noRot="1" noChangeAspect="1" noMove="1" noResize="1" noEditPoints="1" noAdjustHandles="1" noChangeArrowheads="1" noChangeShapeType="1" noTextEdit="1"/>
              </p:cNvSpPr>
              <p:nvPr/>
            </p:nvSpPr>
            <p:spPr>
              <a:xfrm>
                <a:off x="4215983" y="907078"/>
                <a:ext cx="4825662" cy="3510145"/>
              </a:xfrm>
              <a:prstGeom prst="rect">
                <a:avLst/>
              </a:prstGeom>
              <a:blipFill>
                <a:blip r:embed="rId2"/>
                <a:stretch>
                  <a:fillRect l="-885" t="-1042"/>
                </a:stretch>
              </a:blipFill>
            </p:spPr>
            <p:txBody>
              <a:bodyPr/>
              <a:lstStyle/>
              <a:p>
                <a:r>
                  <a:rPr lang="en-GB">
                    <a:noFill/>
                  </a:rPr>
                  <a:t> </a:t>
                </a:r>
              </a:p>
            </p:txBody>
          </p:sp>
        </mc:Fallback>
      </mc:AlternateContent>
      <p:pic>
        <p:nvPicPr>
          <p:cNvPr id="7" name="Picture 6" descr="Diagram, schematic&#10;&#10;Description automatically generated">
            <a:extLst>
              <a:ext uri="{FF2B5EF4-FFF2-40B4-BE49-F238E27FC236}">
                <a16:creationId xmlns:a16="http://schemas.microsoft.com/office/drawing/2014/main" id="{B0D9D35C-711A-4F56-8A2D-BF4EBD258502}"/>
              </a:ext>
            </a:extLst>
          </p:cNvPr>
          <p:cNvPicPr>
            <a:picLocks noChangeAspect="1"/>
          </p:cNvPicPr>
          <p:nvPr/>
        </p:nvPicPr>
        <p:blipFill>
          <a:blip r:embed="rId3"/>
          <a:stretch>
            <a:fillRect/>
          </a:stretch>
        </p:blipFill>
        <p:spPr>
          <a:xfrm>
            <a:off x="193579" y="776103"/>
            <a:ext cx="3727642" cy="3772094"/>
          </a:xfrm>
          <a:prstGeom prst="rect">
            <a:avLst/>
          </a:prstGeom>
        </p:spPr>
      </p:pic>
    </p:spTree>
    <p:extLst>
      <p:ext uri="{BB962C8B-B14F-4D97-AF65-F5344CB8AC3E}">
        <p14:creationId xmlns:p14="http://schemas.microsoft.com/office/powerpoint/2010/main" val="298394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D29E-9134-467A-B863-F32B8CFFCB6F}"/>
              </a:ext>
            </a:extLst>
          </p:cNvPr>
          <p:cNvSpPr>
            <a:spLocks noGrp="1"/>
          </p:cNvSpPr>
          <p:nvPr>
            <p:ph type="title"/>
          </p:nvPr>
        </p:nvSpPr>
        <p:spPr>
          <a:xfrm>
            <a:off x="195262" y="127241"/>
            <a:ext cx="8753475" cy="461665"/>
          </a:xfrm>
        </p:spPr>
        <p:txBody>
          <a:bodyPr/>
          <a:lstStyle/>
          <a:p>
            <a:r>
              <a:rPr lang="en-US" dirty="0"/>
              <a:t>Solution 7.1</a:t>
            </a:r>
            <a:endParaRPr lang="en-GB" dirty="0"/>
          </a:p>
        </p:txBody>
      </p:sp>
      <p:sp>
        <p:nvSpPr>
          <p:cNvPr id="3" name="Slide Number Placeholder 2">
            <a:extLst>
              <a:ext uri="{FF2B5EF4-FFF2-40B4-BE49-F238E27FC236}">
                <a16:creationId xmlns:a16="http://schemas.microsoft.com/office/drawing/2014/main" id="{EA8DB26B-02F3-4621-95C6-8D90B28E5A99}"/>
              </a:ext>
            </a:extLst>
          </p:cNvPr>
          <p:cNvSpPr>
            <a:spLocks noGrp="1"/>
          </p:cNvSpPr>
          <p:nvPr>
            <p:ph type="sldNum" sz="quarter" idx="12"/>
          </p:nvPr>
        </p:nvSpPr>
        <p:spPr/>
        <p:txBody>
          <a:bodyPr/>
          <a:lstStyle/>
          <a:p>
            <a:fld id="{8836216C-5BC3-7C44-80F8-E30864FFC228}" type="slidenum">
              <a:rPr lang="en-US" smtClean="0"/>
              <a:t>42</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D150E74-6DB1-4563-8311-AEDA18EF5081}"/>
                  </a:ext>
                </a:extLst>
              </p:cNvPr>
              <p:cNvSpPr txBox="1">
                <a:spLocks/>
              </p:cNvSpPr>
              <p:nvPr/>
            </p:nvSpPr>
            <p:spPr>
              <a:xfrm>
                <a:off x="4225159" y="1368744"/>
                <a:ext cx="4613164" cy="3694530"/>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g</m:t>
                        </m:r>
                      </m:sub>
                    </m:sSub>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in</m:t>
                            </m:r>
                          </m:sub>
                        </m:sSub>
                      </m:num>
                      <m:den>
                        <m:r>
                          <a:rPr lang="en-US" sz="2000" b="0" i="0" smtClean="0">
                            <a:latin typeface="Cambria Math" panose="02040503050406030204" pitchFamily="18" charset="0"/>
                          </a:rPr>
                          <m:t>1+</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sC</m:t>
                            </m:r>
                          </m:e>
                          <m:sub>
                            <m:r>
                              <m:rPr>
                                <m:sty m:val="p"/>
                              </m:rPr>
                              <a:rPr lang="en-US" sz="2000" b="0" i="0" smtClean="0">
                                <a:latin typeface="Cambria Math" panose="02040503050406030204" pitchFamily="18" charset="0"/>
                              </a:rPr>
                              <m:t>in</m:t>
                            </m:r>
                          </m:sub>
                        </m:s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s</m:t>
                            </m:r>
                          </m:sub>
                        </m:sSub>
                      </m:den>
                    </m:f>
                  </m:oMath>
                </a14:m>
                <a:r>
                  <a:rPr lang="en-US" sz="2000" dirty="0"/>
                  <a:t>  </a:t>
                </a:r>
              </a:p>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out</m:t>
                        </m:r>
                      </m:sub>
                    </m:sSub>
                    <m:r>
                      <a:rPr lang="en-US" sz="2000" b="0" i="0" smtClean="0">
                        <a:latin typeface="Cambria Math" panose="02040503050406030204" pitchFamily="18" charset="0"/>
                      </a:rPr>
                      <m:t>=</m:t>
                    </m:r>
                  </m:oMath>
                </a14:m>
                <a:r>
                  <a:rPr lang="en-US" sz="2000" dirty="0"/>
                  <a:t>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gm</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g</m:t>
                        </m:r>
                      </m:sub>
                    </m:s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L</m:t>
                        </m:r>
                      </m:sub>
                    </m:sSub>
                  </m:oMath>
                </a14:m>
                <a:endParaRPr lang="en-US" sz="2000" b="0" dirty="0"/>
              </a:p>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out</m:t>
                        </m:r>
                      </m:sub>
                    </m:sSub>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gmR</m:t>
                                </m:r>
                              </m:e>
                              <m:sub>
                                <m:r>
                                  <m:rPr>
                                    <m:sty m:val="p"/>
                                  </m:rPr>
                                  <a:rPr lang="en-US" sz="2000" b="0" i="0" smtClean="0">
                                    <a:latin typeface="Cambria Math" panose="02040503050406030204" pitchFamily="18" charset="0"/>
                                  </a:rPr>
                                  <m:t>L</m:t>
                                </m:r>
                              </m:sub>
                            </m:sSub>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in</m:t>
                            </m:r>
                          </m:sub>
                        </m:sSub>
                      </m:num>
                      <m:den>
                        <m:r>
                          <a:rPr lang="en-US" sz="2000" b="0" i="0" smtClean="0">
                            <a:latin typeface="Cambria Math" panose="02040503050406030204" pitchFamily="18" charset="0"/>
                          </a:rPr>
                          <m:t>1+</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sC</m:t>
                            </m:r>
                          </m:e>
                          <m:sub>
                            <m:r>
                              <m:rPr>
                                <m:sty m:val="p"/>
                              </m:rPr>
                              <a:rPr lang="en-US" sz="2000" b="0" i="0" smtClean="0">
                                <a:latin typeface="Cambria Math" panose="02040503050406030204" pitchFamily="18" charset="0"/>
                              </a:rPr>
                              <m:t>in</m:t>
                            </m:r>
                          </m:sub>
                        </m:s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s</m:t>
                            </m:r>
                          </m:sub>
                        </m:sSub>
                      </m:den>
                    </m:f>
                  </m:oMath>
                </a14:m>
                <a:r>
                  <a:rPr lang="en-US" sz="2000" dirty="0"/>
                  <a:t>  thus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v</m:t>
                        </m:r>
                        <m:r>
                          <a:rPr lang="en-US" sz="2000" b="0" i="0" smtClean="0">
                            <a:latin typeface="Cambria Math" panose="02040503050406030204" pitchFamily="18" charset="0"/>
                          </a:rPr>
                          <m:t> </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b="0" i="0" smtClean="0">
                            <a:latin typeface="Cambria Math" panose="02040503050406030204" pitchFamily="18" charset="0"/>
                          </a:rPr>
                          <m:t>−</m:t>
                        </m:r>
                        <m:r>
                          <m:rPr>
                            <m:sty m:val="p"/>
                          </m:rPr>
                          <a:rPr lang="en-US" sz="2000" b="0" i="0" smtClean="0">
                            <a:latin typeface="Cambria Math" panose="02040503050406030204" pitchFamily="18" charset="0"/>
                          </a:rPr>
                          <m:t>gm</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L</m:t>
                            </m:r>
                          </m:sub>
                        </m:sSub>
                      </m:num>
                      <m:den>
                        <m:r>
                          <a:rPr lang="en-US" sz="2000" i="0">
                            <a:latin typeface="Cambria Math" panose="02040503050406030204" pitchFamily="18" charset="0"/>
                          </a:rPr>
                          <m:t>1+</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sC</m:t>
                            </m:r>
                          </m:e>
                          <m:sub>
                            <m:r>
                              <m:rPr>
                                <m:sty m:val="p"/>
                              </m:rPr>
                              <a:rPr lang="en-US" sz="2000" i="0">
                                <a:latin typeface="Cambria Math" panose="02040503050406030204" pitchFamily="18" charset="0"/>
                              </a:rPr>
                              <m:t>in</m:t>
                            </m:r>
                          </m:sub>
                        </m:sSub>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R</m:t>
                            </m:r>
                          </m:e>
                          <m:sub>
                            <m:r>
                              <m:rPr>
                                <m:sty m:val="p"/>
                              </m:rPr>
                              <a:rPr lang="en-US" sz="2000" i="0">
                                <a:latin typeface="Cambria Math" panose="02040503050406030204" pitchFamily="18" charset="0"/>
                              </a:rPr>
                              <m:t>s</m:t>
                            </m:r>
                          </m:sub>
                        </m:sSub>
                      </m:den>
                    </m:f>
                  </m:oMath>
                </a14:m>
                <a:endParaRPr lang="en-US" sz="2000" dirty="0"/>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i="0">
                            <a:latin typeface="Cambria Math" panose="02040503050406030204" pitchFamily="18" charset="0"/>
                            <a:ea typeface="Cambria Math" panose="02040503050406030204" pitchFamily="18" charset="0"/>
                          </a:rPr>
                          <m:t>A</m:t>
                        </m:r>
                      </m:e>
                      <m:sub>
                        <m:r>
                          <m:rPr>
                            <m:sty m:val="p"/>
                          </m:rPr>
                          <a:rPr lang="en-US" sz="2000" i="0">
                            <a:latin typeface="Cambria Math" panose="02040503050406030204" pitchFamily="18" charset="0"/>
                            <a:ea typeface="Cambria Math" panose="02040503050406030204" pitchFamily="18" charset="0"/>
                          </a:rPr>
                          <m:t>v</m:t>
                        </m:r>
                      </m:sub>
                    </m:sSub>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r>
                              <a:rPr lang="en-GB" sz="2000" i="0">
                                <a:latin typeface="Cambria Math" panose="02040503050406030204" pitchFamily="18" charset="0"/>
                              </a:rPr>
                              <m:t>​</m:t>
                            </m:r>
                          </m:e>
                        </m:d>
                      </m:e>
                      <m:sup>
                        <m:r>
                          <a:rPr lang="en-US" sz="2000" b="0" i="0" smtClean="0">
                            <a:latin typeface="Cambria Math" panose="02040503050406030204" pitchFamily="18" charset="0"/>
                            <a:ea typeface="Cambria Math" panose="02040503050406030204" pitchFamily="18" charset="0"/>
                          </a:rPr>
                          <m:t>2</m:t>
                        </m:r>
                      </m:sup>
                    </m:sSup>
                    <m:r>
                      <a:rPr lang="en-US" sz="2000" b="0" i="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sSubSup>
                          <m:sSubSupPr>
                            <m:ctrlPr>
                              <a:rPr lang="en-US" sz="2000" b="0" i="1" smtClean="0">
                                <a:latin typeface="Cambria Math" panose="02040503050406030204" pitchFamily="18" charset="0"/>
                                <a:ea typeface="Cambria Math" panose="02040503050406030204" pitchFamily="18" charset="0"/>
                              </a:rPr>
                            </m:ctrlPr>
                          </m:sSubSupPr>
                          <m:e>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gm</m:t>
                                </m:r>
                              </m:e>
                              <m:sup>
                                <m:r>
                                  <a:rPr lang="en-US" sz="2000" b="0" i="0" smtClean="0">
                                    <a:latin typeface="Cambria Math" panose="02040503050406030204" pitchFamily="18" charset="0"/>
                                    <a:ea typeface="Cambria Math" panose="02040503050406030204" pitchFamily="18" charset="0"/>
                                  </a:rPr>
                                  <m:t>2</m:t>
                                </m:r>
                              </m:sup>
                            </m:sSup>
                            <m:r>
                              <m:rPr>
                                <m:sty m:val="p"/>
                              </m:rPr>
                              <a:rPr lang="en-US" sz="2000" i="0">
                                <a:latin typeface="Cambria Math" panose="02040503050406030204" pitchFamily="18" charset="0"/>
                                <a:ea typeface="Cambria Math" panose="02040503050406030204" pitchFamily="18" charset="0"/>
                              </a:rPr>
                              <m:t>R</m:t>
                            </m:r>
                          </m:e>
                          <m:sub>
                            <m:r>
                              <m:rPr>
                                <m:sty m:val="p"/>
                              </m:rPr>
                              <a:rPr lang="en-US" sz="2000" i="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num>
                      <m:den>
                        <m:r>
                          <a:rPr lang="en-US" sz="2000" i="0">
                            <a:latin typeface="Cambria Math" panose="02040503050406030204" pitchFamily="18" charset="0"/>
                            <a:ea typeface="Cambria Math" panose="02040503050406030204" pitchFamily="18" charset="0"/>
                          </a:rPr>
                          <m:t>1+</m:t>
                        </m:r>
                        <m:sSup>
                          <m:sSupPr>
                            <m:ctrlPr>
                              <a:rPr lang="en-US" sz="2000" b="0" i="1" smtClean="0">
                                <a:latin typeface="Cambria Math" panose="02040503050406030204" pitchFamily="18" charset="0"/>
                                <a:ea typeface="Cambria Math" panose="02040503050406030204" pitchFamily="18" charset="0"/>
                              </a:rPr>
                            </m:ctrlPr>
                          </m:sSupPr>
                          <m:e>
                            <m:r>
                              <m:rPr>
                                <m:sty m:val="p"/>
                              </m:rPr>
                              <a:rPr lang="el-GR" sz="2000" i="0" smtClean="0">
                                <a:latin typeface="Cambria Math" panose="02040503050406030204" pitchFamily="18" charset="0"/>
                                <a:ea typeface="Cambria Math" panose="02040503050406030204" pitchFamily="18" charset="0"/>
                              </a:rPr>
                              <m:t>ω</m:t>
                            </m:r>
                          </m:e>
                          <m:sup>
                            <m:r>
                              <a:rPr lang="en-US" sz="2000" b="0" i="0" smtClean="0">
                                <a:latin typeface="Cambria Math" panose="02040503050406030204" pitchFamily="18" charset="0"/>
                                <a:ea typeface="Cambria Math" panose="02040503050406030204" pitchFamily="18" charset="0"/>
                              </a:rPr>
                              <m:t>2</m:t>
                            </m:r>
                          </m:sup>
                        </m:s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C</m:t>
                            </m:r>
                          </m:e>
                          <m:sub>
                            <m:r>
                              <m:rPr>
                                <m:sty m:val="p"/>
                              </m:rPr>
                              <a:rPr lang="en-US" sz="2000" b="0" i="0" smtClean="0">
                                <a:latin typeface="Cambria Math" panose="02040503050406030204" pitchFamily="18" charset="0"/>
                                <a:ea typeface="Cambria Math" panose="02040503050406030204" pitchFamily="18" charset="0"/>
                              </a:rPr>
                              <m:t>in</m:t>
                            </m:r>
                          </m:sub>
                          <m:sup>
                            <m:r>
                              <a:rPr lang="en-US" sz="2000" b="0" i="0" smtClean="0">
                                <a:latin typeface="Cambria Math" panose="02040503050406030204" pitchFamily="18" charset="0"/>
                                <a:ea typeface="Cambria Math" panose="02040503050406030204" pitchFamily="18" charset="0"/>
                              </a:rPr>
                              <m:t>2</m:t>
                            </m:r>
                          </m:sup>
                        </m:sSubSup>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up>
                            <m:r>
                              <a:rPr lang="en-US" sz="2000" b="0" i="0" smtClean="0">
                                <a:latin typeface="Cambria Math" panose="02040503050406030204" pitchFamily="18" charset="0"/>
                                <a:ea typeface="Cambria Math" panose="02040503050406030204" pitchFamily="18" charset="0"/>
                              </a:rPr>
                              <m:t>2</m:t>
                            </m:r>
                          </m:sup>
                        </m:sSubSup>
                      </m:den>
                    </m:f>
                  </m:oMath>
                </a14:m>
                <a:endParaRPr lang="en-US" sz="2000" dirty="0"/>
              </a:p>
              <a:p>
                <a:endParaRPr lang="en-US" sz="2000" dirty="0"/>
              </a:p>
              <a:p>
                <a:endParaRPr lang="en-US" sz="2000" dirty="0"/>
              </a:p>
            </p:txBody>
          </p:sp>
        </mc:Choice>
        <mc:Fallback xmlns="">
          <p:sp>
            <p:nvSpPr>
              <p:cNvPr id="7" name="Content Placeholder 2">
                <a:extLst>
                  <a:ext uri="{FF2B5EF4-FFF2-40B4-BE49-F238E27FC236}">
                    <a16:creationId xmlns:a16="http://schemas.microsoft.com/office/drawing/2014/main" id="{6D150E74-6DB1-4563-8311-AEDA18EF5081}"/>
                  </a:ext>
                </a:extLst>
              </p:cNvPr>
              <p:cNvSpPr txBox="1">
                <a:spLocks noRot="1" noChangeAspect="1" noMove="1" noResize="1" noEditPoints="1" noAdjustHandles="1" noChangeArrowheads="1" noChangeShapeType="1" noTextEdit="1"/>
              </p:cNvSpPr>
              <p:nvPr/>
            </p:nvSpPr>
            <p:spPr>
              <a:xfrm>
                <a:off x="4225159" y="1368744"/>
                <a:ext cx="4613164" cy="3694530"/>
              </a:xfrm>
              <a:prstGeom prst="rect">
                <a:avLst/>
              </a:prstGeom>
              <a:blipFill>
                <a:blip r:embed="rId2"/>
                <a:stretch>
                  <a:fillRect l="-1189"/>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77E9F10F-04D6-4422-8D24-8BF21DEA1A39}"/>
              </a:ext>
            </a:extLst>
          </p:cNvPr>
          <p:cNvGrpSpPr/>
          <p:nvPr/>
        </p:nvGrpSpPr>
        <p:grpSpPr>
          <a:xfrm>
            <a:off x="229894" y="894831"/>
            <a:ext cx="3727642" cy="3772094"/>
            <a:chOff x="229894" y="894831"/>
            <a:chExt cx="3727642" cy="3772094"/>
          </a:xfrm>
        </p:grpSpPr>
        <p:grpSp>
          <p:nvGrpSpPr>
            <p:cNvPr id="9" name="Group 8">
              <a:extLst>
                <a:ext uri="{FF2B5EF4-FFF2-40B4-BE49-F238E27FC236}">
                  <a16:creationId xmlns:a16="http://schemas.microsoft.com/office/drawing/2014/main" id="{B59D5C87-142F-4BBF-B0F5-36BD33DB9B92}"/>
                </a:ext>
              </a:extLst>
            </p:cNvPr>
            <p:cNvGrpSpPr/>
            <p:nvPr/>
          </p:nvGrpSpPr>
          <p:grpSpPr>
            <a:xfrm>
              <a:off x="229894" y="894831"/>
              <a:ext cx="3727642" cy="3772094"/>
              <a:chOff x="229894" y="894831"/>
              <a:chExt cx="3727642" cy="3772094"/>
            </a:xfrm>
          </p:grpSpPr>
          <p:pic>
            <p:nvPicPr>
              <p:cNvPr id="5" name="Picture 4" descr="Diagram, schematic&#10;&#10;Description automatically generated">
                <a:extLst>
                  <a:ext uri="{FF2B5EF4-FFF2-40B4-BE49-F238E27FC236}">
                    <a16:creationId xmlns:a16="http://schemas.microsoft.com/office/drawing/2014/main" id="{F1D355DF-BE27-4365-87D1-C55BF393892B}"/>
                  </a:ext>
                </a:extLst>
              </p:cNvPr>
              <p:cNvPicPr>
                <a:picLocks noChangeAspect="1"/>
              </p:cNvPicPr>
              <p:nvPr/>
            </p:nvPicPr>
            <p:blipFill>
              <a:blip r:embed="rId3"/>
              <a:stretch>
                <a:fillRect/>
              </a:stretch>
            </p:blipFill>
            <p:spPr>
              <a:xfrm>
                <a:off x="229894" y="894831"/>
                <a:ext cx="3727642" cy="377209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3813E9-0634-4B56-8874-F7A20BDDEEF5}"/>
                      </a:ext>
                    </a:extLst>
                  </p:cNvPr>
                  <p:cNvSpPr txBox="1"/>
                  <p:nvPr/>
                </p:nvSpPr>
                <p:spPr>
                  <a:xfrm>
                    <a:off x="1754560" y="2571750"/>
                    <a:ext cx="227306" cy="2358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𝐕</m:t>
                              </m:r>
                            </m:e>
                            <m:sub>
                              <m:r>
                                <a:rPr lang="en-US" sz="1400" b="1" i="0" smtClean="0">
                                  <a:latin typeface="Cambria Math" panose="02040503050406030204" pitchFamily="18" charset="0"/>
                                </a:rPr>
                                <m:t>𝐠</m:t>
                              </m:r>
                            </m:sub>
                          </m:sSub>
                        </m:oMath>
                      </m:oMathPara>
                    </a14:m>
                    <a:endParaRPr lang="en-GB" sz="1400" b="1" dirty="0" err="1"/>
                  </a:p>
                </p:txBody>
              </p:sp>
            </mc:Choice>
            <mc:Fallback xmlns="">
              <p:sp>
                <p:nvSpPr>
                  <p:cNvPr id="8" name="TextBox 7">
                    <a:extLst>
                      <a:ext uri="{FF2B5EF4-FFF2-40B4-BE49-F238E27FC236}">
                        <a16:creationId xmlns:a16="http://schemas.microsoft.com/office/drawing/2014/main" id="{FE3813E9-0634-4B56-8874-F7A20BDDEEF5}"/>
                      </a:ext>
                    </a:extLst>
                  </p:cNvPr>
                  <p:cNvSpPr txBox="1">
                    <a:spLocks noRot="1" noChangeAspect="1" noMove="1" noResize="1" noEditPoints="1" noAdjustHandles="1" noChangeArrowheads="1" noChangeShapeType="1" noTextEdit="1"/>
                  </p:cNvSpPr>
                  <p:nvPr/>
                </p:nvSpPr>
                <p:spPr>
                  <a:xfrm>
                    <a:off x="1754560" y="2571750"/>
                    <a:ext cx="227306" cy="235898"/>
                  </a:xfrm>
                  <a:prstGeom prst="rect">
                    <a:avLst/>
                  </a:prstGeom>
                  <a:blipFill>
                    <a:blip r:embed="rId4"/>
                    <a:stretch>
                      <a:fillRect l="-27027" b="-15385"/>
                    </a:stretch>
                  </a:blipFill>
                </p:spPr>
                <p:txBody>
                  <a:bodyPr/>
                  <a:lstStyle/>
                  <a:p>
                    <a:r>
                      <a:rPr lang="en-GB">
                        <a:noFill/>
                      </a:rPr>
                      <a:t> </a:t>
                    </a:r>
                  </a:p>
                </p:txBody>
              </p:sp>
            </mc:Fallback>
          </mc:AlternateContent>
        </p:grpSp>
        <p:cxnSp>
          <p:nvCxnSpPr>
            <p:cNvPr id="11" name="Straight Arrow Connector 10">
              <a:extLst>
                <a:ext uri="{FF2B5EF4-FFF2-40B4-BE49-F238E27FC236}">
                  <a16:creationId xmlns:a16="http://schemas.microsoft.com/office/drawing/2014/main" id="{BB95884B-3F8A-4350-A053-177E20D9A415}"/>
                </a:ext>
              </a:extLst>
            </p:cNvPr>
            <p:cNvCxnSpPr/>
            <p:nvPr/>
          </p:nvCxnSpPr>
          <p:spPr>
            <a:xfrm>
              <a:off x="2900854" y="2571750"/>
              <a:ext cx="0" cy="849367"/>
            </a:xfrm>
            <a:prstGeom prst="straightConnector1">
              <a:avLst/>
            </a:prstGeom>
            <a:ln w="28575"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7B1477C-7CC2-4B27-948F-08E125645701}"/>
                    </a:ext>
                  </a:extLst>
                </p:cNvPr>
                <p:cNvSpPr txBox="1"/>
                <p:nvPr/>
              </p:nvSpPr>
              <p:spPr>
                <a:xfrm>
                  <a:off x="2953810" y="2606201"/>
                  <a:ext cx="485389" cy="2358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𝐠𝐦𝐕</m:t>
                            </m:r>
                          </m:e>
                          <m:sub>
                            <m:r>
                              <a:rPr lang="en-US" sz="1400" b="1" i="0" smtClean="0">
                                <a:latin typeface="Cambria Math" panose="02040503050406030204" pitchFamily="18" charset="0"/>
                              </a:rPr>
                              <m:t>𝐠</m:t>
                            </m:r>
                          </m:sub>
                        </m:sSub>
                      </m:oMath>
                    </m:oMathPara>
                  </a14:m>
                  <a:endParaRPr lang="en-GB" sz="1400" b="1" dirty="0" err="1"/>
                </a:p>
              </p:txBody>
            </p:sp>
          </mc:Choice>
          <mc:Fallback xmlns="">
            <p:sp>
              <p:nvSpPr>
                <p:cNvPr id="12" name="TextBox 11">
                  <a:extLst>
                    <a:ext uri="{FF2B5EF4-FFF2-40B4-BE49-F238E27FC236}">
                      <a16:creationId xmlns:a16="http://schemas.microsoft.com/office/drawing/2014/main" id="{D7B1477C-7CC2-4B27-948F-08E125645701}"/>
                    </a:ext>
                  </a:extLst>
                </p:cNvPr>
                <p:cNvSpPr txBox="1">
                  <a:spLocks noRot="1" noChangeAspect="1" noMove="1" noResize="1" noEditPoints="1" noAdjustHandles="1" noChangeArrowheads="1" noChangeShapeType="1" noTextEdit="1"/>
                </p:cNvSpPr>
                <p:nvPr/>
              </p:nvSpPr>
              <p:spPr>
                <a:xfrm>
                  <a:off x="2953810" y="2606201"/>
                  <a:ext cx="485389" cy="235898"/>
                </a:xfrm>
                <a:prstGeom prst="rect">
                  <a:avLst/>
                </a:prstGeom>
                <a:blipFill>
                  <a:blip r:embed="rId5"/>
                  <a:stretch>
                    <a:fillRect l="-13924" b="-18421"/>
                  </a:stretch>
                </a:blipFill>
              </p:spPr>
              <p:txBody>
                <a:bodyPr/>
                <a:lstStyle/>
                <a:p>
                  <a:r>
                    <a:rPr lang="en-GB">
                      <a:noFill/>
                    </a:rPr>
                    <a:t> </a:t>
                  </a:r>
                </a:p>
              </p:txBody>
            </p:sp>
          </mc:Fallback>
        </mc:AlternateContent>
      </p:grpSp>
    </p:spTree>
    <p:extLst>
      <p:ext uri="{BB962C8B-B14F-4D97-AF65-F5344CB8AC3E}">
        <p14:creationId xmlns:p14="http://schemas.microsoft.com/office/powerpoint/2010/main" val="61461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D4BF-2D32-4836-8C18-740D2FC41DB7}"/>
              </a:ext>
            </a:extLst>
          </p:cNvPr>
          <p:cNvSpPr>
            <a:spLocks noGrp="1"/>
          </p:cNvSpPr>
          <p:nvPr>
            <p:ph type="title"/>
          </p:nvPr>
        </p:nvSpPr>
        <p:spPr>
          <a:xfrm>
            <a:off x="84779" y="126906"/>
            <a:ext cx="8753475" cy="461665"/>
          </a:xfrm>
        </p:spPr>
        <p:txBody>
          <a:bodyPr/>
          <a:lstStyle/>
          <a:p>
            <a:r>
              <a:rPr lang="en-US" dirty="0"/>
              <a:t>Solution 7.1</a:t>
            </a:r>
            <a:endParaRPr lang="en-GB" dirty="0"/>
          </a:p>
        </p:txBody>
      </p:sp>
      <p:sp>
        <p:nvSpPr>
          <p:cNvPr id="3" name="Slide Number Placeholder 2">
            <a:extLst>
              <a:ext uri="{FF2B5EF4-FFF2-40B4-BE49-F238E27FC236}">
                <a16:creationId xmlns:a16="http://schemas.microsoft.com/office/drawing/2014/main" id="{09B900A9-879F-47DC-871E-29A723BC0CBC}"/>
              </a:ext>
            </a:extLst>
          </p:cNvPr>
          <p:cNvSpPr>
            <a:spLocks noGrp="1"/>
          </p:cNvSpPr>
          <p:nvPr>
            <p:ph type="sldNum" sz="quarter" idx="12"/>
          </p:nvPr>
        </p:nvSpPr>
        <p:spPr/>
        <p:txBody>
          <a:bodyPr/>
          <a:lstStyle/>
          <a:p>
            <a:fld id="{8836216C-5BC3-7C44-80F8-E30864FFC228}" type="slidenum">
              <a:rPr lang="en-US" smtClean="0"/>
              <a:t>43</a:t>
            </a:fld>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4848BEBD-1938-4559-AA74-D9BA30945286}"/>
                  </a:ext>
                </a:extLst>
              </p:cNvPr>
              <p:cNvSpPr txBox="1">
                <a:spLocks/>
              </p:cNvSpPr>
              <p:nvPr/>
            </p:nvSpPr>
            <p:spPr>
              <a:xfrm>
                <a:off x="176408" y="3972559"/>
                <a:ext cx="3891107" cy="764628"/>
              </a:xfrm>
              <a:prstGeom prst="rect">
                <a:avLst/>
              </a:prstGeom>
            </p:spPr>
            <p:txBody>
              <a:bodyPr>
                <a:normAutofit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oMath>
                </a14:m>
                <a:r>
                  <a:rPr lang="en-US" sz="2000" dirty="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Sub>
                            <m:r>
                              <a:rPr lang="en-US" sz="2000" b="0" i="0" smtClean="0">
                                <a:latin typeface="Cambria Math" panose="02040503050406030204" pitchFamily="18" charset="0"/>
                                <a:ea typeface="Cambria Math" panose="02040503050406030204" pitchFamily="18" charset="0"/>
                              </a:rPr>
                              <m:t>|</m:t>
                            </m:r>
                          </m:e>
                        </m:d>
                      </m:e>
                      <m:sup>
                        <m:r>
                          <a:rPr lang="en-US" sz="2000" i="0">
                            <a:latin typeface="Cambria Math" panose="02040503050406030204" pitchFamily="18" charset="0"/>
                            <a:ea typeface="Cambria Math" panose="02040503050406030204" pitchFamily="18" charset="0"/>
                          </a:rPr>
                          <m:t>2</m:t>
                        </m:r>
                      </m:sup>
                    </m:sSup>
                    <m:r>
                      <a:rPr lang="en-US" sz="2000" i="0">
                        <a:latin typeface="Cambria Math" panose="02040503050406030204" pitchFamily="18" charset="0"/>
                        <a:ea typeface="Cambria Math" panose="02040503050406030204" pitchFamily="18" charset="0"/>
                      </a:rPr>
                      <m:t> </m:t>
                    </m:r>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9" name="Content Placeholder 2">
                <a:extLst>
                  <a:ext uri="{FF2B5EF4-FFF2-40B4-BE49-F238E27FC236}">
                    <a16:creationId xmlns:a16="http://schemas.microsoft.com/office/drawing/2014/main" id="{4848BEBD-1938-4559-AA74-D9BA30945286}"/>
                  </a:ext>
                </a:extLst>
              </p:cNvPr>
              <p:cNvSpPr txBox="1">
                <a:spLocks noRot="1" noChangeAspect="1" noMove="1" noResize="1" noEditPoints="1" noAdjustHandles="1" noChangeArrowheads="1" noChangeShapeType="1" noTextEdit="1"/>
              </p:cNvSpPr>
              <p:nvPr/>
            </p:nvSpPr>
            <p:spPr>
              <a:xfrm>
                <a:off x="176408" y="3972559"/>
                <a:ext cx="3891107" cy="764628"/>
              </a:xfrm>
              <a:prstGeom prst="rect">
                <a:avLst/>
              </a:prstGeom>
              <a:blipFill>
                <a:blip r:embed="rId2"/>
                <a:stretch>
                  <a:fillRect l="-1411" b="-5600"/>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3DCB6A8A-B61D-419A-A1AA-2141074F382D}"/>
              </a:ext>
            </a:extLst>
          </p:cNvPr>
          <p:cNvGrpSpPr/>
          <p:nvPr/>
        </p:nvGrpSpPr>
        <p:grpSpPr>
          <a:xfrm>
            <a:off x="143513" y="709576"/>
            <a:ext cx="2958438" cy="3637072"/>
            <a:chOff x="143513" y="709576"/>
            <a:chExt cx="2958438" cy="3637072"/>
          </a:xfrm>
        </p:grpSpPr>
        <p:grpSp>
          <p:nvGrpSpPr>
            <p:cNvPr id="16" name="Group 15">
              <a:extLst>
                <a:ext uri="{FF2B5EF4-FFF2-40B4-BE49-F238E27FC236}">
                  <a16:creationId xmlns:a16="http://schemas.microsoft.com/office/drawing/2014/main" id="{B8CACB30-7B11-4CD0-BFC1-44BA6E215873}"/>
                </a:ext>
              </a:extLst>
            </p:cNvPr>
            <p:cNvGrpSpPr/>
            <p:nvPr/>
          </p:nvGrpSpPr>
          <p:grpSpPr>
            <a:xfrm>
              <a:off x="143513" y="709576"/>
              <a:ext cx="2623462" cy="3637072"/>
              <a:chOff x="178812" y="653186"/>
              <a:chExt cx="2623462" cy="3637072"/>
            </a:xfrm>
          </p:grpSpPr>
          <p:pic>
            <p:nvPicPr>
              <p:cNvPr id="8" name="Picture 7" descr="Diagram, schematic&#10;&#10;Description automatically generated">
                <a:extLst>
                  <a:ext uri="{FF2B5EF4-FFF2-40B4-BE49-F238E27FC236}">
                    <a16:creationId xmlns:a16="http://schemas.microsoft.com/office/drawing/2014/main" id="{1E5BB6BC-153F-4312-9519-3060475B79F2}"/>
                  </a:ext>
                </a:extLst>
              </p:cNvPr>
              <p:cNvPicPr>
                <a:picLocks noChangeAspect="1"/>
              </p:cNvPicPr>
              <p:nvPr/>
            </p:nvPicPr>
            <p:blipFill>
              <a:blip r:embed="rId3"/>
              <a:stretch>
                <a:fillRect/>
              </a:stretch>
            </p:blipFill>
            <p:spPr>
              <a:xfrm>
                <a:off x="496593" y="653186"/>
                <a:ext cx="2305593" cy="363707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83360B-6000-406D-89CF-6C05DFB588E5}"/>
                      </a:ext>
                    </a:extLst>
                  </p:cNvPr>
                  <p:cNvSpPr txBox="1"/>
                  <p:nvPr/>
                </p:nvSpPr>
                <p:spPr>
                  <a:xfrm>
                    <a:off x="1221179" y="2356306"/>
                    <a:ext cx="255904"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𝐒</m:t>
                              </m:r>
                            </m:sub>
                          </m:sSub>
                        </m:oMath>
                      </m:oMathPara>
                    </a14:m>
                    <a:endParaRPr lang="en-GB" sz="1400" b="1" dirty="0" err="1"/>
                  </a:p>
                </p:txBody>
              </p:sp>
            </mc:Choice>
            <mc:Fallback xmlns="">
              <p:sp>
                <p:nvSpPr>
                  <p:cNvPr id="10" name="TextBox 9">
                    <a:extLst>
                      <a:ext uri="{FF2B5EF4-FFF2-40B4-BE49-F238E27FC236}">
                        <a16:creationId xmlns:a16="http://schemas.microsoft.com/office/drawing/2014/main" id="{0383360B-6000-406D-89CF-6C05DFB588E5}"/>
                      </a:ext>
                    </a:extLst>
                  </p:cNvPr>
                  <p:cNvSpPr txBox="1">
                    <a:spLocks noRot="1" noChangeAspect="1" noMove="1" noResize="1" noEditPoints="1" noAdjustHandles="1" noChangeArrowheads="1" noChangeShapeType="1" noTextEdit="1"/>
                  </p:cNvSpPr>
                  <p:nvPr/>
                </p:nvSpPr>
                <p:spPr>
                  <a:xfrm>
                    <a:off x="1221179" y="2356306"/>
                    <a:ext cx="255904" cy="215444"/>
                  </a:xfrm>
                  <a:prstGeom prst="rect">
                    <a:avLst/>
                  </a:prstGeom>
                  <a:blipFill>
                    <a:blip r:embed="rId4"/>
                    <a:stretch>
                      <a:fillRect l="-23810" b="-1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80B55CE-6293-4336-8F09-84D780FDE2F3}"/>
                      </a:ext>
                    </a:extLst>
                  </p:cNvPr>
                  <p:cNvSpPr txBox="1"/>
                  <p:nvPr/>
                </p:nvSpPr>
                <p:spPr>
                  <a:xfrm>
                    <a:off x="2542588" y="1206980"/>
                    <a:ext cx="259686"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𝐋</m:t>
                              </m:r>
                            </m:sub>
                          </m:sSub>
                        </m:oMath>
                      </m:oMathPara>
                    </a14:m>
                    <a:endParaRPr lang="en-GB" sz="1400" b="1" dirty="0" err="1"/>
                  </a:p>
                </p:txBody>
              </p:sp>
            </mc:Choice>
            <mc:Fallback xmlns="">
              <p:sp>
                <p:nvSpPr>
                  <p:cNvPr id="11" name="TextBox 10">
                    <a:extLst>
                      <a:ext uri="{FF2B5EF4-FFF2-40B4-BE49-F238E27FC236}">
                        <a16:creationId xmlns:a16="http://schemas.microsoft.com/office/drawing/2014/main" id="{B80B55CE-6293-4336-8F09-84D780FDE2F3}"/>
                      </a:ext>
                    </a:extLst>
                  </p:cNvPr>
                  <p:cNvSpPr txBox="1">
                    <a:spLocks noRot="1" noChangeAspect="1" noMove="1" noResize="1" noEditPoints="1" noAdjustHandles="1" noChangeArrowheads="1" noChangeShapeType="1" noTextEdit="1"/>
                  </p:cNvSpPr>
                  <p:nvPr/>
                </p:nvSpPr>
                <p:spPr>
                  <a:xfrm>
                    <a:off x="2542588" y="1206980"/>
                    <a:ext cx="259686" cy="215444"/>
                  </a:xfrm>
                  <a:prstGeom prst="rect">
                    <a:avLst/>
                  </a:prstGeom>
                  <a:blipFill>
                    <a:blip r:embed="rId5"/>
                    <a:stretch>
                      <a:fillRect l="-23256"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CFB3B5-0751-4FBE-87D7-2C83C7997F51}"/>
                      </a:ext>
                    </a:extLst>
                  </p:cNvPr>
                  <p:cNvSpPr txBox="1"/>
                  <p:nvPr/>
                </p:nvSpPr>
                <p:spPr>
                  <a:xfrm>
                    <a:off x="1888321" y="3023509"/>
                    <a:ext cx="287964"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𝐂</m:t>
                              </m:r>
                            </m:e>
                            <m:sub>
                              <m:r>
                                <a:rPr lang="en-US" sz="1400" b="1" i="0" smtClean="0">
                                  <a:latin typeface="Cambria Math" panose="02040503050406030204" pitchFamily="18" charset="0"/>
                                </a:rPr>
                                <m:t>𝐢𝐧</m:t>
                              </m:r>
                            </m:sub>
                          </m:sSub>
                        </m:oMath>
                      </m:oMathPara>
                    </a14:m>
                    <a:endParaRPr lang="en-GB" sz="1400" b="1" dirty="0" err="1"/>
                  </a:p>
                </p:txBody>
              </p:sp>
            </mc:Choice>
            <mc:Fallback xmlns="">
              <p:sp>
                <p:nvSpPr>
                  <p:cNvPr id="14" name="TextBox 13">
                    <a:extLst>
                      <a:ext uri="{FF2B5EF4-FFF2-40B4-BE49-F238E27FC236}">
                        <a16:creationId xmlns:a16="http://schemas.microsoft.com/office/drawing/2014/main" id="{B0CFB3B5-0751-4FBE-87D7-2C83C7997F51}"/>
                      </a:ext>
                    </a:extLst>
                  </p:cNvPr>
                  <p:cNvSpPr txBox="1">
                    <a:spLocks noRot="1" noChangeAspect="1" noMove="1" noResize="1" noEditPoints="1" noAdjustHandles="1" noChangeArrowheads="1" noChangeShapeType="1" noTextEdit="1"/>
                  </p:cNvSpPr>
                  <p:nvPr/>
                </p:nvSpPr>
                <p:spPr>
                  <a:xfrm>
                    <a:off x="1888321" y="3023509"/>
                    <a:ext cx="287964" cy="215444"/>
                  </a:xfrm>
                  <a:prstGeom prst="rect">
                    <a:avLst/>
                  </a:prstGeom>
                  <a:blipFill>
                    <a:blip r:embed="rId6"/>
                    <a:stretch>
                      <a:fillRect l="-21277"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56774E9-8273-40EB-968B-013A3A2FB2A3}"/>
                      </a:ext>
                    </a:extLst>
                  </p:cNvPr>
                  <p:cNvSpPr txBox="1"/>
                  <p:nvPr/>
                </p:nvSpPr>
                <p:spPr>
                  <a:xfrm>
                    <a:off x="178812" y="3319550"/>
                    <a:ext cx="588302"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𝟒𝐤𝐓𝐑</m:t>
                              </m:r>
                            </m:e>
                            <m:sub>
                              <m:r>
                                <a:rPr lang="en-US" sz="1400" b="1" i="0" smtClean="0">
                                  <a:latin typeface="Cambria Math" panose="02040503050406030204" pitchFamily="18" charset="0"/>
                                </a:rPr>
                                <m:t>𝐒</m:t>
                              </m:r>
                            </m:sub>
                          </m:sSub>
                        </m:oMath>
                      </m:oMathPara>
                    </a14:m>
                    <a:endParaRPr lang="en-GB" sz="1400" b="1" dirty="0" err="1"/>
                  </a:p>
                </p:txBody>
              </p:sp>
            </mc:Choice>
            <mc:Fallback xmlns="">
              <p:sp>
                <p:nvSpPr>
                  <p:cNvPr id="15" name="TextBox 14">
                    <a:extLst>
                      <a:ext uri="{FF2B5EF4-FFF2-40B4-BE49-F238E27FC236}">
                        <a16:creationId xmlns:a16="http://schemas.microsoft.com/office/drawing/2014/main" id="{156774E9-8273-40EB-968B-013A3A2FB2A3}"/>
                      </a:ext>
                    </a:extLst>
                  </p:cNvPr>
                  <p:cNvSpPr txBox="1">
                    <a:spLocks noRot="1" noChangeAspect="1" noMove="1" noResize="1" noEditPoints="1" noAdjustHandles="1" noChangeArrowheads="1" noChangeShapeType="1" noTextEdit="1"/>
                  </p:cNvSpPr>
                  <p:nvPr/>
                </p:nvSpPr>
                <p:spPr>
                  <a:xfrm>
                    <a:off x="178812" y="3319550"/>
                    <a:ext cx="588302" cy="215444"/>
                  </a:xfrm>
                  <a:prstGeom prst="rect">
                    <a:avLst/>
                  </a:prstGeom>
                  <a:blipFill>
                    <a:blip r:embed="rId7"/>
                    <a:stretch>
                      <a:fillRect l="-11458" b="-1714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60583E9-574E-4401-82FA-075500255846}"/>
                    </a:ext>
                  </a:extLst>
                </p:cNvPr>
                <p:cNvSpPr txBox="1">
                  <a:spLocks/>
                </p:cNvSpPr>
                <p:nvPr/>
              </p:nvSpPr>
              <p:spPr>
                <a:xfrm>
                  <a:off x="2172313" y="1822636"/>
                  <a:ext cx="929638" cy="612432"/>
                </a:xfrm>
                <a:prstGeom prst="rect">
                  <a:avLst/>
                </a:prstGeom>
              </p:spPr>
              <p:txBody>
                <a:bodyPr>
                  <a:normAutofit fontScale="92500"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𝐑</m:t>
                                </m:r>
                              </m:e>
                              <m:sub>
                                <m:r>
                                  <a:rPr lang="en-US" sz="1600" b="1" i="0" smtClean="0">
                                    <a:latin typeface="Cambria Math" panose="02040503050406030204" pitchFamily="18" charset="0"/>
                                    <a:ea typeface="Cambria Math" panose="02040503050406030204" pitchFamily="18" charset="0"/>
                                  </a:rPr>
                                  <m:t>𝐒</m:t>
                                </m:r>
                              </m:sub>
                            </m:sSub>
                          </m:sub>
                        </m:sSub>
                        <m:d>
                          <m:dPr>
                            <m:ctrlPr>
                              <a:rPr lang="en-US" sz="1600" b="1" i="1" smtClean="0">
                                <a:latin typeface="Cambria Math" panose="02040503050406030204" pitchFamily="18" charset="0"/>
                                <a:ea typeface="Cambria Math" panose="02040503050406030204" pitchFamily="18" charset="0"/>
                              </a:rPr>
                            </m:ctrlPr>
                          </m:dPr>
                          <m:e>
                            <m:r>
                              <a:rPr lang="en-US" sz="1600" b="1" i="0" smtClean="0">
                                <a:latin typeface="Cambria Math" panose="02040503050406030204" pitchFamily="18" charset="0"/>
                                <a:ea typeface="Cambria Math" panose="02040503050406030204" pitchFamily="18" charset="0"/>
                              </a:rPr>
                              <m:t>𝐟</m:t>
                            </m:r>
                          </m:e>
                        </m:d>
                      </m:oMath>
                    </m:oMathPara>
                  </a14:m>
                  <a:endParaRPr lang="en-US" sz="1600" b="1"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Content Placeholder 2">
                  <a:extLst>
                    <a:ext uri="{FF2B5EF4-FFF2-40B4-BE49-F238E27FC236}">
                      <a16:creationId xmlns:a16="http://schemas.microsoft.com/office/drawing/2014/main" id="{F60583E9-574E-4401-82FA-075500255846}"/>
                    </a:ext>
                  </a:extLst>
                </p:cNvPr>
                <p:cNvSpPr txBox="1">
                  <a:spLocks noRot="1" noChangeAspect="1" noMove="1" noResize="1" noEditPoints="1" noAdjustHandles="1" noChangeArrowheads="1" noChangeShapeType="1" noTextEdit="1"/>
                </p:cNvSpPr>
                <p:nvPr/>
              </p:nvSpPr>
              <p:spPr>
                <a:xfrm>
                  <a:off x="2172313" y="1822636"/>
                  <a:ext cx="929638" cy="612432"/>
                </a:xfrm>
                <a:prstGeom prst="rect">
                  <a:avLst/>
                </a:prstGeom>
                <a:blipFill>
                  <a:blip r:embed="rId8"/>
                  <a:stretch>
                    <a:fillRect/>
                  </a:stretch>
                </a:blipFill>
              </p:spPr>
              <p:txBody>
                <a:bodyPr/>
                <a:lstStyle/>
                <a:p>
                  <a:r>
                    <a:rPr lang="en-GB">
                      <a:noFill/>
                    </a:rPr>
                    <a:t> </a:t>
                  </a:r>
                </a:p>
              </p:txBody>
            </p:sp>
          </mc:Fallback>
        </mc:AlternateContent>
      </p:grpSp>
      <p:pic>
        <p:nvPicPr>
          <p:cNvPr id="22" name="Picture 21" descr="Diagram, schematic&#10;&#10;Description automatically generated">
            <a:extLst>
              <a:ext uri="{FF2B5EF4-FFF2-40B4-BE49-F238E27FC236}">
                <a16:creationId xmlns:a16="http://schemas.microsoft.com/office/drawing/2014/main" id="{9791AAC4-F0A2-4FCB-88A8-3169A660B3D8}"/>
              </a:ext>
            </a:extLst>
          </p:cNvPr>
          <p:cNvPicPr>
            <a:picLocks noChangeAspect="1"/>
          </p:cNvPicPr>
          <p:nvPr/>
        </p:nvPicPr>
        <p:blipFill>
          <a:blip r:embed="rId9"/>
          <a:stretch>
            <a:fillRect/>
          </a:stretch>
        </p:blipFill>
        <p:spPr>
          <a:xfrm>
            <a:off x="4826509" y="537861"/>
            <a:ext cx="2689396" cy="3817012"/>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C0BCEC3B-2140-4AFB-AB56-CEFC6E670BAF}"/>
                  </a:ext>
                </a:extLst>
              </p:cNvPr>
              <p:cNvSpPr txBox="1">
                <a:spLocks/>
              </p:cNvSpPr>
              <p:nvPr/>
            </p:nvSpPr>
            <p:spPr>
              <a:xfrm>
                <a:off x="4826509" y="3964334"/>
                <a:ext cx="3891107" cy="764628"/>
              </a:xfrm>
              <a:prstGeom prst="rect">
                <a:avLst/>
              </a:prstGeom>
            </p:spPr>
            <p:txBody>
              <a:bodyPr>
                <a:normAutofit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Sub>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sub>
                    </m:sSub>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23" name="Content Placeholder 2">
                <a:extLst>
                  <a:ext uri="{FF2B5EF4-FFF2-40B4-BE49-F238E27FC236}">
                    <a16:creationId xmlns:a16="http://schemas.microsoft.com/office/drawing/2014/main" id="{C0BCEC3B-2140-4AFB-AB56-CEFC6E670BAF}"/>
                  </a:ext>
                </a:extLst>
              </p:cNvPr>
              <p:cNvSpPr txBox="1">
                <a:spLocks noRot="1" noChangeAspect="1" noMove="1" noResize="1" noEditPoints="1" noAdjustHandles="1" noChangeArrowheads="1" noChangeShapeType="1" noTextEdit="1"/>
              </p:cNvSpPr>
              <p:nvPr/>
            </p:nvSpPr>
            <p:spPr>
              <a:xfrm>
                <a:off x="4826509" y="3964334"/>
                <a:ext cx="3891107" cy="764628"/>
              </a:xfrm>
              <a:prstGeom prst="rect">
                <a:avLst/>
              </a:prstGeom>
              <a:blipFill>
                <a:blip r:embed="rId10"/>
                <a:stretch>
                  <a:fillRect l="-1411" b="-87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2AB4070-BE65-47A6-BD16-8127089E1154}"/>
                  </a:ext>
                </a:extLst>
              </p:cNvPr>
              <p:cNvSpPr txBox="1"/>
              <p:nvPr/>
            </p:nvSpPr>
            <p:spPr>
              <a:xfrm>
                <a:off x="6908496" y="1219046"/>
                <a:ext cx="259686"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𝐋</m:t>
                          </m:r>
                        </m:sub>
                      </m:sSub>
                    </m:oMath>
                  </m:oMathPara>
                </a14:m>
                <a:endParaRPr lang="en-GB" sz="1400" b="1" dirty="0" err="1"/>
              </a:p>
            </p:txBody>
          </p:sp>
        </mc:Choice>
        <mc:Fallback xmlns="">
          <p:sp>
            <p:nvSpPr>
              <p:cNvPr id="24" name="TextBox 23">
                <a:extLst>
                  <a:ext uri="{FF2B5EF4-FFF2-40B4-BE49-F238E27FC236}">
                    <a16:creationId xmlns:a16="http://schemas.microsoft.com/office/drawing/2014/main" id="{32AB4070-BE65-47A6-BD16-8127089E1154}"/>
                  </a:ext>
                </a:extLst>
              </p:cNvPr>
              <p:cNvSpPr txBox="1">
                <a:spLocks noRot="1" noChangeAspect="1" noMove="1" noResize="1" noEditPoints="1" noAdjustHandles="1" noChangeArrowheads="1" noChangeShapeType="1" noTextEdit="1"/>
              </p:cNvSpPr>
              <p:nvPr/>
            </p:nvSpPr>
            <p:spPr>
              <a:xfrm>
                <a:off x="6908496" y="1219046"/>
                <a:ext cx="259686" cy="215444"/>
              </a:xfrm>
              <a:prstGeom prst="rect">
                <a:avLst/>
              </a:prstGeom>
              <a:blipFill>
                <a:blip r:embed="rId11"/>
                <a:stretch>
                  <a:fillRect l="-23256" b="-1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AB701DF-E2AB-493E-AA5E-9919700BD68D}"/>
                  </a:ext>
                </a:extLst>
              </p:cNvPr>
              <p:cNvSpPr txBox="1"/>
              <p:nvPr/>
            </p:nvSpPr>
            <p:spPr>
              <a:xfrm>
                <a:off x="5445197" y="2304974"/>
                <a:ext cx="255904"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𝐒</m:t>
                          </m:r>
                        </m:sub>
                      </m:sSub>
                    </m:oMath>
                  </m:oMathPara>
                </a14:m>
                <a:endParaRPr lang="en-GB" sz="1400" b="1" dirty="0" err="1"/>
              </a:p>
            </p:txBody>
          </p:sp>
        </mc:Choice>
        <mc:Fallback xmlns="">
          <p:sp>
            <p:nvSpPr>
              <p:cNvPr id="25" name="TextBox 24">
                <a:extLst>
                  <a:ext uri="{FF2B5EF4-FFF2-40B4-BE49-F238E27FC236}">
                    <a16:creationId xmlns:a16="http://schemas.microsoft.com/office/drawing/2014/main" id="{9AB701DF-E2AB-493E-AA5E-9919700BD68D}"/>
                  </a:ext>
                </a:extLst>
              </p:cNvPr>
              <p:cNvSpPr txBox="1">
                <a:spLocks noRot="1" noChangeAspect="1" noMove="1" noResize="1" noEditPoints="1" noAdjustHandles="1" noChangeArrowheads="1" noChangeShapeType="1" noTextEdit="1"/>
              </p:cNvSpPr>
              <p:nvPr/>
            </p:nvSpPr>
            <p:spPr>
              <a:xfrm>
                <a:off x="5445197" y="2304974"/>
                <a:ext cx="255904" cy="215444"/>
              </a:xfrm>
              <a:prstGeom prst="rect">
                <a:avLst/>
              </a:prstGeom>
              <a:blipFill>
                <a:blip r:embed="rId12"/>
                <a:stretch>
                  <a:fillRect l="-2381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4A0730-C055-4F57-8ABF-7582BB85B7C3}"/>
                  </a:ext>
                </a:extLst>
              </p:cNvPr>
              <p:cNvSpPr txBox="1"/>
              <p:nvPr/>
            </p:nvSpPr>
            <p:spPr>
              <a:xfrm>
                <a:off x="6171207" y="3079899"/>
                <a:ext cx="287964"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𝐂</m:t>
                          </m:r>
                        </m:e>
                        <m:sub>
                          <m:r>
                            <a:rPr lang="en-US" sz="1400" b="1" i="0" smtClean="0">
                              <a:latin typeface="Cambria Math" panose="02040503050406030204" pitchFamily="18" charset="0"/>
                            </a:rPr>
                            <m:t>𝐢𝐧</m:t>
                          </m:r>
                        </m:sub>
                      </m:sSub>
                    </m:oMath>
                  </m:oMathPara>
                </a14:m>
                <a:endParaRPr lang="en-GB" sz="1400" b="1" dirty="0" err="1"/>
              </a:p>
            </p:txBody>
          </p:sp>
        </mc:Choice>
        <mc:Fallback xmlns="">
          <p:sp>
            <p:nvSpPr>
              <p:cNvPr id="26" name="TextBox 25">
                <a:extLst>
                  <a:ext uri="{FF2B5EF4-FFF2-40B4-BE49-F238E27FC236}">
                    <a16:creationId xmlns:a16="http://schemas.microsoft.com/office/drawing/2014/main" id="{F44A0730-C055-4F57-8ABF-7582BB85B7C3}"/>
                  </a:ext>
                </a:extLst>
              </p:cNvPr>
              <p:cNvSpPr txBox="1">
                <a:spLocks noRot="1" noChangeAspect="1" noMove="1" noResize="1" noEditPoints="1" noAdjustHandles="1" noChangeArrowheads="1" noChangeShapeType="1" noTextEdit="1"/>
              </p:cNvSpPr>
              <p:nvPr/>
            </p:nvSpPr>
            <p:spPr>
              <a:xfrm>
                <a:off x="6171207" y="3079899"/>
                <a:ext cx="287964" cy="215444"/>
              </a:xfrm>
              <a:prstGeom prst="rect">
                <a:avLst/>
              </a:prstGeom>
              <a:blipFill>
                <a:blip r:embed="rId13"/>
                <a:stretch>
                  <a:fillRect l="-20833"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3A4E577-316D-4681-A931-0C6E3F69EA15}"/>
                  </a:ext>
                </a:extLst>
              </p:cNvPr>
              <p:cNvSpPr txBox="1"/>
              <p:nvPr/>
            </p:nvSpPr>
            <p:spPr>
              <a:xfrm>
                <a:off x="7035935" y="1849521"/>
                <a:ext cx="593111"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𝟒𝐤𝐓𝐑</m:t>
                          </m:r>
                        </m:e>
                        <m:sub>
                          <m:r>
                            <a:rPr lang="en-US" sz="1400" b="1" i="0" smtClean="0">
                              <a:latin typeface="Cambria Math" panose="02040503050406030204" pitchFamily="18" charset="0"/>
                            </a:rPr>
                            <m:t>𝐋</m:t>
                          </m:r>
                        </m:sub>
                      </m:sSub>
                    </m:oMath>
                  </m:oMathPara>
                </a14:m>
                <a:endParaRPr lang="en-GB" sz="1400" b="1" dirty="0" err="1"/>
              </a:p>
            </p:txBody>
          </p:sp>
        </mc:Choice>
        <mc:Fallback xmlns="">
          <p:sp>
            <p:nvSpPr>
              <p:cNvPr id="27" name="TextBox 26">
                <a:extLst>
                  <a:ext uri="{FF2B5EF4-FFF2-40B4-BE49-F238E27FC236}">
                    <a16:creationId xmlns:a16="http://schemas.microsoft.com/office/drawing/2014/main" id="{73A4E577-316D-4681-A931-0C6E3F69EA15}"/>
                  </a:ext>
                </a:extLst>
              </p:cNvPr>
              <p:cNvSpPr txBox="1">
                <a:spLocks noRot="1" noChangeAspect="1" noMove="1" noResize="1" noEditPoints="1" noAdjustHandles="1" noChangeArrowheads="1" noChangeShapeType="1" noTextEdit="1"/>
              </p:cNvSpPr>
              <p:nvPr/>
            </p:nvSpPr>
            <p:spPr>
              <a:xfrm>
                <a:off x="7035935" y="1849521"/>
                <a:ext cx="593111" cy="215444"/>
              </a:xfrm>
              <a:prstGeom prst="rect">
                <a:avLst/>
              </a:prstGeom>
              <a:blipFill>
                <a:blip r:embed="rId14"/>
                <a:stretch>
                  <a:fillRect l="-11340"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295EC2EE-8077-4407-8E12-9E19F70B40CE}"/>
                  </a:ext>
                </a:extLst>
              </p:cNvPr>
              <p:cNvSpPr txBox="1">
                <a:spLocks/>
              </p:cNvSpPr>
              <p:nvPr/>
            </p:nvSpPr>
            <p:spPr>
              <a:xfrm>
                <a:off x="6706590" y="1915680"/>
                <a:ext cx="929638" cy="612432"/>
              </a:xfrm>
              <a:prstGeom prst="rect">
                <a:avLst/>
              </a:prstGeom>
            </p:spPr>
            <p:txBody>
              <a:bodyPr>
                <a:normAutofit fontScale="92500" lnSpcReduction="1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𝐑</m:t>
                              </m:r>
                            </m:e>
                            <m:sub>
                              <m:r>
                                <a:rPr lang="en-US" sz="1600" b="1" i="0" smtClean="0">
                                  <a:latin typeface="Cambria Math" panose="02040503050406030204" pitchFamily="18" charset="0"/>
                                  <a:ea typeface="Cambria Math" panose="02040503050406030204" pitchFamily="18" charset="0"/>
                                </a:rPr>
                                <m:t>𝐋</m:t>
                              </m:r>
                            </m:sub>
                          </m:sSub>
                        </m:sub>
                      </m:sSub>
                      <m:d>
                        <m:dPr>
                          <m:ctrlPr>
                            <a:rPr lang="en-US" sz="1600" b="1" i="1" smtClean="0">
                              <a:latin typeface="Cambria Math" panose="02040503050406030204" pitchFamily="18" charset="0"/>
                              <a:ea typeface="Cambria Math" panose="02040503050406030204" pitchFamily="18" charset="0"/>
                            </a:rPr>
                          </m:ctrlPr>
                        </m:dPr>
                        <m:e>
                          <m:r>
                            <a:rPr lang="en-US" sz="1600" b="1" i="0" smtClean="0">
                              <a:latin typeface="Cambria Math" panose="02040503050406030204" pitchFamily="18" charset="0"/>
                              <a:ea typeface="Cambria Math" panose="02040503050406030204" pitchFamily="18" charset="0"/>
                            </a:rPr>
                            <m:t>𝐟</m:t>
                          </m:r>
                        </m:e>
                      </m:d>
                    </m:oMath>
                  </m:oMathPara>
                </a14:m>
                <a:endParaRPr lang="en-US" sz="1600" b="1"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28" name="Content Placeholder 2">
                <a:extLst>
                  <a:ext uri="{FF2B5EF4-FFF2-40B4-BE49-F238E27FC236}">
                    <a16:creationId xmlns:a16="http://schemas.microsoft.com/office/drawing/2014/main" id="{295EC2EE-8077-4407-8E12-9E19F70B40CE}"/>
                  </a:ext>
                </a:extLst>
              </p:cNvPr>
              <p:cNvSpPr txBox="1">
                <a:spLocks noRot="1" noChangeAspect="1" noMove="1" noResize="1" noEditPoints="1" noAdjustHandles="1" noChangeArrowheads="1" noChangeShapeType="1" noTextEdit="1"/>
              </p:cNvSpPr>
              <p:nvPr/>
            </p:nvSpPr>
            <p:spPr>
              <a:xfrm>
                <a:off x="6706590" y="1915680"/>
                <a:ext cx="929638" cy="612432"/>
              </a:xfrm>
              <a:prstGeom prst="rect">
                <a:avLst/>
              </a:prstGeom>
              <a:blipFill>
                <a:blip r:embed="rId1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6771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2EAD7F-017D-40F0-ABD0-E1ED3B275106}"/>
              </a:ext>
            </a:extLst>
          </p:cNvPr>
          <p:cNvSpPr>
            <a:spLocks noGrp="1"/>
          </p:cNvSpPr>
          <p:nvPr>
            <p:ph type="sldNum" sz="quarter" idx="12"/>
          </p:nvPr>
        </p:nvSpPr>
        <p:spPr/>
        <p:txBody>
          <a:bodyPr/>
          <a:lstStyle/>
          <a:p>
            <a:fld id="{8836216C-5BC3-7C44-80F8-E30864FFC228}" type="slidenum">
              <a:rPr lang="en-US" smtClean="0"/>
              <a:t>44</a:t>
            </a:fld>
            <a:endParaRPr lang="en-US"/>
          </a:p>
        </p:txBody>
      </p:sp>
      <p:sp>
        <p:nvSpPr>
          <p:cNvPr id="5" name="Title 1">
            <a:extLst>
              <a:ext uri="{FF2B5EF4-FFF2-40B4-BE49-F238E27FC236}">
                <a16:creationId xmlns:a16="http://schemas.microsoft.com/office/drawing/2014/main" id="{779AAAF0-EE0E-4845-9933-F46BAC5CA25B}"/>
              </a:ext>
            </a:extLst>
          </p:cNvPr>
          <p:cNvSpPr>
            <a:spLocks noGrp="1"/>
          </p:cNvSpPr>
          <p:nvPr>
            <p:ph type="title"/>
          </p:nvPr>
        </p:nvSpPr>
        <p:spPr>
          <a:xfrm>
            <a:off x="160338" y="206375"/>
            <a:ext cx="8753475" cy="461963"/>
          </a:xfrm>
        </p:spPr>
        <p:txBody>
          <a:bodyPr/>
          <a:lstStyle/>
          <a:p>
            <a:r>
              <a:rPr lang="en-US" dirty="0"/>
              <a:t>Solution 7.1</a:t>
            </a:r>
            <a:endParaRPr lang="en-GB" dirty="0"/>
          </a:p>
        </p:txBody>
      </p:sp>
      <p:pic>
        <p:nvPicPr>
          <p:cNvPr id="7" name="Picture 6" descr="Diagram, schematic&#10;&#10;Description automatically generated">
            <a:extLst>
              <a:ext uri="{FF2B5EF4-FFF2-40B4-BE49-F238E27FC236}">
                <a16:creationId xmlns:a16="http://schemas.microsoft.com/office/drawing/2014/main" id="{357FAEB2-EBD2-4E79-9147-D327C3A61C1B}"/>
              </a:ext>
            </a:extLst>
          </p:cNvPr>
          <p:cNvPicPr>
            <a:picLocks noChangeAspect="1"/>
          </p:cNvPicPr>
          <p:nvPr/>
        </p:nvPicPr>
        <p:blipFill>
          <a:blip r:embed="rId2"/>
          <a:stretch>
            <a:fillRect/>
          </a:stretch>
        </p:blipFill>
        <p:spPr>
          <a:xfrm>
            <a:off x="51449" y="753584"/>
            <a:ext cx="3549832" cy="414041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AE1D2D-08A0-4330-A330-24CB62D8929B}"/>
                  </a:ext>
                </a:extLst>
              </p:cNvPr>
              <p:cNvSpPr txBox="1"/>
              <p:nvPr/>
            </p:nvSpPr>
            <p:spPr>
              <a:xfrm>
                <a:off x="957651" y="2608346"/>
                <a:ext cx="25590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𝐒</m:t>
                          </m:r>
                        </m:sub>
                      </m:sSub>
                    </m:oMath>
                  </m:oMathPara>
                </a14:m>
                <a:endParaRPr lang="en-GB" sz="1400" b="1" dirty="0" err="1"/>
              </a:p>
            </p:txBody>
          </p:sp>
        </mc:Choice>
        <mc:Fallback xmlns="">
          <p:sp>
            <p:nvSpPr>
              <p:cNvPr id="8" name="TextBox 7">
                <a:extLst>
                  <a:ext uri="{FF2B5EF4-FFF2-40B4-BE49-F238E27FC236}">
                    <a16:creationId xmlns:a16="http://schemas.microsoft.com/office/drawing/2014/main" id="{43AE1D2D-08A0-4330-A330-24CB62D8929B}"/>
                  </a:ext>
                </a:extLst>
              </p:cNvPr>
              <p:cNvSpPr txBox="1">
                <a:spLocks noRot="1" noChangeAspect="1" noMove="1" noResize="1" noEditPoints="1" noAdjustHandles="1" noChangeArrowheads="1" noChangeShapeType="1" noTextEdit="1"/>
              </p:cNvSpPr>
              <p:nvPr/>
            </p:nvSpPr>
            <p:spPr>
              <a:xfrm>
                <a:off x="957651" y="2608346"/>
                <a:ext cx="255904" cy="215444"/>
              </a:xfrm>
              <a:prstGeom prst="rect">
                <a:avLst/>
              </a:prstGeom>
              <a:blipFill>
                <a:blip r:embed="rId3"/>
                <a:stretch>
                  <a:fillRect l="-23810" b="-1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715FFAF-55D7-46EE-AA35-82154A4623F9}"/>
                  </a:ext>
                </a:extLst>
              </p:cNvPr>
              <p:cNvSpPr txBox="1"/>
              <p:nvPr/>
            </p:nvSpPr>
            <p:spPr>
              <a:xfrm>
                <a:off x="2405121" y="1371092"/>
                <a:ext cx="259686"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𝐋</m:t>
                          </m:r>
                        </m:sub>
                      </m:sSub>
                    </m:oMath>
                  </m:oMathPara>
                </a14:m>
                <a:endParaRPr lang="en-GB" sz="1400" b="1" dirty="0" err="1"/>
              </a:p>
            </p:txBody>
          </p:sp>
        </mc:Choice>
        <mc:Fallback xmlns="">
          <p:sp>
            <p:nvSpPr>
              <p:cNvPr id="9" name="TextBox 8">
                <a:extLst>
                  <a:ext uri="{FF2B5EF4-FFF2-40B4-BE49-F238E27FC236}">
                    <a16:creationId xmlns:a16="http://schemas.microsoft.com/office/drawing/2014/main" id="{C715FFAF-55D7-46EE-AA35-82154A4623F9}"/>
                  </a:ext>
                </a:extLst>
              </p:cNvPr>
              <p:cNvSpPr txBox="1">
                <a:spLocks noRot="1" noChangeAspect="1" noMove="1" noResize="1" noEditPoints="1" noAdjustHandles="1" noChangeArrowheads="1" noChangeShapeType="1" noTextEdit="1"/>
              </p:cNvSpPr>
              <p:nvPr/>
            </p:nvSpPr>
            <p:spPr>
              <a:xfrm>
                <a:off x="2405121" y="1371092"/>
                <a:ext cx="259686" cy="215444"/>
              </a:xfrm>
              <a:prstGeom prst="rect">
                <a:avLst/>
              </a:prstGeom>
              <a:blipFill>
                <a:blip r:embed="rId4"/>
                <a:stretch>
                  <a:fillRect l="-23810" b="-1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52FEE7-A486-4E2F-BC43-EC6B698AB646}"/>
                  </a:ext>
                </a:extLst>
              </p:cNvPr>
              <p:cNvSpPr txBox="1"/>
              <p:nvPr/>
            </p:nvSpPr>
            <p:spPr>
              <a:xfrm>
                <a:off x="1674965" y="3403065"/>
                <a:ext cx="28796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𝐂</m:t>
                          </m:r>
                        </m:e>
                        <m:sub>
                          <m:r>
                            <a:rPr lang="en-US" sz="1400" b="1" i="0" smtClean="0">
                              <a:latin typeface="Cambria Math" panose="02040503050406030204" pitchFamily="18" charset="0"/>
                            </a:rPr>
                            <m:t>𝐢𝐧</m:t>
                          </m:r>
                        </m:sub>
                      </m:sSub>
                    </m:oMath>
                  </m:oMathPara>
                </a14:m>
                <a:endParaRPr lang="en-GB" sz="1400" b="1" dirty="0" err="1"/>
              </a:p>
            </p:txBody>
          </p:sp>
        </mc:Choice>
        <mc:Fallback xmlns="">
          <p:sp>
            <p:nvSpPr>
              <p:cNvPr id="10" name="TextBox 9">
                <a:extLst>
                  <a:ext uri="{FF2B5EF4-FFF2-40B4-BE49-F238E27FC236}">
                    <a16:creationId xmlns:a16="http://schemas.microsoft.com/office/drawing/2014/main" id="{9A52FEE7-A486-4E2F-BC43-EC6B698AB646}"/>
                  </a:ext>
                </a:extLst>
              </p:cNvPr>
              <p:cNvSpPr txBox="1">
                <a:spLocks noRot="1" noChangeAspect="1" noMove="1" noResize="1" noEditPoints="1" noAdjustHandles="1" noChangeArrowheads="1" noChangeShapeType="1" noTextEdit="1"/>
              </p:cNvSpPr>
              <p:nvPr/>
            </p:nvSpPr>
            <p:spPr>
              <a:xfrm>
                <a:off x="1674965" y="3403065"/>
                <a:ext cx="287964" cy="215444"/>
              </a:xfrm>
              <a:prstGeom prst="rect">
                <a:avLst/>
              </a:prstGeom>
              <a:blipFill>
                <a:blip r:embed="rId5"/>
                <a:stretch>
                  <a:fillRect l="-21277"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1FF9E5C-3984-4824-9685-10CC1BDE898C}"/>
                  </a:ext>
                </a:extLst>
              </p:cNvPr>
              <p:cNvSpPr txBox="1"/>
              <p:nvPr/>
            </p:nvSpPr>
            <p:spPr>
              <a:xfrm>
                <a:off x="3303987" y="2823790"/>
                <a:ext cx="198196"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oMath>
                  </m:oMathPara>
                </a14:m>
                <a:endParaRPr lang="en-GB" sz="1400" b="1" dirty="0" err="1"/>
              </a:p>
            </p:txBody>
          </p:sp>
        </mc:Choice>
        <mc:Fallback xmlns="">
          <p:sp>
            <p:nvSpPr>
              <p:cNvPr id="11" name="TextBox 10">
                <a:extLst>
                  <a:ext uri="{FF2B5EF4-FFF2-40B4-BE49-F238E27FC236}">
                    <a16:creationId xmlns:a16="http://schemas.microsoft.com/office/drawing/2014/main" id="{81FF9E5C-3984-4824-9685-10CC1BDE898C}"/>
                  </a:ext>
                </a:extLst>
              </p:cNvPr>
              <p:cNvSpPr txBox="1">
                <a:spLocks noRot="1" noChangeAspect="1" noMove="1" noResize="1" noEditPoints="1" noAdjustHandles="1" noChangeArrowheads="1" noChangeShapeType="1" noTextEdit="1"/>
              </p:cNvSpPr>
              <p:nvPr/>
            </p:nvSpPr>
            <p:spPr>
              <a:xfrm>
                <a:off x="3303987" y="2823790"/>
                <a:ext cx="198196" cy="215444"/>
              </a:xfrm>
              <a:prstGeom prst="rect">
                <a:avLst/>
              </a:prstGeom>
              <a:blipFill>
                <a:blip r:embed="rId6"/>
                <a:stretch>
                  <a:fillRect l="-30303"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AD4848E7-9AF4-4F3C-8C70-CF9CBCEE2040}"/>
                  </a:ext>
                </a:extLst>
              </p:cNvPr>
              <p:cNvSpPr txBox="1">
                <a:spLocks/>
              </p:cNvSpPr>
              <p:nvPr/>
            </p:nvSpPr>
            <p:spPr>
              <a:xfrm>
                <a:off x="2199988" y="1822636"/>
                <a:ext cx="929638" cy="612432"/>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𝐒</m:t>
                          </m:r>
                        </m:e>
                        <m:sub>
                          <m:sSub>
                            <m:sSubPr>
                              <m:ctrlPr>
                                <a:rPr lang="en-US" sz="1600" b="1" i="1" smtClean="0">
                                  <a:latin typeface="Cambria Math" panose="02040503050406030204" pitchFamily="18" charset="0"/>
                                  <a:ea typeface="Cambria Math" panose="02040503050406030204" pitchFamily="18" charset="0"/>
                                </a:rPr>
                              </m:ctrlPr>
                            </m:sSubPr>
                            <m:e>
                              <m:r>
                                <a:rPr lang="en-US" sz="1600" b="1" i="0" smtClean="0">
                                  <a:latin typeface="Cambria Math" panose="02040503050406030204" pitchFamily="18" charset="0"/>
                                  <a:ea typeface="Cambria Math" panose="02040503050406030204" pitchFamily="18" charset="0"/>
                                </a:rPr>
                                <m:t>𝐑</m:t>
                              </m:r>
                            </m:e>
                            <m:sub>
                              <m:r>
                                <a:rPr lang="en-US" sz="1600" b="1" i="0" smtClean="0">
                                  <a:latin typeface="Cambria Math" panose="02040503050406030204" pitchFamily="18" charset="0"/>
                                  <a:ea typeface="Cambria Math" panose="02040503050406030204" pitchFamily="18" charset="0"/>
                                </a:rPr>
                                <m:t>𝐒</m:t>
                              </m:r>
                            </m:sub>
                          </m:sSub>
                        </m:sub>
                      </m:sSub>
                      <m:d>
                        <m:dPr>
                          <m:ctrlPr>
                            <a:rPr lang="en-US" sz="1600" b="1" i="1" smtClean="0">
                              <a:latin typeface="Cambria Math" panose="02040503050406030204" pitchFamily="18" charset="0"/>
                              <a:ea typeface="Cambria Math" panose="02040503050406030204" pitchFamily="18" charset="0"/>
                            </a:rPr>
                          </m:ctrlPr>
                        </m:dPr>
                        <m:e>
                          <m:r>
                            <a:rPr lang="en-US" sz="1600" b="1" i="0" smtClean="0">
                              <a:latin typeface="Cambria Math" panose="02040503050406030204" pitchFamily="18" charset="0"/>
                              <a:ea typeface="Cambria Math" panose="02040503050406030204" pitchFamily="18" charset="0"/>
                            </a:rPr>
                            <m:t>𝐟</m:t>
                          </m:r>
                        </m:e>
                      </m:d>
                    </m:oMath>
                  </m:oMathPara>
                </a14:m>
                <a:endParaRPr lang="en-US" sz="1600" b="1"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4" name="Content Placeholder 2">
                <a:extLst>
                  <a:ext uri="{FF2B5EF4-FFF2-40B4-BE49-F238E27FC236}">
                    <a16:creationId xmlns:a16="http://schemas.microsoft.com/office/drawing/2014/main" id="{AD4848E7-9AF4-4F3C-8C70-CF9CBCEE2040}"/>
                  </a:ext>
                </a:extLst>
              </p:cNvPr>
              <p:cNvSpPr txBox="1">
                <a:spLocks noRot="1" noChangeAspect="1" noMove="1" noResize="1" noEditPoints="1" noAdjustHandles="1" noChangeArrowheads="1" noChangeShapeType="1" noTextEdit="1"/>
              </p:cNvSpPr>
              <p:nvPr/>
            </p:nvSpPr>
            <p:spPr>
              <a:xfrm>
                <a:off x="2199988" y="1822636"/>
                <a:ext cx="929638" cy="6124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2B00AB6C-FE5A-4FC4-8579-B706B80EB659}"/>
                  </a:ext>
                </a:extLst>
              </p:cNvPr>
              <p:cNvSpPr txBox="1">
                <a:spLocks/>
              </p:cNvSpPr>
              <p:nvPr/>
            </p:nvSpPr>
            <p:spPr>
              <a:xfrm>
                <a:off x="3601281" y="1119353"/>
                <a:ext cx="5613664" cy="3943922"/>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M</m:t>
                        </m:r>
                        <m:r>
                          <a:rPr lang="en-US" sz="2000" b="0" i="0" smtClean="0">
                            <a:latin typeface="Cambria Math" panose="02040503050406030204" pitchFamily="18" charset="0"/>
                          </a:rPr>
                          <m:t>1</m:t>
                        </m:r>
                      </m:sub>
                    </m:sSub>
                    <m:r>
                      <a:rPr lang="en-US" sz="2000" b="0" i="0" smtClean="0">
                        <a:latin typeface="Cambria Math" panose="02040503050406030204" pitchFamily="18" charset="0"/>
                      </a:rPr>
                      <m:t>=</m:t>
                    </m:r>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i</m:t>
                        </m:r>
                      </m:e>
                      <m:sub>
                        <m:r>
                          <m:rPr>
                            <m:sty m:val="p"/>
                          </m:rPr>
                          <a:rPr lang="en-US" sz="2000" b="0" i="0" smtClean="0">
                            <a:latin typeface="Cambria Math" panose="02040503050406030204" pitchFamily="18" charset="0"/>
                          </a:rPr>
                          <m:t>n</m:t>
                        </m:r>
                      </m:sub>
                      <m:sup>
                        <m:r>
                          <a:rPr lang="en-US" sz="2000" b="0" i="0" smtClean="0">
                            <a:latin typeface="Cambria Math" panose="02040503050406030204" pitchFamily="18" charset="0"/>
                          </a:rPr>
                          <m:t>2</m:t>
                        </m:r>
                      </m:sup>
                    </m:sSubSup>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1" smtClean="0">
                            <a:latin typeface="Cambria Math" panose="02040503050406030204" pitchFamily="18" charset="0"/>
                          </a:rPr>
                          <m:t>L</m:t>
                        </m:r>
                      </m:sub>
                      <m:sup>
                        <m:r>
                          <a:rPr lang="en-US" sz="2000" b="0" i="0" smtClean="0">
                            <a:latin typeface="Cambria Math" panose="02040503050406030204" pitchFamily="18" charset="0"/>
                          </a:rPr>
                          <m:t>2</m:t>
                        </m:r>
                      </m:sup>
                    </m:sSubSup>
                    <m:r>
                      <a:rPr lang="en-US" sz="2000" b="0" i="0" smtClean="0">
                        <a:latin typeface="Cambria Math" panose="02040503050406030204" pitchFamily="18" charset="0"/>
                      </a:rPr>
                      <m:t>=</m:t>
                    </m:r>
                    <m:r>
                      <a:rPr lang="en-US" sz="2000">
                        <a:latin typeface="Cambria Math" panose="02040503050406030204" pitchFamily="18" charset="0"/>
                        <a:ea typeface="Cambria Math" panose="02040503050406030204" pitchFamily="18" charset="0"/>
                      </a:rPr>
                      <m:t>4</m:t>
                    </m:r>
                    <m:sSubSup>
                      <m:sSubSupPr>
                        <m:ctrlPr>
                          <a:rPr lang="en-US" sz="2000" i="1">
                            <a:latin typeface="Cambria Math" panose="02040503050406030204" pitchFamily="18" charset="0"/>
                            <a:ea typeface="Cambria Math" panose="02040503050406030204" pitchFamily="18" charset="0"/>
                          </a:rPr>
                        </m:ctrlPr>
                      </m:sSubSupPr>
                      <m:e>
                        <m:r>
                          <m:rPr>
                            <m:sty m:val="p"/>
                          </m:rPr>
                          <a:rPr lang="en-US" sz="2000">
                            <a:latin typeface="Cambria Math" panose="02040503050406030204" pitchFamily="18" charset="0"/>
                            <a:ea typeface="Cambria Math" panose="02040503050406030204" pitchFamily="18" charset="0"/>
                          </a:rPr>
                          <m:t>kTγgmR</m:t>
                        </m:r>
                      </m:e>
                      <m:sub>
                        <m:r>
                          <m:rPr>
                            <m:sty m:val="p"/>
                          </m:rPr>
                          <a:rPr lang="en-US" sz="2000">
                            <a:latin typeface="Cambria Math" panose="02040503050406030204" pitchFamily="18" charset="0"/>
                            <a:ea typeface="Cambria Math" panose="02040503050406030204" pitchFamily="18" charset="0"/>
                          </a:rPr>
                          <m:t>L</m:t>
                        </m:r>
                      </m:sub>
                      <m:sup>
                        <m:r>
                          <a:rPr lang="en-US" sz="2000">
                            <a:latin typeface="Cambria Math" panose="02040503050406030204" pitchFamily="18" charset="0"/>
                            <a:ea typeface="Cambria Math" panose="02040503050406030204" pitchFamily="18" charset="0"/>
                          </a:rPr>
                          <m:t>2</m:t>
                        </m:r>
                      </m:sup>
                    </m:sSubSup>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thermal</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4</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s</m:t>
                        </m:r>
                      </m:sub>
                    </m:sSub>
                  </m:oMath>
                </a14:m>
                <a:r>
                  <a:rPr lang="en-US" sz="2000" dirty="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Sub>
                            <m:r>
                              <a:rPr lang="en-US" sz="2000" b="0" i="0" smtClean="0">
                                <a:latin typeface="Cambria Math" panose="02040503050406030204" pitchFamily="18" charset="0"/>
                                <a:ea typeface="Cambria Math" panose="02040503050406030204" pitchFamily="18" charset="0"/>
                              </a:rPr>
                              <m:t>|</m:t>
                            </m:r>
                          </m:e>
                        </m:d>
                      </m:e>
                      <m:sup>
                        <m:r>
                          <a:rPr lang="en-US" sz="2000" i="0">
                            <a:latin typeface="Cambria Math" panose="02040503050406030204" pitchFamily="18" charset="0"/>
                            <a:ea typeface="Cambria Math" panose="02040503050406030204" pitchFamily="18" charset="0"/>
                          </a:rPr>
                          <m:t>2</m:t>
                        </m:r>
                      </m:sup>
                    </m:sSup>
                    <m:r>
                      <a:rPr lang="en-US" sz="2000" i="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r>
                      <a:rPr lang="en-US" sz="2000" i="0">
                        <a:latin typeface="Cambria Math" panose="02040503050406030204" pitchFamily="18" charset="0"/>
                        <a:ea typeface="Cambria Math" panose="02040503050406030204" pitchFamily="18" charset="0"/>
                      </a:rPr>
                      <m:t>4</m:t>
                    </m:r>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i="0">
                            <a:latin typeface="Cambria Math" panose="02040503050406030204" pitchFamily="18" charset="0"/>
                            <a:ea typeface="Cambria Math" panose="02040503050406030204" pitchFamily="18" charset="0"/>
                          </a:rPr>
                          <m:t>kT</m:t>
                        </m:r>
                        <m:r>
                          <m:rPr>
                            <m:sty m:val="p"/>
                          </m:rPr>
                          <a:rPr lang="en-US" sz="2000" b="0" i="0" smtClean="0">
                            <a:latin typeface="Cambria Math" panose="02040503050406030204" pitchFamily="18" charset="0"/>
                            <a:ea typeface="Cambria Math" panose="02040503050406030204" pitchFamily="18" charset="0"/>
                          </a:rPr>
                          <m:t>γgm</m:t>
                        </m:r>
                        <m:r>
                          <m:rPr>
                            <m:sty m:val="p"/>
                          </m:rPr>
                          <a:rPr lang="en-US" sz="2000" i="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L</m:t>
                        </m:r>
                      </m:sub>
                      <m:sup>
                        <m:r>
                          <a:rPr lang="en-US" sz="2000" b="0" i="0" smtClean="0">
                            <a:latin typeface="Cambria Math" panose="02040503050406030204" pitchFamily="18" charset="0"/>
                            <a:ea typeface="Cambria Math" panose="02040503050406030204" pitchFamily="18" charset="0"/>
                          </a:rPr>
                          <m:t>2</m:t>
                        </m:r>
                      </m:sup>
                    </m:sSubSup>
                    <m:r>
                      <a:rPr lang="en-US" sz="2000" b="0" i="0"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ea typeface="Cambria Math" panose="02040503050406030204" pitchFamily="18" charset="0"/>
                      </a:rPr>
                      <m:t>4</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kTR</m:t>
                        </m:r>
                      </m:e>
                      <m:sub>
                        <m:r>
                          <m:rPr>
                            <m:sty m:val="p"/>
                          </m:rPr>
                          <a:rPr lang="en-US" sz="2000" b="0" i="0" smtClean="0">
                            <a:latin typeface="Cambria Math" panose="02040503050406030204" pitchFamily="18" charset="0"/>
                            <a:ea typeface="Cambria Math" panose="02040503050406030204" pitchFamily="18" charset="0"/>
                          </a:rPr>
                          <m:t>L</m:t>
                        </m:r>
                      </m:sub>
                    </m:sSub>
                  </m:oMath>
                </a14:m>
                <a:endParaRPr lang="en-US" sz="2000" dirty="0"/>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flicker</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oMath>
                </a14:m>
                <a:r>
                  <a:rPr lang="en-US" sz="2000" dirty="0">
                    <a:latin typeface="Cambria Math" panose="02040503050406030204" pitchFamily="18" charset="0"/>
                    <a:ea typeface="Cambria Math" panose="02040503050406030204" pitchFamily="18" charset="0"/>
                    <a:cs typeface="Arial" panose="020B0604020202020204" pitchFamily="34" charset="0"/>
                  </a:rPr>
                  <a:t>=</a:t>
                </a:r>
                <a:r>
                  <a:rPr lang="en-US" sz="2000" dirty="0"/>
                  <a:t> </a:t>
                </a:r>
                <a14:m>
                  <m:oMath xmlns:m="http://schemas.openxmlformats.org/officeDocument/2006/math">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i</m:t>
                        </m:r>
                      </m:e>
                      <m:sub>
                        <m:r>
                          <m:rPr>
                            <m:sty m:val="p"/>
                          </m:rPr>
                          <a:rPr lang="en-US" sz="2000" b="0" i="0" smtClean="0">
                            <a:latin typeface="Cambria Math" panose="02040503050406030204" pitchFamily="18" charset="0"/>
                          </a:rPr>
                          <m:t>f</m:t>
                        </m:r>
                      </m:sub>
                      <m:sup>
                        <m:r>
                          <a:rPr lang="en-US" sz="2000">
                            <a:latin typeface="Cambria Math" panose="02040503050406030204" pitchFamily="18" charset="0"/>
                          </a:rPr>
                          <m:t>2</m:t>
                        </m:r>
                      </m:sup>
                    </m:sSubSup>
                    <m:sSubSup>
                      <m:sSubSupPr>
                        <m:ctrlPr>
                          <a:rPr lang="en-US" sz="2000" b="0" i="1" dirty="0" smtClean="0">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sz="2000" b="0" i="0" dirty="0" smtClean="0">
                            <a:latin typeface="Cambria Math" panose="02040503050406030204" pitchFamily="18" charset="0"/>
                            <a:ea typeface="Cambria Math" panose="02040503050406030204" pitchFamily="18" charset="0"/>
                            <a:cs typeface="Arial" panose="020B0604020202020204" pitchFamily="34" charset="0"/>
                          </a:rPr>
                          <m:t>R</m:t>
                        </m:r>
                      </m:e>
                      <m:sub>
                        <m:r>
                          <m:rPr>
                            <m:sty m:val="p"/>
                          </m:rPr>
                          <a:rPr lang="en-US" sz="2000" b="0" i="0" dirty="0" smtClean="0">
                            <a:latin typeface="Cambria Math" panose="02040503050406030204" pitchFamily="18" charset="0"/>
                            <a:ea typeface="Cambria Math" panose="02040503050406030204" pitchFamily="18" charset="0"/>
                            <a:cs typeface="Arial" panose="020B0604020202020204" pitchFamily="34" charset="0"/>
                          </a:rPr>
                          <m:t>L</m:t>
                        </m:r>
                      </m:sub>
                      <m:sup>
                        <m:r>
                          <a:rPr lang="en-US" sz="2000" b="0" i="0" dirty="0" smtClean="0">
                            <a:latin typeface="Cambria Math" panose="02040503050406030204" pitchFamily="18" charset="0"/>
                            <a:ea typeface="Cambria Math" panose="02040503050406030204" pitchFamily="18" charset="0"/>
                            <a:cs typeface="Arial" panose="020B0604020202020204" pitchFamily="34" charset="0"/>
                          </a:rPr>
                          <m:t>2</m:t>
                        </m:r>
                      </m:sup>
                    </m:sSubSup>
                  </m:oMath>
                </a14:m>
                <a:r>
                  <a:rPr lang="en-US" sz="2000" dirty="0">
                    <a:latin typeface="Cambria Math" panose="02040503050406030204" pitchFamily="18" charset="0"/>
                    <a:ea typeface="Cambria Math" panose="02040503050406030204" pitchFamily="18" charset="0"/>
                    <a:cs typeface="Arial" panose="020B0604020202020204" pitchFamily="34" charset="0"/>
                  </a:rPr>
                  <a:t> where </a:t>
                </a:r>
                <a14:m>
                  <m:oMath xmlns:m="http://schemas.openxmlformats.org/officeDocument/2006/math">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i</m:t>
                        </m:r>
                      </m:e>
                      <m:sub>
                        <m:r>
                          <m:rPr>
                            <m:sty m:val="p"/>
                          </m:rPr>
                          <a:rPr lang="en-US" sz="2000" b="0" i="0" smtClean="0">
                            <a:latin typeface="Cambria Math" panose="02040503050406030204" pitchFamily="18" charset="0"/>
                          </a:rPr>
                          <m:t>f</m:t>
                        </m:r>
                      </m:sub>
                      <m:sup>
                        <m:r>
                          <a:rPr lang="en-US" sz="2000">
                            <a:latin typeface="Cambria Math" panose="02040503050406030204" pitchFamily="18" charset="0"/>
                          </a:rPr>
                          <m:t>2</m:t>
                        </m:r>
                      </m:sup>
                    </m:sSubSup>
                    <m:r>
                      <a:rPr lang="en-US" sz="2000" i="1">
                        <a:latin typeface="Cambria Math" panose="02040503050406030204" pitchFamily="18" charset="0"/>
                      </a:rPr>
                      <m:t> </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10</m:t>
                            </m:r>
                          </m:e>
                          <m:sup>
                            <m:r>
                              <a:rPr lang="en-US" sz="2000" b="0" i="1" smtClean="0">
                                <a:latin typeface="Cambria Math" panose="02040503050406030204" pitchFamily="18" charset="0"/>
                                <a:cs typeface="Arial" panose="020B0604020202020204" pitchFamily="34" charset="0"/>
                              </a:rPr>
                              <m:t>−15</m:t>
                            </m:r>
                          </m:sup>
                        </m:sSup>
                      </m:num>
                      <m:den>
                        <m:r>
                          <a:rPr lang="en-US" sz="2000" b="0" i="1" smtClean="0">
                            <a:latin typeface="Cambria Math" panose="02040503050406030204" pitchFamily="18" charset="0"/>
                            <a:cs typeface="Arial" panose="020B0604020202020204" pitchFamily="34" charset="0"/>
                          </a:rPr>
                          <m:t>𝑓</m:t>
                        </m:r>
                      </m:den>
                    </m:f>
                    <m:f>
                      <m:fPr>
                        <m:ctrlPr>
                          <a:rPr lang="en-US" sz="2000" b="0" i="1" smtClean="0">
                            <a:latin typeface="Cambria Math" panose="02040503050406030204" pitchFamily="18" charset="0"/>
                            <a:cs typeface="Arial" panose="020B0604020202020204" pitchFamily="34" charset="0"/>
                          </a:rPr>
                        </m:ctrlPr>
                      </m:fPr>
                      <m:num>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𝐴</m:t>
                            </m:r>
                          </m:e>
                          <m:sup>
                            <m:r>
                              <a:rPr lang="en-US" sz="2000" b="0" i="1" smtClean="0">
                                <a:latin typeface="Cambria Math" panose="02040503050406030204" pitchFamily="18" charset="0"/>
                                <a:cs typeface="Arial" panose="020B0604020202020204" pitchFamily="34" charset="0"/>
                              </a:rPr>
                              <m:t>2</m:t>
                            </m:r>
                          </m:sup>
                        </m:sSup>
                      </m:num>
                      <m:den>
                        <m:r>
                          <a:rPr lang="en-US" sz="2000" b="0" i="1" smtClean="0">
                            <a:latin typeface="Cambria Math" panose="02040503050406030204" pitchFamily="18" charset="0"/>
                            <a:cs typeface="Arial" panose="020B0604020202020204" pitchFamily="34" charset="0"/>
                          </a:rPr>
                          <m:t>𝐻𝑧</m:t>
                        </m:r>
                      </m:den>
                    </m:f>
                  </m:oMath>
                </a14:m>
                <a:endParaRPr lang="en-US" sz="2000" dirty="0"/>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total</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a:latin typeface="Cambria Math" panose="02040503050406030204" pitchFamily="18" charset="0"/>
                            <a:ea typeface="Cambria Math" panose="02040503050406030204" pitchFamily="18" charset="0"/>
                          </a:rPr>
                          <m:t>flicker</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r>
                  <a:rPr lang="en-US" sz="2000" dirty="0"/>
                  <a:t>+</a:t>
                </a:r>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thermal</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oMath>
                </a14:m>
                <a:endParaRPr lang="en-US" sz="2000" dirty="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total</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up>
                            <m:r>
                              <a:rPr lang="en-US" sz="2000" b="0" i="0" smtClean="0">
                                <a:latin typeface="Cambria Math" panose="02040503050406030204" pitchFamily="18" charset="0"/>
                                <a:ea typeface="Cambria Math" panose="02040503050406030204" pitchFamily="18" charset="0"/>
                              </a:rPr>
                              <m:t>2</m:t>
                            </m:r>
                          </m:sup>
                        </m:sSubSup>
                        <m:r>
                          <a:rPr lang="en-US" sz="2000" b="0" i="0" smtClean="0">
                            <a:latin typeface="Cambria Math" panose="02040503050406030204" pitchFamily="18" charset="0"/>
                            <a:ea typeface="Cambria Math" panose="02040503050406030204" pitchFamily="18" charset="0"/>
                          </a:rPr>
                          <m:t>|</m:t>
                        </m:r>
                      </m:den>
                    </m:f>
                  </m:oMath>
                </a14:m>
                <a:endParaRPr lang="en-US" sz="2000" dirty="0"/>
              </a:p>
              <a:p>
                <a:r>
                  <a:rPr lang="en-US" sz="2000" dirty="0">
                    <a:latin typeface="Cambria Math" panose="02040503050406030204" pitchFamily="18" charset="0"/>
                    <a:ea typeface="Cambria Math" panose="02040503050406030204" pitchFamily="18" charset="0"/>
                  </a:rPr>
                  <a:t>Using the values given in the question we can plot the noise contribution. </a:t>
                </a:r>
                <a:endParaRPr lang="en-US" sz="2000" b="0" dirty="0">
                  <a:latin typeface="Cambria Math" panose="02040503050406030204" pitchFamily="18" charset="0"/>
                  <a:ea typeface="Cambria Math" panose="02040503050406030204" pitchFamily="18" charset="0"/>
                </a:endParaRP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p:txBody>
          </p:sp>
        </mc:Choice>
        <mc:Fallback xmlns="">
          <p:sp>
            <p:nvSpPr>
              <p:cNvPr id="15" name="Content Placeholder 2">
                <a:extLst>
                  <a:ext uri="{FF2B5EF4-FFF2-40B4-BE49-F238E27FC236}">
                    <a16:creationId xmlns:a16="http://schemas.microsoft.com/office/drawing/2014/main" id="{2B00AB6C-FE5A-4FC4-8579-B706B80EB659}"/>
                  </a:ext>
                </a:extLst>
              </p:cNvPr>
              <p:cNvSpPr txBox="1">
                <a:spLocks noRot="1" noChangeAspect="1" noMove="1" noResize="1" noEditPoints="1" noAdjustHandles="1" noChangeArrowheads="1" noChangeShapeType="1" noTextEdit="1"/>
              </p:cNvSpPr>
              <p:nvPr/>
            </p:nvSpPr>
            <p:spPr>
              <a:xfrm>
                <a:off x="3601281" y="1119353"/>
                <a:ext cx="5613664" cy="3943922"/>
              </a:xfrm>
              <a:prstGeom prst="rect">
                <a:avLst/>
              </a:prstGeom>
              <a:blipFill>
                <a:blip r:embed="rId8"/>
                <a:stretch>
                  <a:fillRect l="-977" t="-155"/>
                </a:stretch>
              </a:blipFill>
            </p:spPr>
            <p:txBody>
              <a:bodyPr/>
              <a:lstStyle/>
              <a:p>
                <a:r>
                  <a:rPr lang="en-GB">
                    <a:noFill/>
                  </a:rPr>
                  <a:t> </a:t>
                </a:r>
              </a:p>
            </p:txBody>
          </p:sp>
        </mc:Fallback>
      </mc:AlternateContent>
    </p:spTree>
    <p:extLst>
      <p:ext uri="{BB962C8B-B14F-4D97-AF65-F5344CB8AC3E}">
        <p14:creationId xmlns:p14="http://schemas.microsoft.com/office/powerpoint/2010/main" val="193425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9C86-0A55-4E5B-BA5C-158D0C29E4D4}"/>
              </a:ext>
            </a:extLst>
          </p:cNvPr>
          <p:cNvSpPr>
            <a:spLocks noGrp="1"/>
          </p:cNvSpPr>
          <p:nvPr>
            <p:ph type="title"/>
          </p:nvPr>
        </p:nvSpPr>
        <p:spPr>
          <a:xfrm>
            <a:off x="123417" y="47747"/>
            <a:ext cx="8753475" cy="461665"/>
          </a:xfrm>
        </p:spPr>
        <p:txBody>
          <a:bodyPr/>
          <a:lstStyle/>
          <a:p>
            <a:r>
              <a:rPr lang="en-US" dirty="0"/>
              <a:t>Solution 7.1</a:t>
            </a:r>
            <a:endParaRPr lang="en-GB" dirty="0"/>
          </a:p>
        </p:txBody>
      </p:sp>
      <p:sp>
        <p:nvSpPr>
          <p:cNvPr id="3" name="Slide Number Placeholder 2">
            <a:extLst>
              <a:ext uri="{FF2B5EF4-FFF2-40B4-BE49-F238E27FC236}">
                <a16:creationId xmlns:a16="http://schemas.microsoft.com/office/drawing/2014/main" id="{EAA46404-10D8-437D-A0A4-1C11E066AB46}"/>
              </a:ext>
            </a:extLst>
          </p:cNvPr>
          <p:cNvSpPr>
            <a:spLocks noGrp="1"/>
          </p:cNvSpPr>
          <p:nvPr>
            <p:ph type="sldNum" sz="quarter" idx="12"/>
          </p:nvPr>
        </p:nvSpPr>
        <p:spPr/>
        <p:txBody>
          <a:bodyPr/>
          <a:lstStyle/>
          <a:p>
            <a:fld id="{8836216C-5BC3-7C44-80F8-E30864FFC228}" type="slidenum">
              <a:rPr lang="en-US" smtClean="0"/>
              <a:t>45</a:t>
            </a:fld>
            <a:endParaRPr lang="en-US"/>
          </a:p>
        </p:txBody>
      </p:sp>
      <p:pic>
        <p:nvPicPr>
          <p:cNvPr id="6" name="Picture 5" descr="Chart, line chart&#10;&#10;Description automatically generated">
            <a:extLst>
              <a:ext uri="{FF2B5EF4-FFF2-40B4-BE49-F238E27FC236}">
                <a16:creationId xmlns:a16="http://schemas.microsoft.com/office/drawing/2014/main" id="{FA9A4344-AAA9-4168-A51A-2FD3D0C47A43}"/>
              </a:ext>
            </a:extLst>
          </p:cNvPr>
          <p:cNvPicPr>
            <a:picLocks noChangeAspect="1"/>
          </p:cNvPicPr>
          <p:nvPr/>
        </p:nvPicPr>
        <p:blipFill>
          <a:blip r:embed="rId2"/>
          <a:stretch>
            <a:fillRect/>
          </a:stretch>
        </p:blipFill>
        <p:spPr>
          <a:xfrm>
            <a:off x="624253" y="509412"/>
            <a:ext cx="8135480" cy="4289992"/>
          </a:xfrm>
          <a:prstGeom prst="rect">
            <a:avLst/>
          </a:prstGeom>
        </p:spPr>
      </p:pic>
    </p:spTree>
    <p:extLst>
      <p:ext uri="{BB962C8B-B14F-4D97-AF65-F5344CB8AC3E}">
        <p14:creationId xmlns:p14="http://schemas.microsoft.com/office/powerpoint/2010/main" val="15745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DE73-5588-452D-9644-C81C4329A2DD}"/>
              </a:ext>
            </a:extLst>
          </p:cNvPr>
          <p:cNvSpPr>
            <a:spLocks noGrp="1"/>
          </p:cNvSpPr>
          <p:nvPr>
            <p:ph type="title"/>
          </p:nvPr>
        </p:nvSpPr>
        <p:spPr>
          <a:xfrm>
            <a:off x="2976" y="30184"/>
            <a:ext cx="8753475" cy="461665"/>
          </a:xfrm>
        </p:spPr>
        <p:txBody>
          <a:bodyPr/>
          <a:lstStyle/>
          <a:p>
            <a:r>
              <a:rPr lang="en-US" dirty="0"/>
              <a:t>Solution 7.1</a:t>
            </a:r>
            <a:endParaRPr lang="en-GB" dirty="0"/>
          </a:p>
        </p:txBody>
      </p:sp>
      <p:sp>
        <p:nvSpPr>
          <p:cNvPr id="3" name="Slide Number Placeholder 2">
            <a:extLst>
              <a:ext uri="{FF2B5EF4-FFF2-40B4-BE49-F238E27FC236}">
                <a16:creationId xmlns:a16="http://schemas.microsoft.com/office/drawing/2014/main" id="{D4E848A9-2840-4529-B04A-5D479A42EA88}"/>
              </a:ext>
            </a:extLst>
          </p:cNvPr>
          <p:cNvSpPr>
            <a:spLocks noGrp="1"/>
          </p:cNvSpPr>
          <p:nvPr>
            <p:ph type="sldNum" sz="quarter" idx="12"/>
          </p:nvPr>
        </p:nvSpPr>
        <p:spPr/>
        <p:txBody>
          <a:bodyPr/>
          <a:lstStyle/>
          <a:p>
            <a:fld id="{8836216C-5BC3-7C44-80F8-E30864FFC228}" type="slidenum">
              <a:rPr lang="en-US" smtClean="0"/>
              <a:t>46</a:t>
            </a:fld>
            <a:endParaRPr lang="en-US"/>
          </a:p>
        </p:txBody>
      </p:sp>
      <p:pic>
        <p:nvPicPr>
          <p:cNvPr id="5" name="Picture 4">
            <a:extLst>
              <a:ext uri="{FF2B5EF4-FFF2-40B4-BE49-F238E27FC236}">
                <a16:creationId xmlns:a16="http://schemas.microsoft.com/office/drawing/2014/main" id="{D0B9C1EE-3729-447D-8A39-1E9842281B7C}"/>
              </a:ext>
            </a:extLst>
          </p:cNvPr>
          <p:cNvPicPr>
            <a:picLocks noChangeAspect="1"/>
          </p:cNvPicPr>
          <p:nvPr/>
        </p:nvPicPr>
        <p:blipFill>
          <a:blip r:embed="rId2"/>
          <a:stretch>
            <a:fillRect/>
          </a:stretch>
        </p:blipFill>
        <p:spPr>
          <a:xfrm>
            <a:off x="1320611" y="340126"/>
            <a:ext cx="7511770" cy="4705594"/>
          </a:xfrm>
          <a:prstGeom prst="rect">
            <a:avLst/>
          </a:prstGeom>
        </p:spPr>
      </p:pic>
    </p:spTree>
    <p:extLst>
      <p:ext uri="{BB962C8B-B14F-4D97-AF65-F5344CB8AC3E}">
        <p14:creationId xmlns:p14="http://schemas.microsoft.com/office/powerpoint/2010/main" val="122013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FF92-7187-461D-BBF1-B2CD42F0B621}"/>
              </a:ext>
            </a:extLst>
          </p:cNvPr>
          <p:cNvSpPr>
            <a:spLocks noGrp="1"/>
          </p:cNvSpPr>
          <p:nvPr>
            <p:ph type="title"/>
          </p:nvPr>
        </p:nvSpPr>
        <p:spPr/>
        <p:txBody>
          <a:bodyPr/>
          <a:lstStyle/>
          <a:p>
            <a:r>
              <a:rPr lang="en-US" dirty="0"/>
              <a:t>Problem 7.2(5 min)</a:t>
            </a:r>
            <a:endParaRPr lang="en-GB" dirty="0"/>
          </a:p>
        </p:txBody>
      </p:sp>
      <p:sp>
        <p:nvSpPr>
          <p:cNvPr id="3" name="Slide Number Placeholder 2">
            <a:extLst>
              <a:ext uri="{FF2B5EF4-FFF2-40B4-BE49-F238E27FC236}">
                <a16:creationId xmlns:a16="http://schemas.microsoft.com/office/drawing/2014/main" id="{F57F5D69-B8CC-47F2-9E10-632D6C9AEE07}"/>
              </a:ext>
            </a:extLst>
          </p:cNvPr>
          <p:cNvSpPr>
            <a:spLocks noGrp="1"/>
          </p:cNvSpPr>
          <p:nvPr>
            <p:ph type="sldNum" sz="quarter" idx="12"/>
          </p:nvPr>
        </p:nvSpPr>
        <p:spPr/>
        <p:txBody>
          <a:bodyPr/>
          <a:lstStyle/>
          <a:p>
            <a:fld id="{8836216C-5BC3-7C44-80F8-E30864FFC228}" type="slidenum">
              <a:rPr lang="en-US" smtClean="0"/>
              <a:t>47</a:t>
            </a:fld>
            <a:endParaRPr lang="en-US"/>
          </a:p>
        </p:txBody>
      </p:sp>
      <p:sp>
        <p:nvSpPr>
          <p:cNvPr id="10" name="Content Placeholder 2">
            <a:extLst>
              <a:ext uri="{FF2B5EF4-FFF2-40B4-BE49-F238E27FC236}">
                <a16:creationId xmlns:a16="http://schemas.microsoft.com/office/drawing/2014/main" id="{292FCF05-8FE7-49E9-B37E-553995BB618F}"/>
              </a:ext>
            </a:extLst>
          </p:cNvPr>
          <p:cNvSpPr txBox="1">
            <a:spLocks/>
          </p:cNvSpPr>
          <p:nvPr/>
        </p:nvSpPr>
        <p:spPr>
          <a:xfrm>
            <a:off x="4430111" y="816677"/>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dirty="0"/>
          </a:p>
        </p:txBody>
      </p:sp>
      <p:sp>
        <p:nvSpPr>
          <p:cNvPr id="12" name="Content Placeholder 2">
            <a:extLst>
              <a:ext uri="{FF2B5EF4-FFF2-40B4-BE49-F238E27FC236}">
                <a16:creationId xmlns:a16="http://schemas.microsoft.com/office/drawing/2014/main" id="{4AB87F08-0405-458B-A399-11D665E74891}"/>
              </a:ext>
            </a:extLst>
          </p:cNvPr>
          <p:cNvSpPr txBox="1">
            <a:spLocks/>
          </p:cNvSpPr>
          <p:nvPr/>
        </p:nvSpPr>
        <p:spPr>
          <a:xfrm>
            <a:off x="4265787" y="874484"/>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The input signal bandwidth is from 10MHz to 100MHz ? Calculate the input referred integrated noise in the given bandwidth and minimum detectable signal value ?</a:t>
            </a:r>
          </a:p>
        </p:txBody>
      </p:sp>
      <p:sp>
        <p:nvSpPr>
          <p:cNvPr id="14" name="Content Placeholder 2">
            <a:extLst>
              <a:ext uri="{FF2B5EF4-FFF2-40B4-BE49-F238E27FC236}">
                <a16:creationId xmlns:a16="http://schemas.microsoft.com/office/drawing/2014/main" id="{A98F4033-59C4-4305-8E34-A6BBA69F0641}"/>
              </a:ext>
            </a:extLst>
          </p:cNvPr>
          <p:cNvSpPr txBox="1">
            <a:spLocks/>
          </p:cNvSpPr>
          <p:nvPr/>
        </p:nvSpPr>
        <p:spPr>
          <a:xfrm>
            <a:off x="4506311" y="816677"/>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dirty="0"/>
          </a:p>
        </p:txBody>
      </p:sp>
      <p:pic>
        <p:nvPicPr>
          <p:cNvPr id="9" name="Picture 8" descr="Diagram, schematic&#10;&#10;Description automatically generated">
            <a:extLst>
              <a:ext uri="{FF2B5EF4-FFF2-40B4-BE49-F238E27FC236}">
                <a16:creationId xmlns:a16="http://schemas.microsoft.com/office/drawing/2014/main" id="{61BD78DA-8695-41C5-A6AD-C4A67E360D3E}"/>
              </a:ext>
            </a:extLst>
          </p:cNvPr>
          <p:cNvPicPr>
            <a:picLocks noChangeAspect="1"/>
          </p:cNvPicPr>
          <p:nvPr/>
        </p:nvPicPr>
        <p:blipFill>
          <a:blip r:embed="rId2"/>
          <a:stretch>
            <a:fillRect/>
          </a:stretch>
        </p:blipFill>
        <p:spPr>
          <a:xfrm>
            <a:off x="300838" y="685702"/>
            <a:ext cx="3727642" cy="3772094"/>
          </a:xfrm>
          <a:prstGeom prst="rect">
            <a:avLst/>
          </a:prstGeom>
        </p:spPr>
      </p:pic>
    </p:spTree>
    <p:extLst>
      <p:ext uri="{BB962C8B-B14F-4D97-AF65-F5344CB8AC3E}">
        <p14:creationId xmlns:p14="http://schemas.microsoft.com/office/powerpoint/2010/main" val="81588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BAD1-A034-47B1-AF10-F1D9226449F2}"/>
              </a:ext>
            </a:extLst>
          </p:cNvPr>
          <p:cNvSpPr>
            <a:spLocks noGrp="1"/>
          </p:cNvSpPr>
          <p:nvPr>
            <p:ph type="title"/>
          </p:nvPr>
        </p:nvSpPr>
        <p:spPr/>
        <p:txBody>
          <a:bodyPr/>
          <a:lstStyle/>
          <a:p>
            <a:r>
              <a:rPr lang="en-US"/>
              <a:t>Solution 7.2</a:t>
            </a:r>
            <a:endParaRPr lang="en-GB"/>
          </a:p>
        </p:txBody>
      </p:sp>
      <p:sp>
        <p:nvSpPr>
          <p:cNvPr id="3" name="Slide Number Placeholder 2">
            <a:extLst>
              <a:ext uri="{FF2B5EF4-FFF2-40B4-BE49-F238E27FC236}">
                <a16:creationId xmlns:a16="http://schemas.microsoft.com/office/drawing/2014/main" id="{79A295AC-E249-4C4C-997B-4ACB229B199A}"/>
              </a:ext>
            </a:extLst>
          </p:cNvPr>
          <p:cNvSpPr>
            <a:spLocks noGrp="1"/>
          </p:cNvSpPr>
          <p:nvPr>
            <p:ph type="sldNum" sz="quarter" idx="12"/>
          </p:nvPr>
        </p:nvSpPr>
        <p:spPr/>
        <p:txBody>
          <a:bodyPr/>
          <a:lstStyle/>
          <a:p>
            <a:fld id="{8836216C-5BC3-7C44-80F8-E30864FFC228}" type="slidenum">
              <a:rPr lang="en-US" smtClean="0"/>
              <a:t>48</a:t>
            </a:fld>
            <a:endParaRPr lang="en-US"/>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B1ACCAF-F3BE-4135-AF21-2B1A745FAAD0}"/>
                  </a:ext>
                </a:extLst>
              </p:cNvPr>
              <p:cNvSpPr txBox="1">
                <a:spLocks/>
              </p:cNvSpPr>
              <p:nvPr/>
            </p:nvSpPr>
            <p:spPr>
              <a:xfrm>
                <a:off x="0" y="1097581"/>
                <a:ext cx="9211969" cy="3524250"/>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in</m:t>
                        </m:r>
                      </m:sub>
                    </m:sSub>
                    <m:d>
                      <m:dPr>
                        <m:ctrlPr>
                          <a:rPr lang="en-US" sz="2000" i="1" smtClean="0">
                            <a:latin typeface="Cambria Math" panose="02040503050406030204" pitchFamily="18" charset="0"/>
                            <a:ea typeface="Cambria Math" panose="02040503050406030204" pitchFamily="18" charset="0"/>
                          </a:rPr>
                        </m:ctrlPr>
                      </m:dPr>
                      <m:e>
                        <m:r>
                          <m:rPr>
                            <m:sty m:val="p"/>
                          </m:rPr>
                          <a:rPr lang="en-US" sz="2000" i="0" smtClean="0">
                            <a:latin typeface="Cambria Math" panose="02040503050406030204" pitchFamily="18" charset="0"/>
                            <a:ea typeface="Cambria Math" panose="02040503050406030204" pitchFamily="18" charset="0"/>
                          </a:rPr>
                          <m:t>f</m:t>
                        </m:r>
                      </m:e>
                    </m:d>
                    <m:r>
                      <a:rPr lang="en-US" sz="200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S</m:t>
                            </m:r>
                          </m:e>
                          <m:sub>
                            <m:r>
                              <m:rPr>
                                <m:sty m:val="p"/>
                              </m:rPr>
                              <a:rPr lang="en-US" sz="2000">
                                <a:latin typeface="Cambria Math" panose="02040503050406030204" pitchFamily="18" charset="0"/>
                                <a:ea typeface="Cambria Math" panose="02040503050406030204" pitchFamily="18" charset="0"/>
                              </a:rPr>
                              <m:t>in</m:t>
                            </m:r>
                          </m:sub>
                        </m:sSub>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f</m:t>
                            </m:r>
                          </m:e>
                        </m:d>
                      </m:num>
                      <m:den>
                        <m:r>
                          <a:rPr lang="en-US" sz="200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sub>
                          <m:sup>
                            <m:r>
                              <a:rPr lang="en-US" sz="2000" i="1">
                                <a:latin typeface="Cambria Math" panose="02040503050406030204" pitchFamily="18" charset="0"/>
                                <a:ea typeface="Cambria Math" panose="02040503050406030204" pitchFamily="18" charset="0"/>
                              </a:rPr>
                              <m:t>2</m:t>
                            </m:r>
                          </m:sup>
                        </m:sSubSup>
                        <m:r>
                          <a:rPr lang="en-US" sz="200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cs typeface="Arial" panose="020B0604020202020204" pitchFamily="34" charset="0"/>
                          </a:rPr>
                          <m:t> </m:t>
                        </m:r>
                      </m:den>
                    </m:f>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and</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m:t>
                        </m:r>
                      </m:e>
                      <m:sub>
                        <m:r>
                          <m:rPr>
                            <m:sty m:val="p"/>
                          </m:rPr>
                          <a:rPr lang="en-US" sz="2000">
                            <a:latin typeface="Cambria Math" panose="02040503050406030204" pitchFamily="18" charset="0"/>
                            <a:ea typeface="Cambria Math" panose="02040503050406030204" pitchFamily="18" charset="0"/>
                          </a:rPr>
                          <m:t>v</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GB" sz="2000">
                                <a:latin typeface="Cambria Math" panose="02040503050406030204" pitchFamily="18" charset="0"/>
                              </a:rPr>
                              <m:t>​</m:t>
                            </m:r>
                          </m:e>
                        </m:d>
                      </m:e>
                      <m:sup>
                        <m:r>
                          <a:rPr lang="en-US" sz="2000">
                            <a:latin typeface="Cambria Math" panose="02040503050406030204" pitchFamily="18" charset="0"/>
                            <a:ea typeface="Cambria Math" panose="02040503050406030204" pitchFamily="18" charset="0"/>
                          </a:rPr>
                          <m:t>2</m:t>
                        </m:r>
                      </m:sup>
                    </m:sSup>
                    <m:r>
                      <a:rPr lang="en-US" sz="2000">
                        <a:latin typeface="Cambria Math" panose="02040503050406030204" pitchFamily="18" charset="0"/>
                        <a:ea typeface="Cambria Math" panose="02040503050406030204" pitchFamily="18" charset="0"/>
                      </a:rPr>
                      <m:t>=</m:t>
                    </m:r>
                    <m:r>
                      <m:rPr>
                        <m:nor/>
                      </m:rPr>
                      <a:rPr lang="en-US" sz="2000" dirty="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sSubSup>
                          <m:sSubSupPr>
                            <m:ctrlPr>
                              <a:rPr lang="en-US" sz="2000" i="1">
                                <a:latin typeface="Cambria Math" panose="02040503050406030204" pitchFamily="18" charset="0"/>
                                <a:ea typeface="Cambria Math" panose="02040503050406030204" pitchFamily="18" charset="0"/>
                              </a:rPr>
                            </m:ctrlPr>
                          </m:sSubSupPr>
                          <m:e>
                            <m:sSup>
                              <m:sSupPr>
                                <m:ctrlPr>
                                  <a:rPr lang="en-US" sz="2000" i="1">
                                    <a:latin typeface="Cambria Math" panose="02040503050406030204" pitchFamily="18" charset="0"/>
                                    <a:ea typeface="Cambria Math" panose="02040503050406030204" pitchFamily="18" charset="0"/>
                                  </a:rPr>
                                </m:ctrlPr>
                              </m:sSupPr>
                              <m:e>
                                <m:r>
                                  <m:rPr>
                                    <m:sty m:val="p"/>
                                  </m:rPr>
                                  <a:rPr lang="en-US" sz="2000">
                                    <a:latin typeface="Cambria Math" panose="02040503050406030204" pitchFamily="18" charset="0"/>
                                    <a:ea typeface="Cambria Math" panose="02040503050406030204" pitchFamily="18" charset="0"/>
                                  </a:rPr>
                                  <m:t>gm</m:t>
                                </m:r>
                              </m:e>
                              <m:sup>
                                <m:r>
                                  <a:rPr lang="en-US" sz="2000">
                                    <a:latin typeface="Cambria Math" panose="02040503050406030204" pitchFamily="18" charset="0"/>
                                    <a:ea typeface="Cambria Math" panose="02040503050406030204" pitchFamily="18" charset="0"/>
                                  </a:rPr>
                                  <m:t>2</m:t>
                                </m:r>
                              </m:sup>
                            </m:sSup>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L</m:t>
                            </m:r>
                          </m:sub>
                          <m:sup>
                            <m:r>
                              <a:rPr lang="en-US" sz="2000">
                                <a:latin typeface="Cambria Math" panose="02040503050406030204" pitchFamily="18" charset="0"/>
                                <a:ea typeface="Cambria Math" panose="02040503050406030204" pitchFamily="18" charset="0"/>
                              </a:rPr>
                              <m:t>2</m:t>
                            </m:r>
                          </m:sup>
                        </m:sSubSup>
                      </m:num>
                      <m:den>
                        <m:r>
                          <a:rPr lang="en-US" sz="200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r>
                              <m:rPr>
                                <m:sty m:val="p"/>
                              </m:rPr>
                              <a:rPr lang="el-GR" sz="2000">
                                <a:latin typeface="Cambria Math" panose="02040503050406030204" pitchFamily="18" charset="0"/>
                                <a:ea typeface="Cambria Math" panose="02040503050406030204" pitchFamily="18" charset="0"/>
                              </a:rPr>
                              <m:t>ω</m:t>
                            </m:r>
                          </m:e>
                          <m:sup>
                            <m:r>
                              <a:rPr lang="en-US" sz="2000">
                                <a:latin typeface="Cambria Math" panose="02040503050406030204" pitchFamily="18" charset="0"/>
                                <a:ea typeface="Cambria Math" panose="02040503050406030204" pitchFamily="18" charset="0"/>
                              </a:rPr>
                              <m:t>2</m:t>
                            </m:r>
                          </m:sup>
                        </m:sSup>
                        <m:sSubSup>
                          <m:sSubSupPr>
                            <m:ctrlPr>
                              <a:rPr lang="en-US" sz="2000" i="1">
                                <a:latin typeface="Cambria Math" panose="02040503050406030204" pitchFamily="18" charset="0"/>
                                <a:ea typeface="Cambria Math" panose="02040503050406030204" pitchFamily="18" charset="0"/>
                              </a:rPr>
                            </m:ctrlPr>
                          </m:sSubSupPr>
                          <m:e>
                            <m:r>
                              <m:rPr>
                                <m:sty m:val="p"/>
                              </m:rPr>
                              <a:rPr lang="en-US" sz="2000">
                                <a:latin typeface="Cambria Math" panose="02040503050406030204" pitchFamily="18" charset="0"/>
                                <a:ea typeface="Cambria Math" panose="02040503050406030204" pitchFamily="18" charset="0"/>
                              </a:rPr>
                              <m:t>C</m:t>
                            </m:r>
                          </m:e>
                          <m:sub>
                            <m:r>
                              <m:rPr>
                                <m:sty m:val="p"/>
                              </m:rPr>
                              <a:rPr lang="en-US" sz="2000">
                                <a:latin typeface="Cambria Math" panose="02040503050406030204" pitchFamily="18" charset="0"/>
                                <a:ea typeface="Cambria Math" panose="02040503050406030204" pitchFamily="18" charset="0"/>
                              </a:rPr>
                              <m:t>gs</m:t>
                            </m:r>
                          </m:sub>
                          <m:sup>
                            <m:r>
                              <a:rPr lang="en-US" sz="2000">
                                <a:latin typeface="Cambria Math" panose="02040503050406030204" pitchFamily="18" charset="0"/>
                                <a:ea typeface="Cambria Math" panose="02040503050406030204" pitchFamily="18" charset="0"/>
                              </a:rPr>
                              <m:t>2</m:t>
                            </m:r>
                          </m:sup>
                        </m:sSubSup>
                        <m:sSubSup>
                          <m:sSubSupPr>
                            <m:ctrlPr>
                              <a:rPr lang="en-US" sz="2000" i="1">
                                <a:latin typeface="Cambria Math" panose="02040503050406030204" pitchFamily="18" charset="0"/>
                                <a:ea typeface="Cambria Math" panose="02040503050406030204" pitchFamily="18" charset="0"/>
                              </a:rPr>
                            </m:ctrlPr>
                          </m:sSubSup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S</m:t>
                            </m:r>
                          </m:sub>
                          <m:sup>
                            <m:r>
                              <a:rPr lang="en-US" sz="2000">
                                <a:latin typeface="Cambria Math" panose="02040503050406030204" pitchFamily="18" charset="0"/>
                                <a:ea typeface="Cambria Math" panose="02040503050406030204" pitchFamily="18" charset="0"/>
                              </a:rPr>
                              <m:t>2</m:t>
                            </m:r>
                          </m:sup>
                        </m:sSubSup>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Input referred noise dominated by source resistor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r>
                      <a:rPr lang="en-US" sz="2000" b="0" i="1" smtClean="0">
                        <a:latin typeface="Cambria Math" panose="02040503050406030204" pitchFamily="18" charset="0"/>
                        <a:ea typeface="Cambria Math" panose="02040503050406030204" pitchFamily="18" charset="0"/>
                      </a:rPr>
                      <m:t>.</m:t>
                    </m:r>
                  </m:oMath>
                </a14:m>
                <a:endParaRPr lang="en-US" sz="2000" b="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Source resistor noise 4kT</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R</m:t>
                        </m:r>
                      </m:e>
                      <m:sub>
                        <m:r>
                          <m:rPr>
                            <m:sty m:val="p"/>
                          </m:rPr>
                          <a:rPr lang="en-US" sz="2000" b="0" i="0" smtClean="0">
                            <a:latin typeface="Cambria Math" panose="02040503050406030204" pitchFamily="18" charset="0"/>
                            <a:ea typeface="Cambria Math" panose="02040503050406030204" pitchFamily="18" charset="0"/>
                          </a:rPr>
                          <m:t>S</m:t>
                        </m:r>
                      </m:sub>
                    </m:sSub>
                    <m:r>
                      <a:rPr lang="en-US" sz="2000" b="0" i="1" smtClean="0">
                        <a:latin typeface="Cambria Math" panose="02040503050406030204" pitchFamily="18" charset="0"/>
                        <a:ea typeface="Cambria Math" panose="02040503050406030204" pitchFamily="18" charset="0"/>
                      </a:rPr>
                      <m:t>=1.65∗</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10</m:t>
                        </m:r>
                      </m:e>
                      <m:sup>
                        <m:r>
                          <a:rPr lang="en-US" sz="2000" b="0" i="1" smtClean="0">
                            <a:latin typeface="Cambria Math" panose="02040503050406030204" pitchFamily="18" charset="0"/>
                            <a:ea typeface="Cambria Math" panose="02040503050406030204" pitchFamily="18" charset="0"/>
                          </a:rPr>
                          <m:t>−15</m:t>
                        </m:r>
                      </m:sup>
                    </m:sSup>
                  </m:oMath>
                </a14:m>
                <a:r>
                  <a:rPr lang="en-US" sz="20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𝑉</m:t>
                            </m:r>
                          </m:e>
                          <m:sup>
                            <m:r>
                              <a:rPr lang="en-US" sz="2000" i="1">
                                <a:latin typeface="Cambria Math" panose="02040503050406030204" pitchFamily="18" charset="0"/>
                                <a:ea typeface="Cambria Math" panose="02040503050406030204" pitchFamily="18" charset="0"/>
                              </a:rPr>
                              <m:t>2</m:t>
                            </m:r>
                          </m:sup>
                        </m:sSup>
                      </m:num>
                      <m:den>
                        <m:r>
                          <a:rPr lang="en-US" sz="2000" b="0" i="1" smtClean="0">
                            <a:latin typeface="Cambria Math" panose="02040503050406030204" pitchFamily="18" charset="0"/>
                            <a:ea typeface="Cambria Math" panose="02040503050406030204" pitchFamily="18" charset="0"/>
                          </a:rPr>
                          <m:t>𝐻𝑧</m:t>
                        </m:r>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Input referred integrated noise in 90MHz band </a:t>
                </a:r>
                <a14:m>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sSubSup>
                          <m:sSubSupPr>
                            <m:ctrlPr>
                              <a:rPr lang="en-US" sz="2000" i="1">
                                <a:latin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cs typeface="Arial" panose="020B0604020202020204" pitchFamily="34" charset="0"/>
                              </a:rPr>
                              <m:t>V</m:t>
                            </m:r>
                          </m:e>
                          <m:sub>
                            <m:r>
                              <m:rPr>
                                <m:sty m:val="p"/>
                              </m:rPr>
                              <a:rPr lang="en-US" sz="2000" i="0">
                                <a:latin typeface="Cambria Math" panose="02040503050406030204" pitchFamily="18" charset="0"/>
                                <a:cs typeface="Arial" panose="020B0604020202020204" pitchFamily="34" charset="0"/>
                              </a:rPr>
                              <m:t>n</m:t>
                            </m:r>
                          </m:sub>
                          <m:sup>
                            <m:r>
                              <a:rPr lang="en-US" sz="2000" i="0">
                                <a:latin typeface="Cambria Math" panose="02040503050406030204" pitchFamily="18" charset="0"/>
                                <a:cs typeface="Arial" panose="020B0604020202020204" pitchFamily="34" charset="0"/>
                              </a:rPr>
                              <m:t>2</m:t>
                            </m:r>
                          </m:sup>
                        </m:sSubSup>
                      </m:e>
                    </m:acc>
                  </m:oMath>
                </a14:m>
                <a:r>
                  <a:rPr lang="en-US" sz="2000" dirty="0">
                    <a:latin typeface="Cambria Math" panose="02040503050406030204" pitchFamily="18" charset="0"/>
                    <a:ea typeface="Cambria Math" panose="02040503050406030204" pitchFamily="18" charset="0"/>
                    <a:cs typeface="Arial" panose="020B0604020202020204" pitchFamily="34" charset="0"/>
                  </a:rPr>
                  <a:t>=4kT</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R</m:t>
                        </m:r>
                      </m:e>
                      <m:sub>
                        <m:r>
                          <m:rPr>
                            <m:sty m:val="p"/>
                          </m:rPr>
                          <a:rPr lang="en-US" sz="2000">
                            <a:latin typeface="Cambria Math" panose="02040503050406030204" pitchFamily="18" charset="0"/>
                            <a:ea typeface="Cambria Math" panose="02040503050406030204" pitchFamily="18" charset="0"/>
                          </a:rPr>
                          <m:t>S</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B=</a:t>
                </a:r>
                <a14:m>
                  <m:oMath xmlns:m="http://schemas.openxmlformats.org/officeDocument/2006/math">
                    <m:r>
                      <a:rPr lang="en-US" sz="2000" i="1">
                        <a:latin typeface="Cambria Math" panose="02040503050406030204" pitchFamily="18" charset="0"/>
                        <a:ea typeface="Cambria Math" panose="02040503050406030204" pitchFamily="18" charset="0"/>
                      </a:rPr>
                      <m:t>1.5∗</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m:t>
                        </m:r>
                      </m:sup>
                    </m:sSup>
                    <m:r>
                      <a:rPr lang="en-US" sz="2000" b="0" i="1" smtClean="0">
                        <a:latin typeface="Cambria Math" panose="02040503050406030204" pitchFamily="18" charset="0"/>
                        <a:ea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𝑉</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 </m:t>
                    </m:r>
                  </m:oMath>
                </a14:m>
                <a:endParaRPr lang="en-US" sz="2000" b="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Rms integrated noise = </a:t>
                </a:r>
                <a14:m>
                  <m:oMath xmlns:m="http://schemas.openxmlformats.org/officeDocument/2006/math">
                    <m:rad>
                      <m:radPr>
                        <m:degHide m:val="on"/>
                        <m:ctrlPr>
                          <a:rPr lang="en-US" sz="2000" i="1" smtClean="0">
                            <a:latin typeface="Cambria Math" panose="02040503050406030204" pitchFamily="18" charset="0"/>
                            <a:ea typeface="Cambria Math" panose="02040503050406030204" pitchFamily="18" charset="0"/>
                            <a:cs typeface="Arial" panose="020B0604020202020204" pitchFamily="34" charset="0"/>
                          </a:rPr>
                        </m:ctrlPr>
                      </m:radPr>
                      <m:deg/>
                      <m:e>
                        <m:r>
                          <a:rPr lang="en-US" sz="2000" i="1">
                            <a:latin typeface="Cambria Math" panose="02040503050406030204" pitchFamily="18" charset="0"/>
                            <a:ea typeface="Cambria Math" panose="02040503050406030204" pitchFamily="18" charset="0"/>
                          </a:rPr>
                          <m:t>1.5∗</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−7</m:t>
                            </m:r>
                          </m:sup>
                        </m:sSup>
                      </m:e>
                    </m:rad>
                  </m:oMath>
                </a14:m>
                <a:r>
                  <a:rPr lang="en-US" sz="2000" dirty="0">
                    <a:latin typeface="Cambria Math" panose="02040503050406030204" pitchFamily="18" charset="0"/>
                    <a:ea typeface="Cambria Math" panose="02040503050406030204" pitchFamily="18" charset="0"/>
                    <a:cs typeface="Arial" panose="020B0604020202020204" pitchFamily="34" charset="0"/>
                  </a:rPr>
                  <a:t>=0.39mV rms which is minimum  detectable signal.</a:t>
                </a:r>
              </a:p>
              <a:p>
                <a:endParaRPr lang="en-US" sz="2000" dirty="0">
                  <a:latin typeface="Cambria Math" panose="02040503050406030204" pitchFamily="18" charset="0"/>
                  <a:ea typeface="Cambria Math" panose="02040503050406030204" pitchFamily="18" charset="0"/>
                  <a:cs typeface="Arial" panose="020B0604020202020204" pitchFamily="34" charset="0"/>
                </a:endParaRPr>
              </a:p>
              <a:p>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8B1ACCAF-F3BE-4135-AF21-2B1A745FAAD0}"/>
                  </a:ext>
                </a:extLst>
              </p:cNvPr>
              <p:cNvSpPr txBox="1">
                <a:spLocks noRot="1" noChangeAspect="1" noMove="1" noResize="1" noEditPoints="1" noAdjustHandles="1" noChangeArrowheads="1" noChangeShapeType="1" noTextEdit="1"/>
              </p:cNvSpPr>
              <p:nvPr/>
            </p:nvSpPr>
            <p:spPr>
              <a:xfrm>
                <a:off x="0" y="1097581"/>
                <a:ext cx="9211969" cy="3524250"/>
              </a:xfrm>
              <a:prstGeom prst="rect">
                <a:avLst/>
              </a:prstGeom>
              <a:blipFill>
                <a:blip r:embed="rId2"/>
                <a:stretch>
                  <a:fillRect l="-596" r="-728"/>
                </a:stretch>
              </a:blipFill>
            </p:spPr>
            <p:txBody>
              <a:bodyPr/>
              <a:lstStyle/>
              <a:p>
                <a:r>
                  <a:rPr lang="en-GB">
                    <a:noFill/>
                  </a:rPr>
                  <a:t> </a:t>
                </a:r>
              </a:p>
            </p:txBody>
          </p:sp>
        </mc:Fallback>
      </mc:AlternateContent>
    </p:spTree>
    <p:extLst>
      <p:ext uri="{BB962C8B-B14F-4D97-AF65-F5344CB8AC3E}">
        <p14:creationId xmlns:p14="http://schemas.microsoft.com/office/powerpoint/2010/main" val="79359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5B75-F519-4F7E-947F-F5868D2695A0}"/>
              </a:ext>
            </a:extLst>
          </p:cNvPr>
          <p:cNvSpPr>
            <a:spLocks noGrp="1"/>
          </p:cNvSpPr>
          <p:nvPr>
            <p:ph type="title"/>
          </p:nvPr>
        </p:nvSpPr>
        <p:spPr>
          <a:xfrm>
            <a:off x="160631" y="36327"/>
            <a:ext cx="8753475" cy="830997"/>
          </a:xfrm>
        </p:spPr>
        <p:txBody>
          <a:bodyPr/>
          <a:lstStyle/>
          <a:p>
            <a:r>
              <a:rPr lang="en-US" dirty="0"/>
              <a:t>PROBLEM 8.1(10 min)</a:t>
            </a:r>
            <a:br>
              <a:rPr lang="en-US" dirty="0"/>
            </a:br>
            <a:endParaRPr lang="en-GB" dirty="0"/>
          </a:p>
        </p:txBody>
      </p:sp>
      <p:sp>
        <p:nvSpPr>
          <p:cNvPr id="3" name="Slide Number Placeholder 2">
            <a:extLst>
              <a:ext uri="{FF2B5EF4-FFF2-40B4-BE49-F238E27FC236}">
                <a16:creationId xmlns:a16="http://schemas.microsoft.com/office/drawing/2014/main" id="{40F7481F-CDAB-4F5A-AD03-3EDA5041371C}"/>
              </a:ext>
            </a:extLst>
          </p:cNvPr>
          <p:cNvSpPr>
            <a:spLocks noGrp="1"/>
          </p:cNvSpPr>
          <p:nvPr>
            <p:ph type="sldNum" sz="quarter" idx="12"/>
          </p:nvPr>
        </p:nvSpPr>
        <p:spPr/>
        <p:txBody>
          <a:bodyPr/>
          <a:lstStyle/>
          <a:p>
            <a:fld id="{8836216C-5BC3-7C44-80F8-E30864FFC228}" type="slidenum">
              <a:rPr lang="en-US" smtClean="0"/>
              <a:t>49</a:t>
            </a:fld>
            <a:endParaRPr lang="en-US"/>
          </a:p>
        </p:txBody>
      </p:sp>
      <p:sp>
        <p:nvSpPr>
          <p:cNvPr id="8" name="Content Placeholder 2">
            <a:extLst>
              <a:ext uri="{FF2B5EF4-FFF2-40B4-BE49-F238E27FC236}">
                <a16:creationId xmlns:a16="http://schemas.microsoft.com/office/drawing/2014/main" id="{978D7670-AE5E-4E86-B84F-85E87EFF7DAB}"/>
              </a:ext>
            </a:extLst>
          </p:cNvPr>
          <p:cNvSpPr txBox="1">
            <a:spLocks/>
          </p:cNvSpPr>
          <p:nvPr/>
        </p:nvSpPr>
        <p:spPr>
          <a:xfrm>
            <a:off x="4571999" y="874484"/>
            <a:ext cx="4519449"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1547F062-FF2F-485F-A1E0-F2095230B5BE}"/>
              </a:ext>
            </a:extLst>
          </p:cNvPr>
          <p:cNvSpPr txBox="1">
            <a:spLocks/>
          </p:cNvSpPr>
          <p:nvPr/>
        </p:nvSpPr>
        <p:spPr>
          <a:xfrm>
            <a:off x="5003800" y="983028"/>
            <a:ext cx="4087649" cy="4124146"/>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algn="just"/>
            <a:r>
              <a:rPr lang="en-US" dirty="0"/>
              <a:t>Figure shows a different pair. Transistor M1 and M2 have trans-conductance gm. Assuming bias current from transistor M3 does not add any noise. What is total input referred noise of the differential pair ? Consider only thermal noise.</a:t>
            </a:r>
          </a:p>
        </p:txBody>
      </p:sp>
      <p:pic>
        <p:nvPicPr>
          <p:cNvPr id="5" name="Picture 4" descr="Diagram, schematic&#10;&#10;Description automatically generated">
            <a:extLst>
              <a:ext uri="{FF2B5EF4-FFF2-40B4-BE49-F238E27FC236}">
                <a16:creationId xmlns:a16="http://schemas.microsoft.com/office/drawing/2014/main" id="{7BD9EB09-31E3-4A78-8165-94B7B1186236}"/>
              </a:ext>
            </a:extLst>
          </p:cNvPr>
          <p:cNvPicPr>
            <a:picLocks noChangeAspect="1"/>
          </p:cNvPicPr>
          <p:nvPr/>
        </p:nvPicPr>
        <p:blipFill>
          <a:blip r:embed="rId2"/>
          <a:stretch>
            <a:fillRect/>
          </a:stretch>
        </p:blipFill>
        <p:spPr>
          <a:xfrm>
            <a:off x="52550" y="692440"/>
            <a:ext cx="5022307" cy="3997801"/>
          </a:xfrm>
          <a:prstGeom prst="rect">
            <a:avLst/>
          </a:prstGeom>
        </p:spPr>
      </p:pic>
    </p:spTree>
    <p:extLst>
      <p:ext uri="{BB962C8B-B14F-4D97-AF65-F5344CB8AC3E}">
        <p14:creationId xmlns:p14="http://schemas.microsoft.com/office/powerpoint/2010/main" val="24902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13F2-27B4-45ED-B1CD-D619D35016F9}"/>
              </a:ext>
            </a:extLst>
          </p:cNvPr>
          <p:cNvSpPr>
            <a:spLocks noGrp="1"/>
          </p:cNvSpPr>
          <p:nvPr>
            <p:ph type="title"/>
          </p:nvPr>
        </p:nvSpPr>
        <p:spPr/>
        <p:txBody>
          <a:bodyPr/>
          <a:lstStyle/>
          <a:p>
            <a:r>
              <a:rPr lang="en-US" dirty="0"/>
              <a:t>Solution 1</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8E7C8C-AC8E-480E-9E5A-3B99F6C6AFC8}"/>
                  </a:ext>
                </a:extLst>
              </p:cNvPr>
              <p:cNvSpPr>
                <a:spLocks noGrp="1"/>
              </p:cNvSpPr>
              <p:nvPr>
                <p:ph idx="1"/>
              </p:nvPr>
            </p:nvSpPr>
            <p:spPr>
              <a:xfrm>
                <a:off x="3889176" y="989088"/>
                <a:ext cx="5097169" cy="3613392"/>
              </a:xfrm>
            </p:spPr>
            <p:txBody>
              <a:bodyPr>
                <a:normAutofit/>
              </a:bodyPr>
              <a:lstStyle/>
              <a:p>
                <a:pPr marL="0" indent="0">
                  <a:buNone/>
                </a:pPr>
                <a:endParaRPr lang="en-US" sz="2000" dirty="0">
                  <a:latin typeface="Cambria Math" panose="02040503050406030204" pitchFamily="18" charset="0"/>
                  <a:ea typeface="Cambria Math" panose="02040503050406030204" pitchFamily="18" charset="0"/>
                  <a:cs typeface="Arial" panose="020B0604020202020204" pitchFamily="34" charset="0"/>
                </a:endParaRPr>
              </a:p>
              <a:p>
                <a:r>
                  <a:rPr lang="en-US" sz="2000" dirty="0">
                    <a:latin typeface="Cambria Math" panose="02040503050406030204" pitchFamily="18" charset="0"/>
                    <a:ea typeface="Cambria Math" panose="02040503050406030204" pitchFamily="18" charset="0"/>
                    <a:cs typeface="Arial" panose="020B0604020202020204" pitchFamily="34" charset="0"/>
                  </a:rPr>
                  <a:t>Similarly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P</m:t>
                        </m:r>
                      </m:e>
                      <m:sub>
                        <m:r>
                          <a:rPr lang="en-US" sz="2000" b="0" i="0" smtClean="0">
                            <a:latin typeface="Cambria Math" panose="02040503050406030204" pitchFamily="18" charset="0"/>
                            <a:ea typeface="Cambria Math" panose="02040503050406030204" pitchFamily="18" charset="0"/>
                            <a:cs typeface="Arial" panose="020B0604020202020204" pitchFamily="34" charset="0"/>
                          </a:rPr>
                          <m:t>21</m:t>
                        </m:r>
                      </m:sub>
                    </m:sSub>
                    <m:r>
                      <a:rPr lang="en-US" sz="2000" b="0" i="0" smtClean="0">
                        <a:latin typeface="Cambria Math" panose="02040503050406030204" pitchFamily="18" charset="0"/>
                        <a:ea typeface="Cambria Math" panose="02040503050406030204" pitchFamily="18" charset="0"/>
                        <a:cs typeface="Arial" panose="020B0604020202020204" pitchFamily="34" charset="0"/>
                      </a:rPr>
                      <m:t>= </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0" smtClean="0">
                            <a:latin typeface="Cambria Math" panose="02040503050406030204" pitchFamily="18" charset="0"/>
                            <a:ea typeface="Cambria Math" panose="02040503050406030204" pitchFamily="18" charset="0"/>
                            <a:cs typeface="Arial" panose="020B0604020202020204" pitchFamily="34" charset="0"/>
                          </a:rPr>
                          <m:t>4</m:t>
                        </m:r>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kTB</m:t>
                        </m:r>
                      </m:e>
                    </m:d>
                    <m:f>
                      <m:f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a:rPr lang="en-US" sz="2000" b="0" i="0"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ea typeface="Cambria Math" panose="02040503050406030204" pitchFamily="18" charset="0"/>
                                <a:cs typeface="Arial" panose="020B0604020202020204" pitchFamily="34" charset="0"/>
                              </a:rPr>
                              <m:t>R</m:t>
                            </m:r>
                          </m:e>
                          <m:sub>
                            <m:r>
                              <a:rPr lang="en-US" sz="2000" b="0" i="0" smtClean="0">
                                <a:latin typeface="Cambria Math" panose="02040503050406030204" pitchFamily="18" charset="0"/>
                                <a:ea typeface="Cambria Math" panose="02040503050406030204" pitchFamily="18" charset="0"/>
                                <a:cs typeface="Arial" panose="020B0604020202020204" pitchFamily="34" charset="0"/>
                              </a:rPr>
                              <m:t>2</m:t>
                            </m:r>
                          </m:sub>
                        </m:sSub>
                      </m:num>
                      <m:den>
                        <m:sSup>
                          <m:s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a:rPr lang="en-US" sz="2000" b="0" i="0" smtClean="0">
                                        <a:latin typeface="Cambria Math" panose="02040503050406030204" pitchFamily="18" charset="0"/>
                                        <a:ea typeface="Cambria Math" panose="02040503050406030204" pitchFamily="18" charset="0"/>
                                        <a:cs typeface="Arial" panose="020B0604020202020204" pitchFamily="34" charset="0"/>
                                      </a:rPr>
                                      <m:t>1</m:t>
                                    </m:r>
                                  </m:sub>
                                </m:sSub>
                                <m:r>
                                  <a:rPr lang="en-US" sz="2000" b="0" i="0"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ea typeface="Cambria Math" panose="02040503050406030204" pitchFamily="18" charset="0"/>
                                        <a:cs typeface="Arial" panose="020B0604020202020204" pitchFamily="34" charset="0"/>
                                      </a:rPr>
                                      <m:t>R</m:t>
                                    </m:r>
                                  </m:e>
                                  <m:sub>
                                    <m:r>
                                      <a:rPr lang="en-US" sz="2000" b="0" i="0" smtClean="0">
                                        <a:latin typeface="Cambria Math" panose="02040503050406030204" pitchFamily="18" charset="0"/>
                                        <a:ea typeface="Cambria Math" panose="02040503050406030204" pitchFamily="18" charset="0"/>
                                        <a:cs typeface="Arial" panose="020B0604020202020204" pitchFamily="34" charset="0"/>
                                      </a:rPr>
                                      <m:t>2</m:t>
                                    </m:r>
                                  </m:sub>
                                </m:sSub>
                              </m:e>
                            </m:d>
                          </m:e>
                          <m:sup>
                            <m:r>
                              <a:rPr lang="en-US" sz="2000" b="0" i="0" smtClean="0">
                                <a:latin typeface="Cambria Math" panose="02040503050406030204" pitchFamily="18" charset="0"/>
                                <a:ea typeface="Cambria Math" panose="02040503050406030204" pitchFamily="18" charset="0"/>
                                <a:cs typeface="Arial" panose="020B0604020202020204" pitchFamily="34" charset="0"/>
                              </a:rPr>
                              <m:t>2</m:t>
                            </m:r>
                          </m:sup>
                        </m:sSup>
                      </m:den>
                    </m:f>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a:p>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P</m:t>
                        </m:r>
                      </m:e>
                      <m:sub>
                        <m:r>
                          <a:rPr lang="en-US" sz="2000" i="0">
                            <a:latin typeface="Cambria Math" panose="02040503050406030204" pitchFamily="18" charset="0"/>
                            <a:ea typeface="Cambria Math" panose="02040503050406030204" pitchFamily="18" charset="0"/>
                          </a:rPr>
                          <m:t>12</m:t>
                        </m:r>
                      </m:sub>
                    </m:sSub>
                    <m:r>
                      <a:rPr lang="en-US" sz="2000" b="0" i="0"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P</m:t>
                        </m:r>
                      </m:e>
                      <m:sub>
                        <m:r>
                          <a:rPr lang="en-US" sz="2000" b="0" i="0" smtClean="0">
                            <a:latin typeface="Cambria Math" panose="02040503050406030204" pitchFamily="18" charset="0"/>
                            <a:ea typeface="Cambria Math" panose="02040503050406030204" pitchFamily="18" charset="0"/>
                          </a:rPr>
                          <m:t>21</m:t>
                        </m:r>
                      </m:sub>
                    </m:sSub>
                  </m:oMath>
                </a14:m>
                <a:r>
                  <a:rPr lang="en-US" sz="2000" dirty="0">
                    <a:latin typeface="Cambria Math" panose="02040503050406030204" pitchFamily="18" charset="0"/>
                    <a:ea typeface="Cambria Math" panose="02040503050406030204" pitchFamily="18" charset="0"/>
                    <a:cs typeface="Arial" panose="020B0604020202020204" pitchFamily="34" charset="0"/>
                  </a:rPr>
                  <a:t> expected in thermodynamic equilibrium</a:t>
                </a:r>
                <a:r>
                  <a:rPr lang="en-US" sz="2000" i="1" dirty="0">
                    <a:latin typeface="Cambria Math" panose="02040503050406030204" pitchFamily="18" charset="0"/>
                    <a:ea typeface="Cambria Math" panose="02040503050406030204" pitchFamily="18" charset="0"/>
                    <a:cs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id="{7C8E7C8C-AC8E-480E-9E5A-3B99F6C6AFC8}"/>
                  </a:ext>
                </a:extLst>
              </p:cNvPr>
              <p:cNvSpPr>
                <a:spLocks noGrp="1" noRot="1" noChangeAspect="1" noMove="1" noResize="1" noEditPoints="1" noAdjustHandles="1" noChangeArrowheads="1" noChangeShapeType="1" noTextEdit="1"/>
              </p:cNvSpPr>
              <p:nvPr>
                <p:ph idx="1"/>
              </p:nvPr>
            </p:nvSpPr>
            <p:spPr>
              <a:xfrm>
                <a:off x="3889176" y="989088"/>
                <a:ext cx="5097169" cy="3613392"/>
              </a:xfrm>
              <a:blipFill>
                <a:blip r:embed="rId2"/>
                <a:stretch>
                  <a:fillRect l="-107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84DAC0C-E011-4248-99AE-F88DFF93185E}"/>
              </a:ext>
            </a:extLst>
          </p:cNvPr>
          <p:cNvSpPr>
            <a:spLocks noGrp="1"/>
          </p:cNvSpPr>
          <p:nvPr>
            <p:ph type="sldNum" sz="quarter" idx="12"/>
          </p:nvPr>
        </p:nvSpPr>
        <p:spPr/>
        <p:txBody>
          <a:bodyPr/>
          <a:lstStyle/>
          <a:p>
            <a:fld id="{8836216C-5BC3-7C44-80F8-E30864FFC228}" type="slidenum">
              <a:rPr lang="en-US" smtClean="0"/>
              <a:t>5</a:t>
            </a:fld>
            <a:endParaRPr lang="en-US"/>
          </a:p>
        </p:txBody>
      </p:sp>
      <p:pic>
        <p:nvPicPr>
          <p:cNvPr id="5" name="Picture 4" descr="Diagram, schematic&#10;&#10;Description automatically generated">
            <a:extLst>
              <a:ext uri="{FF2B5EF4-FFF2-40B4-BE49-F238E27FC236}">
                <a16:creationId xmlns:a16="http://schemas.microsoft.com/office/drawing/2014/main" id="{58106EF3-FE6D-43DF-A85F-8F6F6D23D03A}"/>
              </a:ext>
            </a:extLst>
          </p:cNvPr>
          <p:cNvPicPr>
            <a:picLocks noChangeAspect="1"/>
          </p:cNvPicPr>
          <p:nvPr/>
        </p:nvPicPr>
        <p:blipFill>
          <a:blip r:embed="rId3"/>
          <a:stretch>
            <a:fillRect/>
          </a:stretch>
        </p:blipFill>
        <p:spPr>
          <a:xfrm>
            <a:off x="391070" y="900506"/>
            <a:ext cx="3228868" cy="3613392"/>
          </a:xfrm>
          <a:prstGeom prst="rect">
            <a:avLst/>
          </a:prstGeom>
        </p:spPr>
      </p:pic>
    </p:spTree>
    <p:extLst>
      <p:ext uri="{BB962C8B-B14F-4D97-AF65-F5344CB8AC3E}">
        <p14:creationId xmlns:p14="http://schemas.microsoft.com/office/powerpoint/2010/main" val="411947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A16A-14BE-4444-AA86-C758188FBB39}"/>
              </a:ext>
            </a:extLst>
          </p:cNvPr>
          <p:cNvSpPr>
            <a:spLocks noGrp="1"/>
          </p:cNvSpPr>
          <p:nvPr>
            <p:ph type="title"/>
          </p:nvPr>
        </p:nvSpPr>
        <p:spPr>
          <a:xfrm>
            <a:off x="0" y="0"/>
            <a:ext cx="8753475" cy="461665"/>
          </a:xfrm>
        </p:spPr>
        <p:txBody>
          <a:bodyPr/>
          <a:lstStyle/>
          <a:p>
            <a:r>
              <a:rPr lang="en-US" dirty="0"/>
              <a:t>Solution 8.1</a:t>
            </a:r>
            <a:endParaRPr lang="en-GB" dirty="0"/>
          </a:p>
        </p:txBody>
      </p:sp>
      <p:sp>
        <p:nvSpPr>
          <p:cNvPr id="3" name="Slide Number Placeholder 2">
            <a:extLst>
              <a:ext uri="{FF2B5EF4-FFF2-40B4-BE49-F238E27FC236}">
                <a16:creationId xmlns:a16="http://schemas.microsoft.com/office/drawing/2014/main" id="{8CE9DB1C-EBF5-4D3F-AEB9-6B4F992AA606}"/>
              </a:ext>
            </a:extLst>
          </p:cNvPr>
          <p:cNvSpPr>
            <a:spLocks noGrp="1"/>
          </p:cNvSpPr>
          <p:nvPr>
            <p:ph type="sldNum" sz="quarter" idx="12"/>
          </p:nvPr>
        </p:nvSpPr>
        <p:spPr/>
        <p:txBody>
          <a:bodyPr/>
          <a:lstStyle/>
          <a:p>
            <a:fld id="{8836216C-5BC3-7C44-80F8-E30864FFC228}" type="slidenum">
              <a:rPr lang="en-US" smtClean="0"/>
              <a:t>50</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68617F4-2A91-4897-927C-54041B778145}"/>
                  </a:ext>
                </a:extLst>
              </p:cNvPr>
              <p:cNvSpPr txBox="1">
                <a:spLocks/>
              </p:cNvSpPr>
              <p:nvPr/>
            </p:nvSpPr>
            <p:spPr>
              <a:xfrm>
                <a:off x="643333" y="3957671"/>
                <a:ext cx="2488371" cy="494553"/>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A</m:t>
                        </m:r>
                      </m:e>
                      <m:sub>
                        <m:r>
                          <m:rPr>
                            <m:sty m:val="p"/>
                          </m:rPr>
                          <a:rPr lang="en-US" sz="2000" b="0" i="0" smtClean="0">
                            <a:latin typeface="Cambria Math" panose="02040503050406030204" pitchFamily="18" charset="0"/>
                            <a:ea typeface="Cambria Math" panose="02040503050406030204" pitchFamily="18" charset="0"/>
                          </a:rPr>
                          <m:t>v</m:t>
                        </m:r>
                      </m:sub>
                    </m:sSub>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gmR</m:t>
                        </m:r>
                      </m:e>
                      <m:sub>
                        <m:r>
                          <m:rPr>
                            <m:sty m:val="p"/>
                          </m:rPr>
                          <a:rPr lang="en-US" sz="2000" b="0" i="0" smtClean="0">
                            <a:latin typeface="Cambria Math" panose="02040503050406030204" pitchFamily="18" charset="0"/>
                            <a:ea typeface="Cambria Math" panose="02040503050406030204" pitchFamily="18" charset="0"/>
                          </a:rPr>
                          <m:t>L</m:t>
                        </m:r>
                      </m:sub>
                    </m:sSub>
                    <m:r>
                      <a:rPr lang="en-US" sz="2000" b="0" i="0" smtClean="0">
                        <a:latin typeface="Cambria Math" panose="02040503050406030204" pitchFamily="18" charset="0"/>
                        <a:ea typeface="Cambria Math" panose="02040503050406030204" pitchFamily="18" charset="0"/>
                      </a:rPr>
                      <m:t>  </m:t>
                    </m:r>
                    <m:r>
                      <a:rPr lang="en-US" sz="2000" i="0" smtClean="0">
                        <a:latin typeface="Cambria Math" panose="02040503050406030204" pitchFamily="18" charset="0"/>
                        <a:ea typeface="Cambria Math" panose="02040503050406030204" pitchFamily="18" charset="0"/>
                      </a:rPr>
                      <m:t>  </m:t>
                    </m:r>
                  </m:oMath>
                </a14:m>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368617F4-2A91-4897-927C-54041B778145}"/>
                  </a:ext>
                </a:extLst>
              </p:cNvPr>
              <p:cNvSpPr txBox="1">
                <a:spLocks noRot="1" noChangeAspect="1" noMove="1" noResize="1" noEditPoints="1" noAdjustHandles="1" noChangeArrowheads="1" noChangeShapeType="1" noTextEdit="1"/>
              </p:cNvSpPr>
              <p:nvPr/>
            </p:nvSpPr>
            <p:spPr>
              <a:xfrm>
                <a:off x="643333" y="3957671"/>
                <a:ext cx="2488371" cy="494553"/>
              </a:xfrm>
              <a:prstGeom prst="rect">
                <a:avLst/>
              </a:prstGeom>
              <a:blipFill>
                <a:blip r:embed="rId2"/>
                <a:stretch>
                  <a:fillRect l="-2206" t="-2469" b="-1235"/>
                </a:stretch>
              </a:blipFill>
            </p:spPr>
            <p:txBody>
              <a:bodyPr/>
              <a:lstStyle/>
              <a:p>
                <a:r>
                  <a:rPr lang="en-GB">
                    <a:noFill/>
                  </a:rPr>
                  <a:t> </a:t>
                </a:r>
              </a:p>
            </p:txBody>
          </p:sp>
        </mc:Fallback>
      </mc:AlternateContent>
      <p:pic>
        <p:nvPicPr>
          <p:cNvPr id="6" name="Picture 5" descr="Diagram, schematic&#10;&#10;Description automatically generated">
            <a:extLst>
              <a:ext uri="{FF2B5EF4-FFF2-40B4-BE49-F238E27FC236}">
                <a16:creationId xmlns:a16="http://schemas.microsoft.com/office/drawing/2014/main" id="{35671326-3E9E-4632-8A82-2ED2F5607289}"/>
              </a:ext>
            </a:extLst>
          </p:cNvPr>
          <p:cNvPicPr>
            <a:picLocks noChangeAspect="1"/>
          </p:cNvPicPr>
          <p:nvPr/>
        </p:nvPicPr>
        <p:blipFill>
          <a:blip r:embed="rId3"/>
          <a:stretch>
            <a:fillRect/>
          </a:stretch>
        </p:blipFill>
        <p:spPr>
          <a:xfrm>
            <a:off x="390525" y="461665"/>
            <a:ext cx="2596873" cy="3440301"/>
          </a:xfrm>
          <a:prstGeom prst="rect">
            <a:avLst/>
          </a:prstGeom>
        </p:spPr>
      </p:pic>
      <p:grpSp>
        <p:nvGrpSpPr>
          <p:cNvPr id="35" name="Group 34">
            <a:extLst>
              <a:ext uri="{FF2B5EF4-FFF2-40B4-BE49-F238E27FC236}">
                <a16:creationId xmlns:a16="http://schemas.microsoft.com/office/drawing/2014/main" id="{1C5494C9-36DA-4ECD-A165-F090A209B10D}"/>
              </a:ext>
            </a:extLst>
          </p:cNvPr>
          <p:cNvGrpSpPr/>
          <p:nvPr/>
        </p:nvGrpSpPr>
        <p:grpSpPr>
          <a:xfrm>
            <a:off x="9985" y="1161871"/>
            <a:ext cx="3280632" cy="2237868"/>
            <a:chOff x="9985" y="1161871"/>
            <a:chExt cx="3280632" cy="223786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91A277-6E77-4451-ADF8-DA16880A0B49}"/>
                    </a:ext>
                  </a:extLst>
                </p:cNvPr>
                <p:cNvSpPr txBox="1"/>
                <p:nvPr/>
              </p:nvSpPr>
              <p:spPr>
                <a:xfrm>
                  <a:off x="9985" y="2181815"/>
                  <a:ext cx="422232" cy="551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𝐕</m:t>
                                </m:r>
                              </m:e>
                              <m:sub>
                                <m:r>
                                  <a:rPr lang="en-US" sz="1600" b="1" i="0" smtClean="0">
                                    <a:latin typeface="Cambria Math" panose="02040503050406030204" pitchFamily="18" charset="0"/>
                                  </a:rPr>
                                  <m:t>𝐢𝐧</m:t>
                                </m:r>
                              </m:sub>
                            </m:sSub>
                          </m:num>
                          <m:den>
                            <m:r>
                              <a:rPr lang="en-US" sz="1600" b="1" i="0" smtClean="0">
                                <a:latin typeface="Cambria Math" panose="02040503050406030204" pitchFamily="18" charset="0"/>
                              </a:rPr>
                              <m:t>𝟐</m:t>
                            </m:r>
                          </m:den>
                        </m:f>
                      </m:oMath>
                    </m:oMathPara>
                  </a14:m>
                  <a:endParaRPr lang="en-GB" sz="1600" dirty="0"/>
                </a:p>
              </p:txBody>
            </p:sp>
          </mc:Choice>
          <mc:Fallback xmlns="">
            <p:sp>
              <p:nvSpPr>
                <p:cNvPr id="7" name="TextBox 6">
                  <a:extLst>
                    <a:ext uri="{FF2B5EF4-FFF2-40B4-BE49-F238E27FC236}">
                      <a16:creationId xmlns:a16="http://schemas.microsoft.com/office/drawing/2014/main" id="{F291A277-6E77-4451-ADF8-DA16880A0B49}"/>
                    </a:ext>
                  </a:extLst>
                </p:cNvPr>
                <p:cNvSpPr txBox="1">
                  <a:spLocks noRot="1" noChangeAspect="1" noMove="1" noResize="1" noEditPoints="1" noAdjustHandles="1" noChangeArrowheads="1" noChangeShapeType="1" noTextEdit="1"/>
                </p:cNvSpPr>
                <p:nvPr/>
              </p:nvSpPr>
              <p:spPr>
                <a:xfrm>
                  <a:off x="9985" y="2181815"/>
                  <a:ext cx="422232" cy="55175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68803F-C1F8-4FD2-BB60-35843D458049}"/>
                    </a:ext>
                  </a:extLst>
                </p:cNvPr>
                <p:cNvSpPr txBox="1"/>
                <p:nvPr/>
              </p:nvSpPr>
              <p:spPr>
                <a:xfrm>
                  <a:off x="744920" y="1161871"/>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𝐑</m:t>
                        </m:r>
                      </m:oMath>
                    </m:oMathPara>
                  </a14:m>
                  <a:endParaRPr lang="en-GB" sz="1400" b="1" dirty="0"/>
                </a:p>
              </p:txBody>
            </p:sp>
          </mc:Choice>
          <mc:Fallback xmlns="">
            <p:sp>
              <p:nvSpPr>
                <p:cNvPr id="12" name="TextBox 11">
                  <a:extLst>
                    <a:ext uri="{FF2B5EF4-FFF2-40B4-BE49-F238E27FC236}">
                      <a16:creationId xmlns:a16="http://schemas.microsoft.com/office/drawing/2014/main" id="{0368803F-C1F8-4FD2-BB60-35843D458049}"/>
                    </a:ext>
                  </a:extLst>
                </p:cNvPr>
                <p:cNvSpPr txBox="1">
                  <a:spLocks noRot="1" noChangeAspect="1" noMove="1" noResize="1" noEditPoints="1" noAdjustHandles="1" noChangeArrowheads="1" noChangeShapeType="1" noTextEdit="1"/>
                </p:cNvSpPr>
                <p:nvPr/>
              </p:nvSpPr>
              <p:spPr>
                <a:xfrm>
                  <a:off x="744920" y="1161871"/>
                  <a:ext cx="413845"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E8C30-1A97-4BEF-B97D-5B9B10B953D8}"/>
                    </a:ext>
                  </a:extLst>
                </p:cNvPr>
                <p:cNvSpPr txBox="1"/>
                <p:nvPr/>
              </p:nvSpPr>
              <p:spPr>
                <a:xfrm>
                  <a:off x="2261037" y="1165941"/>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𝐑</m:t>
                        </m:r>
                      </m:oMath>
                    </m:oMathPara>
                  </a14:m>
                  <a:endParaRPr lang="en-GB" sz="1400" b="1" dirty="0"/>
                </a:p>
              </p:txBody>
            </p:sp>
          </mc:Choice>
          <mc:Fallback xmlns="">
            <p:sp>
              <p:nvSpPr>
                <p:cNvPr id="13" name="TextBox 12">
                  <a:extLst>
                    <a:ext uri="{FF2B5EF4-FFF2-40B4-BE49-F238E27FC236}">
                      <a16:creationId xmlns:a16="http://schemas.microsoft.com/office/drawing/2014/main" id="{824E8C30-1A97-4BEF-B97D-5B9B10B953D8}"/>
                    </a:ext>
                  </a:extLst>
                </p:cNvPr>
                <p:cNvSpPr txBox="1">
                  <a:spLocks noRot="1" noChangeAspect="1" noMove="1" noResize="1" noEditPoints="1" noAdjustHandles="1" noChangeArrowheads="1" noChangeShapeType="1" noTextEdit="1"/>
                </p:cNvSpPr>
                <p:nvPr/>
              </p:nvSpPr>
              <p:spPr>
                <a:xfrm>
                  <a:off x="2261037" y="1165941"/>
                  <a:ext cx="413845" cy="30777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172C1EB-BEA4-4E40-85D0-D0926D99DA3A}"/>
                    </a:ext>
                  </a:extLst>
                </p:cNvPr>
                <p:cNvSpPr txBox="1"/>
                <p:nvPr/>
              </p:nvSpPr>
              <p:spPr>
                <a:xfrm>
                  <a:off x="2868385" y="2181815"/>
                  <a:ext cx="422232" cy="551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m:t>
                                </m:r>
                                <m:r>
                                  <a:rPr lang="en-US" sz="1600" b="1" i="0" smtClean="0">
                                    <a:latin typeface="Cambria Math" panose="02040503050406030204" pitchFamily="18" charset="0"/>
                                  </a:rPr>
                                  <m:t>𝐕</m:t>
                                </m:r>
                              </m:e>
                              <m:sub>
                                <m:r>
                                  <a:rPr lang="en-US" sz="1600" b="1" i="0" smtClean="0">
                                    <a:latin typeface="Cambria Math" panose="02040503050406030204" pitchFamily="18" charset="0"/>
                                  </a:rPr>
                                  <m:t>𝐢𝐧</m:t>
                                </m:r>
                              </m:sub>
                            </m:sSub>
                          </m:num>
                          <m:den>
                            <m:r>
                              <a:rPr lang="en-US" sz="1600" b="1" i="0" smtClean="0">
                                <a:latin typeface="Cambria Math" panose="02040503050406030204" pitchFamily="18" charset="0"/>
                              </a:rPr>
                              <m:t>𝟐</m:t>
                            </m:r>
                          </m:den>
                        </m:f>
                      </m:oMath>
                    </m:oMathPara>
                  </a14:m>
                  <a:endParaRPr lang="en-GB" sz="1600" dirty="0"/>
                </a:p>
              </p:txBody>
            </p:sp>
          </mc:Choice>
          <mc:Fallback xmlns="">
            <p:sp>
              <p:nvSpPr>
                <p:cNvPr id="14" name="TextBox 13">
                  <a:extLst>
                    <a:ext uri="{FF2B5EF4-FFF2-40B4-BE49-F238E27FC236}">
                      <a16:creationId xmlns:a16="http://schemas.microsoft.com/office/drawing/2014/main" id="{1172C1EB-BEA4-4E40-85D0-D0926D99DA3A}"/>
                    </a:ext>
                  </a:extLst>
                </p:cNvPr>
                <p:cNvSpPr txBox="1">
                  <a:spLocks noRot="1" noChangeAspect="1" noMove="1" noResize="1" noEditPoints="1" noAdjustHandles="1" noChangeArrowheads="1" noChangeShapeType="1" noTextEdit="1"/>
                </p:cNvSpPr>
                <p:nvPr/>
              </p:nvSpPr>
              <p:spPr>
                <a:xfrm>
                  <a:off x="2868385" y="2181815"/>
                  <a:ext cx="422232" cy="551754"/>
                </a:xfrm>
                <a:prstGeom prst="rect">
                  <a:avLst/>
                </a:prstGeom>
                <a:blipFill>
                  <a:blip r:embed="rId7"/>
                  <a:stretch>
                    <a:fillRect r="-20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0989DC2-5AC6-4CC4-8635-834B31E98EFC}"/>
                    </a:ext>
                  </a:extLst>
                </p:cNvPr>
                <p:cNvSpPr txBox="1"/>
                <p:nvPr/>
              </p:nvSpPr>
              <p:spPr>
                <a:xfrm>
                  <a:off x="897976" y="3091962"/>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𝐕</m:t>
                            </m:r>
                          </m:e>
                          <m:sub>
                            <m:r>
                              <a:rPr lang="en-US" sz="1400" b="1" i="0" smtClean="0">
                                <a:latin typeface="Cambria Math" panose="02040503050406030204" pitchFamily="18" charset="0"/>
                              </a:rPr>
                              <m:t>𝐛𝐢𝐚𝐬</m:t>
                            </m:r>
                          </m:sub>
                        </m:sSub>
                      </m:oMath>
                    </m:oMathPara>
                  </a14:m>
                  <a:endParaRPr lang="en-GB" sz="1400" b="1" dirty="0"/>
                </a:p>
              </p:txBody>
            </p:sp>
          </mc:Choice>
          <mc:Fallback xmlns="">
            <p:sp>
              <p:nvSpPr>
                <p:cNvPr id="16" name="TextBox 15">
                  <a:extLst>
                    <a:ext uri="{FF2B5EF4-FFF2-40B4-BE49-F238E27FC236}">
                      <a16:creationId xmlns:a16="http://schemas.microsoft.com/office/drawing/2014/main" id="{20989DC2-5AC6-4CC4-8635-834B31E98EFC}"/>
                    </a:ext>
                  </a:extLst>
                </p:cNvPr>
                <p:cNvSpPr txBox="1">
                  <a:spLocks noRot="1" noChangeAspect="1" noMove="1" noResize="1" noEditPoints="1" noAdjustHandles="1" noChangeArrowheads="1" noChangeShapeType="1" noTextEdit="1"/>
                </p:cNvSpPr>
                <p:nvPr/>
              </p:nvSpPr>
              <p:spPr>
                <a:xfrm>
                  <a:off x="897976" y="3091962"/>
                  <a:ext cx="413845" cy="307777"/>
                </a:xfrm>
                <a:prstGeom prst="rect">
                  <a:avLst/>
                </a:prstGeom>
                <a:blipFill>
                  <a:blip r:embed="rId8"/>
                  <a:stretch>
                    <a:fillRect r="-20588"/>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802232A1-3666-4A83-B44C-B873617033B3}"/>
                </a:ext>
              </a:extLst>
            </p:cNvPr>
            <p:cNvCxnSpPr/>
            <p:nvPr/>
          </p:nvCxnSpPr>
          <p:spPr>
            <a:xfrm>
              <a:off x="1311821" y="2457692"/>
              <a:ext cx="0" cy="372218"/>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BA57A15-E391-47DB-9028-A87A07C08B08}"/>
                </a:ext>
              </a:extLst>
            </p:cNvPr>
            <p:cNvCxnSpPr/>
            <p:nvPr/>
          </p:nvCxnSpPr>
          <p:spPr>
            <a:xfrm>
              <a:off x="1311821" y="1569568"/>
              <a:ext cx="0" cy="372218"/>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28FCB50-AB5B-4D4B-A57C-27C5CAB30171}"/>
                </a:ext>
              </a:extLst>
            </p:cNvPr>
            <p:cNvCxnSpPr>
              <a:cxnSpLocks/>
            </p:cNvCxnSpPr>
            <p:nvPr/>
          </p:nvCxnSpPr>
          <p:spPr>
            <a:xfrm flipV="1">
              <a:off x="2086959" y="1521609"/>
              <a:ext cx="0" cy="37205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B0D50F5-C604-407E-B03D-65232033D3F1}"/>
                </a:ext>
              </a:extLst>
            </p:cNvPr>
            <p:cNvCxnSpPr>
              <a:cxnSpLocks/>
            </p:cNvCxnSpPr>
            <p:nvPr/>
          </p:nvCxnSpPr>
          <p:spPr>
            <a:xfrm flipV="1">
              <a:off x="2086959" y="2457860"/>
              <a:ext cx="0" cy="37205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27BBB4F-D8AE-4E77-964B-E7C7F548AA46}"/>
                    </a:ext>
                  </a:extLst>
                </p:cNvPr>
                <p:cNvSpPr txBox="1"/>
                <p:nvPr/>
              </p:nvSpPr>
              <p:spPr>
                <a:xfrm>
                  <a:off x="432217" y="1499784"/>
                  <a:ext cx="422232" cy="551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𝐠𝐦𝐕</m:t>
                                </m:r>
                              </m:e>
                              <m:sub>
                                <m:r>
                                  <a:rPr lang="en-US" sz="1600" b="1" i="0" smtClean="0">
                                    <a:latin typeface="Cambria Math" panose="02040503050406030204" pitchFamily="18" charset="0"/>
                                  </a:rPr>
                                  <m:t>𝐢𝐧</m:t>
                                </m:r>
                              </m:sub>
                            </m:sSub>
                          </m:num>
                          <m:den>
                            <m:r>
                              <a:rPr lang="en-US" sz="1600" b="1" i="0" smtClean="0">
                                <a:latin typeface="Cambria Math" panose="02040503050406030204" pitchFamily="18" charset="0"/>
                              </a:rPr>
                              <m:t>𝟐</m:t>
                            </m:r>
                          </m:den>
                        </m:f>
                      </m:oMath>
                    </m:oMathPara>
                  </a14:m>
                  <a:endParaRPr lang="en-GB" sz="1600" dirty="0"/>
                </a:p>
              </p:txBody>
            </p:sp>
          </mc:Choice>
          <mc:Fallback xmlns="">
            <p:sp>
              <p:nvSpPr>
                <p:cNvPr id="24" name="TextBox 23">
                  <a:extLst>
                    <a:ext uri="{FF2B5EF4-FFF2-40B4-BE49-F238E27FC236}">
                      <a16:creationId xmlns:a16="http://schemas.microsoft.com/office/drawing/2014/main" id="{E27BBB4F-D8AE-4E77-964B-E7C7F548AA46}"/>
                    </a:ext>
                  </a:extLst>
                </p:cNvPr>
                <p:cNvSpPr txBox="1">
                  <a:spLocks noRot="1" noChangeAspect="1" noMove="1" noResize="1" noEditPoints="1" noAdjustHandles="1" noChangeArrowheads="1" noChangeShapeType="1" noTextEdit="1"/>
                </p:cNvSpPr>
                <p:nvPr/>
              </p:nvSpPr>
              <p:spPr>
                <a:xfrm>
                  <a:off x="432217" y="1499784"/>
                  <a:ext cx="422232" cy="551754"/>
                </a:xfrm>
                <a:prstGeom prst="rect">
                  <a:avLst/>
                </a:prstGeom>
                <a:blipFill>
                  <a:blip r:embed="rId9"/>
                  <a:stretch>
                    <a:fillRect r="-5362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6124CF-25B3-4472-9741-0BA0702D5203}"/>
                    </a:ext>
                  </a:extLst>
                </p:cNvPr>
                <p:cNvSpPr txBox="1"/>
                <p:nvPr/>
              </p:nvSpPr>
              <p:spPr>
                <a:xfrm>
                  <a:off x="2270213" y="1479800"/>
                  <a:ext cx="422232" cy="551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𝐠𝐦𝐕</m:t>
                                </m:r>
                              </m:e>
                              <m:sub>
                                <m:r>
                                  <a:rPr lang="en-US" sz="1600" b="1" i="0" smtClean="0">
                                    <a:latin typeface="Cambria Math" panose="02040503050406030204" pitchFamily="18" charset="0"/>
                                  </a:rPr>
                                  <m:t>𝐢𝐧</m:t>
                                </m:r>
                              </m:sub>
                            </m:sSub>
                          </m:num>
                          <m:den>
                            <m:r>
                              <a:rPr lang="en-US" sz="1600" b="1" i="0" smtClean="0">
                                <a:latin typeface="Cambria Math" panose="02040503050406030204" pitchFamily="18" charset="0"/>
                              </a:rPr>
                              <m:t>𝟐</m:t>
                            </m:r>
                          </m:den>
                        </m:f>
                      </m:oMath>
                    </m:oMathPara>
                  </a14:m>
                  <a:endParaRPr lang="en-GB" sz="1600" dirty="0"/>
                </a:p>
              </p:txBody>
            </p:sp>
          </mc:Choice>
          <mc:Fallback xmlns="">
            <p:sp>
              <p:nvSpPr>
                <p:cNvPr id="25" name="TextBox 24">
                  <a:extLst>
                    <a:ext uri="{FF2B5EF4-FFF2-40B4-BE49-F238E27FC236}">
                      <a16:creationId xmlns:a16="http://schemas.microsoft.com/office/drawing/2014/main" id="{6C6124CF-25B3-4472-9741-0BA0702D5203}"/>
                    </a:ext>
                  </a:extLst>
                </p:cNvPr>
                <p:cNvSpPr txBox="1">
                  <a:spLocks noRot="1" noChangeAspect="1" noMove="1" noResize="1" noEditPoints="1" noAdjustHandles="1" noChangeArrowheads="1" noChangeShapeType="1" noTextEdit="1"/>
                </p:cNvSpPr>
                <p:nvPr/>
              </p:nvSpPr>
              <p:spPr>
                <a:xfrm>
                  <a:off x="2270213" y="1479800"/>
                  <a:ext cx="422232" cy="551754"/>
                </a:xfrm>
                <a:prstGeom prst="rect">
                  <a:avLst/>
                </a:prstGeom>
                <a:blipFill>
                  <a:blip r:embed="rId10"/>
                  <a:stretch>
                    <a:fillRect r="-52857"/>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5249A12F-E889-4A96-ACF4-903C111E41F5}"/>
                </a:ext>
              </a:extLst>
            </p:cNvPr>
            <p:cNvSpPr txBox="1"/>
            <p:nvPr/>
          </p:nvSpPr>
          <p:spPr>
            <a:xfrm>
              <a:off x="1294068" y="1435181"/>
              <a:ext cx="316465" cy="341632"/>
            </a:xfrm>
            <a:prstGeom prst="rect">
              <a:avLst/>
            </a:prstGeom>
            <a:noFill/>
          </p:spPr>
          <p:txBody>
            <a:bodyPr wrap="square">
              <a:spAutoFit/>
            </a:bodyPr>
            <a:lstStyle/>
            <a:p>
              <a:r>
                <a:rPr lang="en-US" dirty="0"/>
                <a:t>+</a:t>
              </a:r>
              <a:endParaRPr lang="en-GB" dirty="0"/>
            </a:p>
          </p:txBody>
        </p:sp>
        <p:sp>
          <p:nvSpPr>
            <p:cNvPr id="28" name="TextBox 27">
              <a:extLst>
                <a:ext uri="{FF2B5EF4-FFF2-40B4-BE49-F238E27FC236}">
                  <a16:creationId xmlns:a16="http://schemas.microsoft.com/office/drawing/2014/main" id="{A6615AD8-CAE4-4FE8-9285-B353497CCDBE}"/>
                </a:ext>
              </a:extLst>
            </p:cNvPr>
            <p:cNvSpPr txBox="1"/>
            <p:nvPr/>
          </p:nvSpPr>
          <p:spPr>
            <a:xfrm>
              <a:off x="1839869" y="1435181"/>
              <a:ext cx="316465" cy="341632"/>
            </a:xfrm>
            <a:prstGeom prst="rect">
              <a:avLst/>
            </a:prstGeom>
            <a:noFill/>
          </p:spPr>
          <p:txBody>
            <a:bodyPr wrap="square">
              <a:spAutoFit/>
            </a:bodyPr>
            <a:lstStyle/>
            <a:p>
              <a:r>
                <a:rPr lang="en-US" dirty="0"/>
                <a:t>-</a:t>
              </a:r>
              <a:endParaRPr lang="en-GB" dirty="0"/>
            </a:p>
          </p:txBody>
        </p:sp>
      </p:grpSp>
      <p:pic>
        <p:nvPicPr>
          <p:cNvPr id="54" name="Picture 53" descr="Diagram, schematic&#10;&#10;Description automatically generated">
            <a:extLst>
              <a:ext uri="{FF2B5EF4-FFF2-40B4-BE49-F238E27FC236}">
                <a16:creationId xmlns:a16="http://schemas.microsoft.com/office/drawing/2014/main" id="{EB23692E-3920-4219-9895-196045467848}"/>
              </a:ext>
            </a:extLst>
          </p:cNvPr>
          <p:cNvPicPr>
            <a:picLocks noChangeAspect="1"/>
          </p:cNvPicPr>
          <p:nvPr/>
        </p:nvPicPr>
        <p:blipFill>
          <a:blip r:embed="rId11"/>
          <a:stretch>
            <a:fillRect/>
          </a:stretch>
        </p:blipFill>
        <p:spPr>
          <a:xfrm>
            <a:off x="5003800" y="230832"/>
            <a:ext cx="2756232" cy="3735420"/>
          </a:xfrm>
          <a:prstGeom prst="rect">
            <a:avLst/>
          </a:prstGeom>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BA148F1-A156-4E2D-B02D-E529AF87CEC9}"/>
                  </a:ext>
                </a:extLst>
              </p:cNvPr>
              <p:cNvSpPr txBox="1"/>
              <p:nvPr/>
            </p:nvSpPr>
            <p:spPr>
              <a:xfrm>
                <a:off x="5425307" y="3091962"/>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𝐕</m:t>
                          </m:r>
                        </m:e>
                        <m:sub>
                          <m:r>
                            <a:rPr lang="en-US" sz="1400" b="1" i="0" smtClean="0">
                              <a:latin typeface="Cambria Math" panose="02040503050406030204" pitchFamily="18" charset="0"/>
                            </a:rPr>
                            <m:t>𝐛𝐢𝐚𝐬</m:t>
                          </m:r>
                        </m:sub>
                      </m:sSub>
                    </m:oMath>
                  </m:oMathPara>
                </a14:m>
                <a:endParaRPr lang="en-GB" sz="1400" b="1" dirty="0"/>
              </a:p>
            </p:txBody>
          </p:sp>
        </mc:Choice>
        <mc:Fallback xmlns="">
          <p:sp>
            <p:nvSpPr>
              <p:cNvPr id="55" name="TextBox 54">
                <a:extLst>
                  <a:ext uri="{FF2B5EF4-FFF2-40B4-BE49-F238E27FC236}">
                    <a16:creationId xmlns:a16="http://schemas.microsoft.com/office/drawing/2014/main" id="{6BA148F1-A156-4E2D-B02D-E529AF87CEC9}"/>
                  </a:ext>
                </a:extLst>
              </p:cNvPr>
              <p:cNvSpPr txBox="1">
                <a:spLocks noRot="1" noChangeAspect="1" noMove="1" noResize="1" noEditPoints="1" noAdjustHandles="1" noChangeArrowheads="1" noChangeShapeType="1" noTextEdit="1"/>
              </p:cNvSpPr>
              <p:nvPr/>
            </p:nvSpPr>
            <p:spPr>
              <a:xfrm>
                <a:off x="5425307" y="3091962"/>
                <a:ext cx="413845" cy="307777"/>
              </a:xfrm>
              <a:prstGeom prst="rect">
                <a:avLst/>
              </a:prstGeom>
              <a:blipFill>
                <a:blip r:embed="rId12"/>
                <a:stretch>
                  <a:fillRect r="-191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79512D1-571E-47C4-87CE-928E257356E0}"/>
                  </a:ext>
                </a:extLst>
              </p:cNvPr>
              <p:cNvSpPr txBox="1"/>
              <p:nvPr/>
            </p:nvSpPr>
            <p:spPr>
              <a:xfrm>
                <a:off x="5420543" y="849209"/>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𝐑</m:t>
                      </m:r>
                    </m:oMath>
                  </m:oMathPara>
                </a14:m>
                <a:endParaRPr lang="en-GB" sz="1400" b="1" dirty="0"/>
              </a:p>
            </p:txBody>
          </p:sp>
        </mc:Choice>
        <mc:Fallback xmlns="">
          <p:sp>
            <p:nvSpPr>
              <p:cNvPr id="56" name="TextBox 55">
                <a:extLst>
                  <a:ext uri="{FF2B5EF4-FFF2-40B4-BE49-F238E27FC236}">
                    <a16:creationId xmlns:a16="http://schemas.microsoft.com/office/drawing/2014/main" id="{179512D1-571E-47C4-87CE-928E257356E0}"/>
                  </a:ext>
                </a:extLst>
              </p:cNvPr>
              <p:cNvSpPr txBox="1">
                <a:spLocks noRot="1" noChangeAspect="1" noMove="1" noResize="1" noEditPoints="1" noAdjustHandles="1" noChangeArrowheads="1" noChangeShapeType="1" noTextEdit="1"/>
              </p:cNvSpPr>
              <p:nvPr/>
            </p:nvSpPr>
            <p:spPr>
              <a:xfrm>
                <a:off x="5420543" y="849209"/>
                <a:ext cx="413845" cy="30777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69D0E2-1111-4D4C-8644-9761D684FF1C}"/>
                  </a:ext>
                </a:extLst>
              </p:cNvPr>
              <p:cNvSpPr txBox="1"/>
              <p:nvPr/>
            </p:nvSpPr>
            <p:spPr>
              <a:xfrm>
                <a:off x="6983957" y="854094"/>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𝐑</m:t>
                      </m:r>
                    </m:oMath>
                  </m:oMathPara>
                </a14:m>
                <a:endParaRPr lang="en-GB" sz="1400" b="1" dirty="0"/>
              </a:p>
            </p:txBody>
          </p:sp>
        </mc:Choice>
        <mc:Fallback xmlns="">
          <p:sp>
            <p:nvSpPr>
              <p:cNvPr id="57" name="TextBox 56">
                <a:extLst>
                  <a:ext uri="{FF2B5EF4-FFF2-40B4-BE49-F238E27FC236}">
                    <a16:creationId xmlns:a16="http://schemas.microsoft.com/office/drawing/2014/main" id="{6269D0E2-1111-4D4C-8644-9761D684FF1C}"/>
                  </a:ext>
                </a:extLst>
              </p:cNvPr>
              <p:cNvSpPr txBox="1">
                <a:spLocks noRot="1" noChangeAspect="1" noMove="1" noResize="1" noEditPoints="1" noAdjustHandles="1" noChangeArrowheads="1" noChangeShapeType="1" noTextEdit="1"/>
              </p:cNvSpPr>
              <p:nvPr/>
            </p:nvSpPr>
            <p:spPr>
              <a:xfrm>
                <a:off x="6983957" y="854094"/>
                <a:ext cx="413845" cy="30777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Content Placeholder 2">
                <a:extLst>
                  <a:ext uri="{FF2B5EF4-FFF2-40B4-BE49-F238E27FC236}">
                    <a16:creationId xmlns:a16="http://schemas.microsoft.com/office/drawing/2014/main" id="{55B1CC20-6098-49EA-A68D-36F1549ABBE7}"/>
                  </a:ext>
                </a:extLst>
              </p:cNvPr>
              <p:cNvSpPr txBox="1">
                <a:spLocks/>
              </p:cNvSpPr>
              <p:nvPr/>
            </p:nvSpPr>
            <p:spPr>
              <a:xfrm>
                <a:off x="5271661" y="3902443"/>
                <a:ext cx="2488371" cy="494553"/>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R</m:t>
                        </m:r>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oMath>
                </a14:m>
                <a:r>
                  <a:rPr lang="en-US" sz="2000" dirty="0"/>
                  <a:t>=8kTR</a:t>
                </a: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0" name="Content Placeholder 2">
                <a:extLst>
                  <a:ext uri="{FF2B5EF4-FFF2-40B4-BE49-F238E27FC236}">
                    <a16:creationId xmlns:a16="http://schemas.microsoft.com/office/drawing/2014/main" id="{55B1CC20-6098-49EA-A68D-36F1549ABBE7}"/>
                  </a:ext>
                </a:extLst>
              </p:cNvPr>
              <p:cNvSpPr txBox="1">
                <a:spLocks noRot="1" noChangeAspect="1" noMove="1" noResize="1" noEditPoints="1" noAdjustHandles="1" noChangeArrowheads="1" noChangeShapeType="1" noTextEdit="1"/>
              </p:cNvSpPr>
              <p:nvPr/>
            </p:nvSpPr>
            <p:spPr>
              <a:xfrm>
                <a:off x="5271661" y="3902443"/>
                <a:ext cx="2488371" cy="494553"/>
              </a:xfrm>
              <a:prstGeom prst="rect">
                <a:avLst/>
              </a:prstGeom>
              <a:blipFill>
                <a:blip r:embed="rId13"/>
                <a:stretch>
                  <a:fillRect l="-2206" t="-6173" b="-2469"/>
                </a:stretch>
              </a:blipFill>
            </p:spPr>
            <p:txBody>
              <a:bodyPr/>
              <a:lstStyle/>
              <a:p>
                <a:r>
                  <a:rPr lang="en-GB">
                    <a:noFill/>
                  </a:rPr>
                  <a:t> </a:t>
                </a:r>
              </a:p>
            </p:txBody>
          </p:sp>
        </mc:Fallback>
      </mc:AlternateContent>
    </p:spTree>
    <p:extLst>
      <p:ext uri="{BB962C8B-B14F-4D97-AF65-F5344CB8AC3E}">
        <p14:creationId xmlns:p14="http://schemas.microsoft.com/office/powerpoint/2010/main" val="416731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B596-6F8D-405F-9DAE-6B4B32BCD446}"/>
              </a:ext>
            </a:extLst>
          </p:cNvPr>
          <p:cNvSpPr>
            <a:spLocks noGrp="1"/>
          </p:cNvSpPr>
          <p:nvPr>
            <p:ph type="title"/>
          </p:nvPr>
        </p:nvSpPr>
        <p:spPr>
          <a:xfrm>
            <a:off x="0" y="80226"/>
            <a:ext cx="8753475" cy="461665"/>
          </a:xfrm>
        </p:spPr>
        <p:txBody>
          <a:bodyPr/>
          <a:lstStyle/>
          <a:p>
            <a:r>
              <a:rPr lang="en-US" dirty="0"/>
              <a:t>Solution 8.1</a:t>
            </a:r>
            <a:endParaRPr lang="en-GB" dirty="0"/>
          </a:p>
        </p:txBody>
      </p:sp>
      <p:sp>
        <p:nvSpPr>
          <p:cNvPr id="3" name="Slide Number Placeholder 2">
            <a:extLst>
              <a:ext uri="{FF2B5EF4-FFF2-40B4-BE49-F238E27FC236}">
                <a16:creationId xmlns:a16="http://schemas.microsoft.com/office/drawing/2014/main" id="{B2263AC8-C0B8-4E87-A133-919FC0EEA27A}"/>
              </a:ext>
            </a:extLst>
          </p:cNvPr>
          <p:cNvSpPr>
            <a:spLocks noGrp="1"/>
          </p:cNvSpPr>
          <p:nvPr>
            <p:ph type="sldNum" sz="quarter" idx="12"/>
          </p:nvPr>
        </p:nvSpPr>
        <p:spPr/>
        <p:txBody>
          <a:bodyPr/>
          <a:lstStyle/>
          <a:p>
            <a:fld id="{8836216C-5BC3-7C44-80F8-E30864FFC228}" type="slidenum">
              <a:rPr lang="en-US" smtClean="0"/>
              <a:t>51</a:t>
            </a:fld>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62CD5851-021F-4186-BD85-2926BFE43E15}"/>
                  </a:ext>
                </a:extLst>
              </p:cNvPr>
              <p:cNvSpPr txBox="1">
                <a:spLocks/>
              </p:cNvSpPr>
              <p:nvPr/>
            </p:nvSpPr>
            <p:spPr>
              <a:xfrm>
                <a:off x="3888954" y="874484"/>
                <a:ext cx="5255046" cy="2680640"/>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algn="just"/>
                <a14:m>
                  <m:oMath xmlns:m="http://schemas.openxmlformats.org/officeDocument/2006/math">
                    <m:r>
                      <a:rPr lang="en-US" sz="2000" b="0" i="0" smtClean="0">
                        <a:latin typeface="Cambria Math" panose="02040503050406030204" pitchFamily="18" charset="0"/>
                      </a:rPr>
                      <m:t>2</m:t>
                    </m:r>
                    <m:r>
                      <m:rPr>
                        <m:sty m:val="p"/>
                      </m:rPr>
                      <a:rPr lang="en-US" sz="2000" b="0" i="0" smtClean="0">
                        <a:latin typeface="Cambria Math" panose="02040503050406030204" pitchFamily="18" charset="0"/>
                      </a:rPr>
                      <m:t>gm</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s</m:t>
                        </m:r>
                      </m:sub>
                    </m:sSub>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i</m:t>
                        </m:r>
                      </m:e>
                      <m:sub>
                        <m:r>
                          <m:rPr>
                            <m:sty m:val="p"/>
                          </m:rPr>
                          <a:rPr lang="en-US" sz="2000" b="0" i="0" smtClean="0">
                            <a:latin typeface="Cambria Math" panose="02040503050406030204" pitchFamily="18" charset="0"/>
                          </a:rPr>
                          <m:t>n</m:t>
                        </m:r>
                      </m:sub>
                    </m:sSub>
                  </m:oMath>
                </a14:m>
                <a:r>
                  <a:rPr lang="en-US" sz="2000" dirty="0"/>
                  <a:t> thus </a:t>
                </a:r>
                <a14:m>
                  <m:oMath xmlns:m="http://schemas.openxmlformats.org/officeDocument/2006/math">
                    <m:r>
                      <m:rPr>
                        <m:sty m:val="p"/>
                      </m:rPr>
                      <a:rPr lang="en-US" sz="2000">
                        <a:latin typeface="Cambria Math" panose="02040503050406030204" pitchFamily="18" charset="0"/>
                      </a:rPr>
                      <m:t>gm</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v</m:t>
                        </m:r>
                      </m:e>
                      <m:sub>
                        <m:r>
                          <m:rPr>
                            <m:sty m:val="p"/>
                          </m:rPr>
                          <a:rPr lang="en-US" sz="2000">
                            <a:latin typeface="Cambria Math" panose="02040503050406030204" pitchFamily="18" charset="0"/>
                          </a:rPr>
                          <m:t>s</m:t>
                        </m:r>
                      </m:sub>
                    </m:sSub>
                    <m:r>
                      <a:rPr lang="en-US" sz="200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m:rPr>
                                <m:sty m:val="p"/>
                              </m:rPr>
                              <a:rPr lang="en-US" sz="2000">
                                <a:latin typeface="Cambria Math" panose="02040503050406030204" pitchFamily="18" charset="0"/>
                              </a:rPr>
                              <m:t>n</m:t>
                            </m:r>
                          </m:sub>
                        </m:sSub>
                      </m:num>
                      <m:den>
                        <m:r>
                          <a:rPr lang="en-US" sz="2000" b="0" i="1" smtClean="0">
                            <a:latin typeface="Cambria Math" panose="02040503050406030204" pitchFamily="18" charset="0"/>
                          </a:rPr>
                          <m:t>2</m:t>
                        </m:r>
                      </m:den>
                    </m:f>
                  </m:oMath>
                </a14:m>
                <a:endParaRPr lang="en-US" sz="2000" b="0" dirty="0"/>
              </a:p>
              <a:p>
                <a:pPr algn="just"/>
                <a:r>
                  <a:rPr lang="en-US" sz="2000" dirty="0"/>
                  <a:t>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on</m:t>
                        </m:r>
                      </m:sub>
                    </m:sSub>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0" smtClean="0">
                            <a:latin typeface="Cambria Math" panose="02040503050406030204" pitchFamily="18" charset="0"/>
                          </a:rPr>
                          <m:t>−</m:t>
                        </m:r>
                        <m:r>
                          <m:rPr>
                            <m:sty m:val="p"/>
                          </m:rPr>
                          <a:rPr lang="en-US" sz="2000" b="0" i="0" smtClean="0">
                            <a:latin typeface="Cambria Math" panose="02040503050406030204" pitchFamily="18" charset="0"/>
                          </a:rPr>
                          <m:t>i</m:t>
                        </m:r>
                      </m:e>
                      <m:sub>
                        <m:r>
                          <m:rPr>
                            <m:sty m:val="p"/>
                          </m:rPr>
                          <a:rPr lang="en-US" sz="2000" b="0" i="0" smtClean="0">
                            <a:latin typeface="Cambria Math" panose="02040503050406030204" pitchFamily="18" charset="0"/>
                          </a:rPr>
                          <m:t>n</m:t>
                        </m:r>
                      </m:sub>
                    </m:sSub>
                    <m:r>
                      <m:rPr>
                        <m:sty m:val="p"/>
                      </m:rPr>
                      <a:rPr lang="en-US" sz="2000" b="0" i="0" smtClean="0">
                        <a:latin typeface="Cambria Math" panose="02040503050406030204" pitchFamily="18" charset="0"/>
                      </a:rPr>
                      <m:t>R</m:t>
                    </m:r>
                  </m:oMath>
                </a14:m>
                <a:endParaRPr lang="en-US" sz="2000" dirty="0"/>
              </a:p>
              <a:p>
                <a:pPr algn="just"/>
                <a:r>
                  <a:rPr lang="en-US" sz="2000" dirty="0"/>
                  <a:t>Hence,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M</m:t>
                        </m:r>
                        <m:r>
                          <a:rPr lang="en-US" sz="2000" b="0" i="0" smtClean="0">
                            <a:latin typeface="Cambria Math" panose="02040503050406030204" pitchFamily="18" charset="0"/>
                          </a:rPr>
                          <m:t>1</m:t>
                        </m:r>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oMath>
                </a14:m>
                <a:r>
                  <a:rPr lang="en-US" sz="2000" dirty="0"/>
                  <a:t>=</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S</m:t>
                        </m:r>
                      </m:e>
                      <m:sub>
                        <m:r>
                          <m:rPr>
                            <m:sty m:val="p"/>
                          </m:rPr>
                          <a:rPr lang="en-US" sz="2000">
                            <a:latin typeface="Cambria Math" panose="02040503050406030204" pitchFamily="18" charset="0"/>
                          </a:rPr>
                          <m:t>M</m:t>
                        </m:r>
                        <m:r>
                          <a:rPr lang="en-US" sz="2000" b="0" i="1" smtClean="0">
                            <a:latin typeface="Cambria Math" panose="02040503050406030204" pitchFamily="18" charset="0"/>
                          </a:rPr>
                          <m:t>2</m:t>
                        </m:r>
                      </m:sub>
                    </m:sSub>
                    <m:r>
                      <a:rPr lang="en-US" sz="2000">
                        <a:latin typeface="Cambria Math" panose="02040503050406030204" pitchFamily="18" charset="0"/>
                      </a:rPr>
                      <m:t>(</m:t>
                    </m:r>
                    <m:r>
                      <m:rPr>
                        <m:sty m:val="p"/>
                      </m:rPr>
                      <a:rPr lang="en-US" sz="2000">
                        <a:latin typeface="Cambria Math" panose="02040503050406030204" pitchFamily="18" charset="0"/>
                      </a:rPr>
                      <m:t>f</m:t>
                    </m:r>
                    <m:r>
                      <a:rPr lang="en-US" sz="2000">
                        <a:latin typeface="Cambria Math" panose="02040503050406030204" pitchFamily="18" charset="0"/>
                      </a:rPr>
                      <m:t>)</m:t>
                    </m:r>
                  </m:oMath>
                </a14:m>
                <a:r>
                  <a:rPr lang="en-US" sz="2000" dirty="0"/>
                  <a:t>=</a:t>
                </a:r>
                <a14:m>
                  <m:oMath xmlns:m="http://schemas.openxmlformats.org/officeDocument/2006/math">
                    <m:sSubSup>
                      <m:sSubSupPr>
                        <m:ctrlPr>
                          <a:rPr lang="en-US" sz="2000" b="0" i="1" smtClean="0">
                            <a:latin typeface="Cambria Math" panose="02040503050406030204" pitchFamily="18" charset="0"/>
                          </a:rPr>
                        </m:ctrlPr>
                      </m:sSubSupPr>
                      <m:e>
                        <m:r>
                          <m:rPr>
                            <m:sty m:val="p"/>
                          </m:rPr>
                          <a:rPr lang="en-US" sz="2000">
                            <a:latin typeface="Cambria Math" panose="02040503050406030204" pitchFamily="18" charset="0"/>
                          </a:rPr>
                          <m:t>i</m:t>
                        </m:r>
                      </m:e>
                      <m:sub>
                        <m:r>
                          <m:rPr>
                            <m:sty m:val="p"/>
                          </m:rPr>
                          <a:rPr lang="en-US" sz="2000">
                            <a:latin typeface="Cambria Math" panose="02040503050406030204" pitchFamily="18" charset="0"/>
                          </a:rPr>
                          <m:t>n</m:t>
                        </m:r>
                      </m:sub>
                      <m:sup>
                        <m:r>
                          <a:rPr lang="en-US" sz="2000" b="0" i="1" smtClean="0">
                            <a:latin typeface="Cambria Math" panose="02040503050406030204" pitchFamily="18" charset="0"/>
                          </a:rPr>
                          <m:t>2</m:t>
                        </m:r>
                      </m:sup>
                    </m:sSubSup>
                    <m:sSup>
                      <m:sSupPr>
                        <m:ctrlPr>
                          <a:rPr lang="en-US" sz="2000" b="0" i="1" smtClean="0">
                            <a:latin typeface="Cambria Math" panose="02040503050406030204" pitchFamily="18" charset="0"/>
                          </a:rPr>
                        </m:ctrlPr>
                      </m:sSupPr>
                      <m:e>
                        <m:r>
                          <m:rPr>
                            <m:sty m:val="p"/>
                          </m:rPr>
                          <a:rPr lang="en-US" sz="2000">
                            <a:latin typeface="Cambria Math" panose="02040503050406030204" pitchFamily="18" charset="0"/>
                          </a:rPr>
                          <m:t>R</m:t>
                        </m:r>
                      </m:e>
                      <m:sup>
                        <m:r>
                          <a:rPr lang="en-US" sz="2000" b="0" i="0" smtClean="0">
                            <a:latin typeface="Cambria Math" panose="02040503050406030204" pitchFamily="18" charset="0"/>
                          </a:rPr>
                          <m:t>2</m:t>
                        </m:r>
                      </m:sup>
                    </m:sSup>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kTγgm</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R</m:t>
                        </m:r>
                      </m:e>
                      <m:sup>
                        <m:r>
                          <a:rPr lang="en-US" sz="2000" b="0" i="0" smtClean="0">
                            <a:latin typeface="Cambria Math" panose="02040503050406030204" pitchFamily="18" charset="0"/>
                          </a:rPr>
                          <m:t>2</m:t>
                        </m:r>
                      </m:sup>
                    </m:sSup>
                  </m:oMath>
                </a14:m>
                <a:endParaRPr lang="en-US" sz="2000" b="0" dirty="0"/>
              </a:p>
              <a:p>
                <a:pPr algn="just"/>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out</m:t>
                        </m:r>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oMath>
                </a14:m>
                <a:r>
                  <a:rPr lang="en-US" sz="2000" dirty="0"/>
                  <a:t>= </a:t>
                </a:r>
                <a14:m>
                  <m:oMath xmlns:m="http://schemas.openxmlformats.org/officeDocument/2006/math">
                    <m:r>
                      <a:rPr lang="en-US" sz="2000" dirty="0" smtClean="0">
                        <a:latin typeface="Cambria Math" panose="02040503050406030204" pitchFamily="18" charset="0"/>
                      </a:rPr>
                      <m:t>8</m:t>
                    </m:r>
                    <m:r>
                      <m:rPr>
                        <m:sty m:val="p"/>
                      </m:rPr>
                      <a:rPr lang="en-US" sz="2000">
                        <a:latin typeface="Cambria Math" panose="02040503050406030204" pitchFamily="18" charset="0"/>
                      </a:rPr>
                      <m:t>kTγgm</m:t>
                    </m:r>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R</m:t>
                        </m:r>
                      </m:e>
                      <m:sup>
                        <m:r>
                          <a:rPr lang="en-US" sz="2000" i="0">
                            <a:latin typeface="Cambria Math" panose="02040503050406030204" pitchFamily="18" charset="0"/>
                          </a:rPr>
                          <m:t>2</m:t>
                        </m:r>
                      </m:sup>
                    </m:sSup>
                    <m:r>
                      <a:rPr lang="en-US" sz="2000" b="0" i="0" smtClean="0">
                        <a:latin typeface="Cambria Math" panose="02040503050406030204" pitchFamily="18" charset="0"/>
                      </a:rPr>
                      <m:t>+8</m:t>
                    </m:r>
                    <m:r>
                      <m:rPr>
                        <m:sty m:val="p"/>
                      </m:rPr>
                      <a:rPr lang="en-US" sz="2000" b="0" i="0" smtClean="0">
                        <a:latin typeface="Cambria Math" panose="02040503050406030204" pitchFamily="18" charset="0"/>
                      </a:rPr>
                      <m:t>kTR</m:t>
                    </m:r>
                  </m:oMath>
                </a14:m>
                <a:endParaRPr lang="en-US" sz="2000" b="0" dirty="0"/>
              </a:p>
              <a:p>
                <a:pPr algn="just"/>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in</m:t>
                        </m:r>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oMath>
                </a14:m>
                <a:r>
                  <a:rPr lang="en-US" sz="2000" dirty="0"/>
                  <a:t>= </a:t>
                </a:r>
                <a14:m>
                  <m:oMath xmlns:m="http://schemas.openxmlformats.org/officeDocument/2006/math">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S</m:t>
                            </m:r>
                          </m:e>
                          <m:sub>
                            <m:r>
                              <m:rPr>
                                <m:sty m:val="p"/>
                              </m:rPr>
                              <a:rPr lang="en-US" sz="2000" i="0">
                                <a:latin typeface="Cambria Math" panose="02040503050406030204" pitchFamily="18" charset="0"/>
                              </a:rPr>
                              <m:t>out</m:t>
                            </m:r>
                          </m:sub>
                        </m:sSub>
                        <m:d>
                          <m:dPr>
                            <m:ctrlPr>
                              <a:rPr lang="en-US" sz="2000" i="1">
                                <a:latin typeface="Cambria Math" panose="02040503050406030204" pitchFamily="18" charset="0"/>
                              </a:rPr>
                            </m:ctrlPr>
                          </m:dPr>
                          <m:e>
                            <m:r>
                              <m:rPr>
                                <m:sty m:val="p"/>
                              </m:rPr>
                              <a:rPr lang="en-US" sz="2000" i="0">
                                <a:latin typeface="Cambria Math" panose="02040503050406030204" pitchFamily="18" charset="0"/>
                              </a:rPr>
                              <m:t>f</m:t>
                            </m:r>
                          </m:e>
                        </m:d>
                      </m:num>
                      <m:den>
                        <m:sSup>
                          <m:sSupPr>
                            <m:ctrlPr>
                              <a:rPr lang="en-US" sz="2000" b="0" i="1" smtClean="0">
                                <a:latin typeface="Cambria Math" panose="02040503050406030204" pitchFamily="18" charset="0"/>
                              </a:rPr>
                            </m:ctrlPr>
                          </m:sSupPr>
                          <m:e>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gm</m:t>
                                </m:r>
                              </m:e>
                              <m:sup>
                                <m:r>
                                  <a:rPr lang="en-US" sz="2000" b="0" i="0" smtClean="0">
                                    <a:latin typeface="Cambria Math" panose="02040503050406030204" pitchFamily="18" charset="0"/>
                                  </a:rPr>
                                  <m:t>2</m:t>
                                </m:r>
                              </m:sup>
                            </m:sSup>
                            <m:r>
                              <m:rPr>
                                <m:sty m:val="p"/>
                              </m:rPr>
                              <a:rPr lang="en-US" sz="2000" b="0" i="0" smtClean="0">
                                <a:latin typeface="Cambria Math" panose="02040503050406030204" pitchFamily="18" charset="0"/>
                              </a:rPr>
                              <m:t>R</m:t>
                            </m:r>
                          </m:e>
                          <m:sup>
                            <m:r>
                              <a:rPr lang="en-US" sz="2000" b="0" i="0" smtClean="0">
                                <a:latin typeface="Cambria Math" panose="02040503050406030204" pitchFamily="18" charset="0"/>
                              </a:rPr>
                              <m:t>2</m:t>
                            </m:r>
                          </m:sup>
                        </m:sSup>
                        <m:r>
                          <a:rPr lang="en-US" sz="2000" b="0" i="0" smtClean="0">
                            <a:latin typeface="Cambria Math" panose="02040503050406030204" pitchFamily="18" charset="0"/>
                          </a:rPr>
                          <m:t> </m:t>
                        </m:r>
                      </m:den>
                    </m:f>
                  </m:oMath>
                </a14:m>
                <a:r>
                  <a:rPr lang="en-US" sz="2000" dirty="0"/>
                  <a:t>= </a:t>
                </a:r>
                <a14:m>
                  <m:oMath xmlns:m="http://schemas.openxmlformats.org/officeDocument/2006/math">
                    <m:f>
                      <m:fPr>
                        <m:ctrlPr>
                          <a:rPr lang="en-US" sz="2000" b="0" i="1" dirty="0" smtClean="0">
                            <a:latin typeface="Cambria Math" panose="02040503050406030204" pitchFamily="18" charset="0"/>
                          </a:rPr>
                        </m:ctrlPr>
                      </m:fPr>
                      <m:num>
                        <m:r>
                          <a:rPr lang="en-US" sz="2000" i="0" dirty="0">
                            <a:latin typeface="Cambria Math" panose="02040503050406030204" pitchFamily="18" charset="0"/>
                          </a:rPr>
                          <m:t>8</m:t>
                        </m:r>
                        <m:r>
                          <m:rPr>
                            <m:sty m:val="p"/>
                          </m:rPr>
                          <a:rPr lang="en-US" sz="2000" i="0">
                            <a:latin typeface="Cambria Math" panose="02040503050406030204" pitchFamily="18" charset="0"/>
                          </a:rPr>
                          <m:t>kTγ</m:t>
                        </m:r>
                      </m:num>
                      <m:den>
                        <m:r>
                          <m:rPr>
                            <m:sty m:val="p"/>
                          </m:rPr>
                          <a:rPr lang="en-US" sz="2000" b="0" i="0" smtClean="0">
                            <a:latin typeface="Cambria Math" panose="02040503050406030204" pitchFamily="18" charset="0"/>
                          </a:rPr>
                          <m:t>gm</m:t>
                        </m:r>
                      </m:den>
                    </m:f>
                    <m:r>
                      <a:rPr lang="en-US" sz="2000" i="0">
                        <a:latin typeface="Cambria Math" panose="02040503050406030204" pitchFamily="18" charset="0"/>
                      </a:rPr>
                      <m:t>+</m:t>
                    </m:r>
                    <m:f>
                      <m:fPr>
                        <m:ctrlPr>
                          <a:rPr lang="en-US" sz="2000" b="0" i="1" smtClean="0">
                            <a:latin typeface="Cambria Math" panose="02040503050406030204" pitchFamily="18" charset="0"/>
                          </a:rPr>
                        </m:ctrlPr>
                      </m:fPr>
                      <m:num>
                        <m:r>
                          <a:rPr lang="en-US" sz="2000" i="0">
                            <a:latin typeface="Cambria Math" panose="02040503050406030204" pitchFamily="18" charset="0"/>
                          </a:rPr>
                          <m:t>8</m:t>
                        </m:r>
                        <m:r>
                          <m:rPr>
                            <m:sty m:val="p"/>
                          </m:rPr>
                          <a:rPr lang="en-US" sz="2000" i="0">
                            <a:latin typeface="Cambria Math" panose="02040503050406030204" pitchFamily="18" charset="0"/>
                          </a:rPr>
                          <m:t>kTR</m:t>
                        </m:r>
                      </m:num>
                      <m:den>
                        <m:r>
                          <m:rPr>
                            <m:sty m:val="p"/>
                          </m:rPr>
                          <a:rPr lang="en-US" sz="2000" b="0" i="0" smtClean="0">
                            <a:latin typeface="Cambria Math" panose="02040503050406030204" pitchFamily="18" charset="0"/>
                          </a:rPr>
                          <m:t>g</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m:t>
                            </m:r>
                          </m:e>
                          <m:sup>
                            <m:r>
                              <a:rPr lang="en-US" sz="2000" b="0" i="0" smtClean="0">
                                <a:latin typeface="Cambria Math" panose="02040503050406030204" pitchFamily="18" charset="0"/>
                              </a:rPr>
                              <m:t>2</m:t>
                            </m:r>
                          </m:sup>
                        </m:sSup>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R</m:t>
                            </m:r>
                          </m:e>
                          <m:sup>
                            <m:r>
                              <a:rPr lang="en-US" sz="2000" b="0" i="0" smtClean="0">
                                <a:latin typeface="Cambria Math" panose="02040503050406030204" pitchFamily="18" charset="0"/>
                              </a:rPr>
                              <m:t>2</m:t>
                            </m:r>
                          </m:sup>
                        </m:sSup>
                      </m:den>
                    </m:f>
                  </m:oMath>
                </a14:m>
                <a:endParaRPr lang="en-US" sz="2000" b="0" dirty="0"/>
              </a:p>
              <a:p>
                <a:endParaRPr lang="en-US" b="0" dirty="0"/>
              </a:p>
              <a:p>
                <a:endParaRPr lang="en-US" b="0" dirty="0"/>
              </a:p>
              <a:p>
                <a:endParaRPr lang="en-US" b="0" dirty="0"/>
              </a:p>
              <a:p>
                <a:endParaRPr lang="en-US" b="0" dirty="0"/>
              </a:p>
              <a:p>
                <a:endParaRPr lang="en-US" dirty="0"/>
              </a:p>
              <a:p>
                <a:endParaRPr lang="en-US" dirty="0"/>
              </a:p>
            </p:txBody>
          </p:sp>
        </mc:Choice>
        <mc:Fallback xmlns="">
          <p:sp>
            <p:nvSpPr>
              <p:cNvPr id="21" name="Content Placeholder 2">
                <a:extLst>
                  <a:ext uri="{FF2B5EF4-FFF2-40B4-BE49-F238E27FC236}">
                    <a16:creationId xmlns:a16="http://schemas.microsoft.com/office/drawing/2014/main" id="{62CD5851-021F-4186-BD85-2926BFE43E15}"/>
                  </a:ext>
                </a:extLst>
              </p:cNvPr>
              <p:cNvSpPr txBox="1">
                <a:spLocks noRot="1" noChangeAspect="1" noMove="1" noResize="1" noEditPoints="1" noAdjustHandles="1" noChangeArrowheads="1" noChangeShapeType="1" noTextEdit="1"/>
              </p:cNvSpPr>
              <p:nvPr/>
            </p:nvSpPr>
            <p:spPr>
              <a:xfrm>
                <a:off x="3888954" y="874484"/>
                <a:ext cx="5255046" cy="2680640"/>
              </a:xfrm>
              <a:prstGeom prst="rect">
                <a:avLst/>
              </a:prstGeom>
              <a:blipFill>
                <a:blip r:embed="rId2"/>
                <a:stretch>
                  <a:fillRect l="-1044"/>
                </a:stretch>
              </a:blipFill>
            </p:spPr>
            <p:txBody>
              <a:bodyPr/>
              <a:lstStyle/>
              <a:p>
                <a:r>
                  <a:rPr lang="en-GB">
                    <a:noFill/>
                  </a:rPr>
                  <a:t> </a:t>
                </a:r>
              </a:p>
            </p:txBody>
          </p:sp>
        </mc:Fallback>
      </mc:AlternateContent>
      <p:grpSp>
        <p:nvGrpSpPr>
          <p:cNvPr id="24" name="Group 23">
            <a:extLst>
              <a:ext uri="{FF2B5EF4-FFF2-40B4-BE49-F238E27FC236}">
                <a16:creationId xmlns:a16="http://schemas.microsoft.com/office/drawing/2014/main" id="{937C3CBC-3737-4103-B979-DCB1975D36F8}"/>
              </a:ext>
            </a:extLst>
          </p:cNvPr>
          <p:cNvGrpSpPr/>
          <p:nvPr/>
        </p:nvGrpSpPr>
        <p:grpSpPr>
          <a:xfrm>
            <a:off x="541710" y="632698"/>
            <a:ext cx="3059415" cy="3634221"/>
            <a:chOff x="541710" y="640581"/>
            <a:chExt cx="3059415" cy="3634221"/>
          </a:xfrm>
        </p:grpSpPr>
        <p:pic>
          <p:nvPicPr>
            <p:cNvPr id="5" name="Picture 4" descr="Diagram, schematic&#10;&#10;Description automatically generated">
              <a:extLst>
                <a:ext uri="{FF2B5EF4-FFF2-40B4-BE49-F238E27FC236}">
                  <a16:creationId xmlns:a16="http://schemas.microsoft.com/office/drawing/2014/main" id="{6DB926EE-9268-403E-8B33-68E78721FBC9}"/>
                </a:ext>
              </a:extLst>
            </p:cNvPr>
            <p:cNvPicPr>
              <a:picLocks noChangeAspect="1"/>
            </p:cNvPicPr>
            <p:nvPr/>
          </p:nvPicPr>
          <p:blipFill>
            <a:blip r:embed="rId3"/>
            <a:stretch>
              <a:fillRect/>
            </a:stretch>
          </p:blipFill>
          <p:spPr>
            <a:xfrm>
              <a:off x="980969" y="640581"/>
              <a:ext cx="2620156" cy="363422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7FBCA3-40DB-4C3B-AB5C-976A3AF8EA8B}"/>
                    </a:ext>
                  </a:extLst>
                </p:cNvPr>
                <p:cNvSpPr txBox="1"/>
                <p:nvPr/>
              </p:nvSpPr>
              <p:spPr>
                <a:xfrm>
                  <a:off x="1816317" y="1257101"/>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𝐑</m:t>
                        </m:r>
                      </m:oMath>
                    </m:oMathPara>
                  </a14:m>
                  <a:endParaRPr lang="en-GB" sz="1400" b="1" dirty="0"/>
                </a:p>
              </p:txBody>
            </p:sp>
          </mc:Choice>
          <mc:Fallback xmlns="">
            <p:sp>
              <p:nvSpPr>
                <p:cNvPr id="6" name="TextBox 5">
                  <a:extLst>
                    <a:ext uri="{FF2B5EF4-FFF2-40B4-BE49-F238E27FC236}">
                      <a16:creationId xmlns:a16="http://schemas.microsoft.com/office/drawing/2014/main" id="{727FBCA3-40DB-4C3B-AB5C-976A3AF8EA8B}"/>
                    </a:ext>
                  </a:extLst>
                </p:cNvPr>
                <p:cNvSpPr txBox="1">
                  <a:spLocks noRot="1" noChangeAspect="1" noMove="1" noResize="1" noEditPoints="1" noAdjustHandles="1" noChangeArrowheads="1" noChangeShapeType="1" noTextEdit="1"/>
                </p:cNvSpPr>
                <p:nvPr/>
              </p:nvSpPr>
              <p:spPr>
                <a:xfrm>
                  <a:off x="1816317" y="1257101"/>
                  <a:ext cx="413845"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B31AE5-4E29-449C-8571-B65F9E613047}"/>
                    </a:ext>
                  </a:extLst>
                </p:cNvPr>
                <p:cNvSpPr txBox="1"/>
                <p:nvPr/>
              </p:nvSpPr>
              <p:spPr>
                <a:xfrm>
                  <a:off x="2451414" y="1234967"/>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𝐑</m:t>
                        </m:r>
                      </m:oMath>
                    </m:oMathPara>
                  </a14:m>
                  <a:endParaRPr lang="en-GB" sz="1400" b="1" dirty="0"/>
                </a:p>
              </p:txBody>
            </p:sp>
          </mc:Choice>
          <mc:Fallback xmlns="">
            <p:sp>
              <p:nvSpPr>
                <p:cNvPr id="7" name="TextBox 6">
                  <a:extLst>
                    <a:ext uri="{FF2B5EF4-FFF2-40B4-BE49-F238E27FC236}">
                      <a16:creationId xmlns:a16="http://schemas.microsoft.com/office/drawing/2014/main" id="{0EB31AE5-4E29-449C-8571-B65F9E613047}"/>
                    </a:ext>
                  </a:extLst>
                </p:cNvPr>
                <p:cNvSpPr txBox="1">
                  <a:spLocks noRot="1" noChangeAspect="1" noMove="1" noResize="1" noEditPoints="1" noAdjustHandles="1" noChangeArrowheads="1" noChangeShapeType="1" noTextEdit="1"/>
                </p:cNvSpPr>
                <p:nvPr/>
              </p:nvSpPr>
              <p:spPr>
                <a:xfrm>
                  <a:off x="2451414" y="1234967"/>
                  <a:ext cx="413845"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8B5F46-C712-44D1-89EC-7B2E37613466}"/>
                    </a:ext>
                  </a:extLst>
                </p:cNvPr>
                <p:cNvSpPr txBox="1"/>
                <p:nvPr/>
              </p:nvSpPr>
              <p:spPr>
                <a:xfrm>
                  <a:off x="1427435" y="3399739"/>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𝐕</m:t>
                            </m:r>
                          </m:e>
                          <m:sub>
                            <m:r>
                              <a:rPr lang="en-US" sz="1400" b="1" i="0" smtClean="0">
                                <a:latin typeface="Cambria Math" panose="02040503050406030204" pitchFamily="18" charset="0"/>
                              </a:rPr>
                              <m:t>𝐛𝐢𝐚𝐬</m:t>
                            </m:r>
                          </m:sub>
                        </m:sSub>
                      </m:oMath>
                    </m:oMathPara>
                  </a14:m>
                  <a:endParaRPr lang="en-GB" sz="1400" b="1" dirty="0"/>
                </a:p>
              </p:txBody>
            </p:sp>
          </mc:Choice>
          <mc:Fallback xmlns="">
            <p:sp>
              <p:nvSpPr>
                <p:cNvPr id="8" name="TextBox 7">
                  <a:extLst>
                    <a:ext uri="{FF2B5EF4-FFF2-40B4-BE49-F238E27FC236}">
                      <a16:creationId xmlns:a16="http://schemas.microsoft.com/office/drawing/2014/main" id="{3B8B5F46-C712-44D1-89EC-7B2E37613466}"/>
                    </a:ext>
                  </a:extLst>
                </p:cNvPr>
                <p:cNvSpPr txBox="1">
                  <a:spLocks noRot="1" noChangeAspect="1" noMove="1" noResize="1" noEditPoints="1" noAdjustHandles="1" noChangeArrowheads="1" noChangeShapeType="1" noTextEdit="1"/>
                </p:cNvSpPr>
                <p:nvPr/>
              </p:nvSpPr>
              <p:spPr>
                <a:xfrm>
                  <a:off x="1427435" y="3399739"/>
                  <a:ext cx="413845" cy="307777"/>
                </a:xfrm>
                <a:prstGeom prst="rect">
                  <a:avLst/>
                </a:prstGeom>
                <a:blipFill>
                  <a:blip r:embed="rId6"/>
                  <a:stretch>
                    <a:fillRect r="-2058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84554D-6BFA-475C-97A8-5A371B3E2F91}"/>
                    </a:ext>
                  </a:extLst>
                </p:cNvPr>
                <p:cNvSpPr txBox="1"/>
                <p:nvPr/>
              </p:nvSpPr>
              <p:spPr>
                <a:xfrm>
                  <a:off x="2098897" y="2924356"/>
                  <a:ext cx="3842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1" i="0" smtClean="0">
                                <a:latin typeface="Cambria Math" panose="02040503050406030204" pitchFamily="18" charset="0"/>
                              </a:rPr>
                              <m:t>𝐬</m:t>
                            </m:r>
                          </m:sub>
                        </m:sSub>
                      </m:oMath>
                    </m:oMathPara>
                  </a14:m>
                  <a:endParaRPr lang="en-GB" dirty="0"/>
                </a:p>
              </p:txBody>
            </p:sp>
          </mc:Choice>
          <mc:Fallback xmlns="">
            <p:sp>
              <p:nvSpPr>
                <p:cNvPr id="9" name="TextBox 8">
                  <a:extLst>
                    <a:ext uri="{FF2B5EF4-FFF2-40B4-BE49-F238E27FC236}">
                      <a16:creationId xmlns:a16="http://schemas.microsoft.com/office/drawing/2014/main" id="{9784554D-6BFA-475C-97A8-5A371B3E2F91}"/>
                    </a:ext>
                  </a:extLst>
                </p:cNvPr>
                <p:cNvSpPr txBox="1">
                  <a:spLocks noRot="1" noChangeAspect="1" noMove="1" noResize="1" noEditPoints="1" noAdjustHandles="1" noChangeArrowheads="1" noChangeShapeType="1" noTextEdit="1"/>
                </p:cNvSpPr>
                <p:nvPr/>
              </p:nvSpPr>
              <p:spPr>
                <a:xfrm>
                  <a:off x="2098897" y="2924356"/>
                  <a:ext cx="384299"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497FBEA-5475-4531-B758-3995EB981E44}"/>
                    </a:ext>
                  </a:extLst>
                </p:cNvPr>
                <p:cNvSpPr txBox="1"/>
                <p:nvPr/>
              </p:nvSpPr>
              <p:spPr>
                <a:xfrm>
                  <a:off x="2370411" y="2242122"/>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𝐢</m:t>
                            </m:r>
                          </m:e>
                          <m:sub>
                            <m:r>
                              <a:rPr lang="en-US" sz="1400" b="1" i="0" smtClean="0">
                                <a:latin typeface="Cambria Math" panose="02040503050406030204" pitchFamily="18" charset="0"/>
                                <a:ea typeface="Cambria Math" panose="02040503050406030204" pitchFamily="18" charset="0"/>
                              </a:rPr>
                              <m:t>𝐧</m:t>
                            </m:r>
                          </m:sub>
                        </m:sSub>
                      </m:oMath>
                    </m:oMathPara>
                  </a14:m>
                  <a:endParaRPr lang="en-GB" sz="1400" b="1" dirty="0"/>
                </a:p>
              </p:txBody>
            </p:sp>
          </mc:Choice>
          <mc:Fallback xmlns="">
            <p:sp>
              <p:nvSpPr>
                <p:cNvPr id="10" name="TextBox 9">
                  <a:extLst>
                    <a:ext uri="{FF2B5EF4-FFF2-40B4-BE49-F238E27FC236}">
                      <a16:creationId xmlns:a16="http://schemas.microsoft.com/office/drawing/2014/main" id="{7497FBEA-5475-4531-B758-3995EB981E44}"/>
                    </a:ext>
                  </a:extLst>
                </p:cNvPr>
                <p:cNvSpPr txBox="1">
                  <a:spLocks noRot="1" noChangeAspect="1" noMove="1" noResize="1" noEditPoints="1" noAdjustHandles="1" noChangeArrowheads="1" noChangeShapeType="1" noTextEdit="1"/>
                </p:cNvSpPr>
                <p:nvPr/>
              </p:nvSpPr>
              <p:spPr>
                <a:xfrm>
                  <a:off x="2370411" y="2242122"/>
                  <a:ext cx="413845" cy="307777"/>
                </a:xfrm>
                <a:prstGeom prst="rect">
                  <a:avLst/>
                </a:prstGeom>
                <a:blipFill>
                  <a:blip r:embed="rId8"/>
                  <a:stretch>
                    <a:fillRect/>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C871CCA2-7921-4DA9-9868-19F9B94E374B}"/>
                </a:ext>
              </a:extLst>
            </p:cNvPr>
            <p:cNvCxnSpPr>
              <a:cxnSpLocks/>
            </p:cNvCxnSpPr>
            <p:nvPr/>
          </p:nvCxnSpPr>
          <p:spPr>
            <a:xfrm>
              <a:off x="1682952" y="3034098"/>
              <a:ext cx="0" cy="372218"/>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FEE50EB-A00A-4BFC-A729-90ED26AA7B1A}"/>
                </a:ext>
              </a:extLst>
            </p:cNvPr>
            <p:cNvCxnSpPr>
              <a:cxnSpLocks/>
            </p:cNvCxnSpPr>
            <p:nvPr/>
          </p:nvCxnSpPr>
          <p:spPr>
            <a:xfrm flipV="1">
              <a:off x="2784256" y="2889896"/>
              <a:ext cx="0" cy="355954"/>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DD8B8FA-89C9-43CD-8DCF-56BBB19D07E8}"/>
                </a:ext>
              </a:extLst>
            </p:cNvPr>
            <p:cNvCxnSpPr>
              <a:cxnSpLocks/>
            </p:cNvCxnSpPr>
            <p:nvPr/>
          </p:nvCxnSpPr>
          <p:spPr>
            <a:xfrm flipV="1">
              <a:off x="1682952" y="2581430"/>
              <a:ext cx="0" cy="355954"/>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DF31B0A-8A7E-4FF1-B348-892F72F1AF62}"/>
                </a:ext>
              </a:extLst>
            </p:cNvPr>
            <p:cNvCxnSpPr>
              <a:cxnSpLocks/>
            </p:cNvCxnSpPr>
            <p:nvPr/>
          </p:nvCxnSpPr>
          <p:spPr>
            <a:xfrm flipV="1">
              <a:off x="1633026" y="1529657"/>
              <a:ext cx="0" cy="355954"/>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8D720BA-2606-4BAD-B52E-E5738B509D7C}"/>
                </a:ext>
              </a:extLst>
            </p:cNvPr>
            <p:cNvCxnSpPr>
              <a:cxnSpLocks/>
            </p:cNvCxnSpPr>
            <p:nvPr/>
          </p:nvCxnSpPr>
          <p:spPr>
            <a:xfrm flipV="1">
              <a:off x="3038785" y="1521609"/>
              <a:ext cx="0" cy="355954"/>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08F83D-CDBD-4B70-9197-E695BC424767}"/>
                    </a:ext>
                  </a:extLst>
                </p:cNvPr>
                <p:cNvSpPr txBox="1"/>
                <p:nvPr/>
              </p:nvSpPr>
              <p:spPr>
                <a:xfrm>
                  <a:off x="1168412" y="2582119"/>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𝐠𝐦</m:t>
                        </m:r>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𝐯</m:t>
                            </m:r>
                          </m:e>
                          <m:sub>
                            <m:r>
                              <a:rPr lang="en-US" sz="1400" b="1" i="0" smtClean="0">
                                <a:latin typeface="Cambria Math" panose="02040503050406030204" pitchFamily="18" charset="0"/>
                                <a:ea typeface="Cambria Math" panose="02040503050406030204" pitchFamily="18" charset="0"/>
                              </a:rPr>
                              <m:t>𝐬</m:t>
                            </m:r>
                          </m:sub>
                        </m:sSub>
                      </m:oMath>
                    </m:oMathPara>
                  </a14:m>
                  <a:endParaRPr lang="en-GB" sz="1400" b="1" dirty="0"/>
                </a:p>
              </p:txBody>
            </p:sp>
          </mc:Choice>
          <mc:Fallback xmlns="">
            <p:sp>
              <p:nvSpPr>
                <p:cNvPr id="16" name="TextBox 15">
                  <a:extLst>
                    <a:ext uri="{FF2B5EF4-FFF2-40B4-BE49-F238E27FC236}">
                      <a16:creationId xmlns:a16="http://schemas.microsoft.com/office/drawing/2014/main" id="{9508F83D-CDBD-4B70-9197-E695BC424767}"/>
                    </a:ext>
                  </a:extLst>
                </p:cNvPr>
                <p:cNvSpPr txBox="1">
                  <a:spLocks noRot="1" noChangeAspect="1" noMove="1" noResize="1" noEditPoints="1" noAdjustHandles="1" noChangeArrowheads="1" noChangeShapeType="1" noTextEdit="1"/>
                </p:cNvSpPr>
                <p:nvPr/>
              </p:nvSpPr>
              <p:spPr>
                <a:xfrm>
                  <a:off x="1168412" y="2582119"/>
                  <a:ext cx="413845" cy="307777"/>
                </a:xfrm>
                <a:prstGeom prst="rect">
                  <a:avLst/>
                </a:prstGeom>
                <a:blipFill>
                  <a:blip r:embed="rId9"/>
                  <a:stretch>
                    <a:fillRect r="-27941" b="-39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3808323-C8B3-4551-8AB9-CD77E0A17832}"/>
                    </a:ext>
                  </a:extLst>
                </p:cNvPr>
                <p:cNvSpPr txBox="1"/>
                <p:nvPr/>
              </p:nvSpPr>
              <p:spPr>
                <a:xfrm>
                  <a:off x="2799693" y="2880210"/>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𝐠𝐦</m:t>
                        </m:r>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𝐯</m:t>
                            </m:r>
                          </m:e>
                          <m:sub>
                            <m:r>
                              <a:rPr lang="en-US" sz="1400" b="1" i="0" smtClean="0">
                                <a:latin typeface="Cambria Math" panose="02040503050406030204" pitchFamily="18" charset="0"/>
                                <a:ea typeface="Cambria Math" panose="02040503050406030204" pitchFamily="18" charset="0"/>
                              </a:rPr>
                              <m:t>𝐬</m:t>
                            </m:r>
                          </m:sub>
                        </m:sSub>
                      </m:oMath>
                    </m:oMathPara>
                  </a14:m>
                  <a:endParaRPr lang="en-GB" sz="1400" b="1" dirty="0"/>
                </a:p>
              </p:txBody>
            </p:sp>
          </mc:Choice>
          <mc:Fallback xmlns="">
            <p:sp>
              <p:nvSpPr>
                <p:cNvPr id="17" name="TextBox 16">
                  <a:extLst>
                    <a:ext uri="{FF2B5EF4-FFF2-40B4-BE49-F238E27FC236}">
                      <a16:creationId xmlns:a16="http://schemas.microsoft.com/office/drawing/2014/main" id="{A3808323-C8B3-4551-8AB9-CD77E0A17832}"/>
                    </a:ext>
                  </a:extLst>
                </p:cNvPr>
                <p:cNvSpPr txBox="1">
                  <a:spLocks noRot="1" noChangeAspect="1" noMove="1" noResize="1" noEditPoints="1" noAdjustHandles="1" noChangeArrowheads="1" noChangeShapeType="1" noTextEdit="1"/>
                </p:cNvSpPr>
                <p:nvPr/>
              </p:nvSpPr>
              <p:spPr>
                <a:xfrm>
                  <a:off x="2799693" y="2880210"/>
                  <a:ext cx="413845" cy="307777"/>
                </a:xfrm>
                <a:prstGeom prst="rect">
                  <a:avLst/>
                </a:prstGeom>
                <a:blipFill>
                  <a:blip r:embed="rId10"/>
                  <a:stretch>
                    <a:fillRect r="-29412" b="-39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4ACEA0B-89F1-44E7-8ED5-AB42B8C985A3}"/>
                    </a:ext>
                  </a:extLst>
                </p:cNvPr>
                <p:cNvSpPr txBox="1"/>
                <p:nvPr/>
              </p:nvSpPr>
              <p:spPr>
                <a:xfrm>
                  <a:off x="1126088" y="3055709"/>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𝐠𝐦</m:t>
                        </m:r>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𝐯</m:t>
                            </m:r>
                          </m:e>
                          <m:sub>
                            <m:r>
                              <a:rPr lang="en-US" sz="1400" b="1" i="0" smtClean="0">
                                <a:latin typeface="Cambria Math" panose="02040503050406030204" pitchFamily="18" charset="0"/>
                                <a:ea typeface="Cambria Math" panose="02040503050406030204" pitchFamily="18" charset="0"/>
                              </a:rPr>
                              <m:t>𝐬</m:t>
                            </m:r>
                          </m:sub>
                        </m:sSub>
                      </m:oMath>
                    </m:oMathPara>
                  </a14:m>
                  <a:endParaRPr lang="en-GB" sz="1400" b="1" dirty="0"/>
                </a:p>
              </p:txBody>
            </p:sp>
          </mc:Choice>
          <mc:Fallback xmlns="">
            <p:sp>
              <p:nvSpPr>
                <p:cNvPr id="18" name="TextBox 17">
                  <a:extLst>
                    <a:ext uri="{FF2B5EF4-FFF2-40B4-BE49-F238E27FC236}">
                      <a16:creationId xmlns:a16="http://schemas.microsoft.com/office/drawing/2014/main" id="{54ACEA0B-89F1-44E7-8ED5-AB42B8C985A3}"/>
                    </a:ext>
                  </a:extLst>
                </p:cNvPr>
                <p:cNvSpPr txBox="1">
                  <a:spLocks noRot="1" noChangeAspect="1" noMove="1" noResize="1" noEditPoints="1" noAdjustHandles="1" noChangeArrowheads="1" noChangeShapeType="1" noTextEdit="1"/>
                </p:cNvSpPr>
                <p:nvPr/>
              </p:nvSpPr>
              <p:spPr>
                <a:xfrm>
                  <a:off x="1126088" y="3055709"/>
                  <a:ext cx="413845" cy="307777"/>
                </a:xfrm>
                <a:prstGeom prst="rect">
                  <a:avLst/>
                </a:prstGeom>
                <a:blipFill>
                  <a:blip r:embed="rId11"/>
                  <a:stretch>
                    <a:fillRect r="-27941"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BD9270-F870-4F06-9134-D5BC5CB555F5}"/>
                    </a:ext>
                  </a:extLst>
                </p:cNvPr>
                <p:cNvSpPr txBox="1"/>
                <p:nvPr/>
              </p:nvSpPr>
              <p:spPr>
                <a:xfrm>
                  <a:off x="541710" y="1542744"/>
                  <a:ext cx="109131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𝐠𝐦</m:t>
                        </m:r>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𝐯</m:t>
                            </m:r>
                          </m:e>
                          <m:sub>
                            <m:r>
                              <a:rPr lang="en-US" sz="1400" b="1" i="0" smtClean="0">
                                <a:latin typeface="Cambria Math" panose="02040503050406030204" pitchFamily="18" charset="0"/>
                                <a:ea typeface="Cambria Math" panose="02040503050406030204" pitchFamily="18" charset="0"/>
                              </a:rPr>
                              <m:t>𝐬</m:t>
                            </m:r>
                          </m:sub>
                        </m:sSub>
                        <m:r>
                          <a:rPr lang="en-US" sz="1400" b="1" i="0"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𝐢</m:t>
                            </m:r>
                          </m:e>
                          <m:sub>
                            <m:r>
                              <a:rPr lang="en-US" sz="1400" b="1" i="0" smtClean="0">
                                <a:latin typeface="Cambria Math" panose="02040503050406030204" pitchFamily="18" charset="0"/>
                                <a:ea typeface="Cambria Math" panose="02040503050406030204" pitchFamily="18" charset="0"/>
                              </a:rPr>
                              <m:t>𝐧</m:t>
                            </m:r>
                          </m:sub>
                        </m:sSub>
                      </m:oMath>
                    </m:oMathPara>
                  </a14:m>
                  <a:endParaRPr lang="en-GB" sz="1400" b="1" dirty="0"/>
                </a:p>
              </p:txBody>
            </p:sp>
          </mc:Choice>
          <mc:Fallback xmlns="">
            <p:sp>
              <p:nvSpPr>
                <p:cNvPr id="19" name="TextBox 18">
                  <a:extLst>
                    <a:ext uri="{FF2B5EF4-FFF2-40B4-BE49-F238E27FC236}">
                      <a16:creationId xmlns:a16="http://schemas.microsoft.com/office/drawing/2014/main" id="{06BD9270-F870-4F06-9134-D5BC5CB555F5}"/>
                    </a:ext>
                  </a:extLst>
                </p:cNvPr>
                <p:cNvSpPr txBox="1">
                  <a:spLocks noRot="1" noChangeAspect="1" noMove="1" noResize="1" noEditPoints="1" noAdjustHandles="1" noChangeArrowheads="1" noChangeShapeType="1" noTextEdit="1"/>
                </p:cNvSpPr>
                <p:nvPr/>
              </p:nvSpPr>
              <p:spPr>
                <a:xfrm>
                  <a:off x="541710" y="1542744"/>
                  <a:ext cx="1091313" cy="307777"/>
                </a:xfrm>
                <a:prstGeom prst="rect">
                  <a:avLst/>
                </a:prstGeom>
                <a:blipFill>
                  <a:blip r:embed="rId12"/>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B867F51-B979-4C28-A280-E1E00249A4E2}"/>
                    </a:ext>
                  </a:extLst>
                </p:cNvPr>
                <p:cNvSpPr txBox="1"/>
                <p:nvPr/>
              </p:nvSpPr>
              <p:spPr>
                <a:xfrm>
                  <a:off x="3064200" y="1564878"/>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𝐠𝐦</m:t>
                        </m:r>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𝐯</m:t>
                            </m:r>
                          </m:e>
                          <m:sub>
                            <m:r>
                              <a:rPr lang="en-US" sz="1400" b="1" i="0" smtClean="0">
                                <a:latin typeface="Cambria Math" panose="02040503050406030204" pitchFamily="18" charset="0"/>
                                <a:ea typeface="Cambria Math" panose="02040503050406030204" pitchFamily="18" charset="0"/>
                              </a:rPr>
                              <m:t>𝐬</m:t>
                            </m:r>
                          </m:sub>
                        </m:sSub>
                      </m:oMath>
                    </m:oMathPara>
                  </a14:m>
                  <a:endParaRPr lang="en-GB" sz="1400" b="1" dirty="0"/>
                </a:p>
              </p:txBody>
            </p:sp>
          </mc:Choice>
          <mc:Fallback xmlns="">
            <p:sp>
              <p:nvSpPr>
                <p:cNvPr id="20" name="TextBox 19">
                  <a:extLst>
                    <a:ext uri="{FF2B5EF4-FFF2-40B4-BE49-F238E27FC236}">
                      <a16:creationId xmlns:a16="http://schemas.microsoft.com/office/drawing/2014/main" id="{EB867F51-B979-4C28-A280-E1E00249A4E2}"/>
                    </a:ext>
                  </a:extLst>
                </p:cNvPr>
                <p:cNvSpPr txBox="1">
                  <a:spLocks noRot="1" noChangeAspect="1" noMove="1" noResize="1" noEditPoints="1" noAdjustHandles="1" noChangeArrowheads="1" noChangeShapeType="1" noTextEdit="1"/>
                </p:cNvSpPr>
                <p:nvPr/>
              </p:nvSpPr>
              <p:spPr>
                <a:xfrm>
                  <a:off x="3064200" y="1564878"/>
                  <a:ext cx="413845" cy="307777"/>
                </a:xfrm>
                <a:prstGeom prst="rect">
                  <a:avLst/>
                </a:prstGeom>
                <a:blipFill>
                  <a:blip r:embed="rId9"/>
                  <a:stretch>
                    <a:fillRect r="-27941" b="-39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49298BC-7240-4158-86FA-603ADB424AF6}"/>
                    </a:ext>
                  </a:extLst>
                </p:cNvPr>
                <p:cNvSpPr txBox="1"/>
                <p:nvPr/>
              </p:nvSpPr>
              <p:spPr>
                <a:xfrm>
                  <a:off x="1758431" y="1593592"/>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m:t>
                        </m:r>
                      </m:oMath>
                    </m:oMathPara>
                  </a14:m>
                  <a:endParaRPr lang="en-GB" sz="1400" b="1" dirty="0"/>
                </a:p>
              </p:txBody>
            </p:sp>
          </mc:Choice>
          <mc:Fallback xmlns="">
            <p:sp>
              <p:nvSpPr>
                <p:cNvPr id="22" name="TextBox 21">
                  <a:extLst>
                    <a:ext uri="{FF2B5EF4-FFF2-40B4-BE49-F238E27FC236}">
                      <a16:creationId xmlns:a16="http://schemas.microsoft.com/office/drawing/2014/main" id="{F49298BC-7240-4158-86FA-603ADB424AF6}"/>
                    </a:ext>
                  </a:extLst>
                </p:cNvPr>
                <p:cNvSpPr txBox="1">
                  <a:spLocks noRot="1" noChangeAspect="1" noMove="1" noResize="1" noEditPoints="1" noAdjustHandles="1" noChangeArrowheads="1" noChangeShapeType="1" noTextEdit="1"/>
                </p:cNvSpPr>
                <p:nvPr/>
              </p:nvSpPr>
              <p:spPr>
                <a:xfrm>
                  <a:off x="1758431" y="1593592"/>
                  <a:ext cx="413845" cy="307777"/>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A6F73F-2A11-491B-99F3-71D479C6132E}"/>
                    </a:ext>
                  </a:extLst>
                </p:cNvPr>
                <p:cNvSpPr txBox="1"/>
                <p:nvPr/>
              </p:nvSpPr>
              <p:spPr>
                <a:xfrm>
                  <a:off x="2430726" y="1612462"/>
                  <a:ext cx="4138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ea typeface="Cambria Math" panose="02040503050406030204" pitchFamily="18" charset="0"/>
                          </a:rPr>
                          <m:t>−</m:t>
                        </m:r>
                      </m:oMath>
                    </m:oMathPara>
                  </a14:m>
                  <a:endParaRPr lang="en-GB" sz="1400" b="1" dirty="0"/>
                </a:p>
              </p:txBody>
            </p:sp>
          </mc:Choice>
          <mc:Fallback xmlns="">
            <p:sp>
              <p:nvSpPr>
                <p:cNvPr id="23" name="TextBox 22">
                  <a:extLst>
                    <a:ext uri="{FF2B5EF4-FFF2-40B4-BE49-F238E27FC236}">
                      <a16:creationId xmlns:a16="http://schemas.microsoft.com/office/drawing/2014/main" id="{5BA6F73F-2A11-491B-99F3-71D479C6132E}"/>
                    </a:ext>
                  </a:extLst>
                </p:cNvPr>
                <p:cNvSpPr txBox="1">
                  <a:spLocks noRot="1" noChangeAspect="1" noMove="1" noResize="1" noEditPoints="1" noAdjustHandles="1" noChangeArrowheads="1" noChangeShapeType="1" noTextEdit="1"/>
                </p:cNvSpPr>
                <p:nvPr/>
              </p:nvSpPr>
              <p:spPr>
                <a:xfrm>
                  <a:off x="2430726" y="1612462"/>
                  <a:ext cx="413845" cy="307777"/>
                </a:xfrm>
                <a:prstGeom prst="rect">
                  <a:avLst/>
                </a:prstGeom>
                <a:blipFill>
                  <a:blip r:embed="rId14"/>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3D18D6C-D4D6-4EB5-BC29-606113020FC8}"/>
                  </a:ext>
                </a:extLst>
              </p:cNvPr>
              <p:cNvSpPr txBox="1"/>
              <p:nvPr/>
            </p:nvSpPr>
            <p:spPr>
              <a:xfrm>
                <a:off x="2096607" y="1565284"/>
                <a:ext cx="42350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𝐯</m:t>
                          </m:r>
                        </m:e>
                        <m:sub>
                          <m:r>
                            <a:rPr lang="en-US" sz="1400" b="1" i="0" smtClean="0">
                              <a:latin typeface="Cambria Math" panose="02040503050406030204" pitchFamily="18" charset="0"/>
                            </a:rPr>
                            <m:t>𝐨𝐧</m:t>
                          </m:r>
                        </m:sub>
                      </m:sSub>
                    </m:oMath>
                  </m:oMathPara>
                </a14:m>
                <a:endParaRPr lang="en-GB" sz="1400" b="1" dirty="0"/>
              </a:p>
            </p:txBody>
          </p:sp>
        </mc:Choice>
        <mc:Fallback xmlns="">
          <p:sp>
            <p:nvSpPr>
              <p:cNvPr id="25" name="TextBox 24">
                <a:extLst>
                  <a:ext uri="{FF2B5EF4-FFF2-40B4-BE49-F238E27FC236}">
                    <a16:creationId xmlns:a16="http://schemas.microsoft.com/office/drawing/2014/main" id="{53D18D6C-D4D6-4EB5-BC29-606113020FC8}"/>
                  </a:ext>
                </a:extLst>
              </p:cNvPr>
              <p:cNvSpPr txBox="1">
                <a:spLocks noRot="1" noChangeAspect="1" noMove="1" noResize="1" noEditPoints="1" noAdjustHandles="1" noChangeArrowheads="1" noChangeShapeType="1" noTextEdit="1"/>
              </p:cNvSpPr>
              <p:nvPr/>
            </p:nvSpPr>
            <p:spPr>
              <a:xfrm>
                <a:off x="2096607" y="1565284"/>
                <a:ext cx="423508" cy="307777"/>
              </a:xfrm>
              <a:prstGeom prst="rect">
                <a:avLst/>
              </a:prstGeom>
              <a:blipFill>
                <a:blip r:embed="rId1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0922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F3ED-BDE8-45C4-AC70-62BF0882EBD2}"/>
              </a:ext>
            </a:extLst>
          </p:cNvPr>
          <p:cNvSpPr>
            <a:spLocks noGrp="1"/>
          </p:cNvSpPr>
          <p:nvPr>
            <p:ph type="title"/>
          </p:nvPr>
        </p:nvSpPr>
        <p:spPr/>
        <p:txBody>
          <a:bodyPr/>
          <a:lstStyle/>
          <a:p>
            <a:r>
              <a:rPr lang="en-US" dirty="0"/>
              <a:t>PROBLEM 8.2(5 min)</a:t>
            </a:r>
            <a:endParaRPr lang="en-GB" dirty="0"/>
          </a:p>
        </p:txBody>
      </p:sp>
      <p:sp>
        <p:nvSpPr>
          <p:cNvPr id="3" name="Slide Number Placeholder 2">
            <a:extLst>
              <a:ext uri="{FF2B5EF4-FFF2-40B4-BE49-F238E27FC236}">
                <a16:creationId xmlns:a16="http://schemas.microsoft.com/office/drawing/2014/main" id="{0DB31D77-720D-4868-8B21-90F729F30E7D}"/>
              </a:ext>
            </a:extLst>
          </p:cNvPr>
          <p:cNvSpPr>
            <a:spLocks noGrp="1"/>
          </p:cNvSpPr>
          <p:nvPr>
            <p:ph type="sldNum" sz="quarter" idx="12"/>
          </p:nvPr>
        </p:nvSpPr>
        <p:spPr/>
        <p:txBody>
          <a:bodyPr/>
          <a:lstStyle/>
          <a:p>
            <a:fld id="{8836216C-5BC3-7C44-80F8-E30864FFC228}" type="slidenum">
              <a:rPr lang="en-US" smtClean="0"/>
              <a:t>52</a:t>
            </a:fld>
            <a:endParaRPr lang="en-US"/>
          </a:p>
        </p:txBody>
      </p:sp>
      <p:pic>
        <p:nvPicPr>
          <p:cNvPr id="6" name="Picture 5" descr="Diagram, schematic&#10;&#10;Description automatically generated">
            <a:extLst>
              <a:ext uri="{FF2B5EF4-FFF2-40B4-BE49-F238E27FC236}">
                <a16:creationId xmlns:a16="http://schemas.microsoft.com/office/drawing/2014/main" id="{F5551FB3-D304-493D-87A2-52F7C814BB6F}"/>
              </a:ext>
            </a:extLst>
          </p:cNvPr>
          <p:cNvPicPr>
            <a:picLocks noChangeAspect="1"/>
          </p:cNvPicPr>
          <p:nvPr/>
        </p:nvPicPr>
        <p:blipFill>
          <a:blip r:embed="rId2"/>
          <a:stretch>
            <a:fillRect/>
          </a:stretch>
        </p:blipFill>
        <p:spPr>
          <a:xfrm>
            <a:off x="52552" y="995202"/>
            <a:ext cx="4257579" cy="3812085"/>
          </a:xfrm>
          <a:prstGeom prst="rect">
            <a:avLst/>
          </a:prstGeom>
        </p:spPr>
      </p:pic>
      <p:sp>
        <p:nvSpPr>
          <p:cNvPr id="10" name="Content Placeholder 2">
            <a:extLst>
              <a:ext uri="{FF2B5EF4-FFF2-40B4-BE49-F238E27FC236}">
                <a16:creationId xmlns:a16="http://schemas.microsoft.com/office/drawing/2014/main" id="{1469661D-4DE7-4DA1-90E1-A8E848B9A296}"/>
              </a:ext>
            </a:extLst>
          </p:cNvPr>
          <p:cNvSpPr txBox="1">
            <a:spLocks/>
          </p:cNvSpPr>
          <p:nvPr/>
        </p:nvSpPr>
        <p:spPr>
          <a:xfrm>
            <a:off x="4265787" y="874484"/>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Now imagine transistor M3 adds noise. Do you think it will add noise to the differential output? Can flicker noise in M3 change the gain of the amplifier with time ?</a:t>
            </a:r>
          </a:p>
          <a:p>
            <a:r>
              <a:rPr lang="en-US" dirty="0"/>
              <a:t>What do you think will be the impact of noise in supply  Vdd ?</a:t>
            </a:r>
          </a:p>
        </p:txBody>
      </p:sp>
    </p:spTree>
    <p:extLst>
      <p:ext uri="{BB962C8B-B14F-4D97-AF65-F5344CB8AC3E}">
        <p14:creationId xmlns:p14="http://schemas.microsoft.com/office/powerpoint/2010/main" val="168237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D6BC-3479-4F37-9E4F-961E7B6B6C9B}"/>
              </a:ext>
            </a:extLst>
          </p:cNvPr>
          <p:cNvSpPr>
            <a:spLocks noGrp="1"/>
          </p:cNvSpPr>
          <p:nvPr>
            <p:ph type="title"/>
          </p:nvPr>
        </p:nvSpPr>
        <p:spPr/>
        <p:txBody>
          <a:bodyPr/>
          <a:lstStyle/>
          <a:p>
            <a:r>
              <a:rPr lang="en-US" dirty="0"/>
              <a:t>Solution 8.2</a:t>
            </a:r>
            <a:endParaRPr lang="en-GB" dirty="0"/>
          </a:p>
        </p:txBody>
      </p:sp>
      <p:sp>
        <p:nvSpPr>
          <p:cNvPr id="3" name="Slide Number Placeholder 2">
            <a:extLst>
              <a:ext uri="{FF2B5EF4-FFF2-40B4-BE49-F238E27FC236}">
                <a16:creationId xmlns:a16="http://schemas.microsoft.com/office/drawing/2014/main" id="{430A263C-21DF-468C-9248-B932A71ACD0D}"/>
              </a:ext>
            </a:extLst>
          </p:cNvPr>
          <p:cNvSpPr>
            <a:spLocks noGrp="1"/>
          </p:cNvSpPr>
          <p:nvPr>
            <p:ph type="sldNum" sz="quarter" idx="12"/>
          </p:nvPr>
        </p:nvSpPr>
        <p:spPr/>
        <p:txBody>
          <a:bodyPr/>
          <a:lstStyle/>
          <a:p>
            <a:fld id="{8836216C-5BC3-7C44-80F8-E30864FFC228}" type="slidenum">
              <a:rPr lang="en-US" smtClean="0"/>
              <a:t>53</a:t>
            </a:fld>
            <a:endParaRPr lang="en-US"/>
          </a:p>
        </p:txBody>
      </p:sp>
      <p:sp>
        <p:nvSpPr>
          <p:cNvPr id="5" name="Content Placeholder 2">
            <a:extLst>
              <a:ext uri="{FF2B5EF4-FFF2-40B4-BE49-F238E27FC236}">
                <a16:creationId xmlns:a16="http://schemas.microsoft.com/office/drawing/2014/main" id="{8284C1F8-33F1-4D89-A4A1-392F6A4546CF}"/>
              </a:ext>
            </a:extLst>
          </p:cNvPr>
          <p:cNvSpPr txBox="1">
            <a:spLocks/>
          </p:cNvSpPr>
          <p:nvPr/>
        </p:nvSpPr>
        <p:spPr>
          <a:xfrm>
            <a:off x="160632" y="1087821"/>
            <a:ext cx="8930818" cy="3296808"/>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EDA5122-3EFE-4777-BDE8-4A7B1BB71398}"/>
                  </a:ext>
                </a:extLst>
              </p:cNvPr>
              <p:cNvSpPr txBox="1">
                <a:spLocks/>
              </p:cNvSpPr>
              <p:nvPr/>
            </p:nvSpPr>
            <p:spPr>
              <a:xfrm>
                <a:off x="4586627" y="1162970"/>
                <a:ext cx="4306614" cy="3873699"/>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Noise added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oMath>
                </a14:m>
                <a:r>
                  <a:rPr lang="en-US" dirty="0"/>
                  <a:t> common mode if the input signal is small.  Some exceptions exists like Mixers and Oscillators. </a:t>
                </a:r>
              </a:p>
              <a:p>
                <a:r>
                  <a:rPr lang="en-US" dirty="0"/>
                  <a:t>Flicker noise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oMath>
                </a14:m>
                <a:r>
                  <a:rPr lang="en-US" dirty="0"/>
                  <a:t> can be thought of as very slow fluctuating current.</a:t>
                </a:r>
              </a:p>
              <a:p>
                <a:r>
                  <a:rPr lang="en-US" dirty="0"/>
                  <a:t>Hence flicker noise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oMath>
                </a14:m>
                <a:r>
                  <a:rPr lang="en-US" dirty="0"/>
                  <a:t> will slowly vary gm of differential pair and hence the gain.</a:t>
                </a:r>
              </a:p>
            </p:txBody>
          </p:sp>
        </mc:Choice>
        <mc:Fallback xmlns="">
          <p:sp>
            <p:nvSpPr>
              <p:cNvPr id="6" name="Content Placeholder 2">
                <a:extLst>
                  <a:ext uri="{FF2B5EF4-FFF2-40B4-BE49-F238E27FC236}">
                    <a16:creationId xmlns:a16="http://schemas.microsoft.com/office/drawing/2014/main" id="{FEDA5122-3EFE-4777-BDE8-4A7B1BB71398}"/>
                  </a:ext>
                </a:extLst>
              </p:cNvPr>
              <p:cNvSpPr txBox="1">
                <a:spLocks noRot="1" noChangeAspect="1" noMove="1" noResize="1" noEditPoints="1" noAdjustHandles="1" noChangeArrowheads="1" noChangeShapeType="1" noTextEdit="1"/>
              </p:cNvSpPr>
              <p:nvPr/>
            </p:nvSpPr>
            <p:spPr>
              <a:xfrm>
                <a:off x="4586627" y="1162970"/>
                <a:ext cx="4306614" cy="3873699"/>
              </a:xfrm>
              <a:prstGeom prst="rect">
                <a:avLst/>
              </a:prstGeom>
              <a:blipFill>
                <a:blip r:embed="rId2"/>
                <a:stretch>
                  <a:fillRect l="-849" t="-945" r="-2405"/>
                </a:stretch>
              </a:blipFill>
            </p:spPr>
            <p:txBody>
              <a:bodyPr/>
              <a:lstStyle/>
              <a:p>
                <a:r>
                  <a:rPr lang="en-GB">
                    <a:noFill/>
                  </a:rPr>
                  <a:t> </a:t>
                </a:r>
              </a:p>
            </p:txBody>
          </p:sp>
        </mc:Fallback>
      </mc:AlternateContent>
      <p:pic>
        <p:nvPicPr>
          <p:cNvPr id="7" name="Picture 6" descr="Diagram, schematic&#10;&#10;Description automatically generated">
            <a:extLst>
              <a:ext uri="{FF2B5EF4-FFF2-40B4-BE49-F238E27FC236}">
                <a16:creationId xmlns:a16="http://schemas.microsoft.com/office/drawing/2014/main" id="{96F0A5C0-0897-4D0E-967F-338B0D54D81B}"/>
              </a:ext>
            </a:extLst>
          </p:cNvPr>
          <p:cNvPicPr>
            <a:picLocks noChangeAspect="1"/>
          </p:cNvPicPr>
          <p:nvPr/>
        </p:nvPicPr>
        <p:blipFill>
          <a:blip r:embed="rId3"/>
          <a:stretch>
            <a:fillRect/>
          </a:stretch>
        </p:blipFill>
        <p:spPr>
          <a:xfrm>
            <a:off x="666791" y="892360"/>
            <a:ext cx="2648086" cy="3873699"/>
          </a:xfrm>
          <a:prstGeom prst="rect">
            <a:avLst/>
          </a:prstGeom>
        </p:spPr>
      </p:pic>
      <p:grpSp>
        <p:nvGrpSpPr>
          <p:cNvPr id="24" name="Group 23">
            <a:extLst>
              <a:ext uri="{FF2B5EF4-FFF2-40B4-BE49-F238E27FC236}">
                <a16:creationId xmlns:a16="http://schemas.microsoft.com/office/drawing/2014/main" id="{917ECDE6-F7BB-47C8-9AFD-012D656B347C}"/>
              </a:ext>
            </a:extLst>
          </p:cNvPr>
          <p:cNvGrpSpPr/>
          <p:nvPr/>
        </p:nvGrpSpPr>
        <p:grpSpPr>
          <a:xfrm>
            <a:off x="910896" y="1976623"/>
            <a:ext cx="2204723" cy="2192373"/>
            <a:chOff x="910896" y="1976623"/>
            <a:chExt cx="2204723" cy="2192373"/>
          </a:xfrm>
        </p:grpSpPr>
        <p:grpSp>
          <p:nvGrpSpPr>
            <p:cNvPr id="8" name="Group 7">
              <a:extLst>
                <a:ext uri="{FF2B5EF4-FFF2-40B4-BE49-F238E27FC236}">
                  <a16:creationId xmlns:a16="http://schemas.microsoft.com/office/drawing/2014/main" id="{4477D6A1-FD5E-4FAB-8876-5591ABAE1596}"/>
                </a:ext>
              </a:extLst>
            </p:cNvPr>
            <p:cNvGrpSpPr/>
            <p:nvPr/>
          </p:nvGrpSpPr>
          <p:grpSpPr>
            <a:xfrm>
              <a:off x="910896" y="1976623"/>
              <a:ext cx="485227" cy="229575"/>
              <a:chOff x="4140200" y="2202256"/>
              <a:chExt cx="485227" cy="229575"/>
            </a:xfrm>
          </p:grpSpPr>
          <p:cxnSp>
            <p:nvCxnSpPr>
              <p:cNvPr id="9" name="Straight Connector 8">
                <a:extLst>
                  <a:ext uri="{FF2B5EF4-FFF2-40B4-BE49-F238E27FC236}">
                    <a16:creationId xmlns:a16="http://schemas.microsoft.com/office/drawing/2014/main" id="{44D3A511-C6F2-4A5F-BC96-3F56A8BE8A5F}"/>
                  </a:ext>
                </a:extLst>
              </p:cNvPr>
              <p:cNvCxnSpPr/>
              <p:nvPr/>
            </p:nvCxnSpPr>
            <p:spPr>
              <a:xfrm flipV="1">
                <a:off x="4140200" y="2202256"/>
                <a:ext cx="86711"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6CF171E-21EB-4BDA-8FED-E17306781D66}"/>
                  </a:ext>
                </a:extLst>
              </p:cNvPr>
              <p:cNvCxnSpPr/>
              <p:nvPr/>
            </p:nvCxnSpPr>
            <p:spPr>
              <a:xfrm>
                <a:off x="4226911"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B9BD472-816C-45D1-81C2-FDF263AF141C}"/>
                  </a:ext>
                </a:extLst>
              </p:cNvPr>
              <p:cNvCxnSpPr/>
              <p:nvPr/>
            </p:nvCxnSpPr>
            <p:spPr>
              <a:xfrm flipV="1">
                <a:off x="4382814" y="2202256"/>
                <a:ext cx="86710"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35F429-CCD3-4877-BEA3-4BDC7BE0A253}"/>
                  </a:ext>
                </a:extLst>
              </p:cNvPr>
              <p:cNvCxnSpPr/>
              <p:nvPr/>
            </p:nvCxnSpPr>
            <p:spPr>
              <a:xfrm>
                <a:off x="4469524"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2873ACE6-AD46-43B0-8F04-667810C3010D}"/>
                </a:ext>
              </a:extLst>
            </p:cNvPr>
            <p:cNvGrpSpPr/>
            <p:nvPr/>
          </p:nvGrpSpPr>
          <p:grpSpPr>
            <a:xfrm>
              <a:off x="2630392" y="2006352"/>
              <a:ext cx="485227" cy="229575"/>
              <a:chOff x="4140200" y="2202256"/>
              <a:chExt cx="485227" cy="229575"/>
            </a:xfrm>
          </p:grpSpPr>
          <p:cxnSp>
            <p:nvCxnSpPr>
              <p:cNvPr id="14" name="Straight Connector 13">
                <a:extLst>
                  <a:ext uri="{FF2B5EF4-FFF2-40B4-BE49-F238E27FC236}">
                    <a16:creationId xmlns:a16="http://schemas.microsoft.com/office/drawing/2014/main" id="{44F166CA-D2A5-4AE2-A50E-F74FEFEB1CA0}"/>
                  </a:ext>
                </a:extLst>
              </p:cNvPr>
              <p:cNvCxnSpPr/>
              <p:nvPr/>
            </p:nvCxnSpPr>
            <p:spPr>
              <a:xfrm flipV="1">
                <a:off x="4140200" y="2202256"/>
                <a:ext cx="86711"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B997D85-7542-43D2-AA34-CD64DA680FEF}"/>
                  </a:ext>
                </a:extLst>
              </p:cNvPr>
              <p:cNvCxnSpPr/>
              <p:nvPr/>
            </p:nvCxnSpPr>
            <p:spPr>
              <a:xfrm>
                <a:off x="4226911"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CBA5E87-DE24-4F16-9941-306A4B902BF2}"/>
                  </a:ext>
                </a:extLst>
              </p:cNvPr>
              <p:cNvCxnSpPr/>
              <p:nvPr/>
            </p:nvCxnSpPr>
            <p:spPr>
              <a:xfrm flipV="1">
                <a:off x="4382814" y="2202256"/>
                <a:ext cx="86710"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41971D2-AAA5-48F3-B486-F9CD567D7C0A}"/>
                  </a:ext>
                </a:extLst>
              </p:cNvPr>
              <p:cNvCxnSpPr/>
              <p:nvPr/>
            </p:nvCxnSpPr>
            <p:spPr>
              <a:xfrm>
                <a:off x="4469524"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E10310-3AC2-4B22-A633-40479B26DA55}"/>
                    </a:ext>
                  </a:extLst>
                </p:cNvPr>
                <p:cNvSpPr txBox="1"/>
                <p:nvPr/>
              </p:nvSpPr>
              <p:spPr>
                <a:xfrm>
                  <a:off x="2532483" y="3861219"/>
                  <a:ext cx="46770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𝐢</m:t>
                            </m:r>
                          </m:e>
                          <m:sub>
                            <m:r>
                              <a:rPr lang="en-US" sz="1400" b="1" i="0" smtClean="0">
                                <a:latin typeface="Cambria Math" panose="02040503050406030204" pitchFamily="18" charset="0"/>
                                <a:ea typeface="Cambria Math" panose="02040503050406030204" pitchFamily="18" charset="0"/>
                              </a:rPr>
                              <m:t>𝐧</m:t>
                            </m:r>
                          </m:sub>
                        </m:sSub>
                      </m:oMath>
                    </m:oMathPara>
                  </a14:m>
                  <a:endParaRPr lang="en-GB" sz="1400" b="1" dirty="0"/>
                </a:p>
              </p:txBody>
            </p:sp>
          </mc:Choice>
          <mc:Fallback xmlns="">
            <p:sp>
              <p:nvSpPr>
                <p:cNvPr id="18" name="TextBox 17">
                  <a:extLst>
                    <a:ext uri="{FF2B5EF4-FFF2-40B4-BE49-F238E27FC236}">
                      <a16:creationId xmlns:a16="http://schemas.microsoft.com/office/drawing/2014/main" id="{0AE10310-3AC2-4B22-A633-40479B26DA55}"/>
                    </a:ext>
                  </a:extLst>
                </p:cNvPr>
                <p:cNvSpPr txBox="1">
                  <a:spLocks noRot="1" noChangeAspect="1" noMove="1" noResize="1" noEditPoints="1" noAdjustHandles="1" noChangeArrowheads="1" noChangeShapeType="1" noTextEdit="1"/>
                </p:cNvSpPr>
                <p:nvPr/>
              </p:nvSpPr>
              <p:spPr>
                <a:xfrm>
                  <a:off x="2532483" y="3861219"/>
                  <a:ext cx="46770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00F3405-22B9-4933-88F3-22AB902DD8B0}"/>
                    </a:ext>
                  </a:extLst>
                </p:cNvPr>
                <p:cNvSpPr txBox="1"/>
                <p:nvPr/>
              </p:nvSpPr>
              <p:spPr>
                <a:xfrm>
                  <a:off x="1396123" y="2813685"/>
                  <a:ext cx="467706" cy="4965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ea typeface="Cambria Math" panose="02040503050406030204" pitchFamily="18" charset="0"/>
                              </a:rPr>
                            </m:ctrlPr>
                          </m:fPr>
                          <m:num>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𝐢</m:t>
                                </m:r>
                              </m:e>
                              <m:sub>
                                <m:r>
                                  <a:rPr lang="en-US" sz="1400" b="1" i="0" smtClean="0">
                                    <a:latin typeface="Cambria Math" panose="02040503050406030204" pitchFamily="18" charset="0"/>
                                    <a:ea typeface="Cambria Math" panose="02040503050406030204" pitchFamily="18" charset="0"/>
                                  </a:rPr>
                                  <m:t>𝐧</m:t>
                                </m:r>
                              </m:sub>
                            </m:sSub>
                          </m:num>
                          <m:den>
                            <m:r>
                              <a:rPr lang="en-US" sz="1400" b="1" i="0" smtClean="0">
                                <a:latin typeface="Cambria Math" panose="02040503050406030204" pitchFamily="18" charset="0"/>
                                <a:ea typeface="Cambria Math" panose="02040503050406030204" pitchFamily="18" charset="0"/>
                              </a:rPr>
                              <m:t>𝟐</m:t>
                            </m:r>
                          </m:den>
                        </m:f>
                      </m:oMath>
                    </m:oMathPara>
                  </a14:m>
                  <a:endParaRPr lang="en-GB" sz="1400" b="1" dirty="0"/>
                </a:p>
              </p:txBody>
            </p:sp>
          </mc:Choice>
          <mc:Fallback xmlns="">
            <p:sp>
              <p:nvSpPr>
                <p:cNvPr id="19" name="TextBox 18">
                  <a:extLst>
                    <a:ext uri="{FF2B5EF4-FFF2-40B4-BE49-F238E27FC236}">
                      <a16:creationId xmlns:a16="http://schemas.microsoft.com/office/drawing/2014/main" id="{700F3405-22B9-4933-88F3-22AB902DD8B0}"/>
                    </a:ext>
                  </a:extLst>
                </p:cNvPr>
                <p:cNvSpPr txBox="1">
                  <a:spLocks noRot="1" noChangeAspect="1" noMove="1" noResize="1" noEditPoints="1" noAdjustHandles="1" noChangeArrowheads="1" noChangeShapeType="1" noTextEdit="1"/>
                </p:cNvSpPr>
                <p:nvPr/>
              </p:nvSpPr>
              <p:spPr>
                <a:xfrm>
                  <a:off x="1396123" y="2813685"/>
                  <a:ext cx="467706" cy="496546"/>
                </a:xfrm>
                <a:prstGeom prst="rect">
                  <a:avLst/>
                </a:prstGeom>
                <a:blipFill>
                  <a:blip r:embed="rId5"/>
                  <a:stretch>
                    <a:fillRect b="-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813BDA-91DB-40D7-96B9-0B8FEE94DB5B}"/>
                    </a:ext>
                  </a:extLst>
                </p:cNvPr>
                <p:cNvSpPr txBox="1"/>
                <p:nvPr/>
              </p:nvSpPr>
              <p:spPr>
                <a:xfrm>
                  <a:off x="2152355" y="2813684"/>
                  <a:ext cx="467706" cy="4965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ea typeface="Cambria Math" panose="02040503050406030204" pitchFamily="18" charset="0"/>
                              </a:rPr>
                            </m:ctrlPr>
                          </m:fPr>
                          <m:num>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𝐢</m:t>
                                </m:r>
                              </m:e>
                              <m:sub>
                                <m:r>
                                  <a:rPr lang="en-US" sz="1400" b="1" i="0" smtClean="0">
                                    <a:latin typeface="Cambria Math" panose="02040503050406030204" pitchFamily="18" charset="0"/>
                                    <a:ea typeface="Cambria Math" panose="02040503050406030204" pitchFamily="18" charset="0"/>
                                  </a:rPr>
                                  <m:t>𝐧</m:t>
                                </m:r>
                              </m:sub>
                            </m:sSub>
                          </m:num>
                          <m:den>
                            <m:r>
                              <a:rPr lang="en-US" sz="1400" b="1" i="0" smtClean="0">
                                <a:latin typeface="Cambria Math" panose="02040503050406030204" pitchFamily="18" charset="0"/>
                                <a:ea typeface="Cambria Math" panose="02040503050406030204" pitchFamily="18" charset="0"/>
                              </a:rPr>
                              <m:t>𝟐</m:t>
                            </m:r>
                          </m:den>
                        </m:f>
                      </m:oMath>
                    </m:oMathPara>
                  </a14:m>
                  <a:endParaRPr lang="en-GB" sz="1400" b="1" dirty="0"/>
                </a:p>
              </p:txBody>
            </p:sp>
          </mc:Choice>
          <mc:Fallback xmlns="">
            <p:sp>
              <p:nvSpPr>
                <p:cNvPr id="20" name="TextBox 19">
                  <a:extLst>
                    <a:ext uri="{FF2B5EF4-FFF2-40B4-BE49-F238E27FC236}">
                      <a16:creationId xmlns:a16="http://schemas.microsoft.com/office/drawing/2014/main" id="{51813BDA-91DB-40D7-96B9-0B8FEE94DB5B}"/>
                    </a:ext>
                  </a:extLst>
                </p:cNvPr>
                <p:cNvSpPr txBox="1">
                  <a:spLocks noRot="1" noChangeAspect="1" noMove="1" noResize="1" noEditPoints="1" noAdjustHandles="1" noChangeArrowheads="1" noChangeShapeType="1" noTextEdit="1"/>
                </p:cNvSpPr>
                <p:nvPr/>
              </p:nvSpPr>
              <p:spPr>
                <a:xfrm>
                  <a:off x="2152355" y="2813684"/>
                  <a:ext cx="467706" cy="496546"/>
                </a:xfrm>
                <a:prstGeom prst="rect">
                  <a:avLst/>
                </a:prstGeom>
                <a:blipFill>
                  <a:blip r:embed="rId5"/>
                  <a:stretch>
                    <a:fillRect b="-1235"/>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8D9825A1-697F-41FA-A3EE-4C13A45AFDE3}"/>
                </a:ext>
              </a:extLst>
            </p:cNvPr>
            <p:cNvCxnSpPr/>
            <p:nvPr/>
          </p:nvCxnSpPr>
          <p:spPr>
            <a:xfrm>
              <a:off x="1318171" y="2900855"/>
              <a:ext cx="0" cy="536028"/>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A23384A-82EF-48FE-BAEB-EEA239F1C37D}"/>
                </a:ext>
              </a:extLst>
            </p:cNvPr>
            <p:cNvCxnSpPr/>
            <p:nvPr/>
          </p:nvCxnSpPr>
          <p:spPr>
            <a:xfrm>
              <a:off x="2713598" y="2900855"/>
              <a:ext cx="0" cy="536028"/>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137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8A33-2107-436C-9777-129B0357C3CB}"/>
              </a:ext>
            </a:extLst>
          </p:cNvPr>
          <p:cNvSpPr>
            <a:spLocks noGrp="1"/>
          </p:cNvSpPr>
          <p:nvPr>
            <p:ph type="title"/>
          </p:nvPr>
        </p:nvSpPr>
        <p:spPr/>
        <p:txBody>
          <a:bodyPr/>
          <a:lstStyle/>
          <a:p>
            <a:r>
              <a:rPr lang="en-US" dirty="0"/>
              <a:t>Solution 8.2</a:t>
            </a:r>
            <a:endParaRPr lang="en-GB" dirty="0"/>
          </a:p>
        </p:txBody>
      </p:sp>
      <p:sp>
        <p:nvSpPr>
          <p:cNvPr id="3" name="Slide Number Placeholder 2">
            <a:extLst>
              <a:ext uri="{FF2B5EF4-FFF2-40B4-BE49-F238E27FC236}">
                <a16:creationId xmlns:a16="http://schemas.microsoft.com/office/drawing/2014/main" id="{51AAB2D5-8615-4F70-AC72-53EAF17B3D05}"/>
              </a:ext>
            </a:extLst>
          </p:cNvPr>
          <p:cNvSpPr>
            <a:spLocks noGrp="1"/>
          </p:cNvSpPr>
          <p:nvPr>
            <p:ph type="sldNum" sz="quarter" idx="12"/>
          </p:nvPr>
        </p:nvSpPr>
        <p:spPr/>
        <p:txBody>
          <a:bodyPr/>
          <a:lstStyle/>
          <a:p>
            <a:fld id="{8836216C-5BC3-7C44-80F8-E30864FFC228}" type="slidenum">
              <a:rPr lang="en-US" smtClean="0"/>
              <a:t>54</a:t>
            </a:fld>
            <a:endParaRPr lang="en-US"/>
          </a:p>
        </p:txBody>
      </p:sp>
      <p:pic>
        <p:nvPicPr>
          <p:cNvPr id="6" name="Picture 5" descr="Diagram, schematic&#10;&#10;Description automatically generated">
            <a:extLst>
              <a:ext uri="{FF2B5EF4-FFF2-40B4-BE49-F238E27FC236}">
                <a16:creationId xmlns:a16="http://schemas.microsoft.com/office/drawing/2014/main" id="{C528D7B8-8789-40C6-96EF-A63A54110ABA}"/>
              </a:ext>
            </a:extLst>
          </p:cNvPr>
          <p:cNvPicPr>
            <a:picLocks noChangeAspect="1"/>
          </p:cNvPicPr>
          <p:nvPr/>
        </p:nvPicPr>
        <p:blipFill>
          <a:blip r:embed="rId2"/>
          <a:stretch>
            <a:fillRect/>
          </a:stretch>
        </p:blipFill>
        <p:spPr>
          <a:xfrm>
            <a:off x="770147" y="877953"/>
            <a:ext cx="2495678" cy="379749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2D97F69-AE62-47C9-AD02-799C1CA3DB97}"/>
                  </a:ext>
                </a:extLst>
              </p:cNvPr>
              <p:cNvSpPr txBox="1">
                <a:spLocks/>
              </p:cNvSpPr>
              <p:nvPr/>
            </p:nvSpPr>
            <p:spPr>
              <a:xfrm>
                <a:off x="4569722" y="1063707"/>
                <a:ext cx="4344383" cy="297226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Fluctuations in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dd</m:t>
                        </m:r>
                      </m:sub>
                    </m:sSub>
                  </m:oMath>
                </a14:m>
                <a:r>
                  <a:rPr lang="en-US" dirty="0"/>
                  <a:t> are common mode. </a:t>
                </a:r>
              </a:p>
            </p:txBody>
          </p:sp>
        </mc:Choice>
        <mc:Fallback xmlns="">
          <p:sp>
            <p:nvSpPr>
              <p:cNvPr id="7" name="Content Placeholder 2">
                <a:extLst>
                  <a:ext uri="{FF2B5EF4-FFF2-40B4-BE49-F238E27FC236}">
                    <a16:creationId xmlns:a16="http://schemas.microsoft.com/office/drawing/2014/main" id="{32D97F69-AE62-47C9-AD02-799C1CA3DB97}"/>
                  </a:ext>
                </a:extLst>
              </p:cNvPr>
              <p:cNvSpPr txBox="1">
                <a:spLocks noRot="1" noChangeAspect="1" noMove="1" noResize="1" noEditPoints="1" noAdjustHandles="1" noChangeArrowheads="1" noChangeShapeType="1" noTextEdit="1"/>
              </p:cNvSpPr>
              <p:nvPr/>
            </p:nvSpPr>
            <p:spPr>
              <a:xfrm>
                <a:off x="4569722" y="1063707"/>
                <a:ext cx="4344383" cy="2972265"/>
              </a:xfrm>
              <a:prstGeom prst="rect">
                <a:avLst/>
              </a:prstGeom>
              <a:blipFill>
                <a:blip r:embed="rId3"/>
                <a:stretch>
                  <a:fillRect l="-983" t="-1025"/>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DBA116E9-19DF-43BC-B6EE-428E3F9C1080}"/>
              </a:ext>
            </a:extLst>
          </p:cNvPr>
          <p:cNvGrpSpPr/>
          <p:nvPr/>
        </p:nvGrpSpPr>
        <p:grpSpPr>
          <a:xfrm>
            <a:off x="2331981" y="834132"/>
            <a:ext cx="485227" cy="229575"/>
            <a:chOff x="4140200" y="2202256"/>
            <a:chExt cx="485227" cy="229575"/>
          </a:xfrm>
        </p:grpSpPr>
        <p:cxnSp>
          <p:nvCxnSpPr>
            <p:cNvPr id="9" name="Straight Connector 8">
              <a:extLst>
                <a:ext uri="{FF2B5EF4-FFF2-40B4-BE49-F238E27FC236}">
                  <a16:creationId xmlns:a16="http://schemas.microsoft.com/office/drawing/2014/main" id="{2DF7E916-4525-4860-9C73-1EA3A14E64A1}"/>
                </a:ext>
              </a:extLst>
            </p:cNvPr>
            <p:cNvCxnSpPr/>
            <p:nvPr/>
          </p:nvCxnSpPr>
          <p:spPr>
            <a:xfrm flipV="1">
              <a:off x="4140200" y="2202256"/>
              <a:ext cx="86711"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6AABB16-CCC4-48C5-A1F9-182FA4929495}"/>
                </a:ext>
              </a:extLst>
            </p:cNvPr>
            <p:cNvCxnSpPr/>
            <p:nvPr/>
          </p:nvCxnSpPr>
          <p:spPr>
            <a:xfrm>
              <a:off x="4226911"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67888AC-D0B5-4DA0-B33B-B8F232045DDC}"/>
                </a:ext>
              </a:extLst>
            </p:cNvPr>
            <p:cNvCxnSpPr/>
            <p:nvPr/>
          </p:nvCxnSpPr>
          <p:spPr>
            <a:xfrm flipV="1">
              <a:off x="4382814" y="2202256"/>
              <a:ext cx="86710"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C5B78A-0F46-4EDB-BA10-192B4D1AE9AD}"/>
                </a:ext>
              </a:extLst>
            </p:cNvPr>
            <p:cNvCxnSpPr/>
            <p:nvPr/>
          </p:nvCxnSpPr>
          <p:spPr>
            <a:xfrm>
              <a:off x="4469524"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F9581FA1-4CBD-4E84-9727-199FB70E1110}"/>
              </a:ext>
            </a:extLst>
          </p:cNvPr>
          <p:cNvGrpSpPr/>
          <p:nvPr/>
        </p:nvGrpSpPr>
        <p:grpSpPr>
          <a:xfrm>
            <a:off x="910896" y="1952636"/>
            <a:ext cx="485227" cy="229575"/>
            <a:chOff x="4140200" y="2202256"/>
            <a:chExt cx="485227" cy="229575"/>
          </a:xfrm>
        </p:grpSpPr>
        <p:cxnSp>
          <p:nvCxnSpPr>
            <p:cNvPr id="18" name="Straight Connector 17">
              <a:extLst>
                <a:ext uri="{FF2B5EF4-FFF2-40B4-BE49-F238E27FC236}">
                  <a16:creationId xmlns:a16="http://schemas.microsoft.com/office/drawing/2014/main" id="{4711BA7B-8F35-4968-8B25-421E3A0A34B5}"/>
                </a:ext>
              </a:extLst>
            </p:cNvPr>
            <p:cNvCxnSpPr/>
            <p:nvPr/>
          </p:nvCxnSpPr>
          <p:spPr>
            <a:xfrm flipV="1">
              <a:off x="4140200" y="2202256"/>
              <a:ext cx="86711"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E8741C4-656E-4123-B6F4-EA45768EC793}"/>
                </a:ext>
              </a:extLst>
            </p:cNvPr>
            <p:cNvCxnSpPr/>
            <p:nvPr/>
          </p:nvCxnSpPr>
          <p:spPr>
            <a:xfrm>
              <a:off x="4226911"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3AAEABB-2991-4FA4-832A-B43DD26F7348}"/>
                </a:ext>
              </a:extLst>
            </p:cNvPr>
            <p:cNvCxnSpPr/>
            <p:nvPr/>
          </p:nvCxnSpPr>
          <p:spPr>
            <a:xfrm flipV="1">
              <a:off x="4382814" y="2202256"/>
              <a:ext cx="86710"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5FDACBC-03AC-434F-970B-ACD8D39D5897}"/>
                </a:ext>
              </a:extLst>
            </p:cNvPr>
            <p:cNvCxnSpPr/>
            <p:nvPr/>
          </p:nvCxnSpPr>
          <p:spPr>
            <a:xfrm>
              <a:off x="4469524"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a:extLst>
              <a:ext uri="{FF2B5EF4-FFF2-40B4-BE49-F238E27FC236}">
                <a16:creationId xmlns:a16="http://schemas.microsoft.com/office/drawing/2014/main" id="{66CB5A5F-83A1-4364-9210-51C5F1FD6A29}"/>
              </a:ext>
            </a:extLst>
          </p:cNvPr>
          <p:cNvGrpSpPr/>
          <p:nvPr/>
        </p:nvGrpSpPr>
        <p:grpSpPr>
          <a:xfrm>
            <a:off x="2741447" y="1990248"/>
            <a:ext cx="485227" cy="229575"/>
            <a:chOff x="4140200" y="2202256"/>
            <a:chExt cx="485227" cy="229575"/>
          </a:xfrm>
        </p:grpSpPr>
        <p:cxnSp>
          <p:nvCxnSpPr>
            <p:cNvPr id="23" name="Straight Connector 22">
              <a:extLst>
                <a:ext uri="{FF2B5EF4-FFF2-40B4-BE49-F238E27FC236}">
                  <a16:creationId xmlns:a16="http://schemas.microsoft.com/office/drawing/2014/main" id="{0335ADED-4559-4C89-A0AE-348F4A97E6A7}"/>
                </a:ext>
              </a:extLst>
            </p:cNvPr>
            <p:cNvCxnSpPr/>
            <p:nvPr/>
          </p:nvCxnSpPr>
          <p:spPr>
            <a:xfrm flipV="1">
              <a:off x="4140200" y="2202256"/>
              <a:ext cx="86711"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AF694C3-4219-4CC9-A245-CEC89923D8C0}"/>
                </a:ext>
              </a:extLst>
            </p:cNvPr>
            <p:cNvCxnSpPr/>
            <p:nvPr/>
          </p:nvCxnSpPr>
          <p:spPr>
            <a:xfrm>
              <a:off x="4226911"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0BF652D-1634-40F8-9B5E-433FB4EF70D6}"/>
                </a:ext>
              </a:extLst>
            </p:cNvPr>
            <p:cNvCxnSpPr/>
            <p:nvPr/>
          </p:nvCxnSpPr>
          <p:spPr>
            <a:xfrm flipV="1">
              <a:off x="4382814" y="2202256"/>
              <a:ext cx="86710"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FD5264-87C9-4893-868A-8CB5F1320B7F}"/>
                </a:ext>
              </a:extLst>
            </p:cNvPr>
            <p:cNvCxnSpPr/>
            <p:nvPr/>
          </p:nvCxnSpPr>
          <p:spPr>
            <a:xfrm>
              <a:off x="4469524" y="2202256"/>
              <a:ext cx="155903" cy="229575"/>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767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BE4F-560B-415C-BB87-19C7BA25A113}"/>
              </a:ext>
            </a:extLst>
          </p:cNvPr>
          <p:cNvSpPr>
            <a:spLocks noGrp="1"/>
          </p:cNvSpPr>
          <p:nvPr>
            <p:ph type="title"/>
          </p:nvPr>
        </p:nvSpPr>
        <p:spPr/>
        <p:txBody>
          <a:bodyPr/>
          <a:lstStyle/>
          <a:p>
            <a:r>
              <a:rPr lang="en-US" dirty="0"/>
              <a:t>Problem 9(10 min)</a:t>
            </a:r>
            <a:endParaRPr lang="en-GB" dirty="0"/>
          </a:p>
        </p:txBody>
      </p:sp>
      <p:sp>
        <p:nvSpPr>
          <p:cNvPr id="3" name="Slide Number Placeholder 2">
            <a:extLst>
              <a:ext uri="{FF2B5EF4-FFF2-40B4-BE49-F238E27FC236}">
                <a16:creationId xmlns:a16="http://schemas.microsoft.com/office/drawing/2014/main" id="{8A52E0C9-E87F-4429-A3A9-527C2F855A6A}"/>
              </a:ext>
            </a:extLst>
          </p:cNvPr>
          <p:cNvSpPr>
            <a:spLocks noGrp="1"/>
          </p:cNvSpPr>
          <p:nvPr>
            <p:ph type="sldNum" sz="quarter" idx="12"/>
          </p:nvPr>
        </p:nvSpPr>
        <p:spPr/>
        <p:txBody>
          <a:bodyPr/>
          <a:lstStyle/>
          <a:p>
            <a:fld id="{8836216C-5BC3-7C44-80F8-E30864FFC228}" type="slidenum">
              <a:rPr lang="en-US" smtClean="0"/>
              <a:t>55</a:t>
            </a:fld>
            <a:endParaRPr lang="en-US"/>
          </a:p>
        </p:txBody>
      </p:sp>
      <p:pic>
        <p:nvPicPr>
          <p:cNvPr id="6" name="Picture 5" descr="Diagram&#10;&#10;Description automatically generated">
            <a:extLst>
              <a:ext uri="{FF2B5EF4-FFF2-40B4-BE49-F238E27FC236}">
                <a16:creationId xmlns:a16="http://schemas.microsoft.com/office/drawing/2014/main" id="{35D4878B-1425-41BA-A365-95A7CFC7AB41}"/>
              </a:ext>
            </a:extLst>
          </p:cNvPr>
          <p:cNvPicPr>
            <a:picLocks noChangeAspect="1"/>
          </p:cNvPicPr>
          <p:nvPr/>
        </p:nvPicPr>
        <p:blipFill>
          <a:blip r:embed="rId2"/>
          <a:stretch>
            <a:fillRect/>
          </a:stretch>
        </p:blipFill>
        <p:spPr>
          <a:xfrm>
            <a:off x="402356" y="1129576"/>
            <a:ext cx="3988005" cy="2616334"/>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781110A-930A-4D84-A596-96DC166F13E1}"/>
                  </a:ext>
                </a:extLst>
              </p:cNvPr>
              <p:cNvSpPr txBox="1">
                <a:spLocks/>
              </p:cNvSpPr>
              <p:nvPr/>
            </p:nvSpPr>
            <p:spPr>
              <a:xfrm>
                <a:off x="4265787" y="874484"/>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The figure A shows trans-impedance amplifier. Trans-impedance amplifier converts input current to voltage. </a:t>
                </a:r>
              </a:p>
              <a:p>
                <a:r>
                  <a:rPr lang="en-US" dirty="0"/>
                  <a:t>It can be built by using ideal op-amp with very high gain A and feedback resistor. </a:t>
                </a:r>
              </a:p>
              <a:p>
                <a:r>
                  <a:rPr lang="en-US" dirty="0"/>
                  <a:t>Assuming input referred noise of the op-amp used is </a:t>
                </a:r>
                <a14:m>
                  <m:oMath xmlns:m="http://schemas.openxmlformats.org/officeDocument/2006/math">
                    <m:acc>
                      <m:accPr>
                        <m:chr m:val="̅"/>
                        <m:ctrlPr>
                          <a:rPr lang="en-US" i="1" smtClean="0">
                            <a:latin typeface="Cambria Math" panose="02040503050406030204" pitchFamily="18" charset="0"/>
                          </a:rPr>
                        </m:ctrlPr>
                      </m:accPr>
                      <m:e>
                        <m:sSubSup>
                          <m:sSubSupPr>
                            <m:ctrlPr>
                              <a:rPr lang="en-US" i="1" smtClean="0">
                                <a:latin typeface="Cambria Math" panose="02040503050406030204" pitchFamily="18" charset="0"/>
                              </a:rPr>
                            </m:ctrlPr>
                          </m:sSubSup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amp</m:t>
                            </m:r>
                          </m:sub>
                          <m:sup>
                            <m:r>
                              <a:rPr lang="en-US" b="0" i="0" smtClean="0">
                                <a:latin typeface="Cambria Math" panose="02040503050406030204" pitchFamily="18" charset="0"/>
                              </a:rPr>
                              <m:t>2</m:t>
                            </m:r>
                          </m:sup>
                        </m:sSubSup>
                      </m:e>
                    </m:acc>
                  </m:oMath>
                </a14:m>
                <a:r>
                  <a:rPr lang="en-US" dirty="0"/>
                  <a:t>.  Derive an expression of input referred noise in terms of noise of resistor R</a:t>
                </a:r>
                <a:r>
                  <a:rPr lang="en-US" baseline="-25000" dirty="0"/>
                  <a:t>F</a:t>
                </a:r>
                <a:r>
                  <a:rPr lang="en-US" dirty="0"/>
                  <a:t> and op-amp noise </a:t>
                </a:r>
                <a14:m>
                  <m:oMath xmlns:m="http://schemas.openxmlformats.org/officeDocument/2006/math">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m:rPr>
                                <m:sty m:val="p"/>
                              </m:rPr>
                              <a:rPr lang="en-US" i="0">
                                <a:latin typeface="Cambria Math" panose="02040503050406030204" pitchFamily="18" charset="0"/>
                              </a:rPr>
                              <m:t>V</m:t>
                            </m:r>
                          </m:e>
                          <m:sub>
                            <m:r>
                              <m:rPr>
                                <m:sty m:val="p"/>
                              </m:rPr>
                              <a:rPr lang="en-US" b="0" i="0" smtClean="0">
                                <a:latin typeface="Cambria Math" panose="02040503050406030204" pitchFamily="18" charset="0"/>
                              </a:rPr>
                              <m:t>amp</m:t>
                            </m:r>
                          </m:sub>
                          <m:sup>
                            <m:r>
                              <a:rPr lang="en-US" i="0">
                                <a:latin typeface="Cambria Math" panose="02040503050406030204" pitchFamily="18" charset="0"/>
                              </a:rPr>
                              <m:t>2</m:t>
                            </m:r>
                          </m:sup>
                        </m:sSubSup>
                      </m:e>
                    </m:acc>
                  </m:oMath>
                </a14:m>
                <a:r>
                  <a:rPr lang="en-US" dirty="0"/>
                  <a:t> ?</a:t>
                </a:r>
              </a:p>
            </p:txBody>
          </p:sp>
        </mc:Choice>
        <mc:Fallback xmlns="">
          <p:sp>
            <p:nvSpPr>
              <p:cNvPr id="8" name="Content Placeholder 2">
                <a:extLst>
                  <a:ext uri="{FF2B5EF4-FFF2-40B4-BE49-F238E27FC236}">
                    <a16:creationId xmlns:a16="http://schemas.microsoft.com/office/drawing/2014/main" id="{B781110A-930A-4D84-A596-96DC166F13E1}"/>
                  </a:ext>
                </a:extLst>
              </p:cNvPr>
              <p:cNvSpPr txBox="1">
                <a:spLocks noRot="1" noChangeAspect="1" noMove="1" noResize="1" noEditPoints="1" noAdjustHandles="1" noChangeArrowheads="1" noChangeShapeType="1" noTextEdit="1"/>
              </p:cNvSpPr>
              <p:nvPr/>
            </p:nvSpPr>
            <p:spPr>
              <a:xfrm>
                <a:off x="4265787" y="874484"/>
                <a:ext cx="4825662" cy="3510145"/>
              </a:xfrm>
              <a:prstGeom prst="rect">
                <a:avLst/>
              </a:prstGeom>
              <a:blipFill>
                <a:blip r:embed="rId3"/>
                <a:stretch>
                  <a:fillRect l="-885" t="-868" r="-885"/>
                </a:stretch>
              </a:blipFill>
            </p:spPr>
            <p:txBody>
              <a:bodyPr/>
              <a:lstStyle/>
              <a:p>
                <a:r>
                  <a:rPr lang="en-GB">
                    <a:noFill/>
                  </a:rPr>
                  <a:t> </a:t>
                </a:r>
              </a:p>
            </p:txBody>
          </p:sp>
        </mc:Fallback>
      </mc:AlternateContent>
    </p:spTree>
    <p:extLst>
      <p:ext uri="{BB962C8B-B14F-4D97-AF65-F5344CB8AC3E}">
        <p14:creationId xmlns:p14="http://schemas.microsoft.com/office/powerpoint/2010/main" val="47281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2875-A823-4448-8539-BB343280DF68}"/>
              </a:ext>
            </a:extLst>
          </p:cNvPr>
          <p:cNvSpPr>
            <a:spLocks noGrp="1"/>
          </p:cNvSpPr>
          <p:nvPr>
            <p:ph type="title"/>
          </p:nvPr>
        </p:nvSpPr>
        <p:spPr/>
        <p:txBody>
          <a:bodyPr/>
          <a:lstStyle/>
          <a:p>
            <a:r>
              <a:rPr lang="en-US" dirty="0"/>
              <a:t>Problem 9</a:t>
            </a:r>
            <a:endParaRPr lang="en-GB" dirty="0"/>
          </a:p>
        </p:txBody>
      </p:sp>
      <p:sp>
        <p:nvSpPr>
          <p:cNvPr id="3" name="Slide Number Placeholder 2">
            <a:extLst>
              <a:ext uri="{FF2B5EF4-FFF2-40B4-BE49-F238E27FC236}">
                <a16:creationId xmlns:a16="http://schemas.microsoft.com/office/drawing/2014/main" id="{A823E506-505F-48E8-B5BD-B3919A50D7E5}"/>
              </a:ext>
            </a:extLst>
          </p:cNvPr>
          <p:cNvSpPr>
            <a:spLocks noGrp="1"/>
          </p:cNvSpPr>
          <p:nvPr>
            <p:ph type="sldNum" sz="quarter" idx="12"/>
          </p:nvPr>
        </p:nvSpPr>
        <p:spPr/>
        <p:txBody>
          <a:bodyPr/>
          <a:lstStyle/>
          <a:p>
            <a:fld id="{8836216C-5BC3-7C44-80F8-E30864FFC228}" type="slidenum">
              <a:rPr lang="en-US" smtClean="0"/>
              <a:t>56</a:t>
            </a:fld>
            <a:endParaRPr lang="en-US"/>
          </a:p>
        </p:txBody>
      </p:sp>
      <p:pic>
        <p:nvPicPr>
          <p:cNvPr id="5" name="Picture 4" descr="Diagram&#10;&#10;Description automatically generated">
            <a:extLst>
              <a:ext uri="{FF2B5EF4-FFF2-40B4-BE49-F238E27FC236}">
                <a16:creationId xmlns:a16="http://schemas.microsoft.com/office/drawing/2014/main" id="{5A932F50-8E3B-40E4-8A4C-BF38F6BF17D5}"/>
              </a:ext>
            </a:extLst>
          </p:cNvPr>
          <p:cNvPicPr>
            <a:picLocks noChangeAspect="1"/>
          </p:cNvPicPr>
          <p:nvPr/>
        </p:nvPicPr>
        <p:blipFill>
          <a:blip r:embed="rId2"/>
          <a:stretch>
            <a:fillRect/>
          </a:stretch>
        </p:blipFill>
        <p:spPr>
          <a:xfrm>
            <a:off x="402356" y="1137459"/>
            <a:ext cx="3988005" cy="2616334"/>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86C32F6C-B350-412C-86BE-4209C98FE728}"/>
                  </a:ext>
                </a:extLst>
              </p:cNvPr>
              <p:cNvSpPr txBox="1">
                <a:spLocks/>
              </p:cNvSpPr>
              <p:nvPr/>
            </p:nvSpPr>
            <p:spPr>
              <a:xfrm>
                <a:off x="4265787" y="874484"/>
                <a:ext cx="4825662" cy="351014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Transimpedance gain =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oMath>
                </a14:m>
                <a:endParaRPr lang="en-US" dirty="0"/>
              </a:p>
            </p:txBody>
          </p:sp>
        </mc:Choice>
        <mc:Fallback xmlns="">
          <p:sp>
            <p:nvSpPr>
              <p:cNvPr id="6" name="Content Placeholder 2">
                <a:extLst>
                  <a:ext uri="{FF2B5EF4-FFF2-40B4-BE49-F238E27FC236}">
                    <a16:creationId xmlns:a16="http://schemas.microsoft.com/office/drawing/2014/main" id="{86C32F6C-B350-412C-86BE-4209C98FE728}"/>
                  </a:ext>
                </a:extLst>
              </p:cNvPr>
              <p:cNvSpPr txBox="1">
                <a:spLocks noRot="1" noChangeAspect="1" noMove="1" noResize="1" noEditPoints="1" noAdjustHandles="1" noChangeArrowheads="1" noChangeShapeType="1" noTextEdit="1"/>
              </p:cNvSpPr>
              <p:nvPr/>
            </p:nvSpPr>
            <p:spPr>
              <a:xfrm>
                <a:off x="4265787" y="874484"/>
                <a:ext cx="4825662" cy="3510145"/>
              </a:xfrm>
              <a:prstGeom prst="rect">
                <a:avLst/>
              </a:prstGeom>
              <a:blipFill>
                <a:blip r:embed="rId3"/>
                <a:stretch>
                  <a:fillRect l="-885" t="-868"/>
                </a:stretch>
              </a:blipFill>
            </p:spPr>
            <p:txBody>
              <a:bodyPr/>
              <a:lstStyle/>
              <a:p>
                <a:r>
                  <a:rPr lang="en-GB">
                    <a:noFill/>
                  </a:rPr>
                  <a:t> </a:t>
                </a:r>
              </a:p>
            </p:txBody>
          </p:sp>
        </mc:Fallback>
      </mc:AlternateContent>
    </p:spTree>
    <p:extLst>
      <p:ext uri="{BB962C8B-B14F-4D97-AF65-F5344CB8AC3E}">
        <p14:creationId xmlns:p14="http://schemas.microsoft.com/office/powerpoint/2010/main" val="26396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D4A3-01CA-49AD-96E1-FD921A451606}"/>
              </a:ext>
            </a:extLst>
          </p:cNvPr>
          <p:cNvSpPr>
            <a:spLocks noGrp="1"/>
          </p:cNvSpPr>
          <p:nvPr>
            <p:ph type="title"/>
          </p:nvPr>
        </p:nvSpPr>
        <p:spPr>
          <a:xfrm>
            <a:off x="160631" y="190329"/>
            <a:ext cx="8753475" cy="461665"/>
          </a:xfrm>
        </p:spPr>
        <p:txBody>
          <a:bodyPr/>
          <a:lstStyle/>
          <a:p>
            <a:r>
              <a:rPr lang="en-US" dirty="0"/>
              <a:t>Solution 9 </a:t>
            </a:r>
            <a:endParaRPr lang="en-GB" dirty="0"/>
          </a:p>
        </p:txBody>
      </p:sp>
      <p:sp>
        <p:nvSpPr>
          <p:cNvPr id="3" name="Slide Number Placeholder 2">
            <a:extLst>
              <a:ext uri="{FF2B5EF4-FFF2-40B4-BE49-F238E27FC236}">
                <a16:creationId xmlns:a16="http://schemas.microsoft.com/office/drawing/2014/main" id="{10F722A7-72A0-4A09-BF2E-C733DB6BA74B}"/>
              </a:ext>
            </a:extLst>
          </p:cNvPr>
          <p:cNvSpPr>
            <a:spLocks noGrp="1"/>
          </p:cNvSpPr>
          <p:nvPr>
            <p:ph type="sldNum" sz="quarter" idx="12"/>
          </p:nvPr>
        </p:nvSpPr>
        <p:spPr/>
        <p:txBody>
          <a:bodyPr/>
          <a:lstStyle/>
          <a:p>
            <a:fld id="{8836216C-5BC3-7C44-80F8-E30864FFC228}" type="slidenum">
              <a:rPr lang="en-US" smtClean="0"/>
              <a:t>57</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B45244C-2E41-482A-AA16-F98593C7DA96}"/>
                  </a:ext>
                </a:extLst>
              </p:cNvPr>
              <p:cNvSpPr txBox="1">
                <a:spLocks/>
              </p:cNvSpPr>
              <p:nvPr/>
            </p:nvSpPr>
            <p:spPr>
              <a:xfrm>
                <a:off x="4248807" y="1067560"/>
                <a:ext cx="5006295" cy="2941499"/>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A(</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b="0" i="0" smtClean="0">
                            <a:latin typeface="Cambria Math" panose="02040503050406030204" pitchFamily="18" charset="0"/>
                          </a:rPr>
                          <m:t>amp</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o</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V</m:t>
                        </m:r>
                      </m:e>
                      <m:sub>
                        <m:r>
                          <m:rPr>
                            <m:sty m:val="p"/>
                          </m:rPr>
                          <a:rPr lang="en-US" i="0">
                            <a:latin typeface="Cambria Math" panose="02040503050406030204" pitchFamily="18" charset="0"/>
                          </a:rPr>
                          <m:t>o</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o</m:t>
                        </m:r>
                      </m:sub>
                    </m:sSub>
                  </m:oMath>
                </a14:m>
                <a:r>
                  <a:rPr lang="en-US" dirty="0"/>
                  <a:t>=A  </a:t>
                </a:r>
                <a14:m>
                  <m:oMath xmlns:m="http://schemas.openxmlformats.org/officeDocument/2006/math">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amp</m:t>
                            </m:r>
                          </m:sub>
                        </m:sSub>
                      </m:num>
                      <m:den>
                        <m:r>
                          <a:rPr lang="en-US" sz="2000" b="0" i="0" smtClean="0">
                            <a:latin typeface="Cambria Math" panose="02040503050406030204" pitchFamily="18" charset="0"/>
                          </a:rPr>
                          <m:t>1+</m:t>
                        </m:r>
                        <m:r>
                          <m:rPr>
                            <m:sty m:val="p"/>
                          </m:rPr>
                          <a:rPr lang="en-US" sz="2000" b="0" i="0" smtClean="0">
                            <a:latin typeface="Cambria Math" panose="02040503050406030204" pitchFamily="18" charset="0"/>
                          </a:rPr>
                          <m:t>A</m:t>
                        </m:r>
                      </m:den>
                    </m:f>
                  </m:oMath>
                </a14:m>
                <a:endParaRPr lang="en-US" sz="2000" dirty="0"/>
              </a:p>
              <a:p>
                <a:r>
                  <a:rPr lang="en-US" sz="2000" dirty="0"/>
                  <a:t>For very high gain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o</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V</m:t>
                        </m:r>
                      </m:e>
                      <m:sub>
                        <m:r>
                          <m:rPr>
                            <m:sty m:val="p"/>
                          </m:rPr>
                          <a:rPr lang="en-US" sz="2000" b="0" i="0" smtClean="0">
                            <a:latin typeface="Cambria Math" panose="02040503050406030204" pitchFamily="18" charset="0"/>
                          </a:rPr>
                          <m:t>n</m:t>
                        </m:r>
                      </m:sub>
                    </m:sSub>
                    <m:r>
                      <a:rPr lang="en-US" sz="2000" b="0" i="1" smtClean="0">
                        <a:latin typeface="Cambria Math" panose="02040503050406030204" pitchFamily="18" charset="0"/>
                      </a:rPr>
                      <m:t>.</m:t>
                    </m:r>
                  </m:oMath>
                </a14:m>
                <a:endParaRPr lang="en-US" sz="2000" b="0" dirty="0"/>
              </a:p>
              <a:p>
                <a:r>
                  <a:rPr lang="en-US" sz="2000" dirty="0"/>
                  <a:t>And hence </a:t>
                </a:r>
                <a14:m>
                  <m:oMath xmlns:m="http://schemas.openxmlformats.org/officeDocument/2006/math">
                    <m:acc>
                      <m:accPr>
                        <m:chr m:val="̅"/>
                        <m:ctrlPr>
                          <a:rPr lang="en-US" sz="2000" i="1" smtClean="0">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o</m:t>
                            </m:r>
                          </m:sub>
                          <m:sup>
                            <m:r>
                              <a:rPr lang="en-US" sz="2000" i="0">
                                <a:latin typeface="Cambria Math" panose="02040503050406030204" pitchFamily="18" charset="0"/>
                              </a:rPr>
                              <m:t>2</m:t>
                            </m:r>
                          </m:sup>
                        </m:sSubSup>
                      </m:e>
                    </m:acc>
                  </m:oMath>
                </a14:m>
                <a:r>
                  <a:rPr lang="en-US" sz="2000" dirty="0"/>
                  <a:t>= </a:t>
                </a:r>
                <a14:m>
                  <m:oMath xmlns:m="http://schemas.openxmlformats.org/officeDocument/2006/math">
                    <m:acc>
                      <m:accPr>
                        <m:chr m:val="̅"/>
                        <m:ctrlPr>
                          <a:rPr lang="en-US" sz="2000" i="1">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amp</m:t>
                            </m:r>
                          </m:sub>
                          <m:sup>
                            <m:r>
                              <a:rPr lang="en-US" sz="2000" i="0">
                                <a:latin typeface="Cambria Math" panose="02040503050406030204" pitchFamily="18" charset="0"/>
                              </a:rPr>
                              <m:t>2</m:t>
                            </m:r>
                          </m:sup>
                        </m:sSubSup>
                      </m:e>
                    </m:acc>
                  </m:oMath>
                </a14:m>
                <a:r>
                  <a:rPr lang="en-US" sz="2000" dirty="0"/>
                  <a:t> </a:t>
                </a:r>
              </a:p>
              <a:p>
                <a:endParaRPr lang="en-US" dirty="0"/>
              </a:p>
            </p:txBody>
          </p:sp>
        </mc:Choice>
        <mc:Fallback xmlns="">
          <p:sp>
            <p:nvSpPr>
              <p:cNvPr id="7" name="Content Placeholder 2">
                <a:extLst>
                  <a:ext uri="{FF2B5EF4-FFF2-40B4-BE49-F238E27FC236}">
                    <a16:creationId xmlns:a16="http://schemas.microsoft.com/office/drawing/2014/main" id="{4B45244C-2E41-482A-AA16-F98593C7DA96}"/>
                  </a:ext>
                </a:extLst>
              </p:cNvPr>
              <p:cNvSpPr txBox="1">
                <a:spLocks noRot="1" noChangeAspect="1" noMove="1" noResize="1" noEditPoints="1" noAdjustHandles="1" noChangeArrowheads="1" noChangeShapeType="1" noTextEdit="1"/>
              </p:cNvSpPr>
              <p:nvPr/>
            </p:nvSpPr>
            <p:spPr>
              <a:xfrm>
                <a:off x="4248807" y="1067560"/>
                <a:ext cx="5006295" cy="2941499"/>
              </a:xfrm>
              <a:prstGeom prst="rect">
                <a:avLst/>
              </a:prstGeom>
              <a:blipFill>
                <a:blip r:embed="rId2"/>
                <a:stretch>
                  <a:fillRect l="-1096" t="-1035"/>
                </a:stretch>
              </a:blipFill>
            </p:spPr>
            <p:txBody>
              <a:bodyPr/>
              <a:lstStyle/>
              <a:p>
                <a:r>
                  <a:rPr lang="en-GB">
                    <a:noFill/>
                  </a:rPr>
                  <a:t> </a:t>
                </a:r>
              </a:p>
            </p:txBody>
          </p:sp>
        </mc:Fallback>
      </mc:AlternateContent>
      <p:pic>
        <p:nvPicPr>
          <p:cNvPr id="9" name="Picture 8" descr="Diagram&#10;&#10;Description automatically generated">
            <a:extLst>
              <a:ext uri="{FF2B5EF4-FFF2-40B4-BE49-F238E27FC236}">
                <a16:creationId xmlns:a16="http://schemas.microsoft.com/office/drawing/2014/main" id="{59D43E65-F4BA-48A1-BD0D-5C1D322542F3}"/>
              </a:ext>
            </a:extLst>
          </p:cNvPr>
          <p:cNvPicPr>
            <a:picLocks noChangeAspect="1"/>
          </p:cNvPicPr>
          <p:nvPr/>
        </p:nvPicPr>
        <p:blipFill>
          <a:blip r:embed="rId3"/>
          <a:stretch>
            <a:fillRect/>
          </a:stretch>
        </p:blipFill>
        <p:spPr>
          <a:xfrm>
            <a:off x="212709" y="971921"/>
            <a:ext cx="4165799" cy="2732976"/>
          </a:xfrm>
          <a:prstGeom prst="rect">
            <a:avLst/>
          </a:prstGeom>
        </p:spPr>
      </p:pic>
    </p:spTree>
    <p:extLst>
      <p:ext uri="{BB962C8B-B14F-4D97-AF65-F5344CB8AC3E}">
        <p14:creationId xmlns:p14="http://schemas.microsoft.com/office/powerpoint/2010/main" val="141404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B860-3589-4371-9A40-8BC3B57C2F2E}"/>
              </a:ext>
            </a:extLst>
          </p:cNvPr>
          <p:cNvSpPr>
            <a:spLocks noGrp="1"/>
          </p:cNvSpPr>
          <p:nvPr>
            <p:ph type="title"/>
          </p:nvPr>
        </p:nvSpPr>
        <p:spPr/>
        <p:txBody>
          <a:bodyPr/>
          <a:lstStyle/>
          <a:p>
            <a:r>
              <a:rPr lang="en-US" dirty="0"/>
              <a:t>Solution 9</a:t>
            </a:r>
            <a:endParaRPr lang="en-GB" dirty="0"/>
          </a:p>
        </p:txBody>
      </p:sp>
      <p:sp>
        <p:nvSpPr>
          <p:cNvPr id="3" name="Slide Number Placeholder 2">
            <a:extLst>
              <a:ext uri="{FF2B5EF4-FFF2-40B4-BE49-F238E27FC236}">
                <a16:creationId xmlns:a16="http://schemas.microsoft.com/office/drawing/2014/main" id="{F4CDCE79-A562-4BA0-9541-1DB759535FEC}"/>
              </a:ext>
            </a:extLst>
          </p:cNvPr>
          <p:cNvSpPr>
            <a:spLocks noGrp="1"/>
          </p:cNvSpPr>
          <p:nvPr>
            <p:ph type="sldNum" sz="quarter" idx="12"/>
          </p:nvPr>
        </p:nvSpPr>
        <p:spPr/>
        <p:txBody>
          <a:bodyPr/>
          <a:lstStyle/>
          <a:p>
            <a:fld id="{8836216C-5BC3-7C44-80F8-E30864FFC228}" type="slidenum">
              <a:rPr lang="en-US" smtClean="0"/>
              <a:t>58</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AC528B3-D227-4F92-B97E-23A7CDF6598E}"/>
                  </a:ext>
                </a:extLst>
              </p:cNvPr>
              <p:cNvSpPr txBox="1">
                <a:spLocks/>
              </p:cNvSpPr>
              <p:nvPr/>
            </p:nvSpPr>
            <p:spPr>
              <a:xfrm>
                <a:off x="4264572" y="1034984"/>
                <a:ext cx="5034726" cy="3583502"/>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-A(</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b="0" i="0" smtClean="0">
                            <a:latin typeface="Cambria Math" panose="02040503050406030204" pitchFamily="18" charset="0"/>
                          </a:rPr>
                          <m:t>out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RF</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V</m:t>
                        </m:r>
                      </m:e>
                      <m:sub>
                        <m:r>
                          <m:rPr>
                            <m:sty m:val="p"/>
                          </m:rPr>
                          <a:rPr lang="en-US" i="0">
                            <a:latin typeface="Cambria Math" panose="02040503050406030204" pitchFamily="18" charset="0"/>
                          </a:rPr>
                          <m:t>o</m:t>
                        </m:r>
                        <m:r>
                          <m:rPr>
                            <m:sty m:val="p"/>
                          </m:rPr>
                          <a:rPr lang="en-US" b="0" i="0" smtClean="0">
                            <a:latin typeface="Cambria Math" panose="02040503050406030204" pitchFamily="18" charset="0"/>
                          </a:rPr>
                          <m:t>ut</m:t>
                        </m:r>
                      </m:sub>
                    </m:sSub>
                  </m:oMath>
                </a14:m>
                <a:endParaRPr lang="en-US" dirty="0"/>
              </a:p>
              <a:p>
                <a:r>
                  <a:rPr lang="en-US" sz="2000" dirty="0"/>
                  <a:t>Again for high gain condition </a:t>
                </a:r>
                <a14:m>
                  <m:oMath xmlns:m="http://schemas.openxmlformats.org/officeDocument/2006/math">
                    <m:acc>
                      <m:accPr>
                        <m:chr m:val="̅"/>
                        <m:ctrlPr>
                          <a:rPr lang="en-US" sz="2000" i="1" smtClean="0">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o</m:t>
                            </m:r>
                          </m:sub>
                          <m:sup>
                            <m:r>
                              <a:rPr lang="en-US" sz="2000" i="0">
                                <a:latin typeface="Cambria Math" panose="02040503050406030204" pitchFamily="18" charset="0"/>
                              </a:rPr>
                              <m:t>2</m:t>
                            </m:r>
                          </m:sup>
                        </m:sSubSup>
                      </m:e>
                    </m:acc>
                  </m:oMath>
                </a14:m>
                <a:r>
                  <a:rPr lang="en-US" sz="2000" dirty="0"/>
                  <a:t>= </a:t>
                </a:r>
                <a14:m>
                  <m:oMath xmlns:m="http://schemas.openxmlformats.org/officeDocument/2006/math">
                    <m:acc>
                      <m:accPr>
                        <m:chr m:val="̅"/>
                        <m:ctrlPr>
                          <a:rPr lang="en-US" sz="2000" i="1">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RF</m:t>
                            </m:r>
                          </m:sub>
                          <m:sup>
                            <m:r>
                              <a:rPr lang="en-US" sz="2000" i="0">
                                <a:latin typeface="Cambria Math" panose="02040503050406030204" pitchFamily="18" charset="0"/>
                              </a:rPr>
                              <m:t>2</m:t>
                            </m:r>
                          </m:sup>
                        </m:sSubSup>
                      </m:e>
                    </m:acc>
                    <m:r>
                      <a:rPr lang="en-US" sz="2000" b="0" i="1" smtClean="0">
                        <a:latin typeface="Cambria Math" panose="02040503050406030204" pitchFamily="18" charset="0"/>
                      </a:rPr>
                      <m:t>.</m:t>
                    </m:r>
                  </m:oMath>
                </a14:m>
                <a:endParaRPr lang="en-US" sz="2000" b="0" dirty="0"/>
              </a:p>
              <a:p>
                <a:r>
                  <a:rPr lang="en-US" sz="2000" dirty="0"/>
                  <a:t>Total output noise </a:t>
                </a:r>
                <a14:m>
                  <m:oMath xmlns:m="http://schemas.openxmlformats.org/officeDocument/2006/math">
                    <m:acc>
                      <m:accPr>
                        <m:chr m:val="̅"/>
                        <m:ctrlPr>
                          <a:rPr lang="en-US" sz="2000" i="1" smtClean="0">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o</m:t>
                            </m:r>
                          </m:sub>
                          <m:sup>
                            <m:r>
                              <a:rPr lang="en-US" sz="2000" i="0">
                                <a:latin typeface="Cambria Math" panose="02040503050406030204" pitchFamily="18" charset="0"/>
                              </a:rPr>
                              <m:t>2</m:t>
                            </m:r>
                          </m:sup>
                        </m:sSubSup>
                      </m:e>
                    </m:acc>
                  </m:oMath>
                </a14:m>
                <a:r>
                  <a:rPr lang="en-US" sz="2000" dirty="0"/>
                  <a:t>= </a:t>
                </a:r>
                <a14:m>
                  <m:oMath xmlns:m="http://schemas.openxmlformats.org/officeDocument/2006/math">
                    <m:acc>
                      <m:accPr>
                        <m:chr m:val="̅"/>
                        <m:ctrlPr>
                          <a:rPr lang="en-US" sz="2000" i="1">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RF</m:t>
                            </m:r>
                          </m:sub>
                          <m:sup>
                            <m:r>
                              <a:rPr lang="en-US" sz="2000" i="0">
                                <a:latin typeface="Cambria Math" panose="02040503050406030204" pitchFamily="18" charset="0"/>
                              </a:rPr>
                              <m:t>2</m:t>
                            </m:r>
                          </m:sup>
                        </m:sSubSup>
                      </m:e>
                    </m:acc>
                  </m:oMath>
                </a14:m>
                <a:r>
                  <a:rPr lang="en-US" sz="2000" dirty="0"/>
                  <a:t> + </a:t>
                </a:r>
                <a14:m>
                  <m:oMath xmlns:m="http://schemas.openxmlformats.org/officeDocument/2006/math">
                    <m:acc>
                      <m:accPr>
                        <m:chr m:val="̅"/>
                        <m:ctrlPr>
                          <a:rPr lang="en-US" sz="2000" i="1">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V</m:t>
                            </m:r>
                          </m:e>
                          <m:sub>
                            <m:r>
                              <m:rPr>
                                <m:sty m:val="p"/>
                              </m:rPr>
                              <a:rPr lang="en-US" sz="2000" b="0" i="0" smtClean="0">
                                <a:latin typeface="Cambria Math" panose="02040503050406030204" pitchFamily="18" charset="0"/>
                              </a:rPr>
                              <m:t>amp</m:t>
                            </m:r>
                          </m:sub>
                          <m:sup>
                            <m:r>
                              <a:rPr lang="en-US" sz="2000">
                                <a:latin typeface="Cambria Math" panose="02040503050406030204" pitchFamily="18" charset="0"/>
                              </a:rPr>
                              <m:t>2</m:t>
                            </m:r>
                          </m:sup>
                        </m:sSubSup>
                      </m:e>
                    </m:acc>
                  </m:oMath>
                </a14:m>
                <a:endParaRPr lang="en-US" sz="2000" dirty="0"/>
              </a:p>
              <a:p>
                <a14:m>
                  <m:oMath xmlns:m="http://schemas.openxmlformats.org/officeDocument/2006/math">
                    <m:acc>
                      <m:accPr>
                        <m:chr m:val="̅"/>
                        <m:ctrlPr>
                          <a:rPr lang="en-US" sz="2000" i="1">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b="0" i="0" smtClean="0">
                                <a:latin typeface="Cambria Math" panose="02040503050406030204" pitchFamily="18" charset="0"/>
                              </a:rPr>
                              <m:t>I</m:t>
                            </m:r>
                          </m:e>
                          <m:sub>
                            <m:r>
                              <m:rPr>
                                <m:sty m:val="p"/>
                              </m:rPr>
                              <a:rPr lang="en-US" sz="2000" b="0" i="0" smtClean="0">
                                <a:latin typeface="Cambria Math" panose="02040503050406030204" pitchFamily="18" charset="0"/>
                              </a:rPr>
                              <m:t>n</m:t>
                            </m:r>
                          </m:sub>
                          <m:sup>
                            <m:r>
                              <a:rPr lang="en-US" sz="2000">
                                <a:latin typeface="Cambria Math" panose="02040503050406030204" pitchFamily="18" charset="0"/>
                              </a:rPr>
                              <m:t>2</m:t>
                            </m:r>
                          </m:sup>
                        </m:sSubSup>
                      </m:e>
                    </m:acc>
                    <m:r>
                      <a:rPr lang="en-US" sz="2000" i="1">
                        <a:latin typeface="Cambria Math" panose="02040503050406030204" pitchFamily="18" charset="0"/>
                      </a:rPr>
                      <m:t> </m:t>
                    </m:r>
                  </m:oMath>
                </a14:m>
                <a:r>
                  <a:rPr lang="en-US" sz="2000" dirty="0"/>
                  <a:t>= </a:t>
                </a:r>
                <a14:m>
                  <m:oMath xmlns:m="http://schemas.openxmlformats.org/officeDocument/2006/math">
                    <m:acc>
                      <m:accPr>
                        <m:chr m:val="̅"/>
                        <m:ctrlPr>
                          <a:rPr lang="en-US" sz="2000" i="1" smtClean="0">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V</m:t>
                            </m:r>
                          </m:e>
                          <m:sub>
                            <m:r>
                              <m:rPr>
                                <m:sty m:val="p"/>
                              </m:rPr>
                              <a:rPr lang="en-US" sz="2000" b="0" i="0" smtClean="0">
                                <a:latin typeface="Cambria Math" panose="02040503050406030204" pitchFamily="18" charset="0"/>
                              </a:rPr>
                              <m:t>RF</m:t>
                            </m:r>
                          </m:sub>
                          <m:sup>
                            <m:r>
                              <a:rPr lang="en-US" sz="2000" i="0">
                                <a:latin typeface="Cambria Math" panose="02040503050406030204" pitchFamily="18" charset="0"/>
                              </a:rPr>
                              <m:t>2</m:t>
                            </m:r>
                          </m:sup>
                        </m:sSubSup>
                      </m:e>
                    </m:acc>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F</m:t>
                        </m:r>
                      </m:sub>
                      <m:sup>
                        <m:r>
                          <a:rPr lang="en-US" sz="2000" b="0" i="0" smtClean="0">
                            <a:latin typeface="Cambria Math" panose="02040503050406030204" pitchFamily="18" charset="0"/>
                          </a:rPr>
                          <m:t>2</m:t>
                        </m:r>
                      </m:sup>
                    </m:sSubSup>
                  </m:oMath>
                </a14:m>
                <a:r>
                  <a:rPr lang="en-US" sz="2000" dirty="0"/>
                  <a:t> + </a:t>
                </a:r>
                <a14:m>
                  <m:oMath xmlns:m="http://schemas.openxmlformats.org/officeDocument/2006/math">
                    <m:acc>
                      <m:accPr>
                        <m:chr m:val="̅"/>
                        <m:ctrlPr>
                          <a:rPr lang="en-US" sz="2000" i="1">
                            <a:latin typeface="Cambria Math" panose="02040503050406030204" pitchFamily="18" charset="0"/>
                          </a:rPr>
                        </m:ctrlPr>
                      </m:accPr>
                      <m:e>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V</m:t>
                            </m:r>
                          </m:e>
                          <m:sub>
                            <m:r>
                              <m:rPr>
                                <m:sty m:val="p"/>
                              </m:rPr>
                              <a:rPr lang="en-US" sz="2000" b="0" i="0" smtClean="0">
                                <a:latin typeface="Cambria Math" panose="02040503050406030204" pitchFamily="18" charset="0"/>
                              </a:rPr>
                              <m:t>amp</m:t>
                            </m:r>
                          </m:sub>
                          <m:sup>
                            <m:r>
                              <a:rPr lang="en-US" sz="2000">
                                <a:latin typeface="Cambria Math" panose="02040503050406030204" pitchFamily="18" charset="0"/>
                              </a:rPr>
                              <m:t>2</m:t>
                            </m:r>
                          </m:sup>
                        </m:sSubSup>
                      </m:e>
                    </m:acc>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F</m:t>
                        </m:r>
                      </m:sub>
                      <m:sup>
                        <m:r>
                          <a:rPr lang="en-US" sz="2000" b="0" i="0" smtClean="0">
                            <a:latin typeface="Cambria Math" panose="02040503050406030204" pitchFamily="18" charset="0"/>
                          </a:rPr>
                          <m:t>2</m:t>
                        </m:r>
                      </m:sup>
                    </m:sSubSup>
                  </m:oMath>
                </a14:m>
                <a:endParaRPr lang="en-US" sz="2000" dirty="0"/>
              </a:p>
            </p:txBody>
          </p:sp>
        </mc:Choice>
        <mc:Fallback xmlns="">
          <p:sp>
            <p:nvSpPr>
              <p:cNvPr id="7" name="Content Placeholder 2">
                <a:extLst>
                  <a:ext uri="{FF2B5EF4-FFF2-40B4-BE49-F238E27FC236}">
                    <a16:creationId xmlns:a16="http://schemas.microsoft.com/office/drawing/2014/main" id="{0AC528B3-D227-4F92-B97E-23A7CDF6598E}"/>
                  </a:ext>
                </a:extLst>
              </p:cNvPr>
              <p:cNvSpPr txBox="1">
                <a:spLocks noRot="1" noChangeAspect="1" noMove="1" noResize="1" noEditPoints="1" noAdjustHandles="1" noChangeArrowheads="1" noChangeShapeType="1" noTextEdit="1"/>
              </p:cNvSpPr>
              <p:nvPr/>
            </p:nvSpPr>
            <p:spPr>
              <a:xfrm>
                <a:off x="4264572" y="1034984"/>
                <a:ext cx="5034726" cy="3583502"/>
              </a:xfrm>
              <a:prstGeom prst="rect">
                <a:avLst/>
              </a:prstGeom>
              <a:blipFill>
                <a:blip r:embed="rId2"/>
                <a:stretch>
                  <a:fillRect l="-1091" t="-1020"/>
                </a:stretch>
              </a:blipFill>
            </p:spPr>
            <p:txBody>
              <a:bodyPr/>
              <a:lstStyle/>
              <a:p>
                <a:r>
                  <a:rPr lang="en-GB">
                    <a:noFill/>
                  </a:rPr>
                  <a:t> </a:t>
                </a:r>
              </a:p>
            </p:txBody>
          </p:sp>
        </mc:Fallback>
      </mc:AlternateContent>
      <p:pic>
        <p:nvPicPr>
          <p:cNvPr id="11" name="Picture 10" descr="Diagram&#10;&#10;Description automatically generated">
            <a:extLst>
              <a:ext uri="{FF2B5EF4-FFF2-40B4-BE49-F238E27FC236}">
                <a16:creationId xmlns:a16="http://schemas.microsoft.com/office/drawing/2014/main" id="{AC02B7CB-091F-404F-92B1-CB689AF0FFAF}"/>
              </a:ext>
            </a:extLst>
          </p:cNvPr>
          <p:cNvPicPr>
            <a:picLocks noChangeAspect="1"/>
          </p:cNvPicPr>
          <p:nvPr/>
        </p:nvPicPr>
        <p:blipFill>
          <a:blip r:embed="rId3"/>
          <a:stretch>
            <a:fillRect/>
          </a:stretch>
        </p:blipFill>
        <p:spPr>
          <a:xfrm>
            <a:off x="362942" y="1034983"/>
            <a:ext cx="3988005" cy="2616334"/>
          </a:xfrm>
          <a:prstGeom prst="rect">
            <a:avLst/>
          </a:prstGeom>
        </p:spPr>
      </p:pic>
    </p:spTree>
    <p:extLst>
      <p:ext uri="{BB962C8B-B14F-4D97-AF65-F5344CB8AC3E}">
        <p14:creationId xmlns:p14="http://schemas.microsoft.com/office/powerpoint/2010/main" val="360000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52BD-A921-4CB2-A85D-A4491EDB8361}"/>
              </a:ext>
            </a:extLst>
          </p:cNvPr>
          <p:cNvSpPr>
            <a:spLocks noGrp="1"/>
          </p:cNvSpPr>
          <p:nvPr>
            <p:ph type="title"/>
          </p:nvPr>
        </p:nvSpPr>
        <p:spPr/>
        <p:txBody>
          <a:bodyPr/>
          <a:lstStyle/>
          <a:p>
            <a:r>
              <a:rPr lang="en-US" dirty="0"/>
              <a:t>Problem 10.1(10 min) </a:t>
            </a:r>
            <a:endParaRPr lang="en-GB" dirty="0"/>
          </a:p>
        </p:txBody>
      </p:sp>
      <p:sp>
        <p:nvSpPr>
          <p:cNvPr id="3" name="Slide Number Placeholder 2">
            <a:extLst>
              <a:ext uri="{FF2B5EF4-FFF2-40B4-BE49-F238E27FC236}">
                <a16:creationId xmlns:a16="http://schemas.microsoft.com/office/drawing/2014/main" id="{5C37A7D0-FF91-4B26-AE46-C023E40EF8C4}"/>
              </a:ext>
            </a:extLst>
          </p:cNvPr>
          <p:cNvSpPr>
            <a:spLocks noGrp="1"/>
          </p:cNvSpPr>
          <p:nvPr>
            <p:ph type="sldNum" sz="quarter" idx="12"/>
          </p:nvPr>
        </p:nvSpPr>
        <p:spPr/>
        <p:txBody>
          <a:bodyPr/>
          <a:lstStyle/>
          <a:p>
            <a:fld id="{8836216C-5BC3-7C44-80F8-E30864FFC228}" type="slidenum">
              <a:rPr lang="en-US" smtClean="0"/>
              <a:t>59</a:t>
            </a:fld>
            <a:endParaRPr lang="en-US"/>
          </a:p>
        </p:txBody>
      </p:sp>
      <p:pic>
        <p:nvPicPr>
          <p:cNvPr id="6" name="Picture 5" descr="Diagram, schematic&#10;&#10;Description automatically generated">
            <a:extLst>
              <a:ext uri="{FF2B5EF4-FFF2-40B4-BE49-F238E27FC236}">
                <a16:creationId xmlns:a16="http://schemas.microsoft.com/office/drawing/2014/main" id="{DF0BC426-0276-4A42-8846-6EC07B2EE516}"/>
              </a:ext>
            </a:extLst>
          </p:cNvPr>
          <p:cNvPicPr>
            <a:picLocks noChangeAspect="1"/>
          </p:cNvPicPr>
          <p:nvPr/>
        </p:nvPicPr>
        <p:blipFill>
          <a:blip r:embed="rId2"/>
          <a:stretch>
            <a:fillRect/>
          </a:stretch>
        </p:blipFill>
        <p:spPr>
          <a:xfrm>
            <a:off x="1692339" y="667759"/>
            <a:ext cx="5838148" cy="2500208"/>
          </a:xfrm>
          <a:prstGeom prst="rect">
            <a:avLst/>
          </a:prstGeom>
        </p:spPr>
      </p:pic>
      <p:sp>
        <p:nvSpPr>
          <p:cNvPr id="8" name="Content Placeholder 2">
            <a:extLst>
              <a:ext uri="{FF2B5EF4-FFF2-40B4-BE49-F238E27FC236}">
                <a16:creationId xmlns:a16="http://schemas.microsoft.com/office/drawing/2014/main" id="{2DC58A05-E2F5-421E-8F8C-E5B4A505045B}"/>
              </a:ext>
            </a:extLst>
          </p:cNvPr>
          <p:cNvSpPr txBox="1">
            <a:spLocks/>
          </p:cNvSpPr>
          <p:nvPr/>
        </p:nvSpPr>
        <p:spPr>
          <a:xfrm>
            <a:off x="63062" y="3167967"/>
            <a:ext cx="9222827" cy="1398663"/>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Calculate the input referred noise contribution at low frequencies from the transistors M</a:t>
            </a:r>
            <a:r>
              <a:rPr lang="en-US" baseline="-25000" dirty="0"/>
              <a:t>1A</a:t>
            </a:r>
            <a:r>
              <a:rPr lang="en-US" dirty="0"/>
              <a:t> , M</a:t>
            </a:r>
            <a:r>
              <a:rPr lang="en-US" baseline="-25000" dirty="0"/>
              <a:t>1B</a:t>
            </a:r>
            <a:r>
              <a:rPr lang="en-US" dirty="0"/>
              <a:t> , M</a:t>
            </a:r>
            <a:r>
              <a:rPr lang="en-US" baseline="-25000" dirty="0"/>
              <a:t>2A</a:t>
            </a:r>
            <a:r>
              <a:rPr lang="en-US" dirty="0"/>
              <a:t> and M</a:t>
            </a:r>
            <a:r>
              <a:rPr lang="en-US" baseline="-25000" dirty="0"/>
              <a:t>2B</a:t>
            </a:r>
            <a:r>
              <a:rPr lang="en-US" dirty="0"/>
              <a:t>? Assume the trans-conductance of transistors M</a:t>
            </a:r>
            <a:r>
              <a:rPr lang="en-US" baseline="-25000" dirty="0"/>
              <a:t>1A</a:t>
            </a:r>
            <a:r>
              <a:rPr lang="en-US" dirty="0"/>
              <a:t> and M</a:t>
            </a:r>
            <a:r>
              <a:rPr lang="en-US" baseline="-25000" dirty="0"/>
              <a:t>1B</a:t>
            </a:r>
            <a:r>
              <a:rPr lang="en-US" dirty="0"/>
              <a:t> is gm</a:t>
            </a:r>
            <a:r>
              <a:rPr lang="en-US" baseline="-25000" dirty="0"/>
              <a:t>n</a:t>
            </a:r>
            <a:r>
              <a:rPr lang="en-US" dirty="0"/>
              <a:t> and trans-conductance of M</a:t>
            </a:r>
            <a:r>
              <a:rPr lang="en-US" baseline="-25000" dirty="0"/>
              <a:t>2A</a:t>
            </a:r>
            <a:r>
              <a:rPr lang="en-US" dirty="0"/>
              <a:t> and M</a:t>
            </a:r>
            <a:r>
              <a:rPr lang="en-US" baseline="-25000" dirty="0"/>
              <a:t>2B  </a:t>
            </a:r>
            <a:r>
              <a:rPr lang="en-US" dirty="0"/>
              <a:t>is gm</a:t>
            </a:r>
            <a:r>
              <a:rPr lang="en-US" baseline="-25000" dirty="0"/>
              <a:t>p</a:t>
            </a:r>
            <a:r>
              <a:rPr lang="en-US" dirty="0"/>
              <a:t>.</a:t>
            </a:r>
          </a:p>
          <a:p>
            <a:r>
              <a:rPr lang="en-US" dirty="0"/>
              <a:t>Consider only thermal noise of the transistors.  Low frequency means frequencies much less that the dominant pole.</a:t>
            </a:r>
          </a:p>
        </p:txBody>
      </p:sp>
    </p:spTree>
    <p:extLst>
      <p:ext uri="{BB962C8B-B14F-4D97-AF65-F5344CB8AC3E}">
        <p14:creationId xmlns:p14="http://schemas.microsoft.com/office/powerpoint/2010/main" val="321473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8836216C-5BC3-7C44-80F8-E30864FFC228}" type="slidenum">
              <a:rPr lang="en-US" smtClean="0"/>
              <a:t>6</a:t>
            </a:fld>
            <a:endParaRPr lang="en-US"/>
          </a:p>
        </p:txBody>
      </p:sp>
      <p:sp>
        <p:nvSpPr>
          <p:cNvPr id="7" name="Title 6">
            <a:extLst>
              <a:ext uri="{FF2B5EF4-FFF2-40B4-BE49-F238E27FC236}">
                <a16:creationId xmlns:a16="http://schemas.microsoft.com/office/drawing/2014/main" id="{4C7B4543-0917-4014-93B6-0D8BE7EC1B6C}"/>
              </a:ext>
            </a:extLst>
          </p:cNvPr>
          <p:cNvSpPr>
            <a:spLocks noGrp="1"/>
          </p:cNvSpPr>
          <p:nvPr>
            <p:ph type="title"/>
          </p:nvPr>
        </p:nvSpPr>
        <p:spPr>
          <a:xfrm>
            <a:off x="-69111" y="0"/>
            <a:ext cx="8753475" cy="461665"/>
          </a:xfrm>
        </p:spPr>
        <p:txBody>
          <a:bodyPr/>
          <a:lstStyle/>
          <a:p>
            <a:r>
              <a:rPr lang="en-US" dirty="0"/>
              <a:t>Problem 2 (10-MIN)</a:t>
            </a:r>
            <a:endParaRPr lang="en-GB" dirty="0"/>
          </a:p>
        </p:txBody>
      </p:sp>
      <p:pic>
        <p:nvPicPr>
          <p:cNvPr id="8" name="Picture 7" descr="Diagram, schematic&#10;&#10;Description automatically generated">
            <a:extLst>
              <a:ext uri="{FF2B5EF4-FFF2-40B4-BE49-F238E27FC236}">
                <a16:creationId xmlns:a16="http://schemas.microsoft.com/office/drawing/2014/main" id="{55347449-EB57-4CCC-9F3B-0501F311EE13}"/>
              </a:ext>
            </a:extLst>
          </p:cNvPr>
          <p:cNvPicPr>
            <a:picLocks noChangeAspect="1"/>
          </p:cNvPicPr>
          <p:nvPr/>
        </p:nvPicPr>
        <p:blipFill>
          <a:blip r:embed="rId2"/>
          <a:stretch>
            <a:fillRect/>
          </a:stretch>
        </p:blipFill>
        <p:spPr>
          <a:xfrm>
            <a:off x="1783403" y="526990"/>
            <a:ext cx="2228500" cy="4301682"/>
          </a:xfrm>
          <a:prstGeom prst="rect">
            <a:avLst/>
          </a:prstGeom>
        </p:spPr>
      </p:pic>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42A3CBAE-086B-4FC2-B1B0-555D053AA647}"/>
                  </a:ext>
                </a:extLst>
              </p:cNvPr>
              <p:cNvSpPr txBox="1">
                <a:spLocks/>
              </p:cNvSpPr>
              <p:nvPr/>
            </p:nvSpPr>
            <p:spPr>
              <a:xfrm>
                <a:off x="4256690" y="646386"/>
                <a:ext cx="4657416" cy="3957047"/>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latin typeface="Cambria Math" panose="02040503050406030204" pitchFamily="18" charset="0"/>
                    <a:ea typeface="Cambria Math" panose="02040503050406030204" pitchFamily="18" charset="0"/>
                  </a:rPr>
                  <a:t>Resistor R</a:t>
                </a:r>
                <a:r>
                  <a:rPr lang="en-US" baseline="-25000"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and capacitor C are connected in series. </a:t>
                </a:r>
              </a:p>
              <a:p>
                <a:r>
                  <a:rPr lang="en-US" dirty="0">
                    <a:latin typeface="Cambria Math" panose="02040503050406030204" pitchFamily="18" charset="0"/>
                    <a:ea typeface="Cambria Math" panose="02040503050406030204" pitchFamily="18" charset="0"/>
                  </a:rPr>
                  <a:t>In Figure A, calculate integrated noise across the capacitor? Also calculate the same when resistor R is increased to 2R as in Figure B?</a:t>
                </a:r>
              </a:p>
              <a:p>
                <a:r>
                  <a:rPr lang="en-US" dirty="0">
                    <a:latin typeface="Cambria Math" panose="02040503050406030204" pitchFamily="18" charset="0"/>
                    <a:ea typeface="Cambria Math" panose="02040503050406030204" pitchFamily="18" charset="0"/>
                  </a:rPr>
                  <a:t>Plot the noise voltage power spectral density in both cases across the capacitors with frequency? Take R=1k</a:t>
                </a:r>
                <a:r>
                  <a:rPr lang="el-GR" dirty="0">
                    <a:latin typeface="Cambria Math" panose="02040503050406030204" pitchFamily="18" charset="0"/>
                    <a:ea typeface="Cambria Math" panose="02040503050406030204" pitchFamily="18" charset="0"/>
                    <a:cs typeface="Times New Roman" panose="02020603050405020304" pitchFamily="18" charset="0"/>
                  </a:rPr>
                  <a:t>Ω</a:t>
                </a:r>
                <a:r>
                  <a:rPr lang="en-US" dirty="0">
                    <a:latin typeface="Cambria Math" panose="02040503050406030204" pitchFamily="18" charset="0"/>
                    <a:ea typeface="Cambria Math" panose="02040503050406030204" pitchFamily="18" charset="0"/>
                  </a:rPr>
                  <a:t> and C=1pF , T=300 K , k=</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1.38∗10</m:t>
                        </m:r>
                      </m:e>
                      <m:sup>
                        <m:r>
                          <a:rPr lang="en-US" b="0" i="1" smtClean="0">
                            <a:latin typeface="Cambria Math" panose="02040503050406030204" pitchFamily="18" charset="0"/>
                            <a:ea typeface="Cambria Math" panose="02040503050406030204" pitchFamily="18" charset="0"/>
                          </a:rPr>
                          <m:t>−23</m:t>
                        </m:r>
                      </m:sup>
                    </m:sSup>
                    <m:r>
                      <a:rPr lang="en-US" b="0" i="0" smtClean="0">
                        <a:latin typeface="Cambria Math" panose="02040503050406030204" pitchFamily="18" charset="0"/>
                        <a:ea typeface="Cambria Math" panose="02040503050406030204" pitchFamily="18" charset="0"/>
                      </a:rPr>
                      <m:t> </m:t>
                    </m:r>
                    <m:sSup>
                      <m:sSupPr>
                        <m:ctrlPr>
                          <a:rPr lang="en-US" i="1" dirty="0" smtClean="0">
                            <a:latin typeface="Cambria Math" panose="02040503050406030204" pitchFamily="18" charset="0"/>
                            <a:ea typeface="Cambria Math" panose="02040503050406030204" pitchFamily="18" charset="0"/>
                          </a:rPr>
                        </m:ctrlPr>
                      </m:sSupPr>
                      <m:e>
                        <m:r>
                          <m:rPr>
                            <m:sty m:val="p"/>
                          </m:rPr>
                          <a:rPr lang="en-US" b="0" i="0" dirty="0" smtClean="0">
                            <a:latin typeface="Cambria Math" panose="02040503050406030204" pitchFamily="18" charset="0"/>
                            <a:ea typeface="Cambria Math" panose="02040503050406030204" pitchFamily="18" charset="0"/>
                          </a:rPr>
                          <m:t>JK</m:t>
                        </m:r>
                      </m:e>
                      <m:sup>
                        <m:r>
                          <a:rPr lang="en-US" b="0" i="1" dirty="0" smtClean="0">
                            <a:latin typeface="Cambria Math" panose="02040503050406030204" pitchFamily="18" charset="0"/>
                            <a:ea typeface="Cambria Math" panose="02040503050406030204" pitchFamily="18" charset="0"/>
                          </a:rPr>
                          <m:t>−1</m:t>
                        </m:r>
                      </m:sup>
                    </m:sSup>
                    <m:r>
                      <a:rPr lang="en-US" b="0" i="1" dirty="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In the second case change the value of the resistance to 2k</a:t>
                </a:r>
                <a:r>
                  <a:rPr lang="el-GR" dirty="0">
                    <a:latin typeface="Cambria Math" panose="02040503050406030204" pitchFamily="18" charset="0"/>
                    <a:ea typeface="Cambria Math" panose="02040503050406030204" pitchFamily="18" charset="0"/>
                    <a:cs typeface="Times New Roman" panose="02020603050405020304" pitchFamily="18" charset="0"/>
                  </a:rPr>
                  <a:t>Ω</a:t>
                </a:r>
                <a:r>
                  <a:rPr lang="en-US" dirty="0">
                    <a:latin typeface="Cambria Math" panose="02040503050406030204" pitchFamily="18" charset="0"/>
                    <a:ea typeface="Cambria Math" panose="02040503050406030204" pitchFamily="18" charset="0"/>
                  </a:rPr>
                  <a:t>.</a:t>
                </a:r>
              </a:p>
              <a:p>
                <a:pPr marL="0" indent="0">
                  <a:buNone/>
                </a:pPr>
                <a:r>
                  <a:rPr lang="en-US" baseline="-25000" dirty="0"/>
                  <a:t>       </a:t>
                </a:r>
              </a:p>
              <a:p>
                <a:pPr marL="0" indent="0">
                  <a:buNone/>
                </a:pPr>
                <a:r>
                  <a:rPr lang="en-US" baseline="-25000" dirty="0"/>
                  <a:t>              </a:t>
                </a:r>
                <a:endParaRPr lang="en-US" dirty="0"/>
              </a:p>
            </p:txBody>
          </p:sp>
        </mc:Choice>
        <mc:Fallback xmlns="">
          <p:sp>
            <p:nvSpPr>
              <p:cNvPr id="18" name="Content Placeholder 2">
                <a:extLst>
                  <a:ext uri="{FF2B5EF4-FFF2-40B4-BE49-F238E27FC236}">
                    <a16:creationId xmlns:a16="http://schemas.microsoft.com/office/drawing/2014/main" id="{42A3CBAE-086B-4FC2-B1B0-555D053AA647}"/>
                  </a:ext>
                </a:extLst>
              </p:cNvPr>
              <p:cNvSpPr txBox="1">
                <a:spLocks noRot="1" noChangeAspect="1" noMove="1" noResize="1" noEditPoints="1" noAdjustHandles="1" noChangeArrowheads="1" noChangeShapeType="1" noTextEdit="1"/>
              </p:cNvSpPr>
              <p:nvPr/>
            </p:nvSpPr>
            <p:spPr>
              <a:xfrm>
                <a:off x="4256690" y="646386"/>
                <a:ext cx="4657416" cy="3957047"/>
              </a:xfrm>
              <a:prstGeom prst="rect">
                <a:avLst/>
              </a:prstGeom>
              <a:blipFill>
                <a:blip r:embed="rId3"/>
                <a:stretch>
                  <a:fillRect l="-785" t="-924" r="-1571"/>
                </a:stretch>
              </a:blipFill>
            </p:spPr>
            <p:txBody>
              <a:bodyPr/>
              <a:lstStyle/>
              <a:p>
                <a:r>
                  <a:rPr lang="en-GB">
                    <a:noFill/>
                  </a:rPr>
                  <a:t> </a:t>
                </a:r>
              </a:p>
            </p:txBody>
          </p:sp>
        </mc:Fallback>
      </mc:AlternateContent>
    </p:spTree>
    <p:extLst>
      <p:ext uri="{BB962C8B-B14F-4D97-AF65-F5344CB8AC3E}">
        <p14:creationId xmlns:p14="http://schemas.microsoft.com/office/powerpoint/2010/main" val="27691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19FC-5183-4398-A675-F4240E10EA83}"/>
              </a:ext>
            </a:extLst>
          </p:cNvPr>
          <p:cNvSpPr>
            <a:spLocks noGrp="1"/>
          </p:cNvSpPr>
          <p:nvPr>
            <p:ph type="title"/>
          </p:nvPr>
        </p:nvSpPr>
        <p:spPr>
          <a:xfrm>
            <a:off x="0" y="0"/>
            <a:ext cx="8753475" cy="461665"/>
          </a:xfrm>
        </p:spPr>
        <p:txBody>
          <a:bodyPr/>
          <a:lstStyle/>
          <a:p>
            <a:r>
              <a:rPr lang="en-US" dirty="0"/>
              <a:t>Solution 10.1</a:t>
            </a:r>
            <a:endParaRPr lang="en-GB" dirty="0"/>
          </a:p>
        </p:txBody>
      </p:sp>
      <p:sp>
        <p:nvSpPr>
          <p:cNvPr id="3" name="Slide Number Placeholder 2">
            <a:extLst>
              <a:ext uri="{FF2B5EF4-FFF2-40B4-BE49-F238E27FC236}">
                <a16:creationId xmlns:a16="http://schemas.microsoft.com/office/drawing/2014/main" id="{AF28D153-6180-4DA3-A7A4-AF6C87CEE3F0}"/>
              </a:ext>
            </a:extLst>
          </p:cNvPr>
          <p:cNvSpPr>
            <a:spLocks noGrp="1"/>
          </p:cNvSpPr>
          <p:nvPr>
            <p:ph type="sldNum" sz="quarter" idx="12"/>
          </p:nvPr>
        </p:nvSpPr>
        <p:spPr/>
        <p:txBody>
          <a:bodyPr/>
          <a:lstStyle/>
          <a:p>
            <a:fld id="{8836216C-5BC3-7C44-80F8-E30864FFC228}" type="slidenum">
              <a:rPr lang="en-US" smtClean="0"/>
              <a:t>60</a:t>
            </a:fld>
            <a:endParaRPr lang="en-US"/>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55AC99BC-F5FE-4AD1-B02A-0D26D002F4B5}"/>
                  </a:ext>
                </a:extLst>
              </p:cNvPr>
              <p:cNvSpPr txBox="1">
                <a:spLocks/>
              </p:cNvSpPr>
              <p:nvPr/>
            </p:nvSpPr>
            <p:spPr>
              <a:xfrm>
                <a:off x="4604379" y="1154581"/>
                <a:ext cx="2071967" cy="520262"/>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b="0" i="0" smtClean="0">
                            <a:latin typeface="Cambria Math" panose="02040503050406030204" pitchFamily="18" charset="0"/>
                          </a:rPr>
                          <m:t>V</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gm</m:t>
                        </m:r>
                      </m:e>
                      <m:sub>
                        <m:r>
                          <m:rPr>
                            <m:sty m:val="p"/>
                          </m:rPr>
                          <a:rPr lang="en-US" b="0" i="0" smtClean="0">
                            <a:latin typeface="Cambria Math" panose="02040503050406030204" pitchFamily="18" charset="0"/>
                          </a:rPr>
                          <m:t>n</m:t>
                        </m:r>
                      </m:sub>
                    </m:sSub>
                    <m:sSub>
                      <m:sSubPr>
                        <m:ctrlPr>
                          <a:rPr lang="en-US" b="0" i="1" smtClean="0">
                            <a:latin typeface="Cambria Math" panose="02040503050406030204" pitchFamily="18" charset="0"/>
                          </a:rPr>
                        </m:ctrlPr>
                      </m:sSubPr>
                      <m:e>
                        <m:r>
                          <a:rPr lang="en-US" b="0" i="0" smtClean="0">
                            <a:latin typeface="Cambria Math" panose="02040503050406030204" pitchFamily="18" charset="0"/>
                          </a:rPr>
                          <m:t> </m:t>
                        </m:r>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o</m:t>
                        </m:r>
                      </m:sub>
                    </m:sSub>
                  </m:oMath>
                </a14:m>
                <a:endParaRPr lang="en-US" dirty="0"/>
              </a:p>
            </p:txBody>
          </p:sp>
        </mc:Choice>
        <mc:Fallback xmlns="">
          <p:sp>
            <p:nvSpPr>
              <p:cNvPr id="20" name="Content Placeholder 2">
                <a:extLst>
                  <a:ext uri="{FF2B5EF4-FFF2-40B4-BE49-F238E27FC236}">
                    <a16:creationId xmlns:a16="http://schemas.microsoft.com/office/drawing/2014/main" id="{55AC99BC-F5FE-4AD1-B02A-0D26D002F4B5}"/>
                  </a:ext>
                </a:extLst>
              </p:cNvPr>
              <p:cNvSpPr txBox="1">
                <a:spLocks noRot="1" noChangeAspect="1" noMove="1" noResize="1" noEditPoints="1" noAdjustHandles="1" noChangeArrowheads="1" noChangeShapeType="1" noTextEdit="1"/>
              </p:cNvSpPr>
              <p:nvPr/>
            </p:nvSpPr>
            <p:spPr>
              <a:xfrm>
                <a:off x="4604379" y="1154581"/>
                <a:ext cx="2071967" cy="520262"/>
              </a:xfrm>
              <a:prstGeom prst="rect">
                <a:avLst/>
              </a:prstGeom>
              <a:blipFill>
                <a:blip r:embed="rId2"/>
                <a:stretch>
                  <a:fillRect l="-1765" t="-1163"/>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900548A7-3248-4897-97AD-32DE116C2939}"/>
              </a:ext>
            </a:extLst>
          </p:cNvPr>
          <p:cNvGrpSpPr/>
          <p:nvPr/>
        </p:nvGrpSpPr>
        <p:grpSpPr>
          <a:xfrm>
            <a:off x="57282" y="461665"/>
            <a:ext cx="3875191" cy="3841947"/>
            <a:chOff x="57282" y="461665"/>
            <a:chExt cx="3875191" cy="3841947"/>
          </a:xfrm>
        </p:grpSpPr>
        <p:pic>
          <p:nvPicPr>
            <p:cNvPr id="17" name="Picture 16" descr="Diagram, schematic&#10;&#10;Description automatically generated">
              <a:extLst>
                <a:ext uri="{FF2B5EF4-FFF2-40B4-BE49-F238E27FC236}">
                  <a16:creationId xmlns:a16="http://schemas.microsoft.com/office/drawing/2014/main" id="{9BF8AF2D-55A4-4EF2-86E2-0CF71DF40DA2}"/>
                </a:ext>
              </a:extLst>
            </p:cNvPr>
            <p:cNvPicPr>
              <a:picLocks noChangeAspect="1"/>
            </p:cNvPicPr>
            <p:nvPr/>
          </p:nvPicPr>
          <p:blipFill>
            <a:blip r:embed="rId3"/>
            <a:stretch>
              <a:fillRect/>
            </a:stretch>
          </p:blipFill>
          <p:spPr>
            <a:xfrm>
              <a:off x="350143" y="461665"/>
              <a:ext cx="3289469" cy="384194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CB3219E-A387-44BF-A703-73FD88E62287}"/>
                    </a:ext>
                  </a:extLst>
                </p:cNvPr>
                <p:cNvSpPr txBox="1"/>
                <p:nvPr/>
              </p:nvSpPr>
              <p:spPr>
                <a:xfrm>
                  <a:off x="837797" y="3451106"/>
                  <a:ext cx="786898" cy="246221"/>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𝐕</m:t>
                            </m:r>
                          </m:e>
                          <m:sub>
                            <m:r>
                              <a:rPr lang="en-US" sz="1600" b="1" i="0" smtClean="0">
                                <a:latin typeface="Cambria Math" panose="02040503050406030204" pitchFamily="18" charset="0"/>
                              </a:rPr>
                              <m:t>𝐛𝐢𝐚𝐬</m:t>
                            </m:r>
                          </m:sub>
                        </m:sSub>
                      </m:oMath>
                    </m:oMathPara>
                  </a14:m>
                  <a:endParaRPr lang="en-GB" sz="1600" b="1" dirty="0" err="1"/>
                </a:p>
              </p:txBody>
            </p:sp>
          </mc:Choice>
          <mc:Fallback xmlns="">
            <p:sp>
              <p:nvSpPr>
                <p:cNvPr id="7" name="TextBox 6">
                  <a:extLst>
                    <a:ext uri="{FF2B5EF4-FFF2-40B4-BE49-F238E27FC236}">
                      <a16:creationId xmlns:a16="http://schemas.microsoft.com/office/drawing/2014/main" id="{2CB3219E-A387-44BF-A703-73FD88E62287}"/>
                    </a:ext>
                  </a:extLst>
                </p:cNvPr>
                <p:cNvSpPr txBox="1">
                  <a:spLocks noRot="1" noChangeAspect="1" noMove="1" noResize="1" noEditPoints="1" noAdjustHandles="1" noChangeArrowheads="1" noChangeShapeType="1" noTextEdit="1"/>
                </p:cNvSpPr>
                <p:nvPr/>
              </p:nvSpPr>
              <p:spPr>
                <a:xfrm>
                  <a:off x="837797" y="3451106"/>
                  <a:ext cx="786898" cy="246221"/>
                </a:xfrm>
                <a:prstGeom prst="rect">
                  <a:avLst/>
                </a:prstGeom>
                <a:blipFill>
                  <a:blip r:embed="rId4"/>
                  <a:stretch>
                    <a:fillRect b="-1951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ADC67D2-860B-444F-B52D-C8D9FD9DBFE0}"/>
                    </a:ext>
                  </a:extLst>
                </p:cNvPr>
                <p:cNvSpPr txBox="1"/>
                <p:nvPr/>
              </p:nvSpPr>
              <p:spPr>
                <a:xfrm>
                  <a:off x="57282" y="2656099"/>
                  <a:ext cx="422232" cy="551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𝐕</m:t>
                                </m:r>
                              </m:e>
                              <m:sub>
                                <m:r>
                                  <a:rPr lang="en-US" sz="1600" b="1" i="0" smtClean="0">
                                    <a:latin typeface="Cambria Math" panose="02040503050406030204" pitchFamily="18" charset="0"/>
                                  </a:rPr>
                                  <m:t>𝐢𝐧</m:t>
                                </m:r>
                              </m:sub>
                            </m:sSub>
                          </m:num>
                          <m:den>
                            <m:r>
                              <a:rPr lang="en-US" sz="1600" b="1" i="0" smtClean="0">
                                <a:latin typeface="Cambria Math" panose="02040503050406030204" pitchFamily="18" charset="0"/>
                              </a:rPr>
                              <m:t>𝟐</m:t>
                            </m:r>
                          </m:den>
                        </m:f>
                      </m:oMath>
                    </m:oMathPara>
                  </a14:m>
                  <a:endParaRPr lang="en-GB" sz="1600" dirty="0"/>
                </a:p>
              </p:txBody>
            </p:sp>
          </mc:Choice>
          <mc:Fallback xmlns="">
            <p:sp>
              <p:nvSpPr>
                <p:cNvPr id="18" name="TextBox 17">
                  <a:extLst>
                    <a:ext uri="{FF2B5EF4-FFF2-40B4-BE49-F238E27FC236}">
                      <a16:creationId xmlns:a16="http://schemas.microsoft.com/office/drawing/2014/main" id="{CADC67D2-860B-444F-B52D-C8D9FD9DBFE0}"/>
                    </a:ext>
                  </a:extLst>
                </p:cNvPr>
                <p:cNvSpPr txBox="1">
                  <a:spLocks noRot="1" noChangeAspect="1" noMove="1" noResize="1" noEditPoints="1" noAdjustHandles="1" noChangeArrowheads="1" noChangeShapeType="1" noTextEdit="1"/>
                </p:cNvSpPr>
                <p:nvPr/>
              </p:nvSpPr>
              <p:spPr>
                <a:xfrm>
                  <a:off x="57282" y="2656099"/>
                  <a:ext cx="422232" cy="55175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6CE153-C5FC-4372-848E-B1FFAE755CAC}"/>
                    </a:ext>
                  </a:extLst>
                </p:cNvPr>
                <p:cNvSpPr txBox="1"/>
                <p:nvPr/>
              </p:nvSpPr>
              <p:spPr>
                <a:xfrm>
                  <a:off x="3027386" y="2708996"/>
                  <a:ext cx="422232" cy="551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panose="02040503050406030204" pitchFamily="18" charset="0"/>
                              </a:rPr>
                            </m:ctrlPr>
                          </m:fPr>
                          <m:num>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m:t>
                                </m:r>
                                <m:r>
                                  <a:rPr lang="en-US" sz="1600" b="1" i="0" smtClean="0">
                                    <a:latin typeface="Cambria Math" panose="02040503050406030204" pitchFamily="18" charset="0"/>
                                  </a:rPr>
                                  <m:t>𝐕</m:t>
                                </m:r>
                              </m:e>
                              <m:sub>
                                <m:r>
                                  <a:rPr lang="en-US" sz="1600" b="1" i="0" smtClean="0">
                                    <a:latin typeface="Cambria Math" panose="02040503050406030204" pitchFamily="18" charset="0"/>
                                  </a:rPr>
                                  <m:t>𝐢𝐧</m:t>
                                </m:r>
                              </m:sub>
                            </m:sSub>
                          </m:num>
                          <m:den>
                            <m:r>
                              <a:rPr lang="en-US" sz="1600" b="1" i="0" smtClean="0">
                                <a:latin typeface="Cambria Math" panose="02040503050406030204" pitchFamily="18" charset="0"/>
                              </a:rPr>
                              <m:t>𝟐</m:t>
                            </m:r>
                          </m:den>
                        </m:f>
                      </m:oMath>
                    </m:oMathPara>
                  </a14:m>
                  <a:endParaRPr lang="en-GB" sz="1600" dirty="0"/>
                </a:p>
              </p:txBody>
            </p:sp>
          </mc:Choice>
          <mc:Fallback xmlns="">
            <p:sp>
              <p:nvSpPr>
                <p:cNvPr id="19" name="TextBox 18">
                  <a:extLst>
                    <a:ext uri="{FF2B5EF4-FFF2-40B4-BE49-F238E27FC236}">
                      <a16:creationId xmlns:a16="http://schemas.microsoft.com/office/drawing/2014/main" id="{656CE153-C5FC-4372-848E-B1FFAE755CAC}"/>
                    </a:ext>
                  </a:extLst>
                </p:cNvPr>
                <p:cNvSpPr txBox="1">
                  <a:spLocks noRot="1" noChangeAspect="1" noMove="1" noResize="1" noEditPoints="1" noAdjustHandles="1" noChangeArrowheads="1" noChangeShapeType="1" noTextEdit="1"/>
                </p:cNvSpPr>
                <p:nvPr/>
              </p:nvSpPr>
              <p:spPr>
                <a:xfrm>
                  <a:off x="3027386" y="2708996"/>
                  <a:ext cx="422232" cy="551754"/>
                </a:xfrm>
                <a:prstGeom prst="rect">
                  <a:avLst/>
                </a:prstGeom>
                <a:blipFill>
                  <a:blip r:embed="rId6"/>
                  <a:stretch>
                    <a:fillRect r="-20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E8A9F34-DE47-4D0B-9E61-1486DD5B298A}"/>
                    </a:ext>
                  </a:extLst>
                </p:cNvPr>
                <p:cNvSpPr txBox="1"/>
                <p:nvPr/>
              </p:nvSpPr>
              <p:spPr>
                <a:xfrm>
                  <a:off x="3510241" y="1962045"/>
                  <a:ext cx="4222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𝐑</m:t>
                            </m:r>
                          </m:e>
                          <m:sub>
                            <m:r>
                              <a:rPr lang="en-US" sz="1600" b="1" i="0" smtClean="0">
                                <a:latin typeface="Cambria Math" panose="02040503050406030204" pitchFamily="18" charset="0"/>
                              </a:rPr>
                              <m:t>𝐨</m:t>
                            </m:r>
                          </m:sub>
                        </m:sSub>
                      </m:oMath>
                    </m:oMathPara>
                  </a14:m>
                  <a:endParaRPr lang="en-GB" sz="1600" dirty="0"/>
                </a:p>
              </p:txBody>
            </p:sp>
          </mc:Choice>
          <mc:Fallback xmlns="">
            <p:sp>
              <p:nvSpPr>
                <p:cNvPr id="21" name="TextBox 20">
                  <a:extLst>
                    <a:ext uri="{FF2B5EF4-FFF2-40B4-BE49-F238E27FC236}">
                      <a16:creationId xmlns:a16="http://schemas.microsoft.com/office/drawing/2014/main" id="{1E8A9F34-DE47-4D0B-9E61-1486DD5B298A}"/>
                    </a:ext>
                  </a:extLst>
                </p:cNvPr>
                <p:cNvSpPr txBox="1">
                  <a:spLocks noRot="1" noChangeAspect="1" noMove="1" noResize="1" noEditPoints="1" noAdjustHandles="1" noChangeArrowheads="1" noChangeShapeType="1" noTextEdit="1"/>
                </p:cNvSpPr>
                <p:nvPr/>
              </p:nvSpPr>
              <p:spPr>
                <a:xfrm>
                  <a:off x="3510241" y="1962045"/>
                  <a:ext cx="422232" cy="338554"/>
                </a:xfrm>
                <a:prstGeom prst="rect">
                  <a:avLst/>
                </a:prstGeom>
                <a:blipFill>
                  <a:blip r:embed="rId7"/>
                  <a:stretch>
                    <a:fillRect/>
                  </a:stretch>
                </a:blipFill>
              </p:spPr>
              <p:txBody>
                <a:bodyPr/>
                <a:lstStyle/>
                <a:p>
                  <a:r>
                    <a:rPr lang="en-GB">
                      <a:noFill/>
                    </a:rPr>
                    <a:t> </a:t>
                  </a:r>
                </a:p>
              </p:txBody>
            </p:sp>
          </mc:Fallback>
        </mc:AlternateContent>
        <p:cxnSp>
          <p:nvCxnSpPr>
            <p:cNvPr id="26" name="Straight Arrow Connector 25">
              <a:extLst>
                <a:ext uri="{FF2B5EF4-FFF2-40B4-BE49-F238E27FC236}">
                  <a16:creationId xmlns:a16="http://schemas.microsoft.com/office/drawing/2014/main" id="{2AB42B7F-673E-4E83-904C-0BA9B5264AE9}"/>
                </a:ext>
              </a:extLst>
            </p:cNvPr>
            <p:cNvCxnSpPr>
              <a:cxnSpLocks/>
            </p:cNvCxnSpPr>
            <p:nvPr/>
          </p:nvCxnSpPr>
          <p:spPr>
            <a:xfrm>
              <a:off x="2534261" y="1377398"/>
              <a:ext cx="0" cy="38968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AAE2E5C-6C5A-4980-AD9B-438CC859F37E}"/>
                </a:ext>
              </a:extLst>
            </p:cNvPr>
            <p:cNvCxnSpPr>
              <a:cxnSpLocks/>
            </p:cNvCxnSpPr>
            <p:nvPr/>
          </p:nvCxnSpPr>
          <p:spPr>
            <a:xfrm flipV="1">
              <a:off x="2534261" y="2717805"/>
              <a:ext cx="0" cy="428341"/>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7BE0DEF-54CF-47C6-87C6-7E7685C37DD2}"/>
                </a:ext>
              </a:extLst>
            </p:cNvPr>
            <p:cNvCxnSpPr>
              <a:cxnSpLocks/>
            </p:cNvCxnSpPr>
            <p:nvPr/>
          </p:nvCxnSpPr>
          <p:spPr>
            <a:xfrm>
              <a:off x="1068980" y="1379078"/>
              <a:ext cx="0" cy="38968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BF728803-3EE4-40FD-A349-C47606B0CA4E}"/>
                </a:ext>
              </a:extLst>
            </p:cNvPr>
            <p:cNvCxnSpPr/>
            <p:nvPr/>
          </p:nvCxnSpPr>
          <p:spPr>
            <a:xfrm>
              <a:off x="1384290" y="2700703"/>
              <a:ext cx="0" cy="428342"/>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380D09D-2E92-4515-BF79-BB7EE5720EBA}"/>
                    </a:ext>
                  </a:extLst>
                </p:cNvPr>
                <p:cNvSpPr txBox="1"/>
                <p:nvPr/>
              </p:nvSpPr>
              <p:spPr>
                <a:xfrm>
                  <a:off x="566992" y="2766512"/>
                  <a:ext cx="422232" cy="4942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rPr>
                            </m:ctrlPr>
                          </m:fPr>
                          <m:num>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𝐧</m:t>
                                    </m:r>
                                  </m:sub>
                                </m:sSub>
                                <m:r>
                                  <a:rPr lang="en-US" sz="1400" b="1" i="0" smtClean="0">
                                    <a:latin typeface="Cambria Math" panose="02040503050406030204" pitchFamily="18" charset="0"/>
                                  </a:rPr>
                                  <m:t>𝐕</m:t>
                                </m:r>
                              </m:e>
                              <m:sub>
                                <m:r>
                                  <a:rPr lang="en-US" sz="1400" b="1" i="0" smtClean="0">
                                    <a:latin typeface="Cambria Math" panose="02040503050406030204" pitchFamily="18" charset="0"/>
                                  </a:rPr>
                                  <m:t>𝐢𝐧</m:t>
                                </m:r>
                              </m:sub>
                            </m:sSub>
                          </m:num>
                          <m:den>
                            <m:r>
                              <a:rPr lang="en-US" sz="1400" b="1" i="0" smtClean="0">
                                <a:latin typeface="Cambria Math" panose="02040503050406030204" pitchFamily="18" charset="0"/>
                              </a:rPr>
                              <m:t>𝟐</m:t>
                            </m:r>
                          </m:den>
                        </m:f>
                      </m:oMath>
                    </m:oMathPara>
                  </a14:m>
                  <a:endParaRPr lang="en-GB" sz="1400" dirty="0"/>
                </a:p>
              </p:txBody>
            </p:sp>
          </mc:Choice>
          <mc:Fallback xmlns="">
            <p:sp>
              <p:nvSpPr>
                <p:cNvPr id="45" name="TextBox 44">
                  <a:extLst>
                    <a:ext uri="{FF2B5EF4-FFF2-40B4-BE49-F238E27FC236}">
                      <a16:creationId xmlns:a16="http://schemas.microsoft.com/office/drawing/2014/main" id="{0380D09D-2E92-4515-BF79-BB7EE5720EBA}"/>
                    </a:ext>
                  </a:extLst>
                </p:cNvPr>
                <p:cNvSpPr txBox="1">
                  <a:spLocks noRot="1" noChangeAspect="1" noMove="1" noResize="1" noEditPoints="1" noAdjustHandles="1" noChangeArrowheads="1" noChangeShapeType="1" noTextEdit="1"/>
                </p:cNvSpPr>
                <p:nvPr/>
              </p:nvSpPr>
              <p:spPr>
                <a:xfrm>
                  <a:off x="566992" y="2766512"/>
                  <a:ext cx="422232" cy="494238"/>
                </a:xfrm>
                <a:prstGeom prst="rect">
                  <a:avLst/>
                </a:prstGeom>
                <a:blipFill>
                  <a:blip r:embed="rId8"/>
                  <a:stretch>
                    <a:fillRect r="-66667" b="-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A8108D8-C0AF-486D-A743-0E29D079DE33}"/>
                    </a:ext>
                  </a:extLst>
                </p:cNvPr>
                <p:cNvSpPr txBox="1"/>
                <p:nvPr/>
              </p:nvSpPr>
              <p:spPr>
                <a:xfrm>
                  <a:off x="344784" y="1325005"/>
                  <a:ext cx="422232" cy="4942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rPr>
                            </m:ctrlPr>
                          </m:fPr>
                          <m:num>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𝐧</m:t>
                                    </m:r>
                                  </m:sub>
                                </m:sSub>
                                <m:r>
                                  <a:rPr lang="en-US" sz="1400" b="1" i="0" smtClean="0">
                                    <a:latin typeface="Cambria Math" panose="02040503050406030204" pitchFamily="18" charset="0"/>
                                  </a:rPr>
                                  <m:t>𝐕</m:t>
                                </m:r>
                              </m:e>
                              <m:sub>
                                <m:r>
                                  <a:rPr lang="en-US" sz="1400" b="1" i="0" smtClean="0">
                                    <a:latin typeface="Cambria Math" panose="02040503050406030204" pitchFamily="18" charset="0"/>
                                  </a:rPr>
                                  <m:t>𝐢𝐧</m:t>
                                </m:r>
                              </m:sub>
                            </m:sSub>
                          </m:num>
                          <m:den>
                            <m:r>
                              <a:rPr lang="en-US" sz="1400" b="1" i="0" smtClean="0">
                                <a:latin typeface="Cambria Math" panose="02040503050406030204" pitchFamily="18" charset="0"/>
                              </a:rPr>
                              <m:t>𝟐</m:t>
                            </m:r>
                          </m:den>
                        </m:f>
                      </m:oMath>
                    </m:oMathPara>
                  </a14:m>
                  <a:endParaRPr lang="en-GB" sz="1400" dirty="0"/>
                </a:p>
              </p:txBody>
            </p:sp>
          </mc:Choice>
          <mc:Fallback xmlns="">
            <p:sp>
              <p:nvSpPr>
                <p:cNvPr id="46" name="TextBox 45">
                  <a:extLst>
                    <a:ext uri="{FF2B5EF4-FFF2-40B4-BE49-F238E27FC236}">
                      <a16:creationId xmlns:a16="http://schemas.microsoft.com/office/drawing/2014/main" id="{8A8108D8-C0AF-486D-A743-0E29D079DE33}"/>
                    </a:ext>
                  </a:extLst>
                </p:cNvPr>
                <p:cNvSpPr txBox="1">
                  <a:spLocks noRot="1" noChangeAspect="1" noMove="1" noResize="1" noEditPoints="1" noAdjustHandles="1" noChangeArrowheads="1" noChangeShapeType="1" noTextEdit="1"/>
                </p:cNvSpPr>
                <p:nvPr/>
              </p:nvSpPr>
              <p:spPr>
                <a:xfrm>
                  <a:off x="344784" y="1325005"/>
                  <a:ext cx="422232" cy="494238"/>
                </a:xfrm>
                <a:prstGeom prst="rect">
                  <a:avLst/>
                </a:prstGeom>
                <a:blipFill>
                  <a:blip r:embed="rId9"/>
                  <a:stretch>
                    <a:fillRect r="-65217" b="-24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6F52F0E-E855-4117-B5C8-F09ABEA1B374}"/>
                    </a:ext>
                  </a:extLst>
                </p:cNvPr>
                <p:cNvSpPr txBox="1"/>
                <p:nvPr/>
              </p:nvSpPr>
              <p:spPr>
                <a:xfrm>
                  <a:off x="2616007" y="1336906"/>
                  <a:ext cx="422232" cy="4942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rPr>
                            </m:ctrlPr>
                          </m:fPr>
                          <m:num>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𝐧</m:t>
                                    </m:r>
                                  </m:sub>
                                </m:sSub>
                                <m:r>
                                  <a:rPr lang="en-US" sz="1400" b="1" i="0" smtClean="0">
                                    <a:latin typeface="Cambria Math" panose="02040503050406030204" pitchFamily="18" charset="0"/>
                                  </a:rPr>
                                  <m:t>𝐕</m:t>
                                </m:r>
                              </m:e>
                              <m:sub>
                                <m:r>
                                  <a:rPr lang="en-US" sz="1400" b="1" i="0" smtClean="0">
                                    <a:latin typeface="Cambria Math" panose="02040503050406030204" pitchFamily="18" charset="0"/>
                                  </a:rPr>
                                  <m:t>𝐢𝐧</m:t>
                                </m:r>
                              </m:sub>
                            </m:sSub>
                          </m:num>
                          <m:den>
                            <m:r>
                              <a:rPr lang="en-US" sz="1400" b="1" i="0" smtClean="0">
                                <a:latin typeface="Cambria Math" panose="02040503050406030204" pitchFamily="18" charset="0"/>
                              </a:rPr>
                              <m:t>𝟐</m:t>
                            </m:r>
                          </m:den>
                        </m:f>
                      </m:oMath>
                    </m:oMathPara>
                  </a14:m>
                  <a:endParaRPr lang="en-GB" sz="1400" dirty="0"/>
                </a:p>
              </p:txBody>
            </p:sp>
          </mc:Choice>
          <mc:Fallback xmlns="">
            <p:sp>
              <p:nvSpPr>
                <p:cNvPr id="47" name="TextBox 46">
                  <a:extLst>
                    <a:ext uri="{FF2B5EF4-FFF2-40B4-BE49-F238E27FC236}">
                      <a16:creationId xmlns:a16="http://schemas.microsoft.com/office/drawing/2014/main" id="{16F52F0E-E855-4117-B5C8-F09ABEA1B374}"/>
                    </a:ext>
                  </a:extLst>
                </p:cNvPr>
                <p:cNvSpPr txBox="1">
                  <a:spLocks noRot="1" noChangeAspect="1" noMove="1" noResize="1" noEditPoints="1" noAdjustHandles="1" noChangeArrowheads="1" noChangeShapeType="1" noTextEdit="1"/>
                </p:cNvSpPr>
                <p:nvPr/>
              </p:nvSpPr>
              <p:spPr>
                <a:xfrm>
                  <a:off x="2616007" y="1336906"/>
                  <a:ext cx="422232" cy="494238"/>
                </a:xfrm>
                <a:prstGeom prst="rect">
                  <a:avLst/>
                </a:prstGeom>
                <a:blipFill>
                  <a:blip r:embed="rId10"/>
                  <a:stretch>
                    <a:fillRect r="-66667" b="-24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20ED3F7-0899-4B60-9D77-7245906DFE60}"/>
                    </a:ext>
                  </a:extLst>
                </p:cNvPr>
                <p:cNvSpPr txBox="1"/>
                <p:nvPr/>
              </p:nvSpPr>
              <p:spPr>
                <a:xfrm>
                  <a:off x="1677999" y="2682584"/>
                  <a:ext cx="503978" cy="4942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rPr>
                            </m:ctrlPr>
                          </m:fPr>
                          <m:num>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𝐧</m:t>
                                    </m:r>
                                  </m:sub>
                                </m:sSub>
                                <m:r>
                                  <a:rPr lang="en-US" sz="1400" b="1" i="0" smtClean="0">
                                    <a:latin typeface="Cambria Math" panose="02040503050406030204" pitchFamily="18" charset="0"/>
                                  </a:rPr>
                                  <m:t>𝐕</m:t>
                                </m:r>
                              </m:e>
                              <m:sub>
                                <m:r>
                                  <a:rPr lang="en-US" sz="1400" b="1" i="0" smtClean="0">
                                    <a:latin typeface="Cambria Math" panose="02040503050406030204" pitchFamily="18" charset="0"/>
                                  </a:rPr>
                                  <m:t>𝐢𝐧</m:t>
                                </m:r>
                              </m:sub>
                            </m:sSub>
                          </m:num>
                          <m:den>
                            <m:r>
                              <a:rPr lang="en-US" sz="1400" b="1" i="0" smtClean="0">
                                <a:latin typeface="Cambria Math" panose="02040503050406030204" pitchFamily="18" charset="0"/>
                              </a:rPr>
                              <m:t>𝟐</m:t>
                            </m:r>
                          </m:den>
                        </m:f>
                      </m:oMath>
                    </m:oMathPara>
                  </a14:m>
                  <a:endParaRPr lang="en-GB" sz="1400" dirty="0"/>
                </a:p>
              </p:txBody>
            </p:sp>
          </mc:Choice>
          <mc:Fallback xmlns="">
            <p:sp>
              <p:nvSpPr>
                <p:cNvPr id="48" name="TextBox 47">
                  <a:extLst>
                    <a:ext uri="{FF2B5EF4-FFF2-40B4-BE49-F238E27FC236}">
                      <a16:creationId xmlns:a16="http://schemas.microsoft.com/office/drawing/2014/main" id="{F20ED3F7-0899-4B60-9D77-7245906DFE60}"/>
                    </a:ext>
                  </a:extLst>
                </p:cNvPr>
                <p:cNvSpPr txBox="1">
                  <a:spLocks noRot="1" noChangeAspect="1" noMove="1" noResize="1" noEditPoints="1" noAdjustHandles="1" noChangeArrowheads="1" noChangeShapeType="1" noTextEdit="1"/>
                </p:cNvSpPr>
                <p:nvPr/>
              </p:nvSpPr>
              <p:spPr>
                <a:xfrm>
                  <a:off x="1677999" y="2682584"/>
                  <a:ext cx="503978" cy="494238"/>
                </a:xfrm>
                <a:prstGeom prst="rect">
                  <a:avLst/>
                </a:prstGeom>
                <a:blipFill>
                  <a:blip r:embed="rId10"/>
                  <a:stretch>
                    <a:fillRect r="-38554" b="-24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A0B3A24-A3CE-4372-A6B0-DA7A390074D2}"/>
                    </a:ext>
                  </a:extLst>
                </p:cNvPr>
                <p:cNvSpPr txBox="1"/>
                <p:nvPr/>
              </p:nvSpPr>
              <p:spPr>
                <a:xfrm>
                  <a:off x="2383303" y="1917695"/>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𝐧</m:t>
                            </m:r>
                          </m:sub>
                        </m:sSub>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𝐕</m:t>
                            </m:r>
                          </m:e>
                          <m:sub>
                            <m:r>
                              <a:rPr lang="en-US" sz="1400" b="1" i="0" smtClean="0">
                                <a:latin typeface="Cambria Math" panose="02040503050406030204" pitchFamily="18" charset="0"/>
                              </a:rPr>
                              <m:t>𝐢𝐧</m:t>
                            </m:r>
                          </m:sub>
                        </m:sSub>
                      </m:oMath>
                    </m:oMathPara>
                  </a14:m>
                  <a:endParaRPr lang="en-GB" sz="1400" b="1" dirty="0" err="1"/>
                </a:p>
              </p:txBody>
            </p:sp>
          </mc:Choice>
          <mc:Fallback xmlns="">
            <p:sp>
              <p:nvSpPr>
                <p:cNvPr id="49" name="TextBox 48">
                  <a:extLst>
                    <a:ext uri="{FF2B5EF4-FFF2-40B4-BE49-F238E27FC236}">
                      <a16:creationId xmlns:a16="http://schemas.microsoft.com/office/drawing/2014/main" id="{0A0B3A24-A3CE-4372-A6B0-DA7A390074D2}"/>
                    </a:ext>
                  </a:extLst>
                </p:cNvPr>
                <p:cNvSpPr txBox="1">
                  <a:spLocks noRot="1" noChangeAspect="1" noMove="1" noResize="1" noEditPoints="1" noAdjustHandles="1" noChangeArrowheads="1" noChangeShapeType="1" noTextEdit="1"/>
                </p:cNvSpPr>
                <p:nvPr/>
              </p:nvSpPr>
              <p:spPr>
                <a:xfrm>
                  <a:off x="2383303" y="1917695"/>
                  <a:ext cx="1228944" cy="215444"/>
                </a:xfrm>
                <a:prstGeom prst="rect">
                  <a:avLst/>
                </a:prstGeom>
                <a:blipFill>
                  <a:blip r:embed="rId11"/>
                  <a:stretch>
                    <a:fillRect b="-25714"/>
                  </a:stretch>
                </a:blipFill>
              </p:spPr>
              <p:txBody>
                <a:bodyPr/>
                <a:lstStyle/>
                <a:p>
                  <a:r>
                    <a:rPr lang="en-GB">
                      <a:noFill/>
                    </a:rPr>
                    <a:t> </a:t>
                  </a:r>
                </a:p>
              </p:txBody>
            </p:sp>
          </mc:Fallback>
        </mc:AlternateContent>
        <p:cxnSp>
          <p:nvCxnSpPr>
            <p:cNvPr id="50" name="Straight Arrow Connector 49">
              <a:extLst>
                <a:ext uri="{FF2B5EF4-FFF2-40B4-BE49-F238E27FC236}">
                  <a16:creationId xmlns:a16="http://schemas.microsoft.com/office/drawing/2014/main" id="{8904CED9-E50C-48A3-A87B-7C9FDFAAF02E}"/>
                </a:ext>
              </a:extLst>
            </p:cNvPr>
            <p:cNvCxnSpPr>
              <a:cxnSpLocks/>
            </p:cNvCxnSpPr>
            <p:nvPr/>
          </p:nvCxnSpPr>
          <p:spPr>
            <a:xfrm>
              <a:off x="2676126" y="1926257"/>
              <a:ext cx="592595" cy="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22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0E06-2B03-446C-ABA6-B1101B00AFE5}"/>
              </a:ext>
            </a:extLst>
          </p:cNvPr>
          <p:cNvSpPr>
            <a:spLocks noGrp="1"/>
          </p:cNvSpPr>
          <p:nvPr>
            <p:ph type="title"/>
          </p:nvPr>
        </p:nvSpPr>
        <p:spPr>
          <a:xfrm>
            <a:off x="40382" y="40242"/>
            <a:ext cx="8753475" cy="461665"/>
          </a:xfrm>
        </p:spPr>
        <p:txBody>
          <a:bodyPr/>
          <a:lstStyle/>
          <a:p>
            <a:r>
              <a:rPr lang="en-US" dirty="0"/>
              <a:t>Solution 10.1</a:t>
            </a:r>
            <a:endParaRPr lang="en-GB" dirty="0"/>
          </a:p>
        </p:txBody>
      </p:sp>
      <p:sp>
        <p:nvSpPr>
          <p:cNvPr id="3" name="Slide Number Placeholder 2">
            <a:extLst>
              <a:ext uri="{FF2B5EF4-FFF2-40B4-BE49-F238E27FC236}">
                <a16:creationId xmlns:a16="http://schemas.microsoft.com/office/drawing/2014/main" id="{412D3A0F-B2E5-4EC0-A355-AE05B3B5200E}"/>
              </a:ext>
            </a:extLst>
          </p:cNvPr>
          <p:cNvSpPr>
            <a:spLocks noGrp="1"/>
          </p:cNvSpPr>
          <p:nvPr>
            <p:ph type="sldNum" sz="quarter" idx="12"/>
          </p:nvPr>
        </p:nvSpPr>
        <p:spPr/>
        <p:txBody>
          <a:bodyPr/>
          <a:lstStyle/>
          <a:p>
            <a:fld id="{8836216C-5BC3-7C44-80F8-E30864FFC228}" type="slidenum">
              <a:rPr lang="en-US" smtClean="0"/>
              <a:t>61</a:t>
            </a:fld>
            <a:endParaRPr lang="en-US"/>
          </a:p>
        </p:txBody>
      </p:sp>
      <p:pic>
        <p:nvPicPr>
          <p:cNvPr id="6" name="Picture 5" descr="Diagram, schematic&#10;&#10;Description automatically generated">
            <a:extLst>
              <a:ext uri="{FF2B5EF4-FFF2-40B4-BE49-F238E27FC236}">
                <a16:creationId xmlns:a16="http://schemas.microsoft.com/office/drawing/2014/main" id="{925AE61E-832E-47D9-B525-CEC9E3D050BC}"/>
              </a:ext>
            </a:extLst>
          </p:cNvPr>
          <p:cNvPicPr>
            <a:picLocks noChangeAspect="1"/>
          </p:cNvPicPr>
          <p:nvPr/>
        </p:nvPicPr>
        <p:blipFill>
          <a:blip r:embed="rId2"/>
          <a:stretch>
            <a:fillRect/>
          </a:stretch>
        </p:blipFill>
        <p:spPr>
          <a:xfrm>
            <a:off x="780863" y="510519"/>
            <a:ext cx="2622685" cy="3873699"/>
          </a:xfrm>
          <a:prstGeom prst="rect">
            <a:avLst/>
          </a:prstGeom>
        </p:spPr>
      </p:pic>
      <p:grpSp>
        <p:nvGrpSpPr>
          <p:cNvPr id="70" name="Group 69">
            <a:extLst>
              <a:ext uri="{FF2B5EF4-FFF2-40B4-BE49-F238E27FC236}">
                <a16:creationId xmlns:a16="http://schemas.microsoft.com/office/drawing/2014/main" id="{C97783AE-0E9F-453E-B54E-4169A348260D}"/>
              </a:ext>
            </a:extLst>
          </p:cNvPr>
          <p:cNvGrpSpPr/>
          <p:nvPr/>
        </p:nvGrpSpPr>
        <p:grpSpPr>
          <a:xfrm>
            <a:off x="178788" y="1092208"/>
            <a:ext cx="3665427" cy="2296951"/>
            <a:chOff x="178788" y="1092208"/>
            <a:chExt cx="3665427" cy="2296951"/>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3D5850F-53B7-4C74-902C-24F485CDB5FE}"/>
                    </a:ext>
                  </a:extLst>
                </p:cNvPr>
                <p:cNvSpPr txBox="1"/>
                <p:nvPr/>
              </p:nvSpPr>
              <p:spPr>
                <a:xfrm>
                  <a:off x="1898076" y="2262702"/>
                  <a:ext cx="198195"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oMath>
                    </m:oMathPara>
                  </a14:m>
                  <a:endParaRPr lang="en-GB" sz="1400" b="1" dirty="0" err="1"/>
                </a:p>
              </p:txBody>
            </p:sp>
          </mc:Choice>
          <mc:Fallback xmlns="">
            <p:sp>
              <p:nvSpPr>
                <p:cNvPr id="45" name="TextBox 44">
                  <a:extLst>
                    <a:ext uri="{FF2B5EF4-FFF2-40B4-BE49-F238E27FC236}">
                      <a16:creationId xmlns:a16="http://schemas.microsoft.com/office/drawing/2014/main" id="{93D5850F-53B7-4C74-902C-24F485CDB5FE}"/>
                    </a:ext>
                  </a:extLst>
                </p:cNvPr>
                <p:cNvSpPr txBox="1">
                  <a:spLocks noRot="1" noChangeAspect="1" noMove="1" noResize="1" noEditPoints="1" noAdjustHandles="1" noChangeArrowheads="1" noChangeShapeType="1" noTextEdit="1"/>
                </p:cNvSpPr>
                <p:nvPr/>
              </p:nvSpPr>
              <p:spPr>
                <a:xfrm>
                  <a:off x="1898076" y="2262702"/>
                  <a:ext cx="198195" cy="215444"/>
                </a:xfrm>
                <a:prstGeom prst="rect">
                  <a:avLst/>
                </a:prstGeom>
                <a:blipFill>
                  <a:blip r:embed="rId3"/>
                  <a:stretch>
                    <a:fillRect l="-30303"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BD2378E-7DAC-4C87-956F-5BEDCF8F9AFE}"/>
                    </a:ext>
                  </a:extLst>
                </p:cNvPr>
                <p:cNvSpPr txBox="1"/>
                <p:nvPr/>
              </p:nvSpPr>
              <p:spPr>
                <a:xfrm>
                  <a:off x="1793752" y="3108016"/>
                  <a:ext cx="208647" cy="21544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𝐯</m:t>
                            </m:r>
                          </m:e>
                          <m:sub>
                            <m:r>
                              <a:rPr lang="en-US" sz="1400" b="1" i="0" smtClean="0">
                                <a:latin typeface="Cambria Math" panose="02040503050406030204" pitchFamily="18" charset="0"/>
                              </a:rPr>
                              <m:t>𝐬</m:t>
                            </m:r>
                          </m:sub>
                        </m:sSub>
                      </m:oMath>
                    </m:oMathPara>
                  </a14:m>
                  <a:endParaRPr lang="en-GB" sz="1400" b="1" dirty="0" err="1"/>
                </a:p>
              </p:txBody>
            </p:sp>
          </mc:Choice>
          <mc:Fallback xmlns="">
            <p:sp>
              <p:nvSpPr>
                <p:cNvPr id="46" name="TextBox 45">
                  <a:extLst>
                    <a:ext uri="{FF2B5EF4-FFF2-40B4-BE49-F238E27FC236}">
                      <a16:creationId xmlns:a16="http://schemas.microsoft.com/office/drawing/2014/main" id="{1BD2378E-7DAC-4C87-956F-5BEDCF8F9AFE}"/>
                    </a:ext>
                  </a:extLst>
                </p:cNvPr>
                <p:cNvSpPr txBox="1">
                  <a:spLocks noRot="1" noChangeAspect="1" noMove="1" noResize="1" noEditPoints="1" noAdjustHandles="1" noChangeArrowheads="1" noChangeShapeType="1" noTextEdit="1"/>
                </p:cNvSpPr>
                <p:nvPr/>
              </p:nvSpPr>
              <p:spPr>
                <a:xfrm>
                  <a:off x="1793752" y="3108016"/>
                  <a:ext cx="208647" cy="215444"/>
                </a:xfrm>
                <a:prstGeom prst="rect">
                  <a:avLst/>
                </a:prstGeom>
                <a:blipFill>
                  <a:blip r:embed="rId4"/>
                  <a:stretch>
                    <a:fillRect l="-20588" b="-11429"/>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C3F33DF-9CEA-403A-A714-B92E59AE5184}"/>
                </a:ext>
              </a:extLst>
            </p:cNvPr>
            <p:cNvCxnSpPr/>
            <p:nvPr/>
          </p:nvCxnSpPr>
          <p:spPr>
            <a:xfrm flipV="1">
              <a:off x="2323039" y="2975119"/>
              <a:ext cx="0" cy="36260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4F33D7C-817E-4742-8D6D-56B421696379}"/>
                </a:ext>
              </a:extLst>
            </p:cNvPr>
            <p:cNvCxnSpPr>
              <a:cxnSpLocks/>
            </p:cNvCxnSpPr>
            <p:nvPr/>
          </p:nvCxnSpPr>
          <p:spPr>
            <a:xfrm>
              <a:off x="1146161" y="3060713"/>
              <a:ext cx="0" cy="328446"/>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662A907C-5B3D-47BC-B55D-1567DF7A0E89}"/>
                </a:ext>
              </a:extLst>
            </p:cNvPr>
            <p:cNvCxnSpPr>
              <a:cxnSpLocks/>
            </p:cNvCxnSpPr>
            <p:nvPr/>
          </p:nvCxnSpPr>
          <p:spPr>
            <a:xfrm flipV="1">
              <a:off x="1143813" y="2628676"/>
              <a:ext cx="0" cy="37246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2E864AF-B8A9-43BC-8354-5D867F2DC824}"/>
                </a:ext>
              </a:extLst>
            </p:cNvPr>
            <p:cNvCxnSpPr>
              <a:cxnSpLocks/>
            </p:cNvCxnSpPr>
            <p:nvPr/>
          </p:nvCxnSpPr>
          <p:spPr>
            <a:xfrm>
              <a:off x="1080018" y="1092208"/>
              <a:ext cx="0" cy="42235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00600FB3-7766-40DA-8F31-9B4994EEAE15}"/>
                </a:ext>
              </a:extLst>
            </p:cNvPr>
            <p:cNvCxnSpPr>
              <a:cxnSpLocks/>
            </p:cNvCxnSpPr>
            <p:nvPr/>
          </p:nvCxnSpPr>
          <p:spPr>
            <a:xfrm>
              <a:off x="2567684" y="1764871"/>
              <a:ext cx="556770" cy="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E322B38-CC7D-4B0F-A7FA-204B39957BC8}"/>
                    </a:ext>
                  </a:extLst>
                </p:cNvPr>
                <p:cNvSpPr txBox="1"/>
                <p:nvPr/>
              </p:nvSpPr>
              <p:spPr>
                <a:xfrm>
                  <a:off x="3284736" y="2047258"/>
                  <a:ext cx="559479"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𝐎</m:t>
                            </m:r>
                          </m:sub>
                        </m:sSub>
                      </m:oMath>
                    </m:oMathPara>
                  </a14:m>
                  <a:endParaRPr lang="en-GB" sz="1400" b="1" dirty="0" err="1"/>
                </a:p>
              </p:txBody>
            </p:sp>
          </mc:Choice>
          <mc:Fallback xmlns="">
            <p:sp>
              <p:nvSpPr>
                <p:cNvPr id="62" name="TextBox 61">
                  <a:extLst>
                    <a:ext uri="{FF2B5EF4-FFF2-40B4-BE49-F238E27FC236}">
                      <a16:creationId xmlns:a16="http://schemas.microsoft.com/office/drawing/2014/main" id="{BE322B38-CC7D-4B0F-A7FA-204B39957BC8}"/>
                    </a:ext>
                  </a:extLst>
                </p:cNvPr>
                <p:cNvSpPr txBox="1">
                  <a:spLocks noRot="1" noChangeAspect="1" noMove="1" noResize="1" noEditPoints="1" noAdjustHandles="1" noChangeArrowheads="1" noChangeShapeType="1" noTextEdit="1"/>
                </p:cNvSpPr>
                <p:nvPr/>
              </p:nvSpPr>
              <p:spPr>
                <a:xfrm>
                  <a:off x="3284736" y="2047258"/>
                  <a:ext cx="559479" cy="215444"/>
                </a:xfrm>
                <a:prstGeom prst="rect">
                  <a:avLst/>
                </a:prstGeom>
                <a:blipFill>
                  <a:blip r:embed="rId5"/>
                  <a:stretch>
                    <a:fillRect b="-1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50C812C-4F05-4404-B089-5B5C0E1C7929}"/>
                    </a:ext>
                  </a:extLst>
                </p:cNvPr>
                <p:cNvSpPr txBox="1"/>
                <p:nvPr/>
              </p:nvSpPr>
              <p:spPr>
                <a:xfrm>
                  <a:off x="2231596" y="2966823"/>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𝐧</m:t>
                            </m:r>
                          </m:sub>
                        </m:sSub>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𝐯</m:t>
                            </m:r>
                          </m:e>
                          <m:sub>
                            <m:r>
                              <a:rPr lang="en-US" sz="1400" b="1" i="0" smtClean="0">
                                <a:latin typeface="Cambria Math" panose="02040503050406030204" pitchFamily="18" charset="0"/>
                              </a:rPr>
                              <m:t>𝐬</m:t>
                            </m:r>
                          </m:sub>
                        </m:sSub>
                      </m:oMath>
                    </m:oMathPara>
                  </a14:m>
                  <a:endParaRPr lang="en-GB" sz="1400" b="1" dirty="0" err="1"/>
                </a:p>
              </p:txBody>
            </p:sp>
          </mc:Choice>
          <mc:Fallback xmlns="">
            <p:sp>
              <p:nvSpPr>
                <p:cNvPr id="63" name="TextBox 62">
                  <a:extLst>
                    <a:ext uri="{FF2B5EF4-FFF2-40B4-BE49-F238E27FC236}">
                      <a16:creationId xmlns:a16="http://schemas.microsoft.com/office/drawing/2014/main" id="{B50C812C-4F05-4404-B089-5B5C0E1C7929}"/>
                    </a:ext>
                  </a:extLst>
                </p:cNvPr>
                <p:cNvSpPr txBox="1">
                  <a:spLocks noRot="1" noChangeAspect="1" noMove="1" noResize="1" noEditPoints="1" noAdjustHandles="1" noChangeArrowheads="1" noChangeShapeType="1" noTextEdit="1"/>
                </p:cNvSpPr>
                <p:nvPr/>
              </p:nvSpPr>
              <p:spPr>
                <a:xfrm>
                  <a:off x="2231596" y="2966823"/>
                  <a:ext cx="1228944" cy="215444"/>
                </a:xfrm>
                <a:prstGeom prst="rect">
                  <a:avLst/>
                </a:prstGeom>
                <a:blipFill>
                  <a:blip r:embed="rId6"/>
                  <a:stretch>
                    <a:fillRect b="-25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FF0A94A4-EA68-453C-8EEB-FA71FCCC3A56}"/>
                    </a:ext>
                  </a:extLst>
                </p:cNvPr>
                <p:cNvSpPr txBox="1"/>
                <p:nvPr/>
              </p:nvSpPr>
              <p:spPr>
                <a:xfrm>
                  <a:off x="178788" y="1230839"/>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r>
                          <a:rPr lang="en-US" sz="1400" b="1" i="1" smtClean="0">
                            <a:latin typeface="Cambria Math" panose="02040503050406030204" pitchFamily="18" charset="0"/>
                          </a:rPr>
                          <m:t>/</m:t>
                        </m:r>
                        <m:r>
                          <a:rPr lang="en-US" sz="1400" b="1" i="1" smtClean="0">
                            <a:latin typeface="Cambria Math" panose="02040503050406030204" pitchFamily="18" charset="0"/>
                          </a:rPr>
                          <m:t>𝟐</m:t>
                        </m:r>
                      </m:oMath>
                    </m:oMathPara>
                  </a14:m>
                  <a:endParaRPr lang="en-GB" sz="1400" b="1" dirty="0" err="1"/>
                </a:p>
              </p:txBody>
            </p:sp>
          </mc:Choice>
          <mc:Fallback>
            <p:sp>
              <p:nvSpPr>
                <p:cNvPr id="66" name="TextBox 65">
                  <a:extLst>
                    <a:ext uri="{FF2B5EF4-FFF2-40B4-BE49-F238E27FC236}">
                      <a16:creationId xmlns:a16="http://schemas.microsoft.com/office/drawing/2014/main" id="{FF0A94A4-EA68-453C-8EEB-FA71FCCC3A56}"/>
                    </a:ext>
                  </a:extLst>
                </p:cNvPr>
                <p:cNvSpPr txBox="1">
                  <a:spLocks noRot="1" noChangeAspect="1" noMove="1" noResize="1" noEditPoints="1" noAdjustHandles="1" noChangeArrowheads="1" noChangeShapeType="1" noTextEdit="1"/>
                </p:cNvSpPr>
                <p:nvPr/>
              </p:nvSpPr>
              <p:spPr>
                <a:xfrm>
                  <a:off x="178788" y="1230839"/>
                  <a:ext cx="1228944" cy="215444"/>
                </a:xfrm>
                <a:prstGeom prst="rect">
                  <a:avLst/>
                </a:prstGeom>
                <a:blipFill>
                  <a:blip r:embed="rId7"/>
                  <a:stretch>
                    <a:fillRect b="-3428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515EAFAC-B543-48FC-AA6E-E24A396CD6B1}"/>
                  </a:ext>
                </a:extLst>
              </p:cNvPr>
              <p:cNvSpPr txBox="1">
                <a:spLocks/>
              </p:cNvSpPr>
              <p:nvPr/>
            </p:nvSpPr>
            <p:spPr>
              <a:xfrm>
                <a:off x="4848952" y="894449"/>
                <a:ext cx="4128658" cy="2287818"/>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i="0" dirty="0">
                  <a:latin typeface="Cambria Math" panose="02040503050406030204" pitchFamily="18" charset="0"/>
                </a:endParaRPr>
              </a:p>
              <a:p>
                <a14:m>
                  <m:oMath xmlns:m="http://schemas.openxmlformats.org/officeDocument/2006/math">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on</m:t>
                            </m:r>
                          </m:sub>
                        </m:sSub>
                        <m:r>
                          <a:rPr lang="en-US" sz="2000" b="0" i="0" smtClean="0">
                            <a:latin typeface="Cambria Math" panose="02040503050406030204" pitchFamily="18" charset="0"/>
                          </a:rPr>
                          <m:t>=</m:t>
                        </m:r>
                        <m:r>
                          <m:rPr>
                            <m:sty m:val="p"/>
                          </m:rPr>
                          <a:rPr lang="en-US" sz="2000" b="0" i="0">
                            <a:latin typeface="Cambria Math" panose="02040503050406030204" pitchFamily="18" charset="0"/>
                          </a:rPr>
                          <m:t>i</m:t>
                        </m:r>
                      </m:e>
                      <m:sub>
                        <m:r>
                          <m:rPr>
                            <m:sty m:val="p"/>
                          </m:rPr>
                          <a:rPr lang="en-US" sz="2000" b="0" i="0">
                            <a:latin typeface="Cambria Math" panose="02040503050406030204" pitchFamily="18" charset="0"/>
                          </a:rPr>
                          <m:t>n</m:t>
                        </m:r>
                      </m:sub>
                    </m:sSub>
                    <m:sSub>
                      <m:sSubPr>
                        <m:ctrlPr>
                          <a:rPr lang="en-US" sz="2000" i="1">
                            <a:latin typeface="Cambria Math" panose="02040503050406030204" pitchFamily="18" charset="0"/>
                          </a:rPr>
                        </m:ctrlPr>
                      </m:sSubPr>
                      <m:e>
                        <m:r>
                          <m:rPr>
                            <m:sty m:val="p"/>
                          </m:rPr>
                          <a:rPr lang="en-US" sz="2000" b="0" i="0">
                            <a:latin typeface="Cambria Math" panose="02040503050406030204" pitchFamily="18" charset="0"/>
                          </a:rPr>
                          <m:t>R</m:t>
                        </m:r>
                      </m:e>
                      <m:sub>
                        <m:r>
                          <m:rPr>
                            <m:sty m:val="p"/>
                          </m:rPr>
                          <a:rPr lang="en-US" sz="2000" b="0" i="0">
                            <a:latin typeface="Cambria Math" panose="02040503050406030204" pitchFamily="18" charset="0"/>
                          </a:rPr>
                          <m:t>o</m:t>
                        </m:r>
                      </m:sub>
                    </m:sSub>
                  </m:oMath>
                </a14:m>
                <a:endParaRPr lang="en-US" sz="2000" dirty="0"/>
              </a:p>
              <a:p>
                <a14:m>
                  <m:oMath xmlns:m="http://schemas.openxmlformats.org/officeDocument/2006/math">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i</m:t>
                        </m:r>
                      </m:e>
                      <m:sub>
                        <m:r>
                          <m:rPr>
                            <m:sty m:val="p"/>
                          </m:rPr>
                          <a:rPr lang="en-US" sz="2000" b="0" i="0" smtClean="0">
                            <a:latin typeface="Cambria Math" panose="02040503050406030204" pitchFamily="18" charset="0"/>
                          </a:rPr>
                          <m:t>n</m:t>
                        </m:r>
                      </m:sub>
                      <m:sup>
                        <m:r>
                          <a:rPr lang="en-US" sz="2000" b="0" i="0" smtClean="0">
                            <a:latin typeface="Cambria Math" panose="02040503050406030204" pitchFamily="18" charset="0"/>
                          </a:rPr>
                          <m:t>2</m:t>
                        </m:r>
                      </m:sup>
                    </m:sSubSup>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kTγgm</m:t>
                    </m:r>
                  </m:oMath>
                </a14:m>
                <a:endParaRPr lang="en-US" sz="2000" b="0" dirty="0"/>
              </a:p>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M</m:t>
                            </m:r>
                          </m:e>
                          <m:sub>
                            <m:r>
                              <a:rPr lang="en-US" sz="2000" b="0" i="0" smtClean="0">
                                <a:latin typeface="Cambria Math" panose="02040503050406030204" pitchFamily="18" charset="0"/>
                              </a:rPr>
                              <m:t>1</m:t>
                            </m:r>
                            <m:r>
                              <m:rPr>
                                <m:sty m:val="p"/>
                              </m:rPr>
                              <a:rPr lang="en-US" sz="2000" b="0" i="0" smtClean="0">
                                <a:latin typeface="Cambria Math" panose="02040503050406030204" pitchFamily="18" charset="0"/>
                              </a:rPr>
                              <m:t>A</m:t>
                            </m:r>
                          </m:sub>
                        </m:sSub>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r>
                      <a:rPr lang="en-US" sz="2000" b="0" i="1" smtClean="0">
                        <a:latin typeface="Cambria Math" panose="02040503050406030204" pitchFamily="18" charset="0"/>
                      </a:rPr>
                      <m:t>=</m:t>
                    </m:r>
                  </m:oMath>
                </a14:m>
                <a:r>
                  <a:rPr lang="en-US" sz="2000" dirty="0"/>
                  <a:t> </a:t>
                </a:r>
                <a14:m>
                  <m:oMath xmlns:m="http://schemas.openxmlformats.org/officeDocument/2006/math">
                    <m:sSubSup>
                      <m:sSubSupPr>
                        <m:ctrlPr>
                          <a:rPr lang="en-US" sz="2000" b="0" i="1" smtClean="0">
                            <a:latin typeface="Cambria Math" panose="02040503050406030204" pitchFamily="18" charset="0"/>
                          </a:rPr>
                        </m:ctrlPr>
                      </m:sSubSupPr>
                      <m:e>
                        <m:r>
                          <m:rPr>
                            <m:sty m:val="p"/>
                          </m:rPr>
                          <a:rPr lang="en-US" sz="2000" i="0">
                            <a:latin typeface="Cambria Math" panose="02040503050406030204" pitchFamily="18" charset="0"/>
                          </a:rPr>
                          <m:t>i</m:t>
                        </m:r>
                      </m:e>
                      <m:sub>
                        <m:r>
                          <m:rPr>
                            <m:sty m:val="p"/>
                          </m:rPr>
                          <a:rPr lang="en-US" sz="2000" i="0">
                            <a:latin typeface="Cambria Math" panose="02040503050406030204" pitchFamily="18" charset="0"/>
                          </a:rPr>
                          <m:t>n</m:t>
                        </m:r>
                      </m:sub>
                      <m:sup>
                        <m:r>
                          <a:rPr lang="en-US" sz="2000" b="0" i="0" smtClean="0">
                            <a:latin typeface="Cambria Math" panose="02040503050406030204" pitchFamily="18" charset="0"/>
                          </a:rPr>
                          <m:t>2</m:t>
                        </m:r>
                      </m:sup>
                    </m:sSubSup>
                    <m:sSubSup>
                      <m:sSubSupPr>
                        <m:ctrlPr>
                          <a:rPr lang="en-US" sz="2000" b="0" i="1" smtClean="0">
                            <a:latin typeface="Cambria Math" panose="02040503050406030204" pitchFamily="18" charset="0"/>
                          </a:rPr>
                        </m:ctrlPr>
                      </m:sSubSupPr>
                      <m:e>
                        <m:r>
                          <m:rPr>
                            <m:sty m:val="p"/>
                          </m:rPr>
                          <a:rPr lang="en-US" sz="2000" i="0">
                            <a:latin typeface="Cambria Math" panose="02040503050406030204" pitchFamily="18" charset="0"/>
                          </a:rPr>
                          <m:t>R</m:t>
                        </m:r>
                      </m:e>
                      <m:sub>
                        <m:r>
                          <m:rPr>
                            <m:sty m:val="p"/>
                          </m:rPr>
                          <a:rPr lang="en-US" sz="2000" i="0">
                            <a:latin typeface="Cambria Math" panose="02040503050406030204" pitchFamily="18" charset="0"/>
                          </a:rPr>
                          <m:t>o</m:t>
                        </m:r>
                      </m:sub>
                      <m:sup>
                        <m:r>
                          <a:rPr lang="en-US" sz="2000" b="0" i="0" smtClean="0">
                            <a:latin typeface="Cambria Math" panose="02040503050406030204" pitchFamily="18" charset="0"/>
                          </a:rPr>
                          <m:t>2</m:t>
                        </m:r>
                      </m:sup>
                    </m:sSubSup>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gm</m:t>
                        </m:r>
                      </m:e>
                      <m:sub>
                        <m:r>
                          <m:rPr>
                            <m:sty m:val="p"/>
                          </m:rPr>
                          <a:rPr lang="en-US" sz="2000" b="0" i="0" smtClean="0">
                            <a:latin typeface="Cambria Math" panose="02040503050406030204" pitchFamily="18" charset="0"/>
                          </a:rPr>
                          <m:t>n</m:t>
                        </m:r>
                      </m:sub>
                    </m:sSub>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o</m:t>
                        </m:r>
                      </m:sub>
                      <m:sup>
                        <m:r>
                          <a:rPr lang="en-US" sz="2000" b="0" i="0" smtClean="0">
                            <a:latin typeface="Cambria Math" panose="02040503050406030204" pitchFamily="18" charset="0"/>
                          </a:rPr>
                          <m:t>2</m:t>
                        </m:r>
                      </m:sup>
                    </m:sSubSup>
                  </m:oMath>
                </a14:m>
                <a:endParaRPr lang="en-US" sz="2000" b="0" dirty="0"/>
              </a:p>
              <a:p>
                <a:r>
                  <a:rPr lang="en-US" sz="2000" dirty="0"/>
                  <a:t>Similarly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M</m:t>
                            </m:r>
                          </m:e>
                          <m:sub>
                            <m:r>
                              <a:rPr lang="en-US" sz="2000" b="0" i="0" smtClean="0">
                                <a:latin typeface="Cambria Math" panose="02040503050406030204" pitchFamily="18" charset="0"/>
                              </a:rPr>
                              <m:t>1</m:t>
                            </m:r>
                            <m:r>
                              <m:rPr>
                                <m:sty m:val="p"/>
                              </m:rPr>
                              <a:rPr lang="en-US" sz="2000" b="0" i="0" smtClean="0">
                                <a:latin typeface="Cambria Math" panose="02040503050406030204" pitchFamily="18" charset="0"/>
                              </a:rPr>
                              <m:t>B</m:t>
                            </m:r>
                          </m:sub>
                        </m:sSub>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r>
                      <a:rPr lang="en-US" sz="2000" b="0" i="1" smtClean="0">
                        <a:latin typeface="Cambria Math" panose="02040503050406030204" pitchFamily="18" charset="0"/>
                      </a:rPr>
                      <m:t>=</m:t>
                    </m:r>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gm</m:t>
                        </m:r>
                      </m:e>
                      <m:sub>
                        <m:r>
                          <m:rPr>
                            <m:sty m:val="p"/>
                          </m:rPr>
                          <a:rPr lang="en-US" sz="2000" b="0" i="0" smtClean="0">
                            <a:latin typeface="Cambria Math" panose="02040503050406030204" pitchFamily="18" charset="0"/>
                          </a:rPr>
                          <m:t>n</m:t>
                        </m:r>
                      </m:sub>
                    </m:sSub>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o</m:t>
                        </m:r>
                      </m:sub>
                      <m:sup>
                        <m:r>
                          <a:rPr lang="en-US" sz="2000" b="0" i="0" smtClean="0">
                            <a:latin typeface="Cambria Math" panose="02040503050406030204" pitchFamily="18" charset="0"/>
                          </a:rPr>
                          <m:t>2</m:t>
                        </m:r>
                      </m:sup>
                    </m:sSubSup>
                  </m:oMath>
                </a14:m>
                <a:endParaRPr lang="en-US" sz="2000" dirty="0"/>
              </a:p>
              <a:p>
                <a:endParaRPr lang="en-US" sz="1600" dirty="0"/>
              </a:p>
              <a:p>
                <a:endParaRPr lang="en-US" sz="1600" dirty="0"/>
              </a:p>
              <a:p>
                <a:endParaRPr lang="en-US" sz="1600" dirty="0"/>
              </a:p>
              <a:p>
                <a:endParaRPr lang="en-US" sz="1600" dirty="0"/>
              </a:p>
            </p:txBody>
          </p:sp>
        </mc:Choice>
        <mc:Fallback xmlns="">
          <p:sp>
            <p:nvSpPr>
              <p:cNvPr id="71" name="Content Placeholder 2">
                <a:extLst>
                  <a:ext uri="{FF2B5EF4-FFF2-40B4-BE49-F238E27FC236}">
                    <a16:creationId xmlns:a16="http://schemas.microsoft.com/office/drawing/2014/main" id="{515EAFAC-B543-48FC-AA6E-E24A396CD6B1}"/>
                  </a:ext>
                </a:extLst>
              </p:cNvPr>
              <p:cNvSpPr txBox="1">
                <a:spLocks noRot="1" noChangeAspect="1" noMove="1" noResize="1" noEditPoints="1" noAdjustHandles="1" noChangeArrowheads="1" noChangeShapeType="1" noTextEdit="1"/>
              </p:cNvSpPr>
              <p:nvPr/>
            </p:nvSpPr>
            <p:spPr>
              <a:xfrm>
                <a:off x="4848952" y="894449"/>
                <a:ext cx="4128658" cy="2287818"/>
              </a:xfrm>
              <a:prstGeom prst="rect">
                <a:avLst/>
              </a:prstGeom>
              <a:blipFill>
                <a:blip r:embed="rId8"/>
                <a:stretch>
                  <a:fillRect l="-132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01C541D-ADCB-4D6C-A54F-B43FAE6B566A}"/>
                  </a:ext>
                </a:extLst>
              </p:cNvPr>
              <p:cNvSpPr txBox="1"/>
              <p:nvPr/>
            </p:nvSpPr>
            <p:spPr>
              <a:xfrm>
                <a:off x="3306774" y="1723362"/>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𝐕</m:t>
                              </m:r>
                            </m:e>
                            <m:sub>
                              <m:r>
                                <a:rPr lang="en-US" sz="1400" b="1" i="0" smtClean="0">
                                  <a:latin typeface="Cambria Math" panose="02040503050406030204" pitchFamily="18" charset="0"/>
                                </a:rPr>
                                <m:t>𝐨𝐧</m:t>
                              </m:r>
                            </m:sub>
                          </m:sSub>
                          <m:r>
                            <a:rPr lang="en-US" sz="1400" b="1" i="0" smtClean="0">
                              <a:latin typeface="Cambria Math" panose="02040503050406030204" pitchFamily="18" charset="0"/>
                            </a:rPr>
                            <m:t>=</m:t>
                          </m:r>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𝐨</m:t>
                          </m:r>
                        </m:sub>
                      </m:sSub>
                    </m:oMath>
                  </m:oMathPara>
                </a14:m>
                <a:endParaRPr lang="en-GB" sz="1400" b="1" dirty="0" err="1"/>
              </a:p>
            </p:txBody>
          </p:sp>
        </mc:Choice>
        <mc:Fallback xmlns="">
          <p:sp>
            <p:nvSpPr>
              <p:cNvPr id="73" name="TextBox 72">
                <a:extLst>
                  <a:ext uri="{FF2B5EF4-FFF2-40B4-BE49-F238E27FC236}">
                    <a16:creationId xmlns:a16="http://schemas.microsoft.com/office/drawing/2014/main" id="{D01C541D-ADCB-4D6C-A54F-B43FAE6B566A}"/>
                  </a:ext>
                </a:extLst>
              </p:cNvPr>
              <p:cNvSpPr txBox="1">
                <a:spLocks noRot="1" noChangeAspect="1" noMove="1" noResize="1" noEditPoints="1" noAdjustHandles="1" noChangeArrowheads="1" noChangeShapeType="1" noTextEdit="1"/>
              </p:cNvSpPr>
              <p:nvPr/>
            </p:nvSpPr>
            <p:spPr>
              <a:xfrm>
                <a:off x="3306774" y="1723362"/>
                <a:ext cx="1228944" cy="215444"/>
              </a:xfrm>
              <a:prstGeom prst="rect">
                <a:avLst/>
              </a:prstGeom>
              <a:blipFill>
                <a:blip r:embed="rId9"/>
                <a:stretch>
                  <a:fillRect b="-1142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C849DBD-E0DD-45FC-91F0-176D557C0B12}"/>
                  </a:ext>
                </a:extLst>
              </p:cNvPr>
              <p:cNvSpPr txBox="1"/>
              <p:nvPr/>
            </p:nvSpPr>
            <p:spPr>
              <a:xfrm>
                <a:off x="253865" y="2727260"/>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r>
                        <a:rPr lang="en-US" sz="1400" b="1" i="1" smtClean="0">
                          <a:latin typeface="Cambria Math" panose="02040503050406030204" pitchFamily="18" charset="0"/>
                        </a:rPr>
                        <m:t>/</m:t>
                      </m:r>
                      <m:r>
                        <a:rPr lang="en-US" sz="1400" b="1" i="1" smtClean="0">
                          <a:latin typeface="Cambria Math" panose="02040503050406030204" pitchFamily="18" charset="0"/>
                        </a:rPr>
                        <m:t>𝟐</m:t>
                      </m:r>
                    </m:oMath>
                  </m:oMathPara>
                </a14:m>
                <a:endParaRPr lang="en-GB" sz="1400" b="1" dirty="0" err="1"/>
              </a:p>
            </p:txBody>
          </p:sp>
        </mc:Choice>
        <mc:Fallback>
          <p:sp>
            <p:nvSpPr>
              <p:cNvPr id="24" name="TextBox 23">
                <a:extLst>
                  <a:ext uri="{FF2B5EF4-FFF2-40B4-BE49-F238E27FC236}">
                    <a16:creationId xmlns:a16="http://schemas.microsoft.com/office/drawing/2014/main" id="{AC849DBD-E0DD-45FC-91F0-176D557C0B12}"/>
                  </a:ext>
                </a:extLst>
              </p:cNvPr>
              <p:cNvSpPr txBox="1">
                <a:spLocks noRot="1" noChangeAspect="1" noMove="1" noResize="1" noEditPoints="1" noAdjustHandles="1" noChangeArrowheads="1" noChangeShapeType="1" noTextEdit="1"/>
              </p:cNvSpPr>
              <p:nvPr/>
            </p:nvSpPr>
            <p:spPr>
              <a:xfrm>
                <a:off x="253865" y="2727260"/>
                <a:ext cx="1228944" cy="215444"/>
              </a:xfrm>
              <a:prstGeom prst="rect">
                <a:avLst/>
              </a:prstGeom>
              <a:blipFill>
                <a:blip r:embed="rId10"/>
                <a:stretch>
                  <a:fillRect b="-3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A972F04-50BC-4709-B395-9E1E5619F338}"/>
                  </a:ext>
                </a:extLst>
              </p:cNvPr>
              <p:cNvSpPr txBox="1"/>
              <p:nvPr/>
            </p:nvSpPr>
            <p:spPr>
              <a:xfrm>
                <a:off x="241013" y="3119145"/>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r>
                        <a:rPr lang="en-US" sz="1400" b="1" i="1" smtClean="0">
                          <a:latin typeface="Cambria Math" panose="02040503050406030204" pitchFamily="18" charset="0"/>
                        </a:rPr>
                        <m:t>/</m:t>
                      </m:r>
                      <m:r>
                        <a:rPr lang="en-US" sz="1400" b="1" i="1" smtClean="0">
                          <a:latin typeface="Cambria Math" panose="02040503050406030204" pitchFamily="18" charset="0"/>
                        </a:rPr>
                        <m:t>𝟐</m:t>
                      </m:r>
                    </m:oMath>
                  </m:oMathPara>
                </a14:m>
                <a:endParaRPr lang="en-GB" sz="1400" b="1" dirty="0" err="1"/>
              </a:p>
            </p:txBody>
          </p:sp>
        </mc:Choice>
        <mc:Fallback>
          <p:sp>
            <p:nvSpPr>
              <p:cNvPr id="26" name="TextBox 25">
                <a:extLst>
                  <a:ext uri="{FF2B5EF4-FFF2-40B4-BE49-F238E27FC236}">
                    <a16:creationId xmlns:a16="http://schemas.microsoft.com/office/drawing/2014/main" id="{BA972F04-50BC-4709-B395-9E1E5619F338}"/>
                  </a:ext>
                </a:extLst>
              </p:cNvPr>
              <p:cNvSpPr txBox="1">
                <a:spLocks noRot="1" noChangeAspect="1" noMove="1" noResize="1" noEditPoints="1" noAdjustHandles="1" noChangeArrowheads="1" noChangeShapeType="1" noTextEdit="1"/>
              </p:cNvSpPr>
              <p:nvPr/>
            </p:nvSpPr>
            <p:spPr>
              <a:xfrm>
                <a:off x="241013" y="3119145"/>
                <a:ext cx="1228944" cy="215444"/>
              </a:xfrm>
              <a:prstGeom prst="rect">
                <a:avLst/>
              </a:prstGeom>
              <a:blipFill>
                <a:blip r:embed="rId11"/>
                <a:stretch>
                  <a:fillRect b="-3428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EB75180-A3CD-4EDD-A3D0-86AD5491E5B0}"/>
                  </a:ext>
                </a:extLst>
              </p:cNvPr>
              <p:cNvSpPr txBox="1"/>
              <p:nvPr/>
            </p:nvSpPr>
            <p:spPr>
              <a:xfrm>
                <a:off x="2303964" y="1171167"/>
                <a:ext cx="1228944"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r>
                        <a:rPr lang="en-US" sz="1400" b="1" i="1" smtClean="0">
                          <a:latin typeface="Cambria Math" panose="02040503050406030204" pitchFamily="18" charset="0"/>
                        </a:rPr>
                        <m:t>/</m:t>
                      </m:r>
                      <m:r>
                        <a:rPr lang="en-US" sz="1400" b="1" i="1" smtClean="0">
                          <a:latin typeface="Cambria Math" panose="02040503050406030204" pitchFamily="18" charset="0"/>
                        </a:rPr>
                        <m:t>𝟐</m:t>
                      </m:r>
                    </m:oMath>
                  </m:oMathPara>
                </a14:m>
                <a:endParaRPr lang="en-GB" sz="1400" b="1" dirty="0" err="1"/>
              </a:p>
            </p:txBody>
          </p:sp>
        </mc:Choice>
        <mc:Fallback>
          <p:sp>
            <p:nvSpPr>
              <p:cNvPr id="27" name="TextBox 26">
                <a:extLst>
                  <a:ext uri="{FF2B5EF4-FFF2-40B4-BE49-F238E27FC236}">
                    <a16:creationId xmlns:a16="http://schemas.microsoft.com/office/drawing/2014/main" id="{AEB75180-A3CD-4EDD-A3D0-86AD5491E5B0}"/>
                  </a:ext>
                </a:extLst>
              </p:cNvPr>
              <p:cNvSpPr txBox="1">
                <a:spLocks noRot="1" noChangeAspect="1" noMove="1" noResize="1" noEditPoints="1" noAdjustHandles="1" noChangeArrowheads="1" noChangeShapeType="1" noTextEdit="1"/>
              </p:cNvSpPr>
              <p:nvPr/>
            </p:nvSpPr>
            <p:spPr>
              <a:xfrm>
                <a:off x="2303964" y="1171167"/>
                <a:ext cx="1228944" cy="215444"/>
              </a:xfrm>
              <a:prstGeom prst="rect">
                <a:avLst/>
              </a:prstGeom>
              <a:blipFill>
                <a:blip r:embed="rId12"/>
                <a:stretch>
                  <a:fillRect b="-37143"/>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8B9C59FB-7438-4FDA-908D-E3C66A6C69DA}"/>
              </a:ext>
            </a:extLst>
          </p:cNvPr>
          <p:cNvCxnSpPr>
            <a:cxnSpLocks/>
          </p:cNvCxnSpPr>
          <p:nvPr/>
        </p:nvCxnSpPr>
        <p:spPr>
          <a:xfrm>
            <a:off x="2567684" y="1125112"/>
            <a:ext cx="0" cy="42235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39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6DC3-32AC-4485-956C-5FCD282099D3}"/>
              </a:ext>
            </a:extLst>
          </p:cNvPr>
          <p:cNvSpPr>
            <a:spLocks noGrp="1"/>
          </p:cNvSpPr>
          <p:nvPr>
            <p:ph type="title"/>
          </p:nvPr>
        </p:nvSpPr>
        <p:spPr>
          <a:xfrm>
            <a:off x="-34506" y="-28327"/>
            <a:ext cx="8753475" cy="461665"/>
          </a:xfrm>
        </p:spPr>
        <p:txBody>
          <a:bodyPr/>
          <a:lstStyle/>
          <a:p>
            <a:r>
              <a:rPr lang="en-US" dirty="0"/>
              <a:t>Solution 10.2</a:t>
            </a:r>
            <a:endParaRPr lang="en-GB" dirty="0"/>
          </a:p>
        </p:txBody>
      </p:sp>
      <p:sp>
        <p:nvSpPr>
          <p:cNvPr id="3" name="Slide Number Placeholder 2">
            <a:extLst>
              <a:ext uri="{FF2B5EF4-FFF2-40B4-BE49-F238E27FC236}">
                <a16:creationId xmlns:a16="http://schemas.microsoft.com/office/drawing/2014/main" id="{491407BF-F23A-457C-8DBD-3E526B33A647}"/>
              </a:ext>
            </a:extLst>
          </p:cNvPr>
          <p:cNvSpPr>
            <a:spLocks noGrp="1"/>
          </p:cNvSpPr>
          <p:nvPr>
            <p:ph type="sldNum" sz="quarter" idx="12"/>
          </p:nvPr>
        </p:nvSpPr>
        <p:spPr/>
        <p:txBody>
          <a:bodyPr/>
          <a:lstStyle/>
          <a:p>
            <a:fld id="{8836216C-5BC3-7C44-80F8-E30864FFC228}" type="slidenum">
              <a:rPr lang="en-US" smtClean="0"/>
              <a:t>62</a:t>
            </a:fld>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4A783F7-1B58-4DE5-B85A-66C602363740}"/>
                  </a:ext>
                </a:extLst>
              </p:cNvPr>
              <p:cNvSpPr txBox="1"/>
              <p:nvPr/>
            </p:nvSpPr>
            <p:spPr>
              <a:xfrm>
                <a:off x="2847597" y="1964013"/>
                <a:ext cx="559479"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𝐎</m:t>
                          </m:r>
                        </m:sub>
                      </m:sSub>
                    </m:oMath>
                  </m:oMathPara>
                </a14:m>
                <a:endParaRPr lang="en-GB" sz="1400" b="1" dirty="0" err="1"/>
              </a:p>
            </p:txBody>
          </p:sp>
        </mc:Choice>
        <mc:Fallback xmlns="">
          <p:sp>
            <p:nvSpPr>
              <p:cNvPr id="14" name="TextBox 13">
                <a:extLst>
                  <a:ext uri="{FF2B5EF4-FFF2-40B4-BE49-F238E27FC236}">
                    <a16:creationId xmlns:a16="http://schemas.microsoft.com/office/drawing/2014/main" id="{44A783F7-1B58-4DE5-B85A-66C602363740}"/>
                  </a:ext>
                </a:extLst>
              </p:cNvPr>
              <p:cNvSpPr txBox="1">
                <a:spLocks noRot="1" noChangeAspect="1" noMove="1" noResize="1" noEditPoints="1" noAdjustHandles="1" noChangeArrowheads="1" noChangeShapeType="1" noTextEdit="1"/>
              </p:cNvSpPr>
              <p:nvPr/>
            </p:nvSpPr>
            <p:spPr>
              <a:xfrm>
                <a:off x="2847597" y="1964013"/>
                <a:ext cx="559479" cy="215444"/>
              </a:xfrm>
              <a:prstGeom prst="rect">
                <a:avLst/>
              </a:prstGeom>
              <a:blipFill>
                <a:blip r:embed="rId2"/>
                <a:stretch>
                  <a:fillRect b="-16667"/>
                </a:stretch>
              </a:blipFill>
            </p:spPr>
            <p:txBody>
              <a:bodyPr/>
              <a:lstStyle/>
              <a:p>
                <a:r>
                  <a:rPr lang="en-GB">
                    <a:noFill/>
                  </a:rPr>
                  <a:t> </a:t>
                </a:r>
              </a:p>
            </p:txBody>
          </p:sp>
        </mc:Fallback>
      </mc:AlternateContent>
      <p:grpSp>
        <p:nvGrpSpPr>
          <p:cNvPr id="26" name="Group 25">
            <a:extLst>
              <a:ext uri="{FF2B5EF4-FFF2-40B4-BE49-F238E27FC236}">
                <a16:creationId xmlns:a16="http://schemas.microsoft.com/office/drawing/2014/main" id="{0F7A7CE7-BDB3-45D8-A241-EC710C8CC813}"/>
              </a:ext>
            </a:extLst>
          </p:cNvPr>
          <p:cNvGrpSpPr/>
          <p:nvPr/>
        </p:nvGrpSpPr>
        <p:grpSpPr>
          <a:xfrm>
            <a:off x="198850" y="549645"/>
            <a:ext cx="2763235" cy="3564269"/>
            <a:chOff x="-34506" y="998743"/>
            <a:chExt cx="2763235" cy="3564269"/>
          </a:xfrm>
        </p:grpSpPr>
        <p:pic>
          <p:nvPicPr>
            <p:cNvPr id="6" name="Picture 5" descr="Diagram, schematic&#10;&#10;Description automatically generated">
              <a:extLst>
                <a:ext uri="{FF2B5EF4-FFF2-40B4-BE49-F238E27FC236}">
                  <a16:creationId xmlns:a16="http://schemas.microsoft.com/office/drawing/2014/main" id="{53A5ADFA-24EC-49B4-86DF-C62974284040}"/>
                </a:ext>
              </a:extLst>
            </p:cNvPr>
            <p:cNvPicPr>
              <a:picLocks noChangeAspect="1"/>
            </p:cNvPicPr>
            <p:nvPr/>
          </p:nvPicPr>
          <p:blipFill>
            <a:blip r:embed="rId3"/>
            <a:stretch>
              <a:fillRect/>
            </a:stretch>
          </p:blipFill>
          <p:spPr>
            <a:xfrm>
              <a:off x="130746" y="998743"/>
              <a:ext cx="2597983" cy="356426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40F5BD-1A8E-4C67-B7D9-771176508BDA}"/>
                    </a:ext>
                  </a:extLst>
                </p:cNvPr>
                <p:cNvSpPr txBox="1"/>
                <p:nvPr/>
              </p:nvSpPr>
              <p:spPr>
                <a:xfrm>
                  <a:off x="-34506" y="1556654"/>
                  <a:ext cx="205535"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oMath>
                    </m:oMathPara>
                  </a14:m>
                  <a:endParaRPr lang="en-GB" sz="1400" b="1" dirty="0" err="1"/>
                </a:p>
              </p:txBody>
            </p:sp>
          </mc:Choice>
          <mc:Fallback xmlns="">
            <p:sp>
              <p:nvSpPr>
                <p:cNvPr id="9" name="TextBox 8">
                  <a:extLst>
                    <a:ext uri="{FF2B5EF4-FFF2-40B4-BE49-F238E27FC236}">
                      <a16:creationId xmlns:a16="http://schemas.microsoft.com/office/drawing/2014/main" id="{BB40F5BD-1A8E-4C67-B7D9-771176508BDA}"/>
                    </a:ext>
                  </a:extLst>
                </p:cNvPr>
                <p:cNvSpPr txBox="1">
                  <a:spLocks noRot="1" noChangeAspect="1" noMove="1" noResize="1" noEditPoints="1" noAdjustHandles="1" noChangeArrowheads="1" noChangeShapeType="1" noTextEdit="1"/>
                </p:cNvSpPr>
                <p:nvPr/>
              </p:nvSpPr>
              <p:spPr>
                <a:xfrm>
                  <a:off x="-34506" y="1556654"/>
                  <a:ext cx="205535" cy="215444"/>
                </a:xfrm>
                <a:prstGeom prst="rect">
                  <a:avLst/>
                </a:prstGeom>
                <a:blipFill>
                  <a:blip r:embed="rId4"/>
                  <a:stretch>
                    <a:fillRect l="-30303" b="-1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EAB9B57-875D-470B-A442-09C41E70E997}"/>
                    </a:ext>
                  </a:extLst>
                </p:cNvPr>
                <p:cNvSpPr txBox="1"/>
                <p:nvPr/>
              </p:nvSpPr>
              <p:spPr>
                <a:xfrm>
                  <a:off x="1129578" y="1915430"/>
                  <a:ext cx="395365" cy="4683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rPr>
                            </m:ctrlPr>
                          </m:fPr>
                          <m:num>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num>
                          <m:den>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𝐩</m:t>
                                </m:r>
                              </m:sub>
                            </m:sSub>
                          </m:den>
                        </m:f>
                      </m:oMath>
                    </m:oMathPara>
                  </a14:m>
                  <a:endParaRPr lang="en-GB" sz="1400" b="1" dirty="0" err="1"/>
                </a:p>
              </p:txBody>
            </p:sp>
          </mc:Choice>
          <mc:Fallback xmlns="">
            <p:sp>
              <p:nvSpPr>
                <p:cNvPr id="10" name="TextBox 9">
                  <a:extLst>
                    <a:ext uri="{FF2B5EF4-FFF2-40B4-BE49-F238E27FC236}">
                      <a16:creationId xmlns:a16="http://schemas.microsoft.com/office/drawing/2014/main" id="{4EAB9B57-875D-470B-A442-09C41E70E997}"/>
                    </a:ext>
                  </a:extLst>
                </p:cNvPr>
                <p:cNvSpPr txBox="1">
                  <a:spLocks noRot="1" noChangeAspect="1" noMove="1" noResize="1" noEditPoints="1" noAdjustHandles="1" noChangeArrowheads="1" noChangeShapeType="1" noTextEdit="1"/>
                </p:cNvSpPr>
                <p:nvPr/>
              </p:nvSpPr>
              <p:spPr>
                <a:xfrm>
                  <a:off x="1129578" y="1915430"/>
                  <a:ext cx="395365" cy="468333"/>
                </a:xfrm>
                <a:prstGeom prst="rect">
                  <a:avLst/>
                </a:prstGeom>
                <a:blipFill>
                  <a:blip r:embed="rId5"/>
                  <a:stretch>
                    <a:fillRect l="-17188" t="-2632" b="-7895"/>
                  </a:stretch>
                </a:blipFill>
              </p:spPr>
              <p:txBody>
                <a:bodyPr/>
                <a:lstStyle/>
                <a:p>
                  <a:r>
                    <a:rPr lang="en-GB">
                      <a:noFill/>
                    </a:rPr>
                    <a:t> </a:t>
                  </a:r>
                </a:p>
              </p:txBody>
            </p:sp>
          </mc:Fallback>
        </mc:AlternateContent>
        <p:cxnSp>
          <p:nvCxnSpPr>
            <p:cNvPr id="12" name="Straight Arrow Connector 11">
              <a:extLst>
                <a:ext uri="{FF2B5EF4-FFF2-40B4-BE49-F238E27FC236}">
                  <a16:creationId xmlns:a16="http://schemas.microsoft.com/office/drawing/2014/main" id="{FEA6B7FE-112D-4300-8BA3-8BCE9A7EEB74}"/>
                </a:ext>
              </a:extLst>
            </p:cNvPr>
            <p:cNvCxnSpPr>
              <a:cxnSpLocks/>
            </p:cNvCxnSpPr>
            <p:nvPr/>
          </p:nvCxnSpPr>
          <p:spPr>
            <a:xfrm flipV="1">
              <a:off x="1886203" y="1398726"/>
              <a:ext cx="0" cy="50796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ECD2358-5576-402C-AC62-F3C4689CA99E}"/>
                    </a:ext>
                  </a:extLst>
                </p:cNvPr>
                <p:cNvSpPr txBox="1"/>
                <p:nvPr/>
              </p:nvSpPr>
              <p:spPr>
                <a:xfrm>
                  <a:off x="1975530" y="1430209"/>
                  <a:ext cx="543867" cy="47647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US" sz="1400" b="1" i="1" smtClean="0">
                                <a:latin typeface="Cambria Math" panose="02040503050406030204" pitchFamily="18" charset="0"/>
                              </a:rPr>
                            </m:ctrlPr>
                          </m:fPr>
                          <m:num>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𝐩</m:t>
                                </m:r>
                              </m:sub>
                            </m:sSub>
                          </m:num>
                          <m:den>
                            <m:r>
                              <a:rPr lang="en-US" sz="1400" b="1" i="0" smtClean="0">
                                <a:latin typeface="Cambria Math" panose="02040503050406030204" pitchFamily="18" charset="0"/>
                              </a:rPr>
                              <m:t>𝐠</m:t>
                            </m:r>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𝐦</m:t>
                                </m:r>
                              </m:e>
                              <m:sub>
                                <m:r>
                                  <a:rPr lang="en-US" sz="1400" b="1" i="0" smtClean="0">
                                    <a:latin typeface="Cambria Math" panose="02040503050406030204" pitchFamily="18" charset="0"/>
                                  </a:rPr>
                                  <m:t>𝐩</m:t>
                                </m:r>
                              </m:sub>
                            </m:sSub>
                          </m:den>
                        </m:f>
                      </m:oMath>
                    </m:oMathPara>
                  </a14:m>
                  <a:endParaRPr lang="en-GB" sz="1400" b="1" dirty="0" err="1"/>
                </a:p>
              </p:txBody>
            </p:sp>
          </mc:Choice>
          <mc:Fallback xmlns="">
            <p:sp>
              <p:nvSpPr>
                <p:cNvPr id="13" name="TextBox 12">
                  <a:extLst>
                    <a:ext uri="{FF2B5EF4-FFF2-40B4-BE49-F238E27FC236}">
                      <a16:creationId xmlns:a16="http://schemas.microsoft.com/office/drawing/2014/main" id="{1ECD2358-5576-402C-AC62-F3C4689CA99E}"/>
                    </a:ext>
                  </a:extLst>
                </p:cNvPr>
                <p:cNvSpPr txBox="1">
                  <a:spLocks noRot="1" noChangeAspect="1" noMove="1" noResize="1" noEditPoints="1" noAdjustHandles="1" noChangeArrowheads="1" noChangeShapeType="1" noTextEdit="1"/>
                </p:cNvSpPr>
                <p:nvPr/>
              </p:nvSpPr>
              <p:spPr>
                <a:xfrm>
                  <a:off x="1975530" y="1430209"/>
                  <a:ext cx="543867" cy="476477"/>
                </a:xfrm>
                <a:prstGeom prst="rect">
                  <a:avLst/>
                </a:prstGeom>
                <a:blipFill>
                  <a:blip r:embed="rId6"/>
                  <a:stretch>
                    <a:fillRect l="-11111" t="-2564" b="-6410"/>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2F7F9569-5E46-480D-956A-F690364D5653}"/>
                </a:ext>
              </a:extLst>
            </p:cNvPr>
            <p:cNvCxnSpPr>
              <a:cxnSpLocks/>
            </p:cNvCxnSpPr>
            <p:nvPr/>
          </p:nvCxnSpPr>
          <p:spPr>
            <a:xfrm flipH="1">
              <a:off x="1824792" y="2149596"/>
              <a:ext cx="647839" cy="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F319A4-2FF3-43B8-A709-48ED485BCB66}"/>
                    </a:ext>
                  </a:extLst>
                </p:cNvPr>
                <p:cNvSpPr txBox="1"/>
                <p:nvPr/>
              </p:nvSpPr>
              <p:spPr>
                <a:xfrm>
                  <a:off x="2059040" y="2247470"/>
                  <a:ext cx="205535"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oMath>
                    </m:oMathPara>
                  </a14:m>
                  <a:endParaRPr lang="en-GB" sz="1400" b="1" dirty="0" err="1"/>
                </a:p>
              </p:txBody>
            </p:sp>
          </mc:Choice>
          <mc:Fallback xmlns="">
            <p:sp>
              <p:nvSpPr>
                <p:cNvPr id="21" name="TextBox 20">
                  <a:extLst>
                    <a:ext uri="{FF2B5EF4-FFF2-40B4-BE49-F238E27FC236}">
                      <a16:creationId xmlns:a16="http://schemas.microsoft.com/office/drawing/2014/main" id="{3FF319A4-2FF3-43B8-A709-48ED485BCB66}"/>
                    </a:ext>
                  </a:extLst>
                </p:cNvPr>
                <p:cNvSpPr txBox="1">
                  <a:spLocks noRot="1" noChangeAspect="1" noMove="1" noResize="1" noEditPoints="1" noAdjustHandles="1" noChangeArrowheads="1" noChangeShapeType="1" noTextEdit="1"/>
                </p:cNvSpPr>
                <p:nvPr/>
              </p:nvSpPr>
              <p:spPr>
                <a:xfrm>
                  <a:off x="2059040" y="2247470"/>
                  <a:ext cx="205535" cy="215444"/>
                </a:xfrm>
                <a:prstGeom prst="rect">
                  <a:avLst/>
                </a:prstGeom>
                <a:blipFill>
                  <a:blip r:embed="rId7"/>
                  <a:stretch>
                    <a:fillRect l="-26471" b="-14286"/>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5C786A3C-A5C2-490B-8107-C08C0681795E}"/>
              </a:ext>
            </a:extLst>
          </p:cNvPr>
          <p:cNvGrpSpPr/>
          <p:nvPr/>
        </p:nvGrpSpPr>
        <p:grpSpPr>
          <a:xfrm>
            <a:off x="4654631" y="569278"/>
            <a:ext cx="2832815" cy="3369131"/>
            <a:chOff x="4739612" y="998743"/>
            <a:chExt cx="2832815" cy="3369131"/>
          </a:xfrm>
        </p:grpSpPr>
        <p:pic>
          <p:nvPicPr>
            <p:cNvPr id="8" name="Picture 7" descr="Diagram, schematic&#10;&#10;Description automatically generated">
              <a:extLst>
                <a:ext uri="{FF2B5EF4-FFF2-40B4-BE49-F238E27FC236}">
                  <a16:creationId xmlns:a16="http://schemas.microsoft.com/office/drawing/2014/main" id="{3C651EE8-6A16-452D-AE8C-CD763D7C7942}"/>
                </a:ext>
              </a:extLst>
            </p:cNvPr>
            <p:cNvPicPr>
              <a:picLocks noChangeAspect="1"/>
            </p:cNvPicPr>
            <p:nvPr/>
          </p:nvPicPr>
          <p:blipFill>
            <a:blip r:embed="rId8"/>
            <a:stretch>
              <a:fillRect/>
            </a:stretch>
          </p:blipFill>
          <p:spPr>
            <a:xfrm>
              <a:off x="4739612" y="998743"/>
              <a:ext cx="2360046" cy="336913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86CD7A-ABB6-4CDE-A1D0-2C1F3BD2055C}"/>
                    </a:ext>
                  </a:extLst>
                </p:cNvPr>
                <p:cNvSpPr txBox="1"/>
                <p:nvPr/>
              </p:nvSpPr>
              <p:spPr>
                <a:xfrm>
                  <a:off x="7012948" y="2383763"/>
                  <a:ext cx="559479"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𝐑</m:t>
                            </m:r>
                          </m:e>
                          <m:sub>
                            <m:r>
                              <a:rPr lang="en-US" sz="1400" b="1" i="0" smtClean="0">
                                <a:latin typeface="Cambria Math" panose="02040503050406030204" pitchFamily="18" charset="0"/>
                              </a:rPr>
                              <m:t>𝐎</m:t>
                            </m:r>
                          </m:sub>
                        </m:sSub>
                      </m:oMath>
                    </m:oMathPara>
                  </a14:m>
                  <a:endParaRPr lang="en-GB" sz="1400" b="1" dirty="0" err="1"/>
                </a:p>
              </p:txBody>
            </p:sp>
          </mc:Choice>
          <mc:Fallback xmlns="">
            <p:sp>
              <p:nvSpPr>
                <p:cNvPr id="15" name="TextBox 14">
                  <a:extLst>
                    <a:ext uri="{FF2B5EF4-FFF2-40B4-BE49-F238E27FC236}">
                      <a16:creationId xmlns:a16="http://schemas.microsoft.com/office/drawing/2014/main" id="{6186CD7A-ABB6-4CDE-A1D0-2C1F3BD2055C}"/>
                    </a:ext>
                  </a:extLst>
                </p:cNvPr>
                <p:cNvSpPr txBox="1">
                  <a:spLocks noRot="1" noChangeAspect="1" noMove="1" noResize="1" noEditPoints="1" noAdjustHandles="1" noChangeArrowheads="1" noChangeShapeType="1" noTextEdit="1"/>
                </p:cNvSpPr>
                <p:nvPr/>
              </p:nvSpPr>
              <p:spPr>
                <a:xfrm>
                  <a:off x="7012948" y="2383763"/>
                  <a:ext cx="559479" cy="215444"/>
                </a:xfrm>
                <a:prstGeom prst="rect">
                  <a:avLst/>
                </a:prstGeom>
                <a:blipFill>
                  <a:blip r:embed="rId9"/>
                  <a:stretch>
                    <a:fillRect b="-17143"/>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3D3A1C41-B6B8-419A-AD62-82CDB40FBA23}"/>
                </a:ext>
              </a:extLst>
            </p:cNvPr>
            <p:cNvCxnSpPr/>
            <p:nvPr/>
          </p:nvCxnSpPr>
          <p:spPr>
            <a:xfrm>
              <a:off x="6481308" y="2343941"/>
              <a:ext cx="391522" cy="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4F8FE34-15B2-4231-9693-7B0239D2DE89}"/>
                    </a:ext>
                  </a:extLst>
                </p:cNvPr>
                <p:cNvSpPr txBox="1"/>
                <p:nvPr/>
              </p:nvSpPr>
              <p:spPr>
                <a:xfrm>
                  <a:off x="6574301" y="2343941"/>
                  <a:ext cx="205535"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oMath>
                    </m:oMathPara>
                  </a14:m>
                  <a:endParaRPr lang="en-GB" sz="1400" b="1" dirty="0" err="1"/>
                </a:p>
              </p:txBody>
            </p:sp>
          </mc:Choice>
          <mc:Fallback xmlns="">
            <p:sp>
              <p:nvSpPr>
                <p:cNvPr id="22" name="TextBox 21">
                  <a:extLst>
                    <a:ext uri="{FF2B5EF4-FFF2-40B4-BE49-F238E27FC236}">
                      <a16:creationId xmlns:a16="http://schemas.microsoft.com/office/drawing/2014/main" id="{34F8FE34-15B2-4231-9693-7B0239D2DE89}"/>
                    </a:ext>
                  </a:extLst>
                </p:cNvPr>
                <p:cNvSpPr txBox="1">
                  <a:spLocks noRot="1" noChangeAspect="1" noMove="1" noResize="1" noEditPoints="1" noAdjustHandles="1" noChangeArrowheads="1" noChangeShapeType="1" noTextEdit="1"/>
                </p:cNvSpPr>
                <p:nvPr/>
              </p:nvSpPr>
              <p:spPr>
                <a:xfrm>
                  <a:off x="6574301" y="2343941"/>
                  <a:ext cx="205535" cy="215444"/>
                </a:xfrm>
                <a:prstGeom prst="rect">
                  <a:avLst/>
                </a:prstGeom>
                <a:blipFill>
                  <a:blip r:embed="rId10"/>
                  <a:stretch>
                    <a:fillRect l="-30303"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560F440-94EB-405D-BDE7-7ECD1BD19635}"/>
                    </a:ext>
                  </a:extLst>
                </p:cNvPr>
                <p:cNvSpPr txBox="1"/>
                <p:nvPr/>
              </p:nvSpPr>
              <p:spPr>
                <a:xfrm>
                  <a:off x="6770062" y="1614739"/>
                  <a:ext cx="205535" cy="2154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𝐢</m:t>
                            </m:r>
                          </m:e>
                          <m:sub>
                            <m:r>
                              <a:rPr lang="en-US" sz="1400" b="1" i="0" smtClean="0">
                                <a:latin typeface="Cambria Math" panose="02040503050406030204" pitchFamily="18" charset="0"/>
                              </a:rPr>
                              <m:t>𝐧</m:t>
                            </m:r>
                          </m:sub>
                        </m:sSub>
                      </m:oMath>
                    </m:oMathPara>
                  </a14:m>
                  <a:endParaRPr lang="en-GB" sz="1400" b="1" dirty="0" err="1"/>
                </a:p>
              </p:txBody>
            </p:sp>
          </mc:Choice>
          <mc:Fallback xmlns="">
            <p:sp>
              <p:nvSpPr>
                <p:cNvPr id="23" name="TextBox 22">
                  <a:extLst>
                    <a:ext uri="{FF2B5EF4-FFF2-40B4-BE49-F238E27FC236}">
                      <a16:creationId xmlns:a16="http://schemas.microsoft.com/office/drawing/2014/main" id="{9560F440-94EB-405D-BDE7-7ECD1BD19635}"/>
                    </a:ext>
                  </a:extLst>
                </p:cNvPr>
                <p:cNvSpPr txBox="1">
                  <a:spLocks noRot="1" noChangeAspect="1" noMove="1" noResize="1" noEditPoints="1" noAdjustHandles="1" noChangeArrowheads="1" noChangeShapeType="1" noTextEdit="1"/>
                </p:cNvSpPr>
                <p:nvPr/>
              </p:nvSpPr>
              <p:spPr>
                <a:xfrm>
                  <a:off x="6770062" y="1614739"/>
                  <a:ext cx="205535" cy="215444"/>
                </a:xfrm>
                <a:prstGeom prst="rect">
                  <a:avLst/>
                </a:prstGeom>
                <a:blipFill>
                  <a:blip r:embed="rId10"/>
                  <a:stretch>
                    <a:fillRect l="-30303" b="-1111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F4C883FC-1C11-4C01-840F-01BB7714219B}"/>
                  </a:ext>
                </a:extLst>
              </p:cNvPr>
              <p:cNvSpPr txBox="1">
                <a:spLocks/>
              </p:cNvSpPr>
              <p:nvPr/>
            </p:nvSpPr>
            <p:spPr>
              <a:xfrm>
                <a:off x="492588" y="3972456"/>
                <a:ext cx="3227337" cy="805233"/>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sz="2000" b="0" i="0" dirty="0">
                  <a:latin typeface="Cambria Math" panose="02040503050406030204" pitchFamily="18" charset="0"/>
                </a:endParaRPr>
              </a:p>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M</m:t>
                            </m:r>
                          </m:e>
                          <m:sub>
                            <m:r>
                              <a:rPr lang="en-US" sz="2000" b="0" i="0" smtClean="0">
                                <a:latin typeface="Cambria Math" panose="02040503050406030204" pitchFamily="18" charset="0"/>
                              </a:rPr>
                              <m:t>2</m:t>
                            </m:r>
                            <m:r>
                              <m:rPr>
                                <m:sty m:val="p"/>
                              </m:rPr>
                              <a:rPr lang="en-US" sz="2000" b="0" i="0" smtClean="0">
                                <a:latin typeface="Cambria Math" panose="02040503050406030204" pitchFamily="18" charset="0"/>
                              </a:rPr>
                              <m:t>A</m:t>
                            </m:r>
                          </m:sub>
                        </m:sSub>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gm</m:t>
                        </m:r>
                      </m:e>
                      <m:sub>
                        <m:r>
                          <m:rPr>
                            <m:sty m:val="p"/>
                          </m:rPr>
                          <a:rPr lang="en-US" sz="2000" b="0" i="0" smtClean="0">
                            <a:latin typeface="Cambria Math" panose="02040503050406030204" pitchFamily="18" charset="0"/>
                          </a:rPr>
                          <m:t>p</m:t>
                        </m:r>
                      </m:sub>
                    </m:sSub>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o</m:t>
                        </m:r>
                      </m:sub>
                      <m:sup>
                        <m:r>
                          <a:rPr lang="en-US" sz="2000" b="0" i="0" smtClean="0">
                            <a:latin typeface="Cambria Math" panose="02040503050406030204" pitchFamily="18" charset="0"/>
                          </a:rPr>
                          <m:t>2</m:t>
                        </m:r>
                      </m:sup>
                    </m:sSubSup>
                  </m:oMath>
                </a14:m>
                <a:endParaRPr lang="en-US" sz="2000" b="0" dirty="0"/>
              </a:p>
              <a:p>
                <a:endParaRPr lang="en-US" sz="1600" dirty="0"/>
              </a:p>
              <a:p>
                <a:endParaRPr lang="en-US" sz="1600" dirty="0"/>
              </a:p>
              <a:p>
                <a:endParaRPr lang="en-US" sz="1600" dirty="0"/>
              </a:p>
              <a:p>
                <a:endParaRPr lang="en-US" sz="1600" dirty="0"/>
              </a:p>
              <a:p>
                <a:endParaRPr lang="en-US" sz="1600" dirty="0"/>
              </a:p>
            </p:txBody>
          </p:sp>
        </mc:Choice>
        <mc:Fallback xmlns="">
          <p:sp>
            <p:nvSpPr>
              <p:cNvPr id="25" name="Content Placeholder 2">
                <a:extLst>
                  <a:ext uri="{FF2B5EF4-FFF2-40B4-BE49-F238E27FC236}">
                    <a16:creationId xmlns:a16="http://schemas.microsoft.com/office/drawing/2014/main" id="{F4C883FC-1C11-4C01-840F-01BB7714219B}"/>
                  </a:ext>
                </a:extLst>
              </p:cNvPr>
              <p:cNvSpPr txBox="1">
                <a:spLocks noRot="1" noChangeAspect="1" noMove="1" noResize="1" noEditPoints="1" noAdjustHandles="1" noChangeArrowheads="1" noChangeShapeType="1" noTextEdit="1"/>
              </p:cNvSpPr>
              <p:nvPr/>
            </p:nvSpPr>
            <p:spPr>
              <a:xfrm>
                <a:off x="492588" y="3972456"/>
                <a:ext cx="3227337" cy="805233"/>
              </a:xfrm>
              <a:prstGeom prst="rect">
                <a:avLst/>
              </a:prstGeom>
              <a:blipFill>
                <a:blip r:embed="rId11"/>
                <a:stretch>
                  <a:fillRect l="-1701" b="-75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A26E1A85-5515-4B74-B669-D1DF76FA7BA4}"/>
                  </a:ext>
                </a:extLst>
              </p:cNvPr>
              <p:cNvSpPr txBox="1">
                <a:spLocks/>
              </p:cNvSpPr>
              <p:nvPr/>
            </p:nvSpPr>
            <p:spPr>
              <a:xfrm>
                <a:off x="4532586" y="3992073"/>
                <a:ext cx="3168869" cy="805249"/>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b="0" i="0" dirty="0">
                  <a:latin typeface="Cambria Math" panose="02040503050406030204" pitchFamily="18" charset="0"/>
                </a:endParaRPr>
              </a:p>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M</m:t>
                            </m:r>
                          </m:e>
                          <m:sub>
                            <m:r>
                              <m:rPr>
                                <m:sty m:val="p"/>
                              </m:rPr>
                              <a:rPr lang="en-US" sz="2000" b="0" i="0" smtClean="0">
                                <a:latin typeface="Cambria Math" panose="02040503050406030204" pitchFamily="18" charset="0"/>
                              </a:rPr>
                              <m:t>B</m:t>
                            </m:r>
                          </m:sub>
                        </m:sSub>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)=4</m:t>
                    </m:r>
                    <m:r>
                      <m:rPr>
                        <m:sty m:val="p"/>
                      </m:rPr>
                      <a:rPr lang="en-US" sz="2000" b="0" i="0" smtClean="0">
                        <a:latin typeface="Cambria Math" panose="02040503050406030204" pitchFamily="18" charset="0"/>
                      </a:rPr>
                      <m:t>kTγ</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gm</m:t>
                        </m:r>
                      </m:e>
                      <m:sub>
                        <m:r>
                          <m:rPr>
                            <m:sty m:val="p"/>
                          </m:rPr>
                          <a:rPr lang="en-US" sz="2000" b="0" i="0" smtClean="0">
                            <a:latin typeface="Cambria Math" panose="02040503050406030204" pitchFamily="18" charset="0"/>
                          </a:rPr>
                          <m:t>p</m:t>
                        </m:r>
                      </m:sub>
                    </m:sSub>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o</m:t>
                        </m:r>
                      </m:sub>
                      <m:sup>
                        <m:r>
                          <a:rPr lang="en-US" sz="2000" b="0" i="0" smtClean="0">
                            <a:latin typeface="Cambria Math" panose="02040503050406030204" pitchFamily="18" charset="0"/>
                          </a:rPr>
                          <m:t>2</m:t>
                        </m:r>
                      </m:sup>
                    </m:sSubSup>
                  </m:oMath>
                </a14:m>
                <a:endParaRPr lang="en-US" sz="2000" b="0" dirty="0"/>
              </a:p>
              <a:p>
                <a:endParaRPr lang="en-US" sz="1600" dirty="0"/>
              </a:p>
              <a:p>
                <a:endParaRPr lang="en-US" sz="1600" dirty="0"/>
              </a:p>
              <a:p>
                <a:endParaRPr lang="en-US" sz="1600" dirty="0"/>
              </a:p>
              <a:p>
                <a:endParaRPr lang="en-US" sz="1600" dirty="0"/>
              </a:p>
              <a:p>
                <a:endParaRPr lang="en-US" sz="1600" dirty="0"/>
              </a:p>
            </p:txBody>
          </p:sp>
        </mc:Choice>
        <mc:Fallback xmlns="">
          <p:sp>
            <p:nvSpPr>
              <p:cNvPr id="46" name="Content Placeholder 2">
                <a:extLst>
                  <a:ext uri="{FF2B5EF4-FFF2-40B4-BE49-F238E27FC236}">
                    <a16:creationId xmlns:a16="http://schemas.microsoft.com/office/drawing/2014/main" id="{A26E1A85-5515-4B74-B669-D1DF76FA7BA4}"/>
                  </a:ext>
                </a:extLst>
              </p:cNvPr>
              <p:cNvSpPr txBox="1">
                <a:spLocks noRot="1" noChangeAspect="1" noMove="1" noResize="1" noEditPoints="1" noAdjustHandles="1" noChangeArrowheads="1" noChangeShapeType="1" noTextEdit="1"/>
              </p:cNvSpPr>
              <p:nvPr/>
            </p:nvSpPr>
            <p:spPr>
              <a:xfrm>
                <a:off x="4532586" y="3992073"/>
                <a:ext cx="3168869" cy="805249"/>
              </a:xfrm>
              <a:prstGeom prst="rect">
                <a:avLst/>
              </a:prstGeom>
              <a:blipFill>
                <a:blip r:embed="rId12"/>
                <a:stretch>
                  <a:fillRect l="-1734" b="-3788"/>
                </a:stretch>
              </a:blipFill>
            </p:spPr>
            <p:txBody>
              <a:bodyPr/>
              <a:lstStyle/>
              <a:p>
                <a:r>
                  <a:rPr lang="en-GB">
                    <a:noFill/>
                  </a:rPr>
                  <a:t> </a:t>
                </a:r>
              </a:p>
            </p:txBody>
          </p:sp>
        </mc:Fallback>
      </mc:AlternateContent>
    </p:spTree>
    <p:extLst>
      <p:ext uri="{BB962C8B-B14F-4D97-AF65-F5344CB8AC3E}">
        <p14:creationId xmlns:p14="http://schemas.microsoft.com/office/powerpoint/2010/main" val="243666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0CA4-B800-439B-AFD9-C75EEEFA0199}"/>
              </a:ext>
            </a:extLst>
          </p:cNvPr>
          <p:cNvSpPr>
            <a:spLocks noGrp="1"/>
          </p:cNvSpPr>
          <p:nvPr>
            <p:ph type="title"/>
          </p:nvPr>
        </p:nvSpPr>
        <p:spPr/>
        <p:txBody>
          <a:bodyPr/>
          <a:lstStyle/>
          <a:p>
            <a:r>
              <a:rPr lang="en-US" dirty="0"/>
              <a:t>Solution 10.1</a:t>
            </a:r>
            <a:endParaRPr lang="en-GB" dirty="0"/>
          </a:p>
        </p:txBody>
      </p:sp>
      <p:sp>
        <p:nvSpPr>
          <p:cNvPr id="3" name="Slide Number Placeholder 2">
            <a:extLst>
              <a:ext uri="{FF2B5EF4-FFF2-40B4-BE49-F238E27FC236}">
                <a16:creationId xmlns:a16="http://schemas.microsoft.com/office/drawing/2014/main" id="{8C4CE25C-816D-43D1-91D6-7A0E44A12918}"/>
              </a:ext>
            </a:extLst>
          </p:cNvPr>
          <p:cNvSpPr>
            <a:spLocks noGrp="1"/>
          </p:cNvSpPr>
          <p:nvPr>
            <p:ph type="sldNum" sz="quarter" idx="12"/>
          </p:nvPr>
        </p:nvSpPr>
        <p:spPr/>
        <p:txBody>
          <a:bodyPr/>
          <a:lstStyle/>
          <a:p>
            <a:fld id="{8836216C-5BC3-7C44-80F8-E30864FFC228}" type="slidenum">
              <a:rPr lang="en-US" smtClean="0"/>
              <a:t>63</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55024E5-9503-4C62-A199-AA9D8713A975}"/>
                  </a:ext>
                </a:extLst>
              </p:cNvPr>
              <p:cNvSpPr txBox="1">
                <a:spLocks/>
              </p:cNvSpPr>
              <p:nvPr/>
            </p:nvSpPr>
            <p:spPr>
              <a:xfrm>
                <a:off x="754993" y="667759"/>
                <a:ext cx="7648028" cy="1980848"/>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en-US" b="0" i="0" dirty="0">
                  <a:latin typeface="Cambria Math" panose="02040503050406030204" pitchFamily="18" charset="0"/>
                </a:endParaRPr>
              </a:p>
              <a:p>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out</m:t>
                        </m:r>
                      </m:sub>
                    </m:sSub>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M</m:t>
                        </m:r>
                        <m:r>
                          <a:rPr lang="en-US" sz="2000" b="0" i="0" smtClean="0">
                            <a:latin typeface="Cambria Math" panose="02040503050406030204" pitchFamily="18" charset="0"/>
                          </a:rPr>
                          <m:t>1</m:t>
                        </m:r>
                        <m:r>
                          <m:rPr>
                            <m:sty m:val="p"/>
                          </m:rPr>
                          <a:rPr lang="en-US" sz="2000" b="0" i="0" smtClean="0">
                            <a:latin typeface="Cambria Math" panose="02040503050406030204" pitchFamily="18" charset="0"/>
                          </a:rPr>
                          <m:t>A</m:t>
                        </m:r>
                      </m:sub>
                    </m:sSub>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M</m:t>
                            </m:r>
                            <m:r>
                              <a:rPr lang="en-US" sz="2000" b="0" i="0" smtClean="0">
                                <a:latin typeface="Cambria Math" panose="02040503050406030204" pitchFamily="18" charset="0"/>
                              </a:rPr>
                              <m:t>2</m:t>
                            </m:r>
                            <m:r>
                              <m:rPr>
                                <m:sty m:val="p"/>
                              </m:rPr>
                              <a:rPr lang="en-US" sz="2000" b="0" i="0" smtClean="0">
                                <a:latin typeface="Cambria Math" panose="02040503050406030204" pitchFamily="18" charset="0"/>
                              </a:rPr>
                              <m:t>A</m:t>
                            </m:r>
                          </m:sub>
                        </m:sSub>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M</m:t>
                            </m:r>
                            <m:r>
                              <a:rPr lang="en-US" sz="2000" b="0" i="0" smtClean="0">
                                <a:latin typeface="Cambria Math" panose="02040503050406030204" pitchFamily="18" charset="0"/>
                              </a:rPr>
                              <m:t>2</m:t>
                            </m:r>
                            <m:r>
                              <m:rPr>
                                <m:sty m:val="p"/>
                              </m:rPr>
                              <a:rPr lang="en-US" sz="2000" b="0" i="0" smtClean="0">
                                <a:latin typeface="Cambria Math" panose="02040503050406030204" pitchFamily="18" charset="0"/>
                              </a:rPr>
                              <m:t>A</m:t>
                            </m:r>
                          </m:sub>
                        </m:sSub>
                        <m:r>
                          <a:rPr lang="en-US" sz="2000" b="0" i="0" smtClean="0">
                            <a:latin typeface="Cambria Math" panose="02040503050406030204" pitchFamily="18" charset="0"/>
                          </a:rPr>
                          <m:t>+</m:t>
                        </m:r>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M</m:t>
                        </m:r>
                        <m:r>
                          <a:rPr lang="en-US" sz="2000" b="0" i="0" smtClean="0">
                            <a:latin typeface="Cambria Math" panose="02040503050406030204" pitchFamily="18" charset="0"/>
                          </a:rPr>
                          <m:t>2</m:t>
                        </m:r>
                        <m:r>
                          <m:rPr>
                            <m:sty m:val="p"/>
                          </m:rPr>
                          <a:rPr lang="en-US" sz="2000" b="0" i="0" smtClean="0">
                            <a:latin typeface="Cambria Math" panose="02040503050406030204" pitchFamily="18" charset="0"/>
                          </a:rPr>
                          <m:t>B</m:t>
                        </m:r>
                      </m:sub>
                    </m:sSub>
                  </m:oMath>
                </a14:m>
                <a:endParaRPr lang="en-US" sz="2000" dirty="0"/>
              </a:p>
              <a:p>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in</m:t>
                        </m:r>
                      </m:sub>
                    </m:sSub>
                  </m:oMath>
                </a14:m>
                <a:r>
                  <a:rPr lang="en-US" sz="2000" dirty="0"/>
                  <a:t>(f)= </a:t>
                </a:r>
                <a14:m>
                  <m:oMath xmlns:m="http://schemas.openxmlformats.org/officeDocument/2006/math">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S</m:t>
                            </m:r>
                          </m:e>
                          <m:sub>
                            <m:r>
                              <m:rPr>
                                <m:sty m:val="p"/>
                              </m:rPr>
                              <a:rPr lang="en-US" sz="2000" b="0" i="0" smtClean="0">
                                <a:latin typeface="Cambria Math" panose="02040503050406030204" pitchFamily="18" charset="0"/>
                              </a:rPr>
                              <m:t>out</m:t>
                            </m:r>
                          </m:sub>
                        </m:sSub>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f</m:t>
                            </m:r>
                          </m:e>
                        </m:d>
                      </m:num>
                      <m:den>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V</m:t>
                            </m:r>
                          </m:sub>
                          <m:sup>
                            <m:r>
                              <a:rPr lang="en-US" sz="2000" b="0" i="0" smtClean="0">
                                <a:latin typeface="Cambria Math" panose="02040503050406030204" pitchFamily="18" charset="0"/>
                              </a:rPr>
                              <m:t>2</m:t>
                            </m:r>
                          </m:sup>
                        </m:sSubSup>
                      </m:den>
                    </m:f>
                    <m:r>
                      <a:rPr lang="en-US" sz="2000" b="0" i="1" smtClean="0">
                        <a:latin typeface="Cambria Math" panose="02040503050406030204" pitchFamily="18" charset="0"/>
                      </a:rPr>
                      <m:t> </m:t>
                    </m:r>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i="0">
                            <a:latin typeface="Cambria Math" panose="02040503050406030204" pitchFamily="18" charset="0"/>
                          </a:rPr>
                          <m:t>8</m:t>
                        </m:r>
                        <m:r>
                          <m:rPr>
                            <m:sty m:val="p"/>
                          </m:rPr>
                          <a:rPr lang="en-US" sz="2000" i="0">
                            <a:latin typeface="Cambria Math" panose="02040503050406030204" pitchFamily="18" charset="0"/>
                          </a:rPr>
                          <m:t>kTγ</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gm</m:t>
                            </m:r>
                          </m:e>
                          <m:sub>
                            <m:r>
                              <m:rPr>
                                <m:sty m:val="p"/>
                              </m:rPr>
                              <a:rPr lang="en-US" sz="2000" i="0">
                                <a:latin typeface="Cambria Math" panose="02040503050406030204" pitchFamily="18" charset="0"/>
                              </a:rPr>
                              <m:t>n</m:t>
                            </m:r>
                          </m:sub>
                        </m:sSub>
                      </m:den>
                    </m:f>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b="0" i="0" smtClean="0">
                            <a:latin typeface="Cambria Math" panose="02040503050406030204" pitchFamily="18" charset="0"/>
                          </a:rPr>
                          <m:t>8</m:t>
                        </m:r>
                        <m:r>
                          <m:rPr>
                            <m:sty m:val="p"/>
                          </m:rPr>
                          <a:rPr lang="en-US" sz="2000" b="0" i="0" smtClean="0">
                            <a:latin typeface="Cambria Math" panose="02040503050406030204" pitchFamily="18" charset="0"/>
                          </a:rPr>
                          <m:t>kTγg</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m</m:t>
                            </m:r>
                          </m:e>
                          <m:sub>
                            <m:r>
                              <m:rPr>
                                <m:sty m:val="p"/>
                              </m:rPr>
                              <a:rPr lang="en-US" sz="2000" b="0" i="0" smtClean="0">
                                <a:latin typeface="Cambria Math" panose="02040503050406030204" pitchFamily="18" charset="0"/>
                              </a:rPr>
                              <m:t>p</m:t>
                            </m:r>
                          </m:sub>
                        </m:sSub>
                      </m:num>
                      <m:den>
                        <m:r>
                          <m:rPr>
                            <m:sty m:val="p"/>
                          </m:rPr>
                          <a:rPr lang="en-US" sz="2000" i="0">
                            <a:latin typeface="Cambria Math" panose="02040503050406030204" pitchFamily="18" charset="0"/>
                          </a:rPr>
                          <m:t>g</m:t>
                        </m:r>
                        <m:sSubSup>
                          <m:sSubSupPr>
                            <m:ctrlPr>
                              <a:rPr lang="en-US" sz="2000" i="1">
                                <a:latin typeface="Cambria Math" panose="02040503050406030204" pitchFamily="18" charset="0"/>
                              </a:rPr>
                            </m:ctrlPr>
                          </m:sSubSupPr>
                          <m:e>
                            <m:r>
                              <m:rPr>
                                <m:sty m:val="p"/>
                              </m:rPr>
                              <a:rPr lang="en-US" sz="2000" i="0">
                                <a:latin typeface="Cambria Math" panose="02040503050406030204" pitchFamily="18" charset="0"/>
                              </a:rPr>
                              <m:t>m</m:t>
                            </m:r>
                          </m:e>
                          <m:sub>
                            <m:r>
                              <m:rPr>
                                <m:sty m:val="p"/>
                              </m:rPr>
                              <a:rPr lang="en-US" sz="2000" i="0">
                                <a:latin typeface="Cambria Math" panose="02040503050406030204" pitchFamily="18" charset="0"/>
                              </a:rPr>
                              <m:t>n</m:t>
                            </m:r>
                          </m:sub>
                          <m:sup>
                            <m:r>
                              <a:rPr lang="en-US" sz="2000" i="0">
                                <a:latin typeface="Cambria Math" panose="02040503050406030204" pitchFamily="18" charset="0"/>
                              </a:rPr>
                              <m:t>2</m:t>
                            </m:r>
                          </m:sup>
                        </m:sSubSup>
                      </m:den>
                    </m:f>
                  </m:oMath>
                </a14:m>
                <a:endParaRPr lang="en-US" sz="2000" dirty="0"/>
              </a:p>
              <a:p>
                <a:endParaRPr lang="en-US" sz="1600" dirty="0"/>
              </a:p>
              <a:p>
                <a:endParaRPr lang="en-US" sz="1600" dirty="0"/>
              </a:p>
              <a:p>
                <a:endParaRPr lang="en-US" sz="1600" dirty="0"/>
              </a:p>
              <a:p>
                <a:endParaRPr lang="en-US" sz="1600" dirty="0"/>
              </a:p>
            </p:txBody>
          </p:sp>
        </mc:Choice>
        <mc:Fallback xmlns="">
          <p:sp>
            <p:nvSpPr>
              <p:cNvPr id="5" name="Content Placeholder 2">
                <a:extLst>
                  <a:ext uri="{FF2B5EF4-FFF2-40B4-BE49-F238E27FC236}">
                    <a16:creationId xmlns:a16="http://schemas.microsoft.com/office/drawing/2014/main" id="{555024E5-9503-4C62-A199-AA9D8713A975}"/>
                  </a:ext>
                </a:extLst>
              </p:cNvPr>
              <p:cNvSpPr txBox="1">
                <a:spLocks noRot="1" noChangeAspect="1" noMove="1" noResize="1" noEditPoints="1" noAdjustHandles="1" noChangeArrowheads="1" noChangeShapeType="1" noTextEdit="1"/>
              </p:cNvSpPr>
              <p:nvPr/>
            </p:nvSpPr>
            <p:spPr>
              <a:xfrm>
                <a:off x="754993" y="667759"/>
                <a:ext cx="7648028" cy="1980848"/>
              </a:xfrm>
              <a:prstGeom prst="rect">
                <a:avLst/>
              </a:prstGeom>
              <a:blipFill>
                <a:blip r:embed="rId2"/>
                <a:stretch>
                  <a:fillRect l="-718"/>
                </a:stretch>
              </a:blipFill>
            </p:spPr>
            <p:txBody>
              <a:bodyPr/>
              <a:lstStyle/>
              <a:p>
                <a:r>
                  <a:rPr lang="en-GB">
                    <a:noFill/>
                  </a:rPr>
                  <a:t> </a:t>
                </a:r>
              </a:p>
            </p:txBody>
          </p:sp>
        </mc:Fallback>
      </mc:AlternateContent>
    </p:spTree>
    <p:extLst>
      <p:ext uri="{BB962C8B-B14F-4D97-AF65-F5344CB8AC3E}">
        <p14:creationId xmlns:p14="http://schemas.microsoft.com/office/powerpoint/2010/main" val="741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B80E-9EA4-42A8-A3A5-12365FD658A6}"/>
              </a:ext>
            </a:extLst>
          </p:cNvPr>
          <p:cNvSpPr>
            <a:spLocks noGrp="1"/>
          </p:cNvSpPr>
          <p:nvPr>
            <p:ph type="title"/>
          </p:nvPr>
        </p:nvSpPr>
        <p:spPr/>
        <p:txBody>
          <a:bodyPr/>
          <a:lstStyle/>
          <a:p>
            <a:r>
              <a:rPr lang="en-US" dirty="0"/>
              <a:t>Problem 10.2(HW)</a:t>
            </a:r>
            <a:endParaRPr lang="en-GB" dirty="0"/>
          </a:p>
        </p:txBody>
      </p:sp>
      <p:sp>
        <p:nvSpPr>
          <p:cNvPr id="3" name="Slide Number Placeholder 2">
            <a:extLst>
              <a:ext uri="{FF2B5EF4-FFF2-40B4-BE49-F238E27FC236}">
                <a16:creationId xmlns:a16="http://schemas.microsoft.com/office/drawing/2014/main" id="{065816EB-2453-41D4-BA36-A70FFB22EC10}"/>
              </a:ext>
            </a:extLst>
          </p:cNvPr>
          <p:cNvSpPr>
            <a:spLocks noGrp="1"/>
          </p:cNvSpPr>
          <p:nvPr>
            <p:ph type="sldNum" sz="quarter" idx="12"/>
          </p:nvPr>
        </p:nvSpPr>
        <p:spPr/>
        <p:txBody>
          <a:bodyPr/>
          <a:lstStyle/>
          <a:p>
            <a:fld id="{8836216C-5BC3-7C44-80F8-E30864FFC228}" type="slidenum">
              <a:rPr lang="en-US" smtClean="0"/>
              <a:t>64</a:t>
            </a:fld>
            <a:endParaRPr lang="en-US"/>
          </a:p>
        </p:txBody>
      </p:sp>
      <p:sp>
        <p:nvSpPr>
          <p:cNvPr id="6" name="Content Placeholder 2">
            <a:extLst>
              <a:ext uri="{FF2B5EF4-FFF2-40B4-BE49-F238E27FC236}">
                <a16:creationId xmlns:a16="http://schemas.microsoft.com/office/drawing/2014/main" id="{FD14A6DD-5CF2-4334-BE73-9E3448225BEF}"/>
              </a:ext>
            </a:extLst>
          </p:cNvPr>
          <p:cNvSpPr txBox="1">
            <a:spLocks/>
          </p:cNvSpPr>
          <p:nvPr/>
        </p:nvSpPr>
        <p:spPr>
          <a:xfrm>
            <a:off x="63062" y="3167967"/>
            <a:ext cx="9222827" cy="1398663"/>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Can you comment on noise contribution of transistors M</a:t>
            </a:r>
            <a:r>
              <a:rPr lang="en-US" baseline="-25000" dirty="0"/>
              <a:t>3</a:t>
            </a:r>
            <a:r>
              <a:rPr lang="en-US" dirty="0"/>
              <a:t> and M</a:t>
            </a:r>
            <a:r>
              <a:rPr lang="en-US" baseline="-25000" dirty="0"/>
              <a:t>4</a:t>
            </a:r>
            <a:r>
              <a:rPr lang="en-US" dirty="0"/>
              <a:t> at very low frequencies.  </a:t>
            </a:r>
          </a:p>
          <a:p>
            <a:r>
              <a:rPr lang="en-US" dirty="0"/>
              <a:t>At what frequency approximately will the 2</a:t>
            </a:r>
            <a:r>
              <a:rPr lang="en-US" baseline="30000" dirty="0"/>
              <a:t>nd</a:t>
            </a:r>
            <a:r>
              <a:rPr lang="en-US" dirty="0"/>
              <a:t> stage noise will begin to dominate?  Take low frequency output impedance of first and second as R</a:t>
            </a:r>
            <a:r>
              <a:rPr lang="en-US" baseline="-25000" dirty="0"/>
              <a:t>o1</a:t>
            </a:r>
            <a:r>
              <a:rPr lang="en-US" dirty="0"/>
              <a:t> and R</a:t>
            </a:r>
            <a:r>
              <a:rPr lang="en-US" baseline="-25000" dirty="0"/>
              <a:t>o2</a:t>
            </a:r>
            <a:r>
              <a:rPr lang="en-US" dirty="0"/>
              <a:t>. (Hint this frequency to first order is the frequency where the gain of the first stage approximately drops to 1)</a:t>
            </a:r>
          </a:p>
        </p:txBody>
      </p:sp>
      <p:pic>
        <p:nvPicPr>
          <p:cNvPr id="8" name="Picture 7" descr="Diagram, schematic&#10;&#10;Description automatically generated">
            <a:extLst>
              <a:ext uri="{FF2B5EF4-FFF2-40B4-BE49-F238E27FC236}">
                <a16:creationId xmlns:a16="http://schemas.microsoft.com/office/drawing/2014/main" id="{38C8ED0F-FD2B-41B6-9E02-A8CBAC6BEFFF}"/>
              </a:ext>
            </a:extLst>
          </p:cNvPr>
          <p:cNvPicPr>
            <a:picLocks noChangeAspect="1"/>
          </p:cNvPicPr>
          <p:nvPr/>
        </p:nvPicPr>
        <p:blipFill>
          <a:blip r:embed="rId2"/>
          <a:stretch>
            <a:fillRect/>
          </a:stretch>
        </p:blipFill>
        <p:spPr>
          <a:xfrm>
            <a:off x="1692339" y="667759"/>
            <a:ext cx="5838148" cy="2500208"/>
          </a:xfrm>
          <a:prstGeom prst="rect">
            <a:avLst/>
          </a:prstGeom>
        </p:spPr>
      </p:pic>
    </p:spTree>
    <p:extLst>
      <p:ext uri="{BB962C8B-B14F-4D97-AF65-F5344CB8AC3E}">
        <p14:creationId xmlns:p14="http://schemas.microsoft.com/office/powerpoint/2010/main" val="25744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F77E-D0E7-42B9-8B8E-E2B5D749A6A5}"/>
              </a:ext>
            </a:extLst>
          </p:cNvPr>
          <p:cNvSpPr>
            <a:spLocks noGrp="1"/>
          </p:cNvSpPr>
          <p:nvPr>
            <p:ph type="title"/>
          </p:nvPr>
        </p:nvSpPr>
        <p:spPr/>
        <p:txBody>
          <a:bodyPr/>
          <a:lstStyle/>
          <a:p>
            <a:r>
              <a:rPr lang="en-US" dirty="0"/>
              <a:t>Solution 10.2 </a:t>
            </a:r>
            <a:endParaRPr lang="en-GB" dirty="0"/>
          </a:p>
        </p:txBody>
      </p:sp>
      <p:sp>
        <p:nvSpPr>
          <p:cNvPr id="3" name="Slide Number Placeholder 2">
            <a:extLst>
              <a:ext uri="{FF2B5EF4-FFF2-40B4-BE49-F238E27FC236}">
                <a16:creationId xmlns:a16="http://schemas.microsoft.com/office/drawing/2014/main" id="{3C8B67B2-FA04-4256-9C91-C8C220F53EA4}"/>
              </a:ext>
            </a:extLst>
          </p:cNvPr>
          <p:cNvSpPr>
            <a:spLocks noGrp="1"/>
          </p:cNvSpPr>
          <p:nvPr>
            <p:ph type="sldNum" sz="quarter" idx="12"/>
          </p:nvPr>
        </p:nvSpPr>
        <p:spPr/>
        <p:txBody>
          <a:bodyPr/>
          <a:lstStyle/>
          <a:p>
            <a:fld id="{8836216C-5BC3-7C44-80F8-E30864FFC228}" type="slidenum">
              <a:rPr lang="en-US" smtClean="0"/>
              <a:t>65</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0B0DF7D-609E-42E3-8E57-8AF18D571083}"/>
                  </a:ext>
                </a:extLst>
              </p:cNvPr>
              <p:cNvSpPr txBox="1">
                <a:spLocks/>
              </p:cNvSpPr>
              <p:nvPr/>
            </p:nvSpPr>
            <p:spPr>
              <a:xfrm>
                <a:off x="202132" y="2990223"/>
                <a:ext cx="8670471" cy="3894365"/>
              </a:xfrm>
              <a:prstGeom prst="rect">
                <a:avLst/>
              </a:prstGeom>
            </p:spPr>
            <p:txBody>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Noise contribution of M</a:t>
                </a:r>
                <a:r>
                  <a:rPr lang="en-US" baseline="-25000" dirty="0"/>
                  <a:t>3</a:t>
                </a:r>
                <a:r>
                  <a:rPr lang="en-US" dirty="0"/>
                  <a:t> and M</a:t>
                </a:r>
                <a:r>
                  <a:rPr lang="en-US" baseline="-25000" dirty="0"/>
                  <a:t>4   </a:t>
                </a:r>
                <a:r>
                  <a:rPr lang="en-US" dirty="0"/>
                  <a:t>suppressed by  gain of first stage .</a:t>
                </a:r>
              </a:p>
              <a:p>
                <a:r>
                  <a:rPr lang="en-US" dirty="0"/>
                  <a:t>Output gain of the first stage of the OTA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𝑔</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𝑜</m:t>
                            </m:r>
                            <m:r>
                              <a:rPr lang="en-US" sz="2000" b="0" i="1" smtClean="0">
                                <a:latin typeface="Cambria Math" panose="02040503050406030204" pitchFamily="18" charset="0"/>
                              </a:rPr>
                              <m:t>1</m:t>
                            </m:r>
                          </m:sub>
                        </m:sSub>
                      </m:num>
                      <m:den>
                        <m:r>
                          <a:rPr lang="en-US" sz="2000" b="0" i="1" smtClean="0">
                            <a:latin typeface="Cambria Math" panose="02040503050406030204" pitchFamily="18" charset="0"/>
                          </a:rPr>
                          <m:t>1+</m:t>
                        </m:r>
                        <m:r>
                          <a:rPr lang="en-US" sz="2000" b="0" i="1" smtClean="0">
                            <a:latin typeface="Cambria Math" panose="02040503050406030204" pitchFamily="18" charset="0"/>
                          </a:rPr>
                          <m:t>𝑠</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𝑔</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𝑜</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𝑜</m:t>
                            </m:r>
                            <m:r>
                              <a:rPr lang="en-US" sz="2000" b="0" i="1" smtClean="0">
                                <a:latin typeface="Cambria Math" panose="02040503050406030204" pitchFamily="18" charset="0"/>
                              </a:rPr>
                              <m:t>2</m:t>
                            </m:r>
                          </m:sub>
                        </m:sSub>
                      </m:den>
                    </m:f>
                  </m:oMath>
                </a14:m>
                <a:endParaRPr lang="en-US" sz="2000" dirty="0"/>
              </a:p>
              <a:p>
                <a:r>
                  <a:rPr lang="en-US" sz="2000" dirty="0"/>
                  <a:t>f(A</a:t>
                </a:r>
                <a:r>
                  <a:rPr lang="en-US" sz="2000" baseline="-25000" dirty="0"/>
                  <a:t>v </a:t>
                </a:r>
                <a:r>
                  <a:rPr lang="en-US" sz="2000" dirty="0"/>
                  <a:t>=1)=</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𝑔</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𝑛</m:t>
                            </m:r>
                          </m:sub>
                        </m:sSub>
                      </m:num>
                      <m:den>
                        <m:r>
                          <a:rPr lang="en-US" sz="2000" b="0" i="1" smtClean="0">
                            <a:latin typeface="Cambria Math" panose="02040503050406030204" pitchFamily="18" charset="0"/>
                          </a:rPr>
                          <m:t>2</m:t>
                        </m:r>
                        <m:r>
                          <a:rPr lang="en-US" sz="2000" b="0" i="1" smtClean="0">
                            <a:latin typeface="Cambria Math" panose="02040503050406030204" pitchFamily="18" charset="0"/>
                          </a:rPr>
                          <m:t>𝜋</m:t>
                        </m:r>
                        <m:r>
                          <a:rPr lang="en-US" sz="2000" b="0" i="1" smtClean="0">
                            <a:latin typeface="Cambria Math" panose="02040503050406030204" pitchFamily="18" charset="0"/>
                          </a:rPr>
                          <m:t>𝑔</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𝑐</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𝑜</m:t>
                            </m:r>
                            <m:r>
                              <a:rPr lang="en-US" sz="2000" b="0" i="1" smtClean="0">
                                <a:latin typeface="Cambria Math" panose="02040503050406030204" pitchFamily="18" charset="0"/>
                              </a:rPr>
                              <m:t>2</m:t>
                            </m:r>
                          </m:sub>
                        </m:sSub>
                      </m:den>
                    </m:f>
                  </m:oMath>
                </a14:m>
                <a:endParaRPr lang="en-US" sz="2000" dirty="0"/>
              </a:p>
              <a:p>
                <a:pPr marL="0" indent="0">
                  <a:buNone/>
                </a:pPr>
                <a:endParaRPr lang="en-US" dirty="0"/>
              </a:p>
              <a:p>
                <a:endParaRPr lang="en-US" dirty="0"/>
              </a:p>
              <a:p>
                <a:endParaRPr lang="en-US" dirty="0"/>
              </a:p>
              <a:p>
                <a:endParaRPr lang="en-US" dirty="0"/>
              </a:p>
            </p:txBody>
          </p:sp>
        </mc:Choice>
        <mc:Fallback xmlns="">
          <p:sp>
            <p:nvSpPr>
              <p:cNvPr id="5" name="Content Placeholder 2">
                <a:extLst>
                  <a:ext uri="{FF2B5EF4-FFF2-40B4-BE49-F238E27FC236}">
                    <a16:creationId xmlns:a16="http://schemas.microsoft.com/office/drawing/2014/main" id="{70B0DF7D-609E-42E3-8E57-8AF18D571083}"/>
                  </a:ext>
                </a:extLst>
              </p:cNvPr>
              <p:cNvSpPr txBox="1">
                <a:spLocks noRot="1" noChangeAspect="1" noMove="1" noResize="1" noEditPoints="1" noAdjustHandles="1" noChangeArrowheads="1" noChangeShapeType="1" noTextEdit="1"/>
              </p:cNvSpPr>
              <p:nvPr/>
            </p:nvSpPr>
            <p:spPr>
              <a:xfrm>
                <a:off x="202132" y="2990223"/>
                <a:ext cx="8670471" cy="3894365"/>
              </a:xfrm>
              <a:prstGeom prst="rect">
                <a:avLst/>
              </a:prstGeom>
              <a:blipFill>
                <a:blip r:embed="rId2"/>
                <a:stretch>
                  <a:fillRect l="-633" t="-940"/>
                </a:stretch>
              </a:blipFill>
            </p:spPr>
            <p:txBody>
              <a:bodyPr/>
              <a:lstStyle/>
              <a:p>
                <a:r>
                  <a:rPr lang="en-GB">
                    <a:noFill/>
                  </a:rPr>
                  <a:t> </a:t>
                </a:r>
              </a:p>
            </p:txBody>
          </p:sp>
        </mc:Fallback>
      </mc:AlternateContent>
      <p:pic>
        <p:nvPicPr>
          <p:cNvPr id="6" name="Picture 5" descr="Diagram, schematic&#10;&#10;Description automatically generated">
            <a:extLst>
              <a:ext uri="{FF2B5EF4-FFF2-40B4-BE49-F238E27FC236}">
                <a16:creationId xmlns:a16="http://schemas.microsoft.com/office/drawing/2014/main" id="{2C9E9BE1-BCCD-49E5-9738-D478FEDABA7F}"/>
              </a:ext>
            </a:extLst>
          </p:cNvPr>
          <p:cNvPicPr>
            <a:picLocks noChangeAspect="1"/>
          </p:cNvPicPr>
          <p:nvPr/>
        </p:nvPicPr>
        <p:blipFill>
          <a:blip r:embed="rId3"/>
          <a:stretch>
            <a:fillRect/>
          </a:stretch>
        </p:blipFill>
        <p:spPr>
          <a:xfrm>
            <a:off x="2400019" y="490015"/>
            <a:ext cx="5838148" cy="2500208"/>
          </a:xfrm>
          <a:prstGeom prst="rect">
            <a:avLst/>
          </a:prstGeom>
        </p:spPr>
      </p:pic>
    </p:spTree>
    <p:extLst>
      <p:ext uri="{BB962C8B-B14F-4D97-AF65-F5344CB8AC3E}">
        <p14:creationId xmlns:p14="http://schemas.microsoft.com/office/powerpoint/2010/main" val="18116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8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62D7-5D21-41B4-9E0D-C8B39901FDC9}"/>
              </a:ext>
            </a:extLst>
          </p:cNvPr>
          <p:cNvSpPr>
            <a:spLocks noGrp="1"/>
          </p:cNvSpPr>
          <p:nvPr>
            <p:ph type="title"/>
          </p:nvPr>
        </p:nvSpPr>
        <p:spPr>
          <a:xfrm>
            <a:off x="160631" y="181601"/>
            <a:ext cx="8753475" cy="461665"/>
          </a:xfrm>
        </p:spPr>
        <p:txBody>
          <a:bodyPr/>
          <a:lstStyle/>
          <a:p>
            <a:r>
              <a:rPr lang="en-US" dirty="0"/>
              <a:t>Solution 2</a:t>
            </a:r>
            <a:endParaRPr lang="en-GB" dirty="0"/>
          </a:p>
        </p:txBody>
      </p:sp>
      <p:sp>
        <p:nvSpPr>
          <p:cNvPr id="3" name="Slide Number Placeholder 2">
            <a:extLst>
              <a:ext uri="{FF2B5EF4-FFF2-40B4-BE49-F238E27FC236}">
                <a16:creationId xmlns:a16="http://schemas.microsoft.com/office/drawing/2014/main" id="{EE6F5A56-9E90-4C61-8C52-7E7FA4BFB662}"/>
              </a:ext>
            </a:extLst>
          </p:cNvPr>
          <p:cNvSpPr>
            <a:spLocks noGrp="1"/>
          </p:cNvSpPr>
          <p:nvPr>
            <p:ph type="sldNum" sz="quarter" idx="10"/>
          </p:nvPr>
        </p:nvSpPr>
        <p:spPr/>
        <p:txBody>
          <a:bodyPr/>
          <a:lstStyle/>
          <a:p>
            <a:fld id="{8836216C-5BC3-7C44-80F8-E30864FFC228}" type="slidenum">
              <a:rPr lang="en-US" smtClean="0"/>
              <a:pPr/>
              <a:t>7</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C57A8B-F1BE-4191-BFFB-AED3C75CDB90}"/>
                  </a:ext>
                </a:extLst>
              </p:cNvPr>
              <p:cNvSpPr txBox="1">
                <a:spLocks/>
              </p:cNvSpPr>
              <p:nvPr/>
            </p:nvSpPr>
            <p:spPr>
              <a:xfrm>
                <a:off x="136982" y="2758793"/>
                <a:ext cx="8653975" cy="2087735"/>
              </a:xfrm>
              <a:prstGeom prst="rect">
                <a:avLst/>
              </a:prstGeom>
            </p:spPr>
            <p:txBody>
              <a:bodyPr>
                <a:normAutofit fontScale="92500" lnSpcReduction="20000"/>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GB" sz="2000" i="1" smtClean="0">
                            <a:latin typeface="Cambria Math" panose="02040503050406030204" pitchFamily="18" charset="0"/>
                          </a:rPr>
                        </m:ctrlPr>
                      </m:sSubPr>
                      <m:e>
                        <m:r>
                          <m:rPr>
                            <m:sty m:val="p"/>
                          </m:rPr>
                          <a:rPr lang="en-US" sz="2000" i="0" smtClean="0">
                            <a:latin typeface="Cambria Math" panose="02040503050406030204" pitchFamily="18" charset="0"/>
                          </a:rPr>
                          <m:t>S</m:t>
                        </m:r>
                      </m:e>
                      <m:sub>
                        <m:r>
                          <m:rPr>
                            <m:sty m:val="p"/>
                          </m:rPr>
                          <a:rPr lang="en-US" sz="2000" i="0" smtClean="0">
                            <a:latin typeface="Cambria Math" panose="02040503050406030204" pitchFamily="18" charset="0"/>
                          </a:rPr>
                          <m:t>out</m:t>
                        </m:r>
                      </m:sub>
                    </m:sSub>
                    <m:d>
                      <m:dPr>
                        <m:ctrlPr>
                          <a:rPr lang="en-US" sz="2000" i="1" smtClean="0">
                            <a:latin typeface="Cambria Math" panose="02040503050406030204" pitchFamily="18" charset="0"/>
                          </a:rPr>
                        </m:ctrlPr>
                      </m:dPr>
                      <m:e>
                        <m:r>
                          <m:rPr>
                            <m:sty m:val="p"/>
                          </m:rPr>
                          <a:rPr lang="en-US" sz="2000" i="0" smtClean="0">
                            <a:latin typeface="Cambria Math" panose="02040503050406030204" pitchFamily="18" charset="0"/>
                          </a:rPr>
                          <m:t>f</m:t>
                        </m:r>
                      </m:e>
                    </m:d>
                    <m:r>
                      <a:rPr lang="en-US" sz="2000" i="0" smtClean="0">
                        <a:latin typeface="Cambria Math" panose="02040503050406030204" pitchFamily="18" charset="0"/>
                      </a:rPr>
                      <m:t>=</m:t>
                    </m:r>
                  </m:oMath>
                </a14:m>
                <a:r>
                  <a:rPr lang="en-GB" sz="2000" dirty="0">
                    <a:latin typeface="Calibri" panose="020F0502020204030204" pitchFamily="34" charset="0"/>
                    <a:cs typeface="Calibri" panose="020F0502020204030204" pitchFamily="34" charset="0"/>
                  </a:rPr>
                  <a:t> S</a:t>
                </a:r>
                <a:r>
                  <a:rPr lang="en-GB" sz="2000" baseline="-25000" dirty="0">
                    <a:latin typeface="Calibri" panose="020F0502020204030204" pitchFamily="34" charset="0"/>
                    <a:cs typeface="Calibri" panose="020F0502020204030204" pitchFamily="34" charset="0"/>
                  </a:rPr>
                  <a:t>in</a:t>
                </a:r>
                <a14:m>
                  <m:oMath xmlns:m="http://schemas.openxmlformats.org/officeDocument/2006/math">
                    <m:d>
                      <m:dPr>
                        <m:ctrlPr>
                          <a:rPr lang="en-US" sz="2000" i="1">
                            <a:latin typeface="Cambria Math" panose="02040503050406030204" pitchFamily="18" charset="0"/>
                          </a:rPr>
                        </m:ctrlPr>
                      </m:dPr>
                      <m:e>
                        <m:r>
                          <m:rPr>
                            <m:sty m:val="p"/>
                          </m:rPr>
                          <a:rPr lang="en-US" sz="2000" i="0">
                            <a:latin typeface="Cambria Math" panose="02040503050406030204" pitchFamily="18" charset="0"/>
                          </a:rPr>
                          <m:t>f</m:t>
                        </m:r>
                      </m:e>
                    </m:d>
                    <m:sSup>
                      <m:sSupPr>
                        <m:ctrlPr>
                          <a:rPr lang="en-US" sz="2000" i="1" smtClean="0">
                            <a:latin typeface="Cambria Math" panose="02040503050406030204" pitchFamily="18" charset="0"/>
                          </a:rPr>
                        </m:ctrlPr>
                      </m:sSupPr>
                      <m:e>
                        <m:r>
                          <a:rPr lang="en-US" sz="2000" i="0" smtClean="0">
                            <a:latin typeface="Cambria Math" panose="02040503050406030204" pitchFamily="18" charset="0"/>
                          </a:rPr>
                          <m:t>|</m:t>
                        </m:r>
                        <m:r>
                          <m:rPr>
                            <m:sty m:val="p"/>
                          </m:rPr>
                          <a:rPr lang="en-US" sz="2000" i="0" smtClean="0">
                            <a:latin typeface="Cambria Math" panose="02040503050406030204" pitchFamily="18" charset="0"/>
                          </a:rPr>
                          <m:t>H</m:t>
                        </m:r>
                        <m:d>
                          <m:dPr>
                            <m:ctrlPr>
                              <a:rPr lang="en-US" sz="2000" i="1" smtClean="0">
                                <a:latin typeface="Cambria Math" panose="02040503050406030204" pitchFamily="18" charset="0"/>
                              </a:rPr>
                            </m:ctrlPr>
                          </m:dPr>
                          <m:e>
                            <m:r>
                              <m:rPr>
                                <m:sty m:val="p"/>
                              </m:rPr>
                              <a:rPr lang="en-US" sz="2000" i="0" smtClean="0">
                                <a:latin typeface="Cambria Math" panose="02040503050406030204" pitchFamily="18" charset="0"/>
                              </a:rPr>
                              <m:t>f</m:t>
                            </m:r>
                          </m:e>
                        </m:d>
                        <m:r>
                          <a:rPr lang="en-US" sz="2000" i="0" smtClean="0">
                            <a:latin typeface="Cambria Math" panose="02040503050406030204" pitchFamily="18" charset="0"/>
                          </a:rPr>
                          <m:t>|</m:t>
                        </m:r>
                      </m:e>
                      <m:sup>
                        <m:r>
                          <a:rPr lang="en-US" sz="2000" i="0" smtClean="0">
                            <a:latin typeface="Cambria Math" panose="02040503050406030204" pitchFamily="18" charset="0"/>
                          </a:rPr>
                          <m:t>2</m:t>
                        </m:r>
                      </m:sup>
                    </m:sSup>
                    <m:r>
                      <a:rPr lang="en-US" sz="2000" i="0" smtClean="0">
                        <a:latin typeface="Cambria Math" panose="02040503050406030204" pitchFamily="18" charset="0"/>
                      </a:rPr>
                      <m:t>  </m:t>
                    </m:r>
                  </m:oMath>
                </a14:m>
                <a:endParaRPr lang="en-US" sz="2000" dirty="0">
                  <a:latin typeface="Calibri" panose="020F0502020204030204" pitchFamily="34" charset="0"/>
                  <a:cs typeface="Calibri" panose="020F0502020204030204" pitchFamily="34" charset="0"/>
                </a:endParaRPr>
              </a:p>
              <a:p>
                <a14:m>
                  <m:oMath xmlns:m="http://schemas.openxmlformats.org/officeDocument/2006/math">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S</m:t>
                        </m:r>
                      </m:e>
                      <m:sub>
                        <m:r>
                          <m:rPr>
                            <m:sty m:val="p"/>
                          </m:rPr>
                          <a:rPr lang="en-US" sz="2000" b="0" i="0" smtClean="0">
                            <a:latin typeface="Cambria Math" panose="02040503050406030204" pitchFamily="18" charset="0"/>
                          </a:rPr>
                          <m:t>out</m:t>
                        </m:r>
                      </m:sub>
                    </m:sSub>
                    <m:d>
                      <m:dPr>
                        <m:ctrlPr>
                          <a:rPr lang="en-US" sz="2000" i="1" smtClean="0">
                            <a:latin typeface="Cambria Math" panose="02040503050406030204" pitchFamily="18" charset="0"/>
                          </a:rPr>
                        </m:ctrlPr>
                      </m:dPr>
                      <m:e>
                        <m:r>
                          <m:rPr>
                            <m:sty m:val="p"/>
                          </m:rPr>
                          <a:rPr lang="en-US" sz="2000" i="0" smtClean="0">
                            <a:latin typeface="Cambria Math" panose="02040503050406030204" pitchFamily="18" charset="0"/>
                          </a:rPr>
                          <m:t>f</m:t>
                        </m:r>
                      </m:e>
                    </m:d>
                    <m:r>
                      <a:rPr lang="en-US" sz="2000" i="0"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d>
                      <m:dPr>
                        <m:ctrlPr>
                          <a:rPr lang="en-US" sz="2000" i="1">
                            <a:latin typeface="Cambria Math" panose="02040503050406030204" pitchFamily="18" charset="0"/>
                            <a:cs typeface="Arial" panose="020B0604020202020204" pitchFamily="34" charset="0"/>
                          </a:rPr>
                        </m:ctrlPr>
                      </m:dPr>
                      <m:e>
                        <m:r>
                          <a:rPr lang="en-US" sz="2000" i="0">
                            <a:latin typeface="Cambria Math" panose="02040503050406030204" pitchFamily="18" charset="0"/>
                            <a:cs typeface="Arial" panose="020B0604020202020204" pitchFamily="34" charset="0"/>
                          </a:rPr>
                          <m:t>4</m:t>
                        </m:r>
                        <m:r>
                          <m:rPr>
                            <m:sty m:val="p"/>
                          </m:rPr>
                          <a:rPr lang="en-US" sz="2000" i="0">
                            <a:latin typeface="Cambria Math" panose="02040503050406030204" pitchFamily="18" charset="0"/>
                            <a:cs typeface="Arial" panose="020B0604020202020204" pitchFamily="34" charset="0"/>
                          </a:rPr>
                          <m:t>kTR</m:t>
                        </m:r>
                      </m:e>
                    </m:d>
                    <m:f>
                      <m:fPr>
                        <m:ctrlPr>
                          <a:rPr lang="en-US" sz="2000" i="1" smtClean="0">
                            <a:latin typeface="Cambria Math" panose="02040503050406030204" pitchFamily="18" charset="0"/>
                            <a:cs typeface="Arial" panose="020B0604020202020204" pitchFamily="34" charset="0"/>
                          </a:rPr>
                        </m:ctrlPr>
                      </m:fPr>
                      <m:num>
                        <m:r>
                          <a:rPr lang="en-US" sz="2000" b="0" i="0" smtClean="0">
                            <a:latin typeface="Cambria Math" panose="02040503050406030204" pitchFamily="18" charset="0"/>
                            <a:cs typeface="Arial" panose="020B0604020202020204" pitchFamily="34" charset="0"/>
                          </a:rPr>
                          <m:t>1</m:t>
                        </m:r>
                      </m:num>
                      <m:den>
                        <m:r>
                          <a:rPr lang="en-US" sz="2000" b="0" i="0" smtClean="0">
                            <a:latin typeface="Cambria Math" panose="02040503050406030204" pitchFamily="18" charset="0"/>
                            <a:cs typeface="Arial" panose="020B0604020202020204" pitchFamily="34" charset="0"/>
                          </a:rPr>
                          <m:t>1+(</m:t>
                        </m:r>
                        <m:sSup>
                          <m:sSupPr>
                            <m:ctrlPr>
                              <a:rPr lang="en-US" sz="2000" b="0" i="1" smtClean="0">
                                <a:latin typeface="Cambria Math" panose="02040503050406030204" pitchFamily="18" charset="0"/>
                                <a:cs typeface="Arial" panose="020B0604020202020204" pitchFamily="34" charset="0"/>
                              </a:rPr>
                            </m:ctrlPr>
                          </m:sSupPr>
                          <m:e>
                            <m:r>
                              <m:rPr>
                                <m:sty m:val="p"/>
                              </m:rPr>
                              <a:rPr lang="el-GR" sz="2000" i="0">
                                <a:latin typeface="Cambria Math" panose="02040503050406030204" pitchFamily="18" charset="0"/>
                                <a:cs typeface="Arial" panose="020B0604020202020204" pitchFamily="34" charset="0"/>
                              </a:rPr>
                              <m:t>ω</m:t>
                            </m:r>
                            <m:r>
                              <m:rPr>
                                <m:sty m:val="p"/>
                              </m:rPr>
                              <a:rPr lang="en-US" sz="2000" i="0">
                                <a:latin typeface="Cambria Math" panose="02040503050406030204" pitchFamily="18" charset="0"/>
                                <a:cs typeface="Arial" panose="020B0604020202020204" pitchFamily="34" charset="0"/>
                              </a:rPr>
                              <m:t>CR</m:t>
                            </m:r>
                            <m:r>
                              <a:rPr lang="en-US" sz="2000" b="0" i="0" smtClean="0">
                                <a:latin typeface="Cambria Math" panose="02040503050406030204" pitchFamily="18" charset="0"/>
                                <a:cs typeface="Arial" panose="020B0604020202020204" pitchFamily="34" charset="0"/>
                              </a:rPr>
                              <m:t>)</m:t>
                            </m:r>
                          </m:e>
                          <m:sup>
                            <m:r>
                              <a:rPr lang="en-US" sz="2000" b="0" i="0" smtClean="0">
                                <a:latin typeface="Cambria Math" panose="02040503050406030204" pitchFamily="18" charset="0"/>
                                <a:cs typeface="Arial" panose="020B0604020202020204" pitchFamily="34" charset="0"/>
                              </a:rPr>
                              <m:t>2</m:t>
                            </m:r>
                          </m:sup>
                        </m:sSup>
                      </m:den>
                    </m:f>
                  </m:oMath>
                </a14:m>
                <a:endParaRPr lang="en-US" sz="2000" dirty="0">
                  <a:latin typeface="Calibri" panose="020F0502020204030204" pitchFamily="34" charset="0"/>
                  <a:cs typeface="Calibri" panose="020F0502020204030204" pitchFamily="34" charset="0"/>
                </a:endParaRPr>
              </a:p>
              <a:p>
                <a14:m>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sSubSup>
                          <m:sSubSupPr>
                            <m:ctrlPr>
                              <a:rPr lang="en-US" sz="2000" i="1">
                                <a:latin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cs typeface="Arial" panose="020B0604020202020204" pitchFamily="34" charset="0"/>
                              </a:rPr>
                              <m:t>V</m:t>
                            </m:r>
                          </m:e>
                          <m:sub>
                            <m:r>
                              <m:rPr>
                                <m:sty m:val="p"/>
                              </m:rPr>
                              <a:rPr lang="en-US" sz="2000" i="0">
                                <a:latin typeface="Cambria Math" panose="02040503050406030204" pitchFamily="18" charset="0"/>
                                <a:cs typeface="Arial" panose="020B0604020202020204" pitchFamily="34" charset="0"/>
                              </a:rPr>
                              <m:t>n</m:t>
                            </m:r>
                          </m:sub>
                          <m:sup>
                            <m:r>
                              <a:rPr lang="en-US" sz="2000" i="0">
                                <a:latin typeface="Cambria Math" panose="02040503050406030204" pitchFamily="18" charset="0"/>
                                <a:cs typeface="Arial" panose="020B0604020202020204" pitchFamily="34" charset="0"/>
                              </a:rPr>
                              <m:t>2</m:t>
                            </m:r>
                          </m:sup>
                        </m:sSubSup>
                      </m:e>
                    </m:acc>
                  </m:oMath>
                </a14:m>
                <a:r>
                  <a:rPr lang="en-US" sz="2000" dirty="0">
                    <a:latin typeface="Calibri" panose="020F0502020204030204" pitchFamily="34" charset="0"/>
                    <a:cs typeface="Calibri" panose="020F0502020204030204" pitchFamily="34" charset="0"/>
                  </a:rPr>
                  <a:t>=</a:t>
                </a:r>
                <a14:m>
                  <m:oMath xmlns:m="http://schemas.openxmlformats.org/officeDocument/2006/math">
                    <m:nary>
                      <m:naryPr>
                        <m:ctrlPr>
                          <a:rPr lang="en-US" sz="2000" i="1" dirty="0" smtClean="0">
                            <a:latin typeface="Cambria Math" panose="02040503050406030204" pitchFamily="18" charset="0"/>
                            <a:cs typeface="Arial" panose="020B0604020202020204" pitchFamily="34" charset="0"/>
                          </a:rPr>
                        </m:ctrlPr>
                      </m:naryPr>
                      <m:sub>
                        <m:r>
                          <m:rPr>
                            <m:brk m:alnAt="23"/>
                          </m:rPr>
                          <a:rPr lang="en-US" sz="2000" b="0" i="0" dirty="0" smtClean="0">
                            <a:latin typeface="Cambria Math" panose="02040503050406030204" pitchFamily="18" charset="0"/>
                            <a:cs typeface="Arial" panose="020B0604020202020204" pitchFamily="34" charset="0"/>
                          </a:rPr>
                          <m:t>0</m:t>
                        </m:r>
                      </m:sub>
                      <m:sup>
                        <m:r>
                          <a:rPr lang="en-US" sz="2000" i="0" dirty="0" smtClean="0">
                            <a:latin typeface="Cambria Math" panose="02040503050406030204" pitchFamily="18" charset="0"/>
                            <a:ea typeface="Cambria Math" panose="02040503050406030204" pitchFamily="18" charset="0"/>
                            <a:cs typeface="Arial" panose="020B0604020202020204" pitchFamily="34" charset="0"/>
                          </a:rPr>
                          <m:t>∞</m:t>
                        </m:r>
                      </m:sup>
                      <m:e>
                        <m:d>
                          <m:dPr>
                            <m:ctrlPr>
                              <a:rPr lang="en-US" sz="2000" i="1">
                                <a:latin typeface="Cambria Math" panose="02040503050406030204" pitchFamily="18" charset="0"/>
                                <a:cs typeface="Arial" panose="020B0604020202020204" pitchFamily="34" charset="0"/>
                              </a:rPr>
                            </m:ctrlPr>
                          </m:dPr>
                          <m:e>
                            <m:r>
                              <a:rPr lang="en-US" sz="2000" i="0">
                                <a:latin typeface="Cambria Math" panose="02040503050406030204" pitchFamily="18" charset="0"/>
                                <a:cs typeface="Arial" panose="020B0604020202020204" pitchFamily="34" charset="0"/>
                              </a:rPr>
                              <m:t>4</m:t>
                            </m:r>
                            <m:r>
                              <m:rPr>
                                <m:sty m:val="p"/>
                              </m:rPr>
                              <a:rPr lang="en-US" sz="2000" i="0">
                                <a:latin typeface="Cambria Math" panose="02040503050406030204" pitchFamily="18" charset="0"/>
                                <a:cs typeface="Arial" panose="020B0604020202020204" pitchFamily="34" charset="0"/>
                              </a:rPr>
                              <m:t>kTR</m:t>
                            </m:r>
                          </m:e>
                        </m:d>
                        <m:f>
                          <m:fPr>
                            <m:ctrlPr>
                              <a:rPr lang="en-US" sz="2000" i="1">
                                <a:latin typeface="Cambria Math" panose="02040503050406030204" pitchFamily="18" charset="0"/>
                                <a:cs typeface="Arial" panose="020B0604020202020204" pitchFamily="34" charset="0"/>
                              </a:rPr>
                            </m:ctrlPr>
                          </m:fPr>
                          <m:num>
                            <m:r>
                              <a:rPr lang="en-US" sz="2000" i="0">
                                <a:latin typeface="Cambria Math" panose="02040503050406030204" pitchFamily="18" charset="0"/>
                                <a:cs typeface="Arial" panose="020B0604020202020204" pitchFamily="34" charset="0"/>
                              </a:rPr>
                              <m:t>1</m:t>
                            </m:r>
                          </m:num>
                          <m:den>
                            <m:r>
                              <a:rPr lang="en-US" sz="2000" i="0">
                                <a:latin typeface="Cambria Math" panose="02040503050406030204" pitchFamily="18" charset="0"/>
                                <a:cs typeface="Arial" panose="020B0604020202020204" pitchFamily="34" charset="0"/>
                              </a:rPr>
                              <m:t>1+(</m:t>
                            </m:r>
                            <m:sSup>
                              <m:sSupPr>
                                <m:ctrlPr>
                                  <a:rPr lang="en-US" sz="2000" i="1">
                                    <a:latin typeface="Cambria Math" panose="02040503050406030204" pitchFamily="18" charset="0"/>
                                    <a:cs typeface="Arial" panose="020B0604020202020204" pitchFamily="34" charset="0"/>
                                  </a:rPr>
                                </m:ctrlPr>
                              </m:sSupPr>
                              <m:e>
                                <m:r>
                                  <m:rPr>
                                    <m:sty m:val="p"/>
                                  </m:rPr>
                                  <a:rPr lang="el-GR" sz="2000" i="0">
                                    <a:latin typeface="Cambria Math" panose="02040503050406030204" pitchFamily="18" charset="0"/>
                                    <a:cs typeface="Arial" panose="020B0604020202020204" pitchFamily="34" charset="0"/>
                                  </a:rPr>
                                  <m:t>ω</m:t>
                                </m:r>
                                <m:r>
                                  <m:rPr>
                                    <m:sty m:val="p"/>
                                  </m:rPr>
                                  <a:rPr lang="en-US" sz="2000" i="0">
                                    <a:latin typeface="Cambria Math" panose="02040503050406030204" pitchFamily="18" charset="0"/>
                                    <a:cs typeface="Arial" panose="020B0604020202020204" pitchFamily="34" charset="0"/>
                                  </a:rPr>
                                  <m:t>C</m:t>
                                </m:r>
                                <m:r>
                                  <m:rPr>
                                    <m:sty m:val="p"/>
                                  </m:rPr>
                                  <a:rPr lang="en-US" sz="2000" b="0" i="0" smtClean="0">
                                    <a:latin typeface="Cambria Math" panose="02040503050406030204" pitchFamily="18" charset="0"/>
                                    <a:cs typeface="Arial" panose="020B0604020202020204" pitchFamily="34" charset="0"/>
                                  </a:rPr>
                                  <m:t>R</m:t>
                                </m:r>
                                <m:r>
                                  <a:rPr lang="en-US" sz="2000" i="0">
                                    <a:latin typeface="Cambria Math" panose="02040503050406030204" pitchFamily="18" charset="0"/>
                                    <a:cs typeface="Arial" panose="020B0604020202020204" pitchFamily="34" charset="0"/>
                                  </a:rPr>
                                  <m:t>)</m:t>
                                </m:r>
                              </m:e>
                              <m:sup>
                                <m:r>
                                  <a:rPr lang="en-US" sz="2000" i="0">
                                    <a:latin typeface="Cambria Math" panose="02040503050406030204" pitchFamily="18" charset="0"/>
                                    <a:cs typeface="Arial" panose="020B0604020202020204" pitchFamily="34" charset="0"/>
                                  </a:rPr>
                                  <m:t>2</m:t>
                                </m:r>
                              </m:sup>
                            </m:sSup>
                          </m:den>
                        </m:f>
                      </m:e>
                    </m:nary>
                    <m:r>
                      <a:rPr lang="en-US" sz="2000" i="0" dirty="0" smtClean="0">
                        <a:latin typeface="Cambria Math" panose="02040503050406030204" pitchFamily="18" charset="0"/>
                        <a:cs typeface="Arial" panose="020B0604020202020204" pitchFamily="34" charset="0"/>
                      </a:rPr>
                      <m:t>ⅆ</m:t>
                    </m:r>
                    <m:r>
                      <m:rPr>
                        <m:sty m:val="p"/>
                      </m:rPr>
                      <a:rPr lang="el-GR" sz="2000" i="0">
                        <a:latin typeface="Cambria Math" panose="02040503050406030204" pitchFamily="18" charset="0"/>
                        <a:cs typeface="Arial" panose="020B0604020202020204" pitchFamily="34" charset="0"/>
                      </a:rPr>
                      <m:t>ω</m:t>
                    </m:r>
                  </m:oMath>
                </a14:m>
                <a:endParaRPr lang="en-US" sz="2000" dirty="0">
                  <a:latin typeface="Calibri" panose="020F0502020204030204" pitchFamily="34" charset="0"/>
                  <a:cs typeface="Calibri" panose="020F0502020204030204" pitchFamily="34" charset="0"/>
                </a:endParaRPr>
              </a:p>
              <a:p>
                <a14:m>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sSubSup>
                          <m:sSubSupPr>
                            <m:ctrlPr>
                              <a:rPr lang="en-US" sz="2000" i="1">
                                <a:latin typeface="Cambria Math" panose="02040503050406030204" pitchFamily="18" charset="0"/>
                                <a:cs typeface="Arial" panose="020B0604020202020204" pitchFamily="34" charset="0"/>
                              </a:rPr>
                            </m:ctrlPr>
                          </m:sSubSupPr>
                          <m:e>
                            <m:r>
                              <m:rPr>
                                <m:sty m:val="p"/>
                              </m:rPr>
                              <a:rPr lang="en-US" sz="2000" i="0">
                                <a:latin typeface="Cambria Math" panose="02040503050406030204" pitchFamily="18" charset="0"/>
                                <a:cs typeface="Arial" panose="020B0604020202020204" pitchFamily="34" charset="0"/>
                              </a:rPr>
                              <m:t>V</m:t>
                            </m:r>
                          </m:e>
                          <m:sub>
                            <m:r>
                              <m:rPr>
                                <m:sty m:val="p"/>
                              </m:rPr>
                              <a:rPr lang="en-US" sz="2000" i="0">
                                <a:latin typeface="Cambria Math" panose="02040503050406030204" pitchFamily="18" charset="0"/>
                                <a:cs typeface="Arial" panose="020B0604020202020204" pitchFamily="34" charset="0"/>
                              </a:rPr>
                              <m:t>n</m:t>
                            </m:r>
                          </m:sub>
                          <m:sup>
                            <m:r>
                              <a:rPr lang="en-US" sz="2000" i="0">
                                <a:latin typeface="Cambria Math" panose="02040503050406030204" pitchFamily="18" charset="0"/>
                                <a:cs typeface="Arial" panose="020B0604020202020204" pitchFamily="34" charset="0"/>
                              </a:rPr>
                              <m:t>2</m:t>
                            </m:r>
                          </m:sup>
                        </m:sSubSup>
                      </m:e>
                    </m:acc>
                  </m:oMath>
                </a14:m>
                <a:r>
                  <a:rPr lang="en-US" sz="2000" dirty="0">
                    <a:latin typeface="Calibri" panose="020F0502020204030204" pitchFamily="34" charset="0"/>
                    <a:cs typeface="Calibri" panose="020F0502020204030204" pitchFamily="34" charset="0"/>
                  </a:rPr>
                  <a:t>=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m:rPr>
                            <m:sty m:val="p"/>
                          </m:rPr>
                          <a:rPr lang="en-US" sz="2000" b="0" i="0" smtClean="0">
                            <a:latin typeface="Cambria Math" panose="02040503050406030204" pitchFamily="18" charset="0"/>
                            <a:cs typeface="Arial" panose="020B0604020202020204" pitchFamily="34" charset="0"/>
                          </a:rPr>
                          <m:t>kT</m:t>
                        </m:r>
                      </m:num>
                      <m:den>
                        <m:r>
                          <m:rPr>
                            <m:sty m:val="p"/>
                          </m:rPr>
                          <a:rPr lang="en-US" sz="2000" b="0" i="0" smtClean="0">
                            <a:latin typeface="Cambria Math" panose="02040503050406030204" pitchFamily="18" charset="0"/>
                            <a:cs typeface="Arial" panose="020B0604020202020204" pitchFamily="34" charset="0"/>
                          </a:rPr>
                          <m:t>C</m:t>
                        </m:r>
                      </m:den>
                    </m:f>
                  </m:oMath>
                </a14:m>
                <a:r>
                  <a:rPr lang="en-US" sz="2000" dirty="0">
                    <a:latin typeface="Calibri" panose="020F0502020204030204" pitchFamily="34" charset="0"/>
                    <a:cs typeface="Calibri" panose="020F0502020204030204" pitchFamily="34" charset="0"/>
                  </a:rPr>
                  <a:t>  </a:t>
                </a:r>
              </a:p>
              <a:p>
                <a14:m>
                  <m:oMath xmlns:m="http://schemas.openxmlformats.org/officeDocument/2006/math">
                    <m:r>
                      <m:rPr>
                        <m:sty m:val="p"/>
                      </m:rPr>
                      <a:rPr lang="en-US" sz="2000" b="0" i="0" smtClean="0">
                        <a:latin typeface="Cambria Math" panose="02040503050406030204" pitchFamily="18" charset="0"/>
                      </a:rPr>
                      <m:t>Changing</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2</m:t>
                    </m:r>
                    <m:r>
                      <m:rPr>
                        <m:sty m:val="p"/>
                      </m:rPr>
                      <a:rPr lang="en-US" sz="2000" b="0" i="0" smtClean="0">
                        <a:latin typeface="Cambria Math" panose="02040503050406030204" pitchFamily="18" charset="0"/>
                      </a:rPr>
                      <m:t>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does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not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change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integrated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noise</m:t>
                    </m:r>
                    <m:r>
                      <a:rPr lang="en-US" sz="2000" b="0" i="0" smtClean="0">
                        <a:latin typeface="Cambria Math" panose="02040503050406030204" pitchFamily="18" charset="0"/>
                      </a:rPr>
                      <m:t>.</m:t>
                    </m:r>
                  </m:oMath>
                </a14:m>
                <a:endParaRPr lang="en-US" sz="2000" b="0" i="0" dirty="0">
                  <a:latin typeface="Calibri" panose="020F0502020204030204" pitchFamily="34" charset="0"/>
                  <a:cs typeface="Calibri" panose="020F0502020204030204" pitchFamily="34" charset="0"/>
                </a:endParaRPr>
              </a:p>
            </p:txBody>
          </p:sp>
        </mc:Choice>
        <mc:Fallback xmlns="">
          <p:sp>
            <p:nvSpPr>
              <p:cNvPr id="7" name="Content Placeholder 2">
                <a:extLst>
                  <a:ext uri="{FF2B5EF4-FFF2-40B4-BE49-F238E27FC236}">
                    <a16:creationId xmlns:a16="http://schemas.microsoft.com/office/drawing/2014/main" id="{04C57A8B-F1BE-4191-BFFB-AED3C75CDB90}"/>
                  </a:ext>
                </a:extLst>
              </p:cNvPr>
              <p:cNvSpPr txBox="1">
                <a:spLocks noRot="1" noChangeAspect="1" noMove="1" noResize="1" noEditPoints="1" noAdjustHandles="1" noChangeArrowheads="1" noChangeShapeType="1" noTextEdit="1"/>
              </p:cNvSpPr>
              <p:nvPr/>
            </p:nvSpPr>
            <p:spPr>
              <a:xfrm>
                <a:off x="136982" y="2758793"/>
                <a:ext cx="8653975" cy="2087735"/>
              </a:xfrm>
              <a:prstGeom prst="rect">
                <a:avLst/>
              </a:prstGeom>
              <a:blipFill>
                <a:blip r:embed="rId2"/>
                <a:stretch>
                  <a:fillRect l="-493" t="-3801"/>
                </a:stretch>
              </a:blipFill>
            </p:spPr>
            <p:txBody>
              <a:bodyPr/>
              <a:lstStyle/>
              <a:p>
                <a:r>
                  <a:rPr lang="en-GB">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5464B9F3-0724-4507-B7AF-BAC8CB52464B}"/>
              </a:ext>
            </a:extLst>
          </p:cNvPr>
          <p:cNvPicPr>
            <a:picLocks noChangeAspect="1"/>
          </p:cNvPicPr>
          <p:nvPr/>
        </p:nvPicPr>
        <p:blipFill>
          <a:blip r:embed="rId3"/>
          <a:stretch>
            <a:fillRect/>
          </a:stretch>
        </p:blipFill>
        <p:spPr>
          <a:xfrm>
            <a:off x="3308788" y="466658"/>
            <a:ext cx="2709150" cy="2478306"/>
          </a:xfrm>
          <a:prstGeom prst="rect">
            <a:avLst/>
          </a:prstGeom>
        </p:spPr>
      </p:pic>
      <p:grpSp>
        <p:nvGrpSpPr>
          <p:cNvPr id="81" name="Group 80">
            <a:extLst>
              <a:ext uri="{FF2B5EF4-FFF2-40B4-BE49-F238E27FC236}">
                <a16:creationId xmlns:a16="http://schemas.microsoft.com/office/drawing/2014/main" id="{D202007E-DD31-4305-9C46-EFFFC0423C24}"/>
              </a:ext>
            </a:extLst>
          </p:cNvPr>
          <p:cNvGrpSpPr/>
          <p:nvPr/>
        </p:nvGrpSpPr>
        <p:grpSpPr>
          <a:xfrm>
            <a:off x="841903" y="840353"/>
            <a:ext cx="2081050" cy="1753712"/>
            <a:chOff x="6124902" y="1560786"/>
            <a:chExt cx="2081050" cy="1753712"/>
          </a:xfrm>
        </p:grpSpPr>
        <p:sp>
          <p:nvSpPr>
            <p:cNvPr id="70" name="Freeform: Shape 69">
              <a:extLst>
                <a:ext uri="{FF2B5EF4-FFF2-40B4-BE49-F238E27FC236}">
                  <a16:creationId xmlns:a16="http://schemas.microsoft.com/office/drawing/2014/main" id="{DA6B4CA4-6821-4507-8DFB-265F6476BDF1}"/>
                </a:ext>
              </a:extLst>
            </p:cNvPr>
            <p:cNvSpPr/>
            <p:nvPr/>
          </p:nvSpPr>
          <p:spPr>
            <a:xfrm>
              <a:off x="6534807" y="1705735"/>
              <a:ext cx="1316476" cy="304368"/>
            </a:xfrm>
            <a:custGeom>
              <a:avLst/>
              <a:gdLst>
                <a:gd name="connsiteX0" fmla="*/ 0 w 1316476"/>
                <a:gd name="connsiteY0" fmla="*/ 44237 h 304368"/>
                <a:gd name="connsiteX1" fmla="*/ 1008993 w 1316476"/>
                <a:gd name="connsiteY1" fmla="*/ 20589 h 304368"/>
                <a:gd name="connsiteX2" fmla="*/ 1316421 w 1316476"/>
                <a:gd name="connsiteY2" fmla="*/ 304368 h 304368"/>
              </a:gdLst>
              <a:ahLst/>
              <a:cxnLst>
                <a:cxn ang="0">
                  <a:pos x="connsiteX0" y="connsiteY0"/>
                </a:cxn>
                <a:cxn ang="0">
                  <a:pos x="connsiteX1" y="connsiteY1"/>
                </a:cxn>
                <a:cxn ang="0">
                  <a:pos x="connsiteX2" y="connsiteY2"/>
                </a:cxn>
              </a:cxnLst>
              <a:rect l="l" t="t" r="r" b="b"/>
              <a:pathLst>
                <a:path w="1316476" h="304368">
                  <a:moveTo>
                    <a:pt x="0" y="44237"/>
                  </a:moveTo>
                  <a:cubicBezTo>
                    <a:pt x="394795" y="10735"/>
                    <a:pt x="789590" y="-22766"/>
                    <a:pt x="1008993" y="20589"/>
                  </a:cubicBezTo>
                  <a:cubicBezTo>
                    <a:pt x="1228396" y="63944"/>
                    <a:pt x="1319049" y="194009"/>
                    <a:pt x="1316421" y="304368"/>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BB9FA4BA-CF45-465E-9A7A-BAB69252EBF3}"/>
                </a:ext>
              </a:extLst>
            </p:cNvPr>
            <p:cNvCxnSpPr/>
            <p:nvPr/>
          </p:nvCxnSpPr>
          <p:spPr>
            <a:xfrm>
              <a:off x="6605752" y="1560786"/>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A857FBFE-A0F0-4B93-9F42-CDE78E733324}"/>
                </a:ext>
              </a:extLst>
            </p:cNvPr>
            <p:cNvCxnSpPr/>
            <p:nvPr/>
          </p:nvCxnSpPr>
          <p:spPr>
            <a:xfrm>
              <a:off x="6605752" y="2963917"/>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0CF239B7-A32D-422D-9956-DDBCDB956942}"/>
                </a:ext>
              </a:extLst>
            </p:cNvPr>
            <p:cNvSpPr txBox="1"/>
            <p:nvPr/>
          </p:nvSpPr>
          <p:spPr>
            <a:xfrm>
              <a:off x="7031421" y="2975944"/>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p:sp>
          <p:nvSpPr>
            <p:cNvPr id="77" name="TextBox 76">
              <a:extLst>
                <a:ext uri="{FF2B5EF4-FFF2-40B4-BE49-F238E27FC236}">
                  <a16:creationId xmlns:a16="http://schemas.microsoft.com/office/drawing/2014/main" id="{A02C45E8-14B3-43E5-8C84-9185A926024E}"/>
                </a:ext>
              </a:extLst>
            </p:cNvPr>
            <p:cNvSpPr txBox="1"/>
            <p:nvPr/>
          </p:nvSpPr>
          <p:spPr>
            <a:xfrm>
              <a:off x="6124902" y="2155052"/>
              <a:ext cx="480850"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a:t>
              </a:r>
              <a:r>
                <a:rPr lang="en-GB" sz="1600" b="1" baseline="-25000" dirty="0">
                  <a:latin typeface="Arial" panose="020B0604020202020204" pitchFamily="34" charset="0"/>
                  <a:cs typeface="Arial" panose="020B0604020202020204" pitchFamily="34" charset="0"/>
                </a:rPr>
                <a:t>in</a:t>
              </a:r>
              <a:endParaRPr lang="en-GB" sz="1600" b="1" dirty="0">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35AFE426-A571-46C4-BB78-E78D726D9A84}"/>
                </a:ext>
              </a:extLst>
            </p:cNvPr>
            <p:cNvCxnSpPr>
              <a:cxnSpLocks/>
            </p:cNvCxnSpPr>
            <p:nvPr/>
          </p:nvCxnSpPr>
          <p:spPr>
            <a:xfrm>
              <a:off x="6605752" y="2155052"/>
              <a:ext cx="16002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14" name="Group 113">
            <a:extLst>
              <a:ext uri="{FF2B5EF4-FFF2-40B4-BE49-F238E27FC236}">
                <a16:creationId xmlns:a16="http://schemas.microsoft.com/office/drawing/2014/main" id="{FC8253D5-C557-46A9-8402-09EABF4E5976}"/>
              </a:ext>
            </a:extLst>
          </p:cNvPr>
          <p:cNvGrpSpPr/>
          <p:nvPr/>
        </p:nvGrpSpPr>
        <p:grpSpPr>
          <a:xfrm>
            <a:off x="6009635" y="909807"/>
            <a:ext cx="2176482" cy="1801517"/>
            <a:chOff x="6242304" y="1677969"/>
            <a:chExt cx="2176482" cy="1801517"/>
          </a:xfrm>
        </p:grpSpPr>
        <p:cxnSp>
          <p:nvCxnSpPr>
            <p:cNvPr id="84" name="Straight Connector 83">
              <a:extLst>
                <a:ext uri="{FF2B5EF4-FFF2-40B4-BE49-F238E27FC236}">
                  <a16:creationId xmlns:a16="http://schemas.microsoft.com/office/drawing/2014/main" id="{BAF95B67-7C62-42CA-89E8-A4DB228BA062}"/>
                </a:ext>
              </a:extLst>
            </p:cNvPr>
            <p:cNvCxnSpPr/>
            <p:nvPr/>
          </p:nvCxnSpPr>
          <p:spPr>
            <a:xfrm>
              <a:off x="6723154" y="1677969"/>
              <a:ext cx="0" cy="1403131"/>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EFD8330D-B1D5-4806-A94C-BA2BEAF5DAC0}"/>
                </a:ext>
              </a:extLst>
            </p:cNvPr>
            <p:cNvCxnSpPr/>
            <p:nvPr/>
          </p:nvCxnSpPr>
          <p:spPr>
            <a:xfrm>
              <a:off x="6723154" y="3081100"/>
              <a:ext cx="1600200"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7522F763-FBC0-4EF5-9548-179F278E7AA6}"/>
                </a:ext>
              </a:extLst>
            </p:cNvPr>
            <p:cNvSpPr txBox="1"/>
            <p:nvPr/>
          </p:nvSpPr>
          <p:spPr>
            <a:xfrm>
              <a:off x="7227650" y="3140932"/>
              <a:ext cx="583324"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f</a:t>
              </a:r>
            </a:p>
          </p:txBody>
        </p:sp>
        <p:sp>
          <p:nvSpPr>
            <p:cNvPr id="87" name="TextBox 86">
              <a:extLst>
                <a:ext uri="{FF2B5EF4-FFF2-40B4-BE49-F238E27FC236}">
                  <a16:creationId xmlns:a16="http://schemas.microsoft.com/office/drawing/2014/main" id="{AA2E5C85-9B9F-45AD-A0BA-BA5C43574CF7}"/>
                </a:ext>
              </a:extLst>
            </p:cNvPr>
            <p:cNvSpPr txBox="1"/>
            <p:nvPr/>
          </p:nvSpPr>
          <p:spPr>
            <a:xfrm>
              <a:off x="6242304" y="2272235"/>
              <a:ext cx="480850"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a:t>
              </a:r>
              <a:r>
                <a:rPr lang="en-GB" sz="1600" b="1" baseline="-25000" dirty="0">
                  <a:latin typeface="Arial" panose="020B0604020202020204" pitchFamily="34" charset="0"/>
                  <a:cs typeface="Arial" panose="020B0604020202020204" pitchFamily="34" charset="0"/>
                </a:rPr>
                <a:t>in</a:t>
              </a:r>
              <a:endParaRPr lang="en-GB" sz="1600" b="1" dirty="0">
                <a:latin typeface="Arial" panose="020B0604020202020204" pitchFamily="34" charset="0"/>
                <a:cs typeface="Arial" panose="020B0604020202020204" pitchFamily="34" charset="0"/>
              </a:endParaRPr>
            </a:p>
          </p:txBody>
        </p:sp>
        <p:cxnSp>
          <p:nvCxnSpPr>
            <p:cNvPr id="111" name="Straight Connector 110">
              <a:extLst>
                <a:ext uri="{FF2B5EF4-FFF2-40B4-BE49-F238E27FC236}">
                  <a16:creationId xmlns:a16="http://schemas.microsoft.com/office/drawing/2014/main" id="{C2D28EA5-B8C6-4CD6-9DA4-49ABED98A131}"/>
                </a:ext>
              </a:extLst>
            </p:cNvPr>
            <p:cNvCxnSpPr/>
            <p:nvPr/>
          </p:nvCxnSpPr>
          <p:spPr>
            <a:xfrm>
              <a:off x="6723154" y="2132996"/>
              <a:ext cx="1008993"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0B882CD3-83A0-49B6-A052-E51FB6C01F2F}"/>
                </a:ext>
              </a:extLst>
            </p:cNvPr>
            <p:cNvCxnSpPr/>
            <p:nvPr/>
          </p:nvCxnSpPr>
          <p:spPr>
            <a:xfrm>
              <a:off x="7732147" y="2132996"/>
              <a:ext cx="686639" cy="625797"/>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6438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EE2E-90C2-48DB-AB4D-058538FE7787}"/>
              </a:ext>
            </a:extLst>
          </p:cNvPr>
          <p:cNvSpPr>
            <a:spLocks noGrp="1"/>
          </p:cNvSpPr>
          <p:nvPr>
            <p:ph type="title"/>
          </p:nvPr>
        </p:nvSpPr>
        <p:spPr/>
        <p:txBody>
          <a:bodyPr/>
          <a:lstStyle/>
          <a:p>
            <a:r>
              <a:rPr lang="en-US" dirty="0"/>
              <a:t>Solution 2</a:t>
            </a:r>
            <a:endParaRPr lang="en-GB" dirty="0"/>
          </a:p>
        </p:txBody>
      </p:sp>
      <p:sp>
        <p:nvSpPr>
          <p:cNvPr id="3" name="Slide Number Placeholder 2">
            <a:extLst>
              <a:ext uri="{FF2B5EF4-FFF2-40B4-BE49-F238E27FC236}">
                <a16:creationId xmlns:a16="http://schemas.microsoft.com/office/drawing/2014/main" id="{CA2B4893-E703-403B-81F0-DE634B101047}"/>
              </a:ext>
            </a:extLst>
          </p:cNvPr>
          <p:cNvSpPr>
            <a:spLocks noGrp="1"/>
          </p:cNvSpPr>
          <p:nvPr>
            <p:ph type="sldNum" sz="quarter" idx="10"/>
          </p:nvPr>
        </p:nvSpPr>
        <p:spPr/>
        <p:txBody>
          <a:bodyPr/>
          <a:lstStyle/>
          <a:p>
            <a:fld id="{8836216C-5BC3-7C44-80F8-E30864FFC228}" type="slidenum">
              <a:rPr lang="en-US" smtClean="0"/>
              <a:pPr/>
              <a:t>8</a:t>
            </a:fld>
            <a:endParaRPr lang="en-US"/>
          </a:p>
        </p:txBody>
      </p:sp>
      <p:pic>
        <p:nvPicPr>
          <p:cNvPr id="15" name="Picture 14" descr="A picture containing chart&#10;&#10;Description automatically generated">
            <a:extLst>
              <a:ext uri="{FF2B5EF4-FFF2-40B4-BE49-F238E27FC236}">
                <a16:creationId xmlns:a16="http://schemas.microsoft.com/office/drawing/2014/main" id="{C784907F-103D-4612-9503-5210D0C3F900}"/>
              </a:ext>
            </a:extLst>
          </p:cNvPr>
          <p:cNvPicPr>
            <a:picLocks noChangeAspect="1"/>
          </p:cNvPicPr>
          <p:nvPr/>
        </p:nvPicPr>
        <p:blipFill>
          <a:blip r:embed="rId2"/>
          <a:stretch>
            <a:fillRect/>
          </a:stretch>
        </p:blipFill>
        <p:spPr>
          <a:xfrm>
            <a:off x="70945" y="697706"/>
            <a:ext cx="9144000" cy="3748088"/>
          </a:xfrm>
          <a:prstGeom prst="rect">
            <a:avLst/>
          </a:prstGeom>
        </p:spPr>
      </p:pic>
    </p:spTree>
    <p:extLst>
      <p:ext uri="{BB962C8B-B14F-4D97-AF65-F5344CB8AC3E}">
        <p14:creationId xmlns:p14="http://schemas.microsoft.com/office/powerpoint/2010/main" val="173296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EFDC-6432-49B5-8E16-032C5BACB78F}"/>
              </a:ext>
            </a:extLst>
          </p:cNvPr>
          <p:cNvSpPr>
            <a:spLocks noGrp="1"/>
          </p:cNvSpPr>
          <p:nvPr>
            <p:ph type="title"/>
          </p:nvPr>
        </p:nvSpPr>
        <p:spPr/>
        <p:txBody>
          <a:bodyPr/>
          <a:lstStyle/>
          <a:p>
            <a:r>
              <a:rPr lang="en-US" dirty="0"/>
              <a:t>Solution 2</a:t>
            </a:r>
            <a:endParaRPr lang="en-GB" dirty="0"/>
          </a:p>
        </p:txBody>
      </p:sp>
      <p:sp>
        <p:nvSpPr>
          <p:cNvPr id="3" name="Slide Number Placeholder 2">
            <a:extLst>
              <a:ext uri="{FF2B5EF4-FFF2-40B4-BE49-F238E27FC236}">
                <a16:creationId xmlns:a16="http://schemas.microsoft.com/office/drawing/2014/main" id="{D9EBE9A3-5615-4FDA-8EB0-F402CB21BAC6}"/>
              </a:ext>
            </a:extLst>
          </p:cNvPr>
          <p:cNvSpPr>
            <a:spLocks noGrp="1"/>
          </p:cNvSpPr>
          <p:nvPr>
            <p:ph type="sldNum" sz="quarter" idx="10"/>
          </p:nvPr>
        </p:nvSpPr>
        <p:spPr/>
        <p:txBody>
          <a:bodyPr/>
          <a:lstStyle/>
          <a:p>
            <a:fld id="{8836216C-5BC3-7C44-80F8-E30864FFC228}" type="slidenum">
              <a:rPr lang="en-US" smtClean="0"/>
              <a:pPr/>
              <a:t>9</a:t>
            </a:fld>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A91B7C7-7CA4-49BC-8759-C431DB2513C9}"/>
                  </a:ext>
                </a:extLst>
              </p:cNvPr>
              <p:cNvSpPr txBox="1">
                <a:spLocks/>
              </p:cNvSpPr>
              <p:nvPr/>
            </p:nvSpPr>
            <p:spPr>
              <a:xfrm>
                <a:off x="0" y="2246586"/>
                <a:ext cx="8850155" cy="2816688"/>
              </a:xfrm>
              <a:prstGeom prst="rect">
                <a:avLst/>
              </a:prstGeom>
            </p:spPr>
            <p:txBody>
              <a:bodyPr>
                <a:normAutofit/>
              </a:bodyPr>
              <a:lst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r>
                  <a:rPr lang="en-US" b="0" dirty="0">
                    <a:latin typeface="Calibri" panose="020F0502020204030204" pitchFamily="34" charset="0"/>
                    <a:cs typeface="Calibri" panose="020F0502020204030204" pitchFamily="34" charset="0"/>
                  </a:rPr>
                  <a:t>Equipartition </a:t>
                </a:r>
                <a:r>
                  <a:rPr lang="en-US" dirty="0">
                    <a:latin typeface="Calibri" panose="020F0502020204030204" pitchFamily="34" charset="0"/>
                    <a:cs typeface="Calibri" panose="020F0502020204030204" pitchFamily="34" charset="0"/>
                  </a:rPr>
                  <a:t>theorem </a:t>
                </a:r>
                <a14:m>
                  <m:oMath xmlns:m="http://schemas.openxmlformats.org/officeDocument/2006/math">
                    <m:r>
                      <m:rPr>
                        <m:sty m:val="p"/>
                      </m:rPr>
                      <a:rPr lang="en-US" b="0" i="0" smtClean="0">
                        <a:latin typeface="Cambria Math" panose="02040503050406030204" pitchFamily="18" charset="0"/>
                      </a:rPr>
                      <m:t>can</m:t>
                    </m:r>
                    <m:r>
                      <a:rPr lang="en-US" b="0" i="0" smtClean="0">
                        <a:latin typeface="Cambria Math" panose="02040503050406030204" pitchFamily="18" charset="0"/>
                      </a:rPr>
                      <m:t> </m:t>
                    </m:r>
                    <m:r>
                      <m:rPr>
                        <m:sty m:val="p"/>
                      </m:rPr>
                      <a:rPr lang="en-US" b="0" i="0" smtClean="0">
                        <a:latin typeface="Cambria Math" panose="02040503050406030204" pitchFamily="18" charset="0"/>
                      </a:rPr>
                      <m:t>be</m:t>
                    </m:r>
                    <m:r>
                      <a:rPr lang="en-US" b="0" i="0" smtClean="0">
                        <a:latin typeface="Cambria Math" panose="02040503050406030204" pitchFamily="18" charset="0"/>
                      </a:rPr>
                      <m:t> </m:t>
                    </m:r>
                    <m:r>
                      <m:rPr>
                        <m:sty m:val="p"/>
                      </m:rPr>
                      <a:rPr lang="en-US" b="0" i="0" smtClean="0">
                        <a:latin typeface="Cambria Math" panose="02040503050406030204" pitchFamily="18" charset="0"/>
                      </a:rPr>
                      <m:t>used</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derive</m:t>
                    </m:r>
                    <m:r>
                      <a:rPr lang="en-US" b="0" i="0" smtClean="0">
                        <a:latin typeface="Cambria Math" panose="02040503050406030204" pitchFamily="18" charset="0"/>
                      </a:rPr>
                      <m:t> </m:t>
                    </m:r>
                    <m:r>
                      <m:rPr>
                        <m:sty m:val="p"/>
                      </m:rPr>
                      <a:rPr lang="en-US" b="0" i="0" smtClean="0">
                        <a:latin typeface="Cambria Math" panose="02040503050406030204" pitchFamily="18" charset="0"/>
                      </a:rPr>
                      <m:t>similar</m:t>
                    </m:r>
                    <m:r>
                      <a:rPr lang="en-US" b="0" i="0" smtClean="0">
                        <a:latin typeface="Cambria Math" panose="02040503050406030204" pitchFamily="18" charset="0"/>
                      </a:rPr>
                      <m:t> </m:t>
                    </m:r>
                    <m:r>
                      <m:rPr>
                        <m:sty m:val="p"/>
                      </m:rPr>
                      <a:rPr lang="en-US" b="0" i="0" smtClean="0">
                        <a:latin typeface="Cambria Math" panose="02040503050406030204" pitchFamily="18" charset="0"/>
                      </a:rPr>
                      <m:t>result</m:t>
                    </m:r>
                    <m:r>
                      <a:rPr lang="en-US" b="0" i="0" smtClean="0">
                        <a:latin typeface="Cambria Math" panose="02040503050406030204" pitchFamily="18" charset="0"/>
                      </a:rPr>
                      <m:t>. </m:t>
                    </m:r>
                  </m:oMath>
                </a14:m>
                <a:endParaRPr lang="en-US" b="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Each quadratic degree of freedom has </a:t>
                </a:r>
                <a14:m>
                  <m:oMath xmlns:m="http://schemas.openxmlformats.org/officeDocument/2006/math">
                    <m:f>
                      <m:fPr>
                        <m:ctrlPr>
                          <a:rPr lang="en-US" b="0" i="1" smtClean="0">
                            <a:latin typeface="Cambria Math" panose="02040503050406030204" pitchFamily="18" charset="0"/>
                            <a:cs typeface="Arial" panose="020B0604020202020204" pitchFamily="34" charset="0"/>
                          </a:rPr>
                        </m:ctrlPr>
                      </m:fPr>
                      <m:num>
                        <m:r>
                          <a:rPr lang="en-US" b="0" i="0" smtClean="0">
                            <a:latin typeface="Cambria Math" panose="02040503050406030204" pitchFamily="18" charset="0"/>
                            <a:cs typeface="Arial" panose="020B0604020202020204" pitchFamily="34" charset="0"/>
                          </a:rPr>
                          <m:t>1</m:t>
                        </m:r>
                      </m:num>
                      <m:den>
                        <m:r>
                          <a:rPr lang="en-US" b="0" i="0" smtClean="0">
                            <a:latin typeface="Cambria Math" panose="02040503050406030204" pitchFamily="18" charset="0"/>
                            <a:cs typeface="Arial" panose="020B0604020202020204" pitchFamily="34" charset="0"/>
                          </a:rPr>
                          <m:t>2</m:t>
                        </m:r>
                      </m:den>
                    </m:f>
                    <m:r>
                      <m:rPr>
                        <m:sty m:val="p"/>
                      </m:rPr>
                      <a:rPr lang="en-US" b="0" i="0" smtClean="0">
                        <a:latin typeface="Cambria Math" panose="02040503050406030204" pitchFamily="18" charset="0"/>
                        <a:cs typeface="Arial" panose="020B0604020202020204" pitchFamily="34" charset="0"/>
                      </a:rPr>
                      <m:t>kT</m:t>
                    </m:r>
                    <m:r>
                      <a:rPr lang="en-US" b="0" i="0" smtClean="0">
                        <a:latin typeface="Cambria Math" panose="02040503050406030204" pitchFamily="18" charset="0"/>
                        <a:cs typeface="Arial" panose="020B0604020202020204" pitchFamily="34" charset="0"/>
                      </a:rPr>
                      <m:t> </m:t>
                    </m:r>
                  </m:oMath>
                </a14:m>
                <a:r>
                  <a:rPr lang="en-US" dirty="0">
                    <a:latin typeface="Calibri" panose="020F0502020204030204" pitchFamily="34" charset="0"/>
                    <a:cs typeface="Calibri" panose="020F0502020204030204" pitchFamily="34" charset="0"/>
                  </a:rPr>
                  <a:t>of energy.</a:t>
                </a:r>
              </a:p>
              <a:p>
                <a:r>
                  <a:rPr lang="en-US" dirty="0">
                    <a:latin typeface="Calibri" panose="020F0502020204030204" pitchFamily="34" charset="0"/>
                    <a:cs typeface="Calibri" panose="020F0502020204030204" pitchFamily="34" charset="0"/>
                  </a:rPr>
                  <a:t>Quadratic degree of freedom means energy depends on square of physical property like voltage or current.</a:t>
                </a:r>
              </a:p>
              <a:p>
                <a:r>
                  <a:rPr lang="en-US" dirty="0">
                    <a:latin typeface="Calibri" panose="020F0502020204030204" pitchFamily="34" charset="0"/>
                    <a:cs typeface="Calibri" panose="020F0502020204030204" pitchFamily="34" charset="0"/>
                  </a:rPr>
                  <a:t>Here </a:t>
                </a:r>
                <a14:m>
                  <m:oMath xmlns:m="http://schemas.openxmlformats.org/officeDocument/2006/math">
                    <m:f>
                      <m:fPr>
                        <m:ctrlPr>
                          <a:rPr lang="en-US" b="0" i="1" smtClean="0">
                            <a:latin typeface="Cambria Math" panose="02040503050406030204" pitchFamily="18" charset="0"/>
                            <a:cs typeface="Arial" panose="020B0604020202020204" pitchFamily="34" charset="0"/>
                          </a:rPr>
                        </m:ctrlPr>
                      </m:fPr>
                      <m:num>
                        <m:r>
                          <a:rPr lang="en-US" b="0" i="0" smtClean="0">
                            <a:latin typeface="Cambria Math" panose="02040503050406030204" pitchFamily="18" charset="0"/>
                            <a:cs typeface="Arial" panose="020B0604020202020204" pitchFamily="34" charset="0"/>
                          </a:rPr>
                          <m:t>1</m:t>
                        </m:r>
                      </m:num>
                      <m:den>
                        <m:r>
                          <a:rPr lang="en-US" b="0" i="0" smtClean="0">
                            <a:latin typeface="Cambria Math" panose="02040503050406030204" pitchFamily="18" charset="0"/>
                            <a:cs typeface="Arial" panose="020B0604020202020204" pitchFamily="34" charset="0"/>
                          </a:rPr>
                          <m:t>2</m:t>
                        </m:r>
                      </m:den>
                    </m:f>
                    <m:r>
                      <m:rPr>
                        <m:sty m:val="p"/>
                      </m:rPr>
                      <a:rPr lang="en-US" b="0" i="0" smtClean="0">
                        <a:latin typeface="Cambria Math" panose="02040503050406030204" pitchFamily="18" charset="0"/>
                        <a:cs typeface="Arial" panose="020B0604020202020204" pitchFamily="34" charset="0"/>
                      </a:rPr>
                      <m:t>kT</m:t>
                    </m:r>
                    <m:r>
                      <a:rPr lang="en-US" b="0" i="0" smtClean="0">
                        <a:latin typeface="Cambria Math" panose="02040503050406030204" pitchFamily="18" charset="0"/>
                        <a:cs typeface="Arial" panose="020B0604020202020204" pitchFamily="34" charset="0"/>
                      </a:rPr>
                      <m:t> </m:t>
                    </m:r>
                  </m:oMath>
                </a14:m>
                <a:r>
                  <a:rPr lang="en-US" dirty="0">
                    <a:latin typeface="Calibri" panose="020F0502020204030204" pitchFamily="34" charset="0"/>
                    <a:cs typeface="Calibri" panose="020F0502020204030204" pitchFamily="34" charset="0"/>
                  </a:rPr>
                  <a:t>= </a:t>
                </a:r>
                <a14:m>
                  <m:oMath xmlns:m="http://schemas.openxmlformats.org/officeDocument/2006/math">
                    <m:f>
                      <m:fPr>
                        <m:ctrlPr>
                          <a:rPr lang="en-US" i="1">
                            <a:latin typeface="Cambria Math" panose="02040503050406030204" pitchFamily="18" charset="0"/>
                            <a:cs typeface="Arial" panose="020B0604020202020204" pitchFamily="34" charset="0"/>
                          </a:rPr>
                        </m:ctrlPr>
                      </m:fPr>
                      <m:num>
                        <m:r>
                          <a:rPr lang="en-US" i="0">
                            <a:latin typeface="Cambria Math" panose="02040503050406030204" pitchFamily="18" charset="0"/>
                            <a:cs typeface="Arial" panose="020B0604020202020204" pitchFamily="34" charset="0"/>
                          </a:rPr>
                          <m:t>1</m:t>
                        </m:r>
                      </m:num>
                      <m:den>
                        <m:r>
                          <a:rPr lang="en-US" i="0">
                            <a:latin typeface="Cambria Math" panose="02040503050406030204" pitchFamily="18" charset="0"/>
                            <a:cs typeface="Arial" panose="020B0604020202020204" pitchFamily="34" charset="0"/>
                          </a:rPr>
                          <m:t>2</m:t>
                        </m:r>
                      </m:den>
                    </m:f>
                    <m:r>
                      <m:rPr>
                        <m:sty m:val="p"/>
                      </m:rPr>
                      <a:rPr lang="en-US" b="0" i="0" smtClean="0">
                        <a:latin typeface="Cambria Math" panose="02040503050406030204" pitchFamily="18" charset="0"/>
                        <a:cs typeface="Arial" panose="020B0604020202020204" pitchFamily="34" charset="0"/>
                      </a:rPr>
                      <m:t>C</m:t>
                    </m:r>
                    <m:acc>
                      <m:accPr>
                        <m:chr m:val="̅"/>
                        <m:ctrlPr>
                          <a:rPr lang="en-US" i="1">
                            <a:latin typeface="Cambria Math" panose="02040503050406030204" pitchFamily="18" charset="0"/>
                            <a:cs typeface="Arial" panose="020B0604020202020204" pitchFamily="34" charset="0"/>
                          </a:rPr>
                        </m:ctrlPr>
                      </m:accPr>
                      <m:e>
                        <m:sSubSup>
                          <m:sSubSupPr>
                            <m:ctrlPr>
                              <a:rPr lang="en-US" i="1">
                                <a:latin typeface="Cambria Math" panose="02040503050406030204" pitchFamily="18" charset="0"/>
                                <a:cs typeface="Arial" panose="020B0604020202020204" pitchFamily="34" charset="0"/>
                              </a:rPr>
                            </m:ctrlPr>
                          </m:sSubSupPr>
                          <m:e>
                            <m:r>
                              <m:rPr>
                                <m:sty m:val="p"/>
                              </m:rPr>
                              <a:rPr lang="en-US" i="0">
                                <a:latin typeface="Cambria Math" panose="02040503050406030204" pitchFamily="18" charset="0"/>
                                <a:cs typeface="Arial" panose="020B0604020202020204" pitchFamily="34" charset="0"/>
                              </a:rPr>
                              <m:t>V</m:t>
                            </m:r>
                          </m:e>
                          <m:sub>
                            <m:r>
                              <m:rPr>
                                <m:sty m:val="p"/>
                              </m:rPr>
                              <a:rPr lang="en-US" i="0">
                                <a:latin typeface="Cambria Math" panose="02040503050406030204" pitchFamily="18" charset="0"/>
                                <a:cs typeface="Arial" panose="020B0604020202020204" pitchFamily="34" charset="0"/>
                              </a:rPr>
                              <m:t>n</m:t>
                            </m:r>
                          </m:sub>
                          <m:sup>
                            <m:r>
                              <a:rPr lang="en-US" i="0">
                                <a:latin typeface="Cambria Math" panose="02040503050406030204" pitchFamily="18" charset="0"/>
                                <a:cs typeface="Arial" panose="020B0604020202020204" pitchFamily="34" charset="0"/>
                              </a:rPr>
                              <m:t>2</m:t>
                            </m:r>
                          </m:sup>
                        </m:sSubSup>
                      </m:e>
                    </m:acc>
                  </m:oMath>
                </a14:m>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Thermal noise fluctuations only occur in elements which dissipate power like resistor and transistor. </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mc:Choice>
        <mc:Fallback xmlns="">
          <p:sp>
            <p:nvSpPr>
              <p:cNvPr id="6" name="Content Placeholder 2">
                <a:extLst>
                  <a:ext uri="{FF2B5EF4-FFF2-40B4-BE49-F238E27FC236}">
                    <a16:creationId xmlns:a16="http://schemas.microsoft.com/office/drawing/2014/main" id="{1A91B7C7-7CA4-49BC-8759-C431DB2513C9}"/>
                  </a:ext>
                </a:extLst>
              </p:cNvPr>
              <p:cNvSpPr txBox="1">
                <a:spLocks noRot="1" noChangeAspect="1" noMove="1" noResize="1" noEditPoints="1" noAdjustHandles="1" noChangeArrowheads="1" noChangeShapeType="1" noTextEdit="1"/>
              </p:cNvSpPr>
              <p:nvPr/>
            </p:nvSpPr>
            <p:spPr>
              <a:xfrm>
                <a:off x="0" y="2246586"/>
                <a:ext cx="8850155" cy="2816688"/>
              </a:xfrm>
              <a:prstGeom prst="rect">
                <a:avLst/>
              </a:prstGeom>
              <a:blipFill>
                <a:blip r:embed="rId2"/>
                <a:stretch>
                  <a:fillRect l="-413" t="-1299" r="-138"/>
                </a:stretch>
              </a:blipFill>
            </p:spPr>
            <p:txBody>
              <a:bodyPr/>
              <a:lstStyle/>
              <a:p>
                <a:r>
                  <a:rPr lang="en-GB">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299EDE49-9377-4510-B06F-4997BA8FC63C}"/>
              </a:ext>
            </a:extLst>
          </p:cNvPr>
          <p:cNvPicPr>
            <a:picLocks noChangeAspect="1"/>
          </p:cNvPicPr>
          <p:nvPr/>
        </p:nvPicPr>
        <p:blipFill>
          <a:blip r:embed="rId3"/>
          <a:stretch>
            <a:fillRect/>
          </a:stretch>
        </p:blipFill>
        <p:spPr>
          <a:xfrm>
            <a:off x="6434850" y="0"/>
            <a:ext cx="2709150" cy="2478306"/>
          </a:xfrm>
          <a:prstGeom prst="rect">
            <a:avLst/>
          </a:prstGeom>
        </p:spPr>
      </p:pic>
    </p:spTree>
    <p:extLst>
      <p:ext uri="{BB962C8B-B14F-4D97-AF65-F5344CB8AC3E}">
        <p14:creationId xmlns:p14="http://schemas.microsoft.com/office/powerpoint/2010/main" val="347529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ec ">
  <a:themeElements>
    <a:clrScheme name="imec rebranded">
      <a:dk1>
        <a:srgbClr val="3C3C3B"/>
      </a:dk1>
      <a:lt1>
        <a:srgbClr val="FFFFFF"/>
      </a:lt1>
      <a:dk2>
        <a:srgbClr val="3F98BD"/>
      </a:dk2>
      <a:lt2>
        <a:srgbClr val="929497"/>
      </a:lt2>
      <a:accent1>
        <a:srgbClr val="90298D"/>
      </a:accent1>
      <a:accent2>
        <a:srgbClr val="36337D"/>
      </a:accent2>
      <a:accent3>
        <a:srgbClr val="1582BE"/>
      </a:accent3>
      <a:accent4>
        <a:srgbClr val="99BDE4"/>
      </a:accent4>
      <a:accent5>
        <a:srgbClr val="C778AD"/>
      </a:accent5>
      <a:accent6>
        <a:srgbClr val="52BDC2"/>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imec_RG_ETRO VUB_public_2020" id="{5A69B6AE-2C77-A04B-B981-7F5F628DDB9A}" vid="{A1329167-7EE3-384E-A9CE-F7B5885684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994790F8B75448B14A8971C3C13E63" ma:contentTypeVersion="2" ma:contentTypeDescription="Create a new document." ma:contentTypeScope="" ma:versionID="578ac57056e6313d090753782643f1cd">
  <xsd:schema xmlns:xsd="http://www.w3.org/2001/XMLSchema" xmlns:xs="http://www.w3.org/2001/XMLSchema" xmlns:p="http://schemas.microsoft.com/office/2006/metadata/properties" xmlns:ns2="5ce89040-a6a3-4c0b-8305-ed40ce50df08" targetNamespace="http://schemas.microsoft.com/office/2006/metadata/properties" ma:root="true" ma:fieldsID="d98cfbb167238f95ba6fbe718ad9ef1a" ns2:_="">
    <xsd:import namespace="5ce89040-a6a3-4c0b-8305-ed40ce50df0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e89040-a6a3-4c0b-8305-ed40ce50df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FC9E0E-74FD-460A-B59C-5F0759C73B1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DDE910-A9B1-4002-9B04-E8E98862D1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e89040-a6a3-4c0b-8305-ed40ce50df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B49DE7-15B8-4FA0-A918-A0B0D8B94C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imec_RG_ETRO VUB_public_2020</Template>
  <TotalTime>3939</TotalTime>
  <Words>2694</Words>
  <Application>Microsoft Office PowerPoint</Application>
  <PresentationFormat>On-screen Show (16:9)</PresentationFormat>
  <Paragraphs>568</Paragraphs>
  <Slides>66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Cambria Math</vt:lpstr>
      <vt:lpstr>Gill Sans MT</vt:lpstr>
      <vt:lpstr>Times New Roman</vt:lpstr>
      <vt:lpstr>Wingdings</vt:lpstr>
      <vt:lpstr>imec </vt:lpstr>
      <vt:lpstr>Notions of Noise </vt:lpstr>
      <vt:lpstr>Resistor Noise </vt:lpstr>
      <vt:lpstr>Problem 1 (10 Min)</vt:lpstr>
      <vt:lpstr>Solution 1 </vt:lpstr>
      <vt:lpstr>Solution 1</vt:lpstr>
      <vt:lpstr>Problem 2 (10-MIN)</vt:lpstr>
      <vt:lpstr>Solution 2</vt:lpstr>
      <vt:lpstr>Solution 2</vt:lpstr>
      <vt:lpstr>Solution 2</vt:lpstr>
      <vt:lpstr>Thermal Noise in MOS transistor</vt:lpstr>
      <vt:lpstr>Problem 3(10-MIN)</vt:lpstr>
      <vt:lpstr>Solution 3 </vt:lpstr>
      <vt:lpstr>Solution 3</vt:lpstr>
      <vt:lpstr>Solution 3 </vt:lpstr>
      <vt:lpstr>Solution 3 </vt:lpstr>
      <vt:lpstr>MATLAB Session1 (15MIN)</vt:lpstr>
      <vt:lpstr>MATLAB Session1</vt:lpstr>
      <vt:lpstr>MATLAB Session1</vt:lpstr>
      <vt:lpstr>MATLAB Session1</vt:lpstr>
      <vt:lpstr>MATLAB Session1 (5 min)</vt:lpstr>
      <vt:lpstr>MATLAB Session1(15min)</vt:lpstr>
      <vt:lpstr>MATLAB session 1 </vt:lpstr>
      <vt:lpstr>Problem 4(10 min)</vt:lpstr>
      <vt:lpstr>Solution 4</vt:lpstr>
      <vt:lpstr>Solution 4 </vt:lpstr>
      <vt:lpstr>Solution 4 </vt:lpstr>
      <vt:lpstr>Solution 4</vt:lpstr>
      <vt:lpstr>Solution 4</vt:lpstr>
      <vt:lpstr>Problem 5(10 min)</vt:lpstr>
      <vt:lpstr>Solution 5</vt:lpstr>
      <vt:lpstr>Solution 5 </vt:lpstr>
      <vt:lpstr>Problem 6.1(10 min)</vt:lpstr>
      <vt:lpstr>Solution 6.1</vt:lpstr>
      <vt:lpstr>Solution 6.1</vt:lpstr>
      <vt:lpstr>Problem 6.2</vt:lpstr>
      <vt:lpstr>Solution 6.2 </vt:lpstr>
      <vt:lpstr>Solution 6.2 </vt:lpstr>
      <vt:lpstr>Problem 6.3(10 min)</vt:lpstr>
      <vt:lpstr>Solution 6.3</vt:lpstr>
      <vt:lpstr>Solution 6.3 </vt:lpstr>
      <vt:lpstr>Problem 7.1(15 min) </vt:lpstr>
      <vt:lpstr>Solution 7.1</vt:lpstr>
      <vt:lpstr>Solution 7.1</vt:lpstr>
      <vt:lpstr>Solution 7.1</vt:lpstr>
      <vt:lpstr>Solution 7.1</vt:lpstr>
      <vt:lpstr>Solution 7.1</vt:lpstr>
      <vt:lpstr>Problem 7.2(5 min)</vt:lpstr>
      <vt:lpstr>Solution 7.2</vt:lpstr>
      <vt:lpstr>PROBLEM 8.1(10 min) </vt:lpstr>
      <vt:lpstr>Solution 8.1</vt:lpstr>
      <vt:lpstr>Solution 8.1</vt:lpstr>
      <vt:lpstr>PROBLEM 8.2(5 min)</vt:lpstr>
      <vt:lpstr>Solution 8.2</vt:lpstr>
      <vt:lpstr>Solution 8.2</vt:lpstr>
      <vt:lpstr>Problem 9(10 min)</vt:lpstr>
      <vt:lpstr>Problem 9</vt:lpstr>
      <vt:lpstr>Solution 9 </vt:lpstr>
      <vt:lpstr>Solution 9</vt:lpstr>
      <vt:lpstr>Problem 10.1(10 min) </vt:lpstr>
      <vt:lpstr>Solution 10.1</vt:lpstr>
      <vt:lpstr>Solution 10.1</vt:lpstr>
      <vt:lpstr>Solution 10.2</vt:lpstr>
      <vt:lpstr>Solution 10.1</vt:lpstr>
      <vt:lpstr>Problem 10.2(HW)</vt:lpstr>
      <vt:lpstr>Solution 10.2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subject/>
  <dc:creator>Thomas Gorzka (----)</dc:creator>
  <cp:keywords/>
  <dc:description/>
  <cp:lastModifiedBy>Sriram Balamurali (----)</cp:lastModifiedBy>
  <cp:revision>237</cp:revision>
  <dcterms:created xsi:type="dcterms:W3CDTF">2020-10-26T19:13:44Z</dcterms:created>
  <dcterms:modified xsi:type="dcterms:W3CDTF">2021-12-01T20:06:42Z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0x010100D4994790F8B75448B14A8971C3C13E63</vt:lpwstr>
  </property>
  <property fmtid="{D5CDD505-2E9C-101B-9397-08002B2CF9AE}" pid="3" name="DocumentType">
    <vt:lpwstr>11;#Presentation Templates|d17afc8b-99b6-4e74-9818-12a2ac1c8017</vt:lpwstr>
  </property>
  <property fmtid="{D5CDD505-2E9C-101B-9397-08002B2CF9AE}" pid="4" name="Order">
    <vt:r8>88900</vt:r8>
  </property>
  <property fmtid="{D5CDD505-2E9C-101B-9397-08002B2CF9AE}" pid="5" name="MSIP_Label_f0eba32c-0974-4663-a3a1-3cd8c30938e9_Enabled">
    <vt:lpwstr>true</vt:lpwstr>
  </property>
  <property fmtid="{D5CDD505-2E9C-101B-9397-08002B2CF9AE}" pid="6" name="MSIP_Label_f0eba32c-0974-4663-a3a1-3cd8c30938e9_SetDate">
    <vt:lpwstr>2021-11-29T21:33:51Z</vt:lpwstr>
  </property>
  <property fmtid="{D5CDD505-2E9C-101B-9397-08002B2CF9AE}" pid="7" name="MSIP_Label_f0eba32c-0974-4663-a3a1-3cd8c30938e9_Method">
    <vt:lpwstr>Privileged</vt:lpwstr>
  </property>
  <property fmtid="{D5CDD505-2E9C-101B-9397-08002B2CF9AE}" pid="8" name="MSIP_Label_f0eba32c-0974-4663-a3a1-3cd8c30938e9_Name">
    <vt:lpwstr>Public - General - Unmarked</vt:lpwstr>
  </property>
  <property fmtid="{D5CDD505-2E9C-101B-9397-08002B2CF9AE}" pid="9" name="MSIP_Label_f0eba32c-0974-4663-a3a1-3cd8c30938e9_SiteId">
    <vt:lpwstr>a72d5a72-25ee-40f0-9bd1-067cb5b770d4</vt:lpwstr>
  </property>
  <property fmtid="{D5CDD505-2E9C-101B-9397-08002B2CF9AE}" pid="10" name="MSIP_Label_f0eba32c-0974-4663-a3a1-3cd8c30938e9_ActionId">
    <vt:lpwstr>2abe2412-63cd-4b83-8f61-d2e979e66837</vt:lpwstr>
  </property>
  <property fmtid="{D5CDD505-2E9C-101B-9397-08002B2CF9AE}" pid="11" name="MSIP_Label_f0eba32c-0974-4663-a3a1-3cd8c30938e9_ContentBits">
    <vt:lpwstr>0</vt:lpwstr>
  </property>
</Properties>
</file>