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2" r:id="rId3"/>
    <p:sldId id="273" r:id="rId4"/>
    <p:sldId id="269" r:id="rId5"/>
    <p:sldId id="276" r:id="rId6"/>
    <p:sldId id="277" r:id="rId7"/>
    <p:sldId id="278" r:id="rId8"/>
    <p:sldId id="265" r:id="rId9"/>
    <p:sldId id="268" r:id="rId10"/>
    <p:sldId id="274" r:id="rId11"/>
    <p:sldId id="275" r:id="rId12"/>
    <p:sldId id="258" r:id="rId13"/>
    <p:sldId id="280" r:id="rId14"/>
    <p:sldId id="279" r:id="rId15"/>
    <p:sldId id="281" r:id="rId16"/>
    <p:sldId id="282" r:id="rId17"/>
    <p:sldId id="263" r:id="rId18"/>
    <p:sldId id="259" r:id="rId19"/>
    <p:sldId id="266" r:id="rId20"/>
    <p:sldId id="283" r:id="rId21"/>
    <p:sldId id="260" r:id="rId22"/>
    <p:sldId id="27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5731" autoAdjust="0"/>
  </p:normalViewPr>
  <p:slideViewPr>
    <p:cSldViewPr snapToGrid="0">
      <p:cViewPr varScale="1">
        <p:scale>
          <a:sx n="109" d="100"/>
          <a:sy n="109" d="100"/>
        </p:scale>
        <p:origin x="414" y="10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FF095-269E-490E-A4FC-E0D68258E42D}" type="datetimeFigureOut">
              <a:rPr lang="fr-CH" smtClean="0"/>
              <a:t>28.04.2017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0A04D-0B2B-41CC-A7EB-E91585B6EA2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375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56F3-6725-4917-9B9C-348D5D6C0252}" type="datetimeFigureOut">
              <a:rPr lang="fr-CH" smtClean="0"/>
              <a:t>28.04.2017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7F26F-CF4B-4075-A0DF-7E398736814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81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409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Bien </a:t>
            </a:r>
            <a:r>
              <a:rPr lang="en-US" dirty="0" err="1" smtClean="0"/>
              <a:t>montrer</a:t>
            </a:r>
            <a:r>
              <a:rPr lang="en-US" dirty="0" smtClean="0"/>
              <a:t> Flux avec </a:t>
            </a:r>
            <a:r>
              <a:rPr lang="en-US" dirty="0" err="1" smtClean="0"/>
              <a:t>pointeur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748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Helpers –&gt;</a:t>
            </a:r>
            <a:r>
              <a:rPr lang="en-US" baseline="0" dirty="0" smtClean="0"/>
              <a:t> event Bus</a:t>
            </a:r>
          </a:p>
          <a:p>
            <a:r>
              <a:rPr lang="en-US" baseline="0" dirty="0" smtClean="0"/>
              <a:t>Assets </a:t>
            </a:r>
            <a:r>
              <a:rPr lang="en-US" baseline="0" dirty="0" err="1" smtClean="0"/>
              <a:t>Img</a:t>
            </a:r>
            <a:endParaRPr lang="en-US" baseline="0" dirty="0" smtClean="0"/>
          </a:p>
          <a:p>
            <a:r>
              <a:rPr lang="en-US" baseline="0" dirty="0" smtClean="0"/>
              <a:t>Router initialization de </a:t>
            </a:r>
            <a:r>
              <a:rPr lang="en-US" baseline="0" dirty="0" err="1" smtClean="0"/>
              <a:t>Vueouter</a:t>
            </a:r>
            <a:endParaRPr lang="en-US" baseline="0" dirty="0" smtClean="0"/>
          </a:p>
          <a:p>
            <a:r>
              <a:rPr lang="en-US" dirty="0" err="1" smtClean="0"/>
              <a:t>App.Vue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container global de </a:t>
            </a:r>
            <a:r>
              <a:rPr lang="en-US" dirty="0" err="1" smtClean="0">
                <a:sym typeface="Wingdings" panose="05000000000000000000" pitchFamily="2" charset="2"/>
              </a:rPr>
              <a:t>l’appli</a:t>
            </a:r>
            <a:r>
              <a:rPr lang="en-US" dirty="0" smtClean="0">
                <a:sym typeface="Wingdings" panose="05000000000000000000" pitchFamily="2" charset="2"/>
              </a:rPr>
              <a:t>,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ici</a:t>
            </a:r>
            <a:r>
              <a:rPr lang="en-US" baseline="0" dirty="0" smtClean="0">
                <a:sym typeface="Wingdings" panose="05000000000000000000" pitchFamily="2" charset="2"/>
              </a:rPr>
              <a:t> que le </a:t>
            </a:r>
            <a:r>
              <a:rPr lang="en-US" baseline="0" dirty="0" err="1" smtClean="0">
                <a:sym typeface="Wingdings" panose="05000000000000000000" pitchFamily="2" charset="2"/>
              </a:rPr>
              <a:t>routage</a:t>
            </a:r>
            <a:r>
              <a:rPr lang="en-US" baseline="0" dirty="0" smtClean="0">
                <a:sym typeface="Wingdings" panose="05000000000000000000" pitchFamily="2" charset="2"/>
              </a:rPr>
              <a:t> se fait entre les </a:t>
            </a:r>
            <a:r>
              <a:rPr lang="en-US" baseline="0" dirty="0" err="1" smtClean="0">
                <a:sym typeface="Wingdings" panose="05000000000000000000" pitchFamily="2" charset="2"/>
              </a:rPr>
              <a:t>composants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permet</a:t>
            </a:r>
            <a:r>
              <a:rPr lang="en-US" baseline="0" dirty="0" smtClean="0">
                <a:sym typeface="Wingdings" panose="05000000000000000000" pitchFamily="2" charset="2"/>
              </a:rPr>
              <a:t> de </a:t>
            </a:r>
            <a:r>
              <a:rPr lang="en-US" baseline="0" dirty="0" err="1" smtClean="0">
                <a:sym typeface="Wingdings" panose="05000000000000000000" pitchFamily="2" charset="2"/>
              </a:rPr>
              <a:t>mettre</a:t>
            </a:r>
            <a:r>
              <a:rPr lang="en-US" baseline="0" dirty="0" smtClean="0">
                <a:sym typeface="Wingdings" panose="05000000000000000000" pitchFamily="2" charset="2"/>
              </a:rPr>
              <a:t> la </a:t>
            </a:r>
            <a:r>
              <a:rPr lang="en-US" baseline="0" dirty="0" err="1" smtClean="0">
                <a:sym typeface="Wingdings" panose="05000000000000000000" pitchFamily="2" charset="2"/>
              </a:rPr>
              <a:t>navigationBar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Main.js </a:t>
            </a:r>
            <a:r>
              <a:rPr lang="en-US" baseline="0" dirty="0" err="1" smtClean="0">
                <a:sym typeface="Wingdings" panose="05000000000000000000" pitchFamily="2" charset="2"/>
              </a:rPr>
              <a:t>instancie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Vue</a:t>
            </a:r>
            <a:r>
              <a:rPr lang="en-US" baseline="0" dirty="0" smtClean="0">
                <a:sym typeface="Wingdings" panose="05000000000000000000" pitchFamily="2" charset="2"/>
              </a:rPr>
              <a:t> et dis </a:t>
            </a:r>
            <a:r>
              <a:rPr lang="en-US" baseline="0" dirty="0" err="1" smtClean="0">
                <a:sym typeface="Wingdings" panose="05000000000000000000" pitchFamily="2" charset="2"/>
              </a:rPr>
              <a:t>où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il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injecté</a:t>
            </a:r>
            <a:r>
              <a:rPr lang="en-US" baseline="0" dirty="0" smtClean="0">
                <a:sym typeface="Wingdings" panose="05000000000000000000" pitchFamily="2" charset="2"/>
              </a:rPr>
              <a:t> le code JS </a:t>
            </a:r>
            <a:r>
              <a:rPr lang="en-US" baseline="0" dirty="0" err="1" smtClean="0">
                <a:sym typeface="Wingdings" panose="05000000000000000000" pitchFamily="2" charset="2"/>
              </a:rPr>
              <a:t>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gros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96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94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 que </a:t>
            </a:r>
            <a:r>
              <a:rPr lang="en-US" dirty="0" err="1" smtClean="0"/>
              <a:t>j’ai</a:t>
            </a:r>
            <a:r>
              <a:rPr lang="en-US" dirty="0" smtClean="0"/>
              <a:t> prepare pour Admin,</a:t>
            </a:r>
            <a:r>
              <a:rPr lang="en-US" baseline="0" dirty="0" smtClean="0"/>
              <a:t> pas de </a:t>
            </a:r>
            <a:r>
              <a:rPr lang="en-US" baseline="0" dirty="0" err="1" smtClean="0"/>
              <a:t>contenu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page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routage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fait pour…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284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8437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7337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566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Ajouter</a:t>
            </a:r>
            <a:r>
              <a:rPr lang="en-US" dirty="0" smtClean="0"/>
              <a:t> </a:t>
            </a:r>
            <a:r>
              <a:rPr lang="en-US" dirty="0" err="1" smtClean="0"/>
              <a:t>ScreenShot</a:t>
            </a:r>
            <a:r>
              <a:rPr lang="en-US" dirty="0" smtClean="0"/>
              <a:t> de </a:t>
            </a:r>
            <a:r>
              <a:rPr lang="en-US" dirty="0" err="1" smtClean="0"/>
              <a:t>l’appli</a:t>
            </a:r>
            <a:r>
              <a:rPr lang="en-US" dirty="0" smtClean="0"/>
              <a:t> mobile sur le </a:t>
            </a:r>
            <a:r>
              <a:rPr lang="en-US" dirty="0" err="1" smtClean="0"/>
              <a:t>marché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Transitions pour dynamism </a:t>
            </a:r>
            <a:r>
              <a:rPr lang="en-US" dirty="0" smtClean="0">
                <a:sym typeface="Wingdings" panose="05000000000000000000" pitchFamily="2" charset="2"/>
              </a:rPr>
              <a:t> Dire que je les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aient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ajoutées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moi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Parler</a:t>
            </a:r>
            <a:r>
              <a:rPr lang="en-US" dirty="0" smtClean="0"/>
              <a:t> de Material Design et </a:t>
            </a:r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De plus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plus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utilisé</a:t>
            </a:r>
            <a:r>
              <a:rPr lang="en-US" baseline="0" dirty="0" smtClean="0">
                <a:sym typeface="Wingdings" panose="05000000000000000000" pitchFamily="2" charset="2"/>
              </a:rPr>
              <a:t> et </a:t>
            </a:r>
            <a:r>
              <a:rPr lang="en-US" baseline="0" dirty="0" err="1" smtClean="0">
                <a:sym typeface="Wingdings" panose="05000000000000000000" pitchFamily="2" charset="2"/>
              </a:rPr>
              <a:t>utilisé</a:t>
            </a:r>
            <a:r>
              <a:rPr lang="en-US" baseline="0" dirty="0" smtClean="0">
                <a:sym typeface="Wingdings" panose="05000000000000000000" pitchFamily="2" charset="2"/>
              </a:rPr>
              <a:t> pour les APP Android relative au mobile first </a:t>
            </a:r>
            <a:r>
              <a:rPr lang="en-US" baseline="0" dirty="0" err="1" smtClean="0">
                <a:sym typeface="Wingdings" panose="05000000000000000000" pitchFamily="2" charset="2"/>
              </a:rPr>
              <a:t>demandé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7370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4274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Lors</a:t>
            </a:r>
            <a:r>
              <a:rPr lang="en-US" b="1" dirty="0" smtClean="0"/>
              <a:t> de la </a:t>
            </a:r>
            <a:r>
              <a:rPr lang="en-US" b="1" dirty="0" err="1" smtClean="0"/>
              <a:t>transpilation</a:t>
            </a:r>
            <a:r>
              <a:rPr lang="en-US" b="1" dirty="0" smtClean="0"/>
              <a:t> de babel (ES6 </a:t>
            </a:r>
            <a:r>
              <a:rPr lang="en-US" b="1" dirty="0" smtClean="0">
                <a:sym typeface="Wingdings" panose="05000000000000000000" pitchFamily="2" charset="2"/>
              </a:rPr>
              <a:t> ES5</a:t>
            </a:r>
            <a:r>
              <a:rPr lang="en-US" b="1" dirty="0" smtClean="0"/>
              <a:t>) babel </a:t>
            </a:r>
            <a:r>
              <a:rPr lang="en-US" b="1" dirty="0" err="1" smtClean="0"/>
              <a:t>va</a:t>
            </a:r>
            <a:r>
              <a:rPr lang="en-US" b="1" dirty="0" smtClean="0"/>
              <a:t> modifier les </a:t>
            </a:r>
            <a:r>
              <a:rPr lang="en-US" b="1" dirty="0" err="1" smtClean="0"/>
              <a:t>fonctions</a:t>
            </a:r>
            <a:r>
              <a:rPr lang="en-US" b="1" dirty="0" smtClean="0"/>
              <a:t> non </a:t>
            </a:r>
            <a:r>
              <a:rPr lang="en-US" b="1" dirty="0" err="1" smtClean="0"/>
              <a:t>supportées</a:t>
            </a:r>
            <a:r>
              <a:rPr lang="en-US" b="1" baseline="0" dirty="0" smtClean="0"/>
              <a:t> </a:t>
            </a:r>
          </a:p>
          <a:p>
            <a:r>
              <a:rPr lang="en-US" b="1" baseline="0" dirty="0" smtClean="0"/>
              <a:t>de </a:t>
            </a:r>
            <a:r>
              <a:rPr lang="en-US" b="1" baseline="0" dirty="0" err="1" smtClean="0"/>
              <a:t>certains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navigateurs</a:t>
            </a:r>
            <a:r>
              <a:rPr lang="en-US" b="1" baseline="0" dirty="0" smtClean="0"/>
              <a:t> par des </a:t>
            </a:r>
            <a:r>
              <a:rPr lang="en-US" b="1" baseline="0" dirty="0" err="1" smtClean="0"/>
              <a:t>fonctions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connues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Babel-</a:t>
            </a:r>
            <a:r>
              <a:rPr lang="en-US" b="1" baseline="0" dirty="0" err="1" smtClean="0"/>
              <a:t>polyfill</a:t>
            </a:r>
            <a:r>
              <a:rPr lang="en-US" b="1" baseline="0" dirty="0" smtClean="0"/>
              <a:t> : module </a:t>
            </a:r>
            <a:r>
              <a:rPr lang="en-US" b="1" baseline="0" dirty="0" err="1" smtClean="0"/>
              <a:t>WebPack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err="1" smtClean="0"/>
              <a:t>Résolu</a:t>
            </a:r>
            <a:r>
              <a:rPr lang="en-US" b="1" baseline="0" dirty="0" smtClean="0"/>
              <a:t> par SN pour </a:t>
            </a:r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4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1977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0679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Signifier </a:t>
            </a:r>
            <a:r>
              <a:rPr lang="en-US" b="1" dirty="0" err="1" smtClean="0"/>
              <a:t>qu’il</a:t>
            </a:r>
            <a:r>
              <a:rPr lang="en-US" b="1" dirty="0" smtClean="0"/>
              <a:t> y a déjà des Solutions qui </a:t>
            </a:r>
            <a:r>
              <a:rPr lang="en-US" b="1" dirty="0" err="1" smtClean="0"/>
              <a:t>ont</a:t>
            </a:r>
            <a:r>
              <a:rPr lang="en-US" b="1" dirty="0" smtClean="0"/>
              <a:t> </a:t>
            </a:r>
            <a:r>
              <a:rPr lang="en-US" b="1" dirty="0" err="1" smtClean="0"/>
              <a:t>été</a:t>
            </a:r>
            <a:r>
              <a:rPr lang="en-US" b="1" dirty="0" smtClean="0"/>
              <a:t> </a:t>
            </a:r>
            <a:r>
              <a:rPr lang="en-US" b="1" dirty="0" err="1" smtClean="0"/>
              <a:t>appliquées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</a:t>
            </a:r>
            <a:r>
              <a:rPr lang="en-US" b="1" dirty="0" err="1" smtClean="0">
                <a:sym typeface="Wingdings" panose="05000000000000000000" pitchFamily="2" charset="2"/>
              </a:rPr>
              <a:t>ou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en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cours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d’application</a:t>
            </a:r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1906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5287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403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Buts:</a:t>
            </a:r>
          </a:p>
          <a:p>
            <a:endParaRPr lang="en-US" dirty="0" smtClean="0"/>
          </a:p>
          <a:p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place </a:t>
            </a:r>
            <a:r>
              <a:rPr lang="en-US" dirty="0" err="1" smtClean="0"/>
              <a:t>une</a:t>
            </a:r>
            <a:r>
              <a:rPr lang="en-US" dirty="0" smtClean="0"/>
              <a:t> app WEB </a:t>
            </a:r>
          </a:p>
          <a:p>
            <a:r>
              <a:rPr lang="en-US" dirty="0" err="1" smtClean="0"/>
              <a:t>Ergonomie</a:t>
            </a:r>
            <a:r>
              <a:rPr lang="en-US" dirty="0" smtClean="0"/>
              <a:t> de </a:t>
            </a:r>
            <a:r>
              <a:rPr lang="en-US" dirty="0" err="1" smtClean="0"/>
              <a:t>l’application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8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: </a:t>
            </a:r>
            <a:r>
              <a:rPr lang="en-US" dirty="0" err="1" smtClean="0"/>
              <a:t>partagés</a:t>
            </a:r>
            <a:r>
              <a:rPr lang="en-US" baseline="0" dirty="0" smtClean="0"/>
              <a:t> car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répondait</a:t>
            </a:r>
            <a:r>
              <a:rPr lang="en-US" baseline="0" dirty="0" smtClean="0"/>
              <a:t> à des </a:t>
            </a:r>
            <a:r>
              <a:rPr lang="en-US" baseline="0" dirty="0" err="1" smtClean="0"/>
              <a:t>besoins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personnels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Stefano </a:t>
            </a:r>
            <a:r>
              <a:rPr lang="en-US" baseline="0" dirty="0" err="1" smtClean="0"/>
              <a:t>intervenait</a:t>
            </a:r>
            <a:r>
              <a:rPr lang="en-US" baseline="0" dirty="0" smtClean="0"/>
              <a:t> pour me proposer et me faire des </a:t>
            </a:r>
            <a:r>
              <a:rPr lang="en-US" baseline="0" dirty="0" err="1" smtClean="0"/>
              <a:t>demandes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niveau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l’interface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25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746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744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272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Flux </a:t>
            </a:r>
            <a:r>
              <a:rPr lang="en-US" dirty="0" smtClean="0">
                <a:sym typeface="Wingdings" panose="05000000000000000000" pitchFamily="2" charset="2"/>
              </a:rPr>
              <a:t> React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VueX </a:t>
            </a:r>
            <a:r>
              <a:rPr lang="en-US" dirty="0" err="1" smtClean="0">
                <a:sym typeface="Wingdings" panose="05000000000000000000" pitchFamily="2" charset="2"/>
              </a:rPr>
              <a:t>permet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prioriser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ou</a:t>
            </a:r>
            <a:r>
              <a:rPr lang="en-US" dirty="0" smtClean="0">
                <a:sym typeface="Wingdings" panose="05000000000000000000" pitchFamily="2" charset="2"/>
              </a:rPr>
              <a:t> stacker les modifications (modification unidirectional)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err="1" smtClean="0">
                <a:sym typeface="Wingdings" panose="05000000000000000000" pitchFamily="2" charset="2"/>
              </a:rPr>
              <a:t>Parler</a:t>
            </a:r>
            <a:r>
              <a:rPr lang="en-US" b="1" dirty="0" smtClean="0">
                <a:sym typeface="Wingdings" panose="05000000000000000000" pitchFamily="2" charset="2"/>
              </a:rPr>
              <a:t> de </a:t>
            </a:r>
            <a:r>
              <a:rPr lang="en-US" b="1" dirty="0" err="1" smtClean="0">
                <a:sym typeface="Wingdings" panose="05000000000000000000" pitchFamily="2" charset="2"/>
              </a:rPr>
              <a:t>l’evolution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faite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 err="1" smtClean="0">
                <a:sym typeface="Wingdings" panose="05000000000000000000" pitchFamily="2" charset="2"/>
              </a:rPr>
              <a:t>D’abord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requêtes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dur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puis</a:t>
            </a:r>
            <a:r>
              <a:rPr lang="en-US" b="1" baseline="0" dirty="0" smtClean="0">
                <a:sym typeface="Wingdings" panose="05000000000000000000" pitchFamily="2" charset="2"/>
              </a:rPr>
              <a:t> utilization VueX</a:t>
            </a:r>
            <a:r>
              <a:rPr lang="en-US" b="1" dirty="0" smtClean="0">
                <a:sym typeface="Wingdings" panose="05000000000000000000" pitchFamily="2" charset="2"/>
              </a:rPr>
              <a:t>)</a:t>
            </a:r>
            <a:endParaRPr lang="fr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659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 Server </a:t>
            </a:r>
            <a:r>
              <a:rPr lang="en-US" dirty="0" smtClean="0">
                <a:sym typeface="Wingdings" panose="05000000000000000000" pitchFamily="2" charset="2"/>
              </a:rPr>
              <a:t> app.js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Faire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Schéma</a:t>
            </a:r>
            <a:r>
              <a:rPr lang="en-US" baseline="0" dirty="0" smtClean="0">
                <a:sym typeface="Wingdings" panose="05000000000000000000" pitchFamily="2" charset="2"/>
              </a:rPr>
              <a:t> tableau avec </a:t>
            </a:r>
            <a:r>
              <a:rPr lang="en-US" baseline="0" dirty="0" err="1" smtClean="0">
                <a:sym typeface="Wingdings" panose="05000000000000000000" pitchFamily="2" charset="2"/>
              </a:rPr>
              <a:t>différentes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étapes</a:t>
            </a:r>
            <a:r>
              <a:rPr lang="en-US" baseline="0" dirty="0" smtClean="0">
                <a:sym typeface="Wingdings" panose="05000000000000000000" pitchFamily="2" charset="2"/>
              </a:rPr>
              <a:t> de </a:t>
            </a:r>
            <a:r>
              <a:rPr lang="en-US" baseline="0" dirty="0" err="1" smtClean="0">
                <a:sym typeface="Wingdings" panose="05000000000000000000" pitchFamily="2" charset="2"/>
              </a:rPr>
              <a:t>routage</a:t>
            </a:r>
            <a:r>
              <a:rPr lang="en-US" baseline="0" dirty="0" smtClean="0">
                <a:sym typeface="Wingdings" panose="05000000000000000000" pitchFamily="2" charset="2"/>
              </a:rPr>
              <a:t> et </a:t>
            </a:r>
            <a:r>
              <a:rPr lang="en-US" baseline="0" dirty="0" err="1" smtClean="0">
                <a:sym typeface="Wingdings" panose="05000000000000000000" pitchFamily="2" charset="2"/>
              </a:rPr>
              <a:t>d’appels</a:t>
            </a:r>
            <a:r>
              <a:rPr lang="en-US" baseline="0" dirty="0" smtClean="0">
                <a:sym typeface="Wingdings" panose="05000000000000000000" pitchFamily="2" charset="2"/>
              </a:rPr>
              <a:t> à </a:t>
            </a:r>
            <a:r>
              <a:rPr lang="en-US" baseline="0" dirty="0" err="1" smtClean="0">
                <a:sym typeface="Wingdings" panose="05000000000000000000" pitchFamily="2" charset="2"/>
              </a:rPr>
              <a:t>l’API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7F26F-CF4B-4075-A0DF-7E3987368146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787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7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21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7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78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38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2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2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1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4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3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3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Shoot4stats</a:t>
            </a:r>
            <a:endParaRPr lang="fr-CH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Application WEB de gestion de statistiques pour le tir à l’arc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8947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95149"/>
          </a:xfrm>
        </p:spPr>
        <p:txBody>
          <a:bodyPr/>
          <a:lstStyle/>
          <a:p>
            <a:r>
              <a:rPr lang="en-US" sz="5400" dirty="0" smtClean="0"/>
              <a:t> Zoom sur </a:t>
            </a:r>
            <a:r>
              <a:rPr lang="en-US" sz="5400" dirty="0" err="1" smtClean="0"/>
              <a:t>l’API</a:t>
            </a:r>
            <a:endParaRPr lang="fr-CH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010080" y="2360001"/>
            <a:ext cx="2090613" cy="2222623"/>
            <a:chOff x="8979244" y="1372971"/>
            <a:chExt cx="1878227" cy="1996826"/>
          </a:xfrm>
        </p:grpSpPr>
        <p:sp>
          <p:nvSpPr>
            <p:cNvPr id="5" name="Oval 4"/>
            <p:cNvSpPr/>
            <p:nvPr/>
          </p:nvSpPr>
          <p:spPr>
            <a:xfrm>
              <a:off x="8979244" y="1372971"/>
              <a:ext cx="1235676" cy="1013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</a:p>
          </p:txBody>
        </p:sp>
        <p:cxnSp>
          <p:nvCxnSpPr>
            <p:cNvPr id="6" name="Elbow Connector 5"/>
            <p:cNvCxnSpPr>
              <a:endCxn id="7" idx="1"/>
            </p:cNvCxnSpPr>
            <p:nvPr/>
          </p:nvCxnSpPr>
          <p:spPr>
            <a:xfrm rot="16200000" flipH="1">
              <a:off x="8979615" y="2099854"/>
              <a:ext cx="624811" cy="354499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469270" y="2404844"/>
              <a:ext cx="121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Controllers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77506" y="271857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dal</a:t>
              </a:r>
            </a:p>
          </p:txBody>
        </p:sp>
        <p:cxnSp>
          <p:nvCxnSpPr>
            <p:cNvPr id="9" name="Elbow Connector 8"/>
            <p:cNvCxnSpPr>
              <a:endCxn id="8" idx="1"/>
            </p:cNvCxnSpPr>
            <p:nvPr/>
          </p:nvCxnSpPr>
          <p:spPr>
            <a:xfrm rot="16200000" flipH="1">
              <a:off x="9001935" y="2427667"/>
              <a:ext cx="588406" cy="362736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endCxn id="11" idx="1"/>
            </p:cNvCxnSpPr>
            <p:nvPr/>
          </p:nvCxnSpPr>
          <p:spPr>
            <a:xfrm rot="16200000" flipH="1">
              <a:off x="9001669" y="2717530"/>
              <a:ext cx="580262" cy="354940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469270" y="3000465"/>
              <a:ext cx="138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middlewares</a:t>
              </a:r>
            </a:p>
          </p:txBody>
        </p:sp>
      </p:grpSp>
      <p:sp>
        <p:nvSpPr>
          <p:cNvPr id="12" name="Oval 11"/>
          <p:cNvSpPr/>
          <p:nvPr/>
        </p:nvSpPr>
        <p:spPr>
          <a:xfrm>
            <a:off x="7892415" y="2192140"/>
            <a:ext cx="1296354" cy="1279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fr-CH" dirty="0"/>
          </a:p>
        </p:txBody>
      </p:sp>
      <p:cxnSp>
        <p:nvCxnSpPr>
          <p:cNvPr id="13" name="Elbow Connector 12"/>
          <p:cNvCxnSpPr>
            <a:stCxn id="8" idx="3"/>
            <a:endCxn id="12" idx="4"/>
          </p:cNvCxnSpPr>
          <p:nvPr/>
        </p:nvCxnSpPr>
        <p:spPr>
          <a:xfrm flipV="1">
            <a:off x="3087831" y="3471313"/>
            <a:ext cx="5452761" cy="591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62526"/>
          </a:xfrm>
        </p:spPr>
        <p:txBody>
          <a:bodyPr/>
          <a:lstStyle/>
          <a:p>
            <a:r>
              <a:rPr lang="en-US" sz="5400" dirty="0" smtClean="0"/>
              <a:t> Zoom sur </a:t>
            </a:r>
            <a:r>
              <a:rPr lang="en-US" sz="5400" dirty="0" err="1" smtClean="0"/>
              <a:t>Vue</a:t>
            </a:r>
            <a:endParaRPr lang="fr-CH" sz="5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714577" y="2716851"/>
            <a:ext cx="2603233" cy="2383075"/>
            <a:chOff x="3344562" y="2314832"/>
            <a:chExt cx="2115944" cy="1936997"/>
          </a:xfrm>
        </p:grpSpPr>
        <p:sp>
          <p:nvSpPr>
            <p:cNvPr id="5" name="Oval 4"/>
            <p:cNvSpPr/>
            <p:nvPr/>
          </p:nvSpPr>
          <p:spPr>
            <a:xfrm>
              <a:off x="3344562" y="2314832"/>
              <a:ext cx="1359244" cy="1095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</p:txBody>
        </p:sp>
        <p:cxnSp>
          <p:nvCxnSpPr>
            <p:cNvPr id="6" name="Elbow Connector 5"/>
            <p:cNvCxnSpPr>
              <a:endCxn id="7" idx="1"/>
            </p:cNvCxnSpPr>
            <p:nvPr/>
          </p:nvCxnSpPr>
          <p:spPr>
            <a:xfrm rot="16200000" flipH="1">
              <a:off x="3347421" y="3252970"/>
              <a:ext cx="624812" cy="354500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37077" y="3557960"/>
              <a:ext cx="118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7077" y="3951631"/>
              <a:ext cx="1623429" cy="30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static</a:t>
              </a:r>
            </a:p>
          </p:txBody>
        </p:sp>
        <p:cxnSp>
          <p:nvCxnSpPr>
            <p:cNvPr id="9" name="Elbow Connector 8"/>
            <p:cNvCxnSpPr>
              <a:endCxn id="8" idx="1"/>
            </p:cNvCxnSpPr>
            <p:nvPr/>
          </p:nvCxnSpPr>
          <p:spPr>
            <a:xfrm rot="16200000" flipH="1">
              <a:off x="3245044" y="3509697"/>
              <a:ext cx="827862" cy="356202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969339" y="1381694"/>
            <a:ext cx="1182693" cy="1227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endParaRPr lang="fr-CH" dirty="0"/>
          </a:p>
        </p:txBody>
      </p:sp>
      <p:cxnSp>
        <p:nvCxnSpPr>
          <p:cNvPr id="11" name="Elbow Connector 10"/>
          <p:cNvCxnSpPr>
            <a:endCxn id="12" idx="1"/>
          </p:cNvCxnSpPr>
          <p:nvPr/>
        </p:nvCxnSpPr>
        <p:spPr>
          <a:xfrm rot="16200000" flipH="1">
            <a:off x="588467" y="2360954"/>
            <a:ext cx="943798" cy="160061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0397" y="2728218"/>
            <a:ext cx="5644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</a:t>
            </a:r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 rot="664269">
            <a:off x="3194717" y="2123714"/>
            <a:ext cx="5198489" cy="1079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Compilé (webpack)</a:t>
            </a:r>
            <a:endParaRPr lang="fr-CH" dirty="0"/>
          </a:p>
        </p:txBody>
      </p:sp>
      <p:cxnSp>
        <p:nvCxnSpPr>
          <p:cNvPr id="16" name="Elbow Connector 15"/>
          <p:cNvCxnSpPr>
            <a:endCxn id="13" idx="1"/>
          </p:cNvCxnSpPr>
          <p:nvPr/>
        </p:nvCxnSpPr>
        <p:spPr>
          <a:xfrm rot="16200000" flipH="1">
            <a:off x="1351475" y="3073006"/>
            <a:ext cx="220158" cy="198262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60685" y="3097550"/>
            <a:ext cx="144478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assets</a:t>
            </a:r>
            <a:endParaRPr lang="fr-CH" dirty="0"/>
          </a:p>
        </p:txBody>
      </p:sp>
      <p:sp>
        <p:nvSpPr>
          <p:cNvPr id="22" name="TextBox 21"/>
          <p:cNvSpPr txBox="1"/>
          <p:nvPr/>
        </p:nvSpPr>
        <p:spPr>
          <a:xfrm>
            <a:off x="1560685" y="3431391"/>
            <a:ext cx="144478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helpers</a:t>
            </a:r>
            <a:endParaRPr lang="fr-CH" dirty="0"/>
          </a:p>
        </p:txBody>
      </p:sp>
      <p:sp>
        <p:nvSpPr>
          <p:cNvPr id="23" name="TextBox 22"/>
          <p:cNvSpPr txBox="1"/>
          <p:nvPr/>
        </p:nvSpPr>
        <p:spPr>
          <a:xfrm>
            <a:off x="1560685" y="3765231"/>
            <a:ext cx="144478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router</a:t>
            </a:r>
            <a:endParaRPr lang="fr-CH" dirty="0"/>
          </a:p>
        </p:txBody>
      </p:sp>
      <p:sp>
        <p:nvSpPr>
          <p:cNvPr id="24" name="TextBox 23"/>
          <p:cNvSpPr txBox="1"/>
          <p:nvPr/>
        </p:nvSpPr>
        <p:spPr>
          <a:xfrm>
            <a:off x="1560685" y="4101844"/>
            <a:ext cx="144478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vuex</a:t>
            </a:r>
            <a:endParaRPr lang="fr-CH" dirty="0"/>
          </a:p>
        </p:txBody>
      </p:sp>
      <p:sp>
        <p:nvSpPr>
          <p:cNvPr id="25" name="TextBox 24"/>
          <p:cNvSpPr txBox="1"/>
          <p:nvPr/>
        </p:nvSpPr>
        <p:spPr>
          <a:xfrm>
            <a:off x="1566176" y="5058377"/>
            <a:ext cx="8341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views</a:t>
            </a:r>
            <a:endParaRPr lang="fr-CH" dirty="0"/>
          </a:p>
        </p:txBody>
      </p:sp>
      <p:cxnSp>
        <p:nvCxnSpPr>
          <p:cNvPr id="26" name="Elbow Connector 25"/>
          <p:cNvCxnSpPr>
            <a:endCxn id="22" idx="1"/>
          </p:cNvCxnSpPr>
          <p:nvPr/>
        </p:nvCxnSpPr>
        <p:spPr>
          <a:xfrm rot="16200000" flipH="1">
            <a:off x="1274672" y="3330043"/>
            <a:ext cx="373765" cy="198262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1262154" y="3656860"/>
            <a:ext cx="392258" cy="193817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1268125" y="3992899"/>
            <a:ext cx="388959" cy="198262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1232350" y="4912432"/>
            <a:ext cx="458852" cy="199310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59637" y="4402965"/>
            <a:ext cx="144478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App.vue</a:t>
            </a:r>
            <a:endParaRPr lang="fr-CH" b="1" dirty="0"/>
          </a:p>
        </p:txBody>
      </p:sp>
      <p:cxnSp>
        <p:nvCxnSpPr>
          <p:cNvPr id="36" name="Elbow Connector 35"/>
          <p:cNvCxnSpPr/>
          <p:nvPr/>
        </p:nvCxnSpPr>
        <p:spPr>
          <a:xfrm rot="16200000" flipH="1">
            <a:off x="1268124" y="4294021"/>
            <a:ext cx="388959" cy="198262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8589" y="4730671"/>
            <a:ext cx="144478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ain.js</a:t>
            </a:r>
            <a:endParaRPr lang="fr-CH" b="1" dirty="0"/>
          </a:p>
        </p:txBody>
      </p:sp>
      <p:cxnSp>
        <p:nvCxnSpPr>
          <p:cNvPr id="38" name="Elbow Connector 37"/>
          <p:cNvCxnSpPr/>
          <p:nvPr/>
        </p:nvCxnSpPr>
        <p:spPr>
          <a:xfrm rot="16200000" flipH="1">
            <a:off x="1266026" y="4621649"/>
            <a:ext cx="388959" cy="198262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85582" y="4198672"/>
            <a:ext cx="24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SharedComponents</a:t>
            </a:r>
            <a:endParaRPr lang="fr-CH" dirty="0"/>
          </a:p>
        </p:txBody>
      </p:sp>
      <p:cxnSp>
        <p:nvCxnSpPr>
          <p:cNvPr id="41" name="Elbow Connector 40"/>
          <p:cNvCxnSpPr>
            <a:stCxn id="25" idx="3"/>
            <a:endCxn id="39" idx="1"/>
          </p:cNvCxnSpPr>
          <p:nvPr/>
        </p:nvCxnSpPr>
        <p:spPr>
          <a:xfrm flipV="1">
            <a:off x="2400300" y="4383338"/>
            <a:ext cx="1985282" cy="859705"/>
          </a:xfrm>
          <a:prstGeom prst="bentConnector3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80991" y="4658760"/>
            <a:ext cx="24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fr-CH" dirty="0"/>
          </a:p>
        </p:txBody>
      </p:sp>
      <p:sp>
        <p:nvSpPr>
          <p:cNvPr id="46" name="TextBox 45"/>
          <p:cNvSpPr txBox="1"/>
          <p:nvPr/>
        </p:nvSpPr>
        <p:spPr>
          <a:xfrm>
            <a:off x="4380991" y="5114769"/>
            <a:ext cx="24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CreateShoot</a:t>
            </a:r>
            <a:endParaRPr lang="fr-CH" dirty="0"/>
          </a:p>
        </p:txBody>
      </p:sp>
      <p:sp>
        <p:nvSpPr>
          <p:cNvPr id="47" name="TextBox 46"/>
          <p:cNvSpPr txBox="1"/>
          <p:nvPr/>
        </p:nvSpPr>
        <p:spPr>
          <a:xfrm>
            <a:off x="4387677" y="5570778"/>
            <a:ext cx="24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</a:t>
            </a:r>
            <a:endParaRPr lang="fr-CH" dirty="0"/>
          </a:p>
        </p:txBody>
      </p:sp>
      <p:sp>
        <p:nvSpPr>
          <p:cNvPr id="48" name="TextBox 47"/>
          <p:cNvSpPr txBox="1"/>
          <p:nvPr/>
        </p:nvSpPr>
        <p:spPr>
          <a:xfrm>
            <a:off x="4387677" y="6026787"/>
            <a:ext cx="24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EditShoot</a:t>
            </a:r>
            <a:endParaRPr lang="fr-CH" dirty="0"/>
          </a:p>
        </p:txBody>
      </p:sp>
      <p:cxnSp>
        <p:nvCxnSpPr>
          <p:cNvPr id="50" name="Elbow Connector 49"/>
          <p:cNvCxnSpPr>
            <a:endCxn id="45" idx="1"/>
          </p:cNvCxnSpPr>
          <p:nvPr/>
        </p:nvCxnSpPr>
        <p:spPr>
          <a:xfrm rot="16200000" flipH="1">
            <a:off x="4045328" y="4507763"/>
            <a:ext cx="460088" cy="211237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46" idx="1"/>
          </p:cNvCxnSpPr>
          <p:nvPr/>
        </p:nvCxnSpPr>
        <p:spPr>
          <a:xfrm rot="16200000" flipH="1">
            <a:off x="4031816" y="4950260"/>
            <a:ext cx="486064" cy="212285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47" idx="1"/>
          </p:cNvCxnSpPr>
          <p:nvPr/>
        </p:nvCxnSpPr>
        <p:spPr>
          <a:xfrm rot="16200000" flipH="1">
            <a:off x="4018890" y="5386656"/>
            <a:ext cx="518565" cy="219009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endCxn id="48" idx="1"/>
          </p:cNvCxnSpPr>
          <p:nvPr/>
        </p:nvCxnSpPr>
        <p:spPr>
          <a:xfrm rot="16200000" flipH="1">
            <a:off x="4043866" y="5867641"/>
            <a:ext cx="469173" cy="218449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006667" cy="777220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 </a:t>
            </a:r>
            <a:r>
              <a:rPr lang="en-US" sz="4400" dirty="0" err="1" smtClean="0"/>
              <a:t>Processus</a:t>
            </a:r>
            <a:r>
              <a:rPr lang="en-US" sz="4400" dirty="0" smtClean="0"/>
              <a:t> </a:t>
            </a:r>
            <a:r>
              <a:rPr lang="en-US" sz="4400" dirty="0" err="1" smtClean="0"/>
              <a:t>d’authentification</a:t>
            </a:r>
            <a:r>
              <a:rPr lang="en-US" sz="4400" dirty="0" smtClean="0"/>
              <a:t> </a:t>
            </a:r>
            <a:r>
              <a:rPr lang="en-US" sz="4400" i="1" dirty="0"/>
              <a:t>f</a:t>
            </a:r>
            <a:r>
              <a:rPr lang="en-US" sz="4400" i="1" dirty="0" smtClean="0"/>
              <a:t>rontend</a:t>
            </a:r>
            <a:endParaRPr lang="fr-CH" sz="4400" i="1" dirty="0"/>
          </a:p>
        </p:txBody>
      </p:sp>
      <p:sp>
        <p:nvSpPr>
          <p:cNvPr id="5" name="Oval 4"/>
          <p:cNvSpPr/>
          <p:nvPr/>
        </p:nvSpPr>
        <p:spPr>
          <a:xfrm>
            <a:off x="4983031" y="1239085"/>
            <a:ext cx="1996751" cy="839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Route.from</a:t>
            </a:r>
            <a:endParaRPr lang="fr-CH" dirty="0"/>
          </a:p>
        </p:txBody>
      </p:sp>
      <p:sp>
        <p:nvSpPr>
          <p:cNvPr id="6" name="Diamond 5"/>
          <p:cNvSpPr/>
          <p:nvPr/>
        </p:nvSpPr>
        <p:spPr>
          <a:xfrm>
            <a:off x="4017799" y="2488495"/>
            <a:ext cx="3927216" cy="13902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 route </a:t>
            </a:r>
            <a:r>
              <a:rPr lang="en-US" dirty="0" err="1" smtClean="0"/>
              <a:t>nécessite</a:t>
            </a:r>
            <a:r>
              <a:rPr lang="en-US" dirty="0" smtClean="0"/>
              <a:t> </a:t>
            </a:r>
            <a:r>
              <a:rPr lang="en-US" dirty="0" err="1" smtClean="0"/>
              <a:t>authentification</a:t>
            </a:r>
            <a:endParaRPr lang="fr-CH" dirty="0"/>
          </a:p>
        </p:txBody>
      </p:sp>
      <p:cxnSp>
        <p:nvCxnSpPr>
          <p:cNvPr id="8" name="Straight Arrow Connector 7"/>
          <p:cNvCxnSpPr>
            <a:stCxn id="5" idx="4"/>
            <a:endCxn id="6" idx="0"/>
          </p:cNvCxnSpPr>
          <p:nvPr/>
        </p:nvCxnSpPr>
        <p:spPr>
          <a:xfrm>
            <a:off x="5981407" y="2078840"/>
            <a:ext cx="0" cy="40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11" idx="6"/>
          </p:cNvCxnSpPr>
          <p:nvPr/>
        </p:nvCxnSpPr>
        <p:spPr>
          <a:xfrm flipH="1" flipV="1">
            <a:off x="2059733" y="3183625"/>
            <a:ext cx="19580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9635" y="2550532"/>
            <a:ext cx="1950098" cy="1266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Route.to</a:t>
            </a:r>
            <a:endParaRPr lang="fr-CH" dirty="0"/>
          </a:p>
        </p:txBody>
      </p:sp>
      <p:cxnSp>
        <p:nvCxnSpPr>
          <p:cNvPr id="13" name="Straight Arrow Connector 12"/>
          <p:cNvCxnSpPr>
            <a:stCxn id="6" idx="3"/>
            <a:endCxn id="14" idx="1"/>
          </p:cNvCxnSpPr>
          <p:nvPr/>
        </p:nvCxnSpPr>
        <p:spPr>
          <a:xfrm flipV="1">
            <a:off x="7945015" y="3183625"/>
            <a:ext cx="725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70564" y="2572470"/>
            <a:ext cx="2122524" cy="122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Fais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à </a:t>
            </a:r>
            <a:r>
              <a:rPr lang="en-US" dirty="0" err="1" smtClean="0"/>
              <a:t>l’API</a:t>
            </a:r>
            <a:endParaRPr lang="fr-CH" dirty="0"/>
          </a:p>
        </p:txBody>
      </p:sp>
      <p:sp>
        <p:nvSpPr>
          <p:cNvPr id="17" name="Diamond 16"/>
          <p:cNvSpPr/>
          <p:nvPr/>
        </p:nvSpPr>
        <p:spPr>
          <a:xfrm>
            <a:off x="8151500" y="4405935"/>
            <a:ext cx="3160652" cy="15488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Utilisateur</a:t>
            </a:r>
            <a:r>
              <a:rPr lang="en-US" dirty="0" smtClean="0"/>
              <a:t>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authentifié</a:t>
            </a:r>
            <a:endParaRPr lang="fr-CH" dirty="0"/>
          </a:p>
        </p:txBody>
      </p:sp>
      <p:cxnSp>
        <p:nvCxnSpPr>
          <p:cNvPr id="19" name="Straight Arrow Connector 18"/>
          <p:cNvCxnSpPr>
            <a:stCxn id="14" idx="2"/>
            <a:endCxn id="17" idx="0"/>
          </p:cNvCxnSpPr>
          <p:nvPr/>
        </p:nvCxnSpPr>
        <p:spPr>
          <a:xfrm>
            <a:off x="9731826" y="3794780"/>
            <a:ext cx="0" cy="61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23" idx="6"/>
          </p:cNvCxnSpPr>
          <p:nvPr/>
        </p:nvCxnSpPr>
        <p:spPr>
          <a:xfrm flipH="1">
            <a:off x="3107093" y="5180376"/>
            <a:ext cx="5044407" cy="2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3934" y="4461919"/>
            <a:ext cx="2883159" cy="1492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Redirection pour </a:t>
            </a:r>
            <a:r>
              <a:rPr lang="en-US" dirty="0" err="1" smtClean="0"/>
              <a:t>authentification</a:t>
            </a:r>
            <a:endParaRPr lang="fr-CH" dirty="0"/>
          </a:p>
        </p:txBody>
      </p:sp>
      <p:sp>
        <p:nvSpPr>
          <p:cNvPr id="29" name="TextBox 28"/>
          <p:cNvSpPr txBox="1"/>
          <p:nvPr/>
        </p:nvSpPr>
        <p:spPr>
          <a:xfrm>
            <a:off x="3290983" y="282368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423416" y="481104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98886" y="284889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450010" y="483903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cxnSp>
        <p:nvCxnSpPr>
          <p:cNvPr id="35" name="Straight Arrow Connector 34"/>
          <p:cNvCxnSpPr>
            <a:stCxn id="17" idx="3"/>
          </p:cNvCxnSpPr>
          <p:nvPr/>
        </p:nvCxnSpPr>
        <p:spPr>
          <a:xfrm>
            <a:off x="11312152" y="5180376"/>
            <a:ext cx="879848" cy="1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9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7" grpId="0" animBg="1"/>
      <p:bldP spid="23" grpId="0" animBg="1"/>
      <p:bldP spid="29" grpId="0"/>
      <p:bldP spid="30" grpId="0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mond 5"/>
          <p:cNvSpPr/>
          <p:nvPr/>
        </p:nvSpPr>
        <p:spPr>
          <a:xfrm>
            <a:off x="4896238" y="1175658"/>
            <a:ext cx="2399523" cy="12503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d’admin</a:t>
            </a:r>
            <a:endParaRPr lang="fr-CH" dirty="0"/>
          </a:p>
        </p:txBody>
      </p:sp>
      <p:cxnSp>
        <p:nvCxnSpPr>
          <p:cNvPr id="8" name="Elbow Connector 7"/>
          <p:cNvCxnSpPr>
            <a:endCxn id="6" idx="0"/>
          </p:cNvCxnSpPr>
          <p:nvPr/>
        </p:nvCxnSpPr>
        <p:spPr>
          <a:xfrm>
            <a:off x="0" y="765110"/>
            <a:ext cx="6096000" cy="410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6917" y="1175658"/>
            <a:ext cx="1950098" cy="1266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Route.to</a:t>
            </a:r>
            <a:endParaRPr lang="fr-CH" dirty="0"/>
          </a:p>
        </p:txBody>
      </p:sp>
      <p:cxnSp>
        <p:nvCxnSpPr>
          <p:cNvPr id="14" name="Straight Arrow Connector 13"/>
          <p:cNvCxnSpPr>
            <a:stCxn id="6" idx="1"/>
            <a:endCxn id="12" idx="6"/>
          </p:cNvCxnSpPr>
          <p:nvPr/>
        </p:nvCxnSpPr>
        <p:spPr>
          <a:xfrm flipH="1">
            <a:off x="2237015" y="1800809"/>
            <a:ext cx="2659223" cy="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68154" y="143941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17" name="Diamond 16"/>
          <p:cNvSpPr/>
          <p:nvPr/>
        </p:nvSpPr>
        <p:spPr>
          <a:xfrm>
            <a:off x="6867331" y="3074436"/>
            <a:ext cx="2519266" cy="12036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Utilisateur</a:t>
            </a:r>
            <a:r>
              <a:rPr lang="en-US" dirty="0" smtClean="0"/>
              <a:t> Admin ?</a:t>
            </a:r>
            <a:endParaRPr lang="fr-CH" dirty="0"/>
          </a:p>
        </p:txBody>
      </p:sp>
      <p:cxnSp>
        <p:nvCxnSpPr>
          <p:cNvPr id="19" name="Elbow Connector 18"/>
          <p:cNvCxnSpPr>
            <a:stCxn id="6" idx="3"/>
            <a:endCxn id="17" idx="0"/>
          </p:cNvCxnSpPr>
          <p:nvPr/>
        </p:nvCxnSpPr>
        <p:spPr>
          <a:xfrm>
            <a:off x="7295761" y="1800809"/>
            <a:ext cx="831203" cy="1273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22" idx="6"/>
          </p:cNvCxnSpPr>
          <p:nvPr/>
        </p:nvCxnSpPr>
        <p:spPr>
          <a:xfrm flipH="1">
            <a:off x="3256384" y="3676261"/>
            <a:ext cx="3610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70384" y="3088433"/>
            <a:ext cx="2286000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Redirection page Home</a:t>
            </a:r>
            <a:endParaRPr lang="fr-CH" dirty="0"/>
          </a:p>
        </p:txBody>
      </p:sp>
      <p:sp>
        <p:nvSpPr>
          <p:cNvPr id="27" name="TextBox 26"/>
          <p:cNvSpPr txBox="1"/>
          <p:nvPr/>
        </p:nvSpPr>
        <p:spPr>
          <a:xfrm>
            <a:off x="6139247" y="330692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</a:t>
            </a:r>
            <a:endParaRPr lang="fr-CH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464055" y="330692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525431" y="143941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OUI</a:t>
            </a:r>
            <a:endParaRPr lang="fr-CH" b="1" dirty="0"/>
          </a:p>
        </p:txBody>
      </p:sp>
      <p:sp>
        <p:nvSpPr>
          <p:cNvPr id="30" name="Oval 29"/>
          <p:cNvSpPr/>
          <p:nvPr/>
        </p:nvSpPr>
        <p:spPr>
          <a:xfrm>
            <a:off x="2799962" y="4926564"/>
            <a:ext cx="1950098" cy="12661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Route.to</a:t>
            </a:r>
            <a:endParaRPr lang="fr-CH" dirty="0"/>
          </a:p>
        </p:txBody>
      </p:sp>
      <p:cxnSp>
        <p:nvCxnSpPr>
          <p:cNvPr id="32" name="Elbow Connector 31"/>
          <p:cNvCxnSpPr>
            <a:stCxn id="17" idx="3"/>
            <a:endCxn id="30" idx="6"/>
          </p:cNvCxnSpPr>
          <p:nvPr/>
        </p:nvCxnSpPr>
        <p:spPr>
          <a:xfrm flipH="1">
            <a:off x="4750060" y="3676261"/>
            <a:ext cx="4636537" cy="1883396"/>
          </a:xfrm>
          <a:prstGeom prst="bentConnector3">
            <a:avLst>
              <a:gd name="adj1" fmla="val -17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6" grpId="0"/>
      <p:bldP spid="17" grpId="0" animBg="1"/>
      <p:bldP spid="22" grpId="0" animBg="1"/>
      <p:bldP spid="27" grpId="0"/>
      <p:bldP spid="28" grpId="0"/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53" y="2738239"/>
            <a:ext cx="10847294" cy="1381521"/>
          </a:xfrm>
        </p:spPr>
        <p:txBody>
          <a:bodyPr/>
          <a:lstStyle/>
          <a:p>
            <a:r>
              <a:rPr lang="en-US" sz="7200" dirty="0" smtClean="0"/>
              <a:t>Composants </a:t>
            </a:r>
            <a:r>
              <a:rPr lang="en-US" sz="7200" dirty="0" err="1" smtClean="0"/>
              <a:t>principaux</a:t>
            </a:r>
            <a:endParaRPr lang="fr-CH" sz="7200" dirty="0"/>
          </a:p>
        </p:txBody>
      </p:sp>
    </p:spTree>
    <p:extLst>
      <p:ext uri="{BB962C8B-B14F-4D97-AF65-F5344CB8AC3E}">
        <p14:creationId xmlns:p14="http://schemas.microsoft.com/office/powerpoint/2010/main" val="16162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smtClean="0"/>
              <a:t> EditShoot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92" y="935177"/>
            <a:ext cx="4165627" cy="4195481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Etat</a:t>
            </a:r>
            <a:r>
              <a:rPr lang="en-US" sz="2400" b="1" dirty="0" smtClean="0"/>
              <a:t> Vuex</a:t>
            </a:r>
          </a:p>
          <a:p>
            <a:pPr lvl="1"/>
            <a:r>
              <a:rPr lang="en-US" sz="2200" i="1" dirty="0" err="1" smtClean="0"/>
              <a:t>currentEditingShoot</a:t>
            </a:r>
            <a:endParaRPr lang="en-US" sz="2200" i="1" dirty="0" smtClean="0"/>
          </a:p>
          <a:p>
            <a:r>
              <a:rPr lang="en-US" sz="2400" b="1" dirty="0" err="1" smtClean="0"/>
              <a:t>Composants</a:t>
            </a:r>
            <a:r>
              <a:rPr lang="en-US" sz="2400" b="1" dirty="0" smtClean="0"/>
              <a:t>  :</a:t>
            </a:r>
          </a:p>
          <a:p>
            <a:pPr lvl="1"/>
            <a:r>
              <a:rPr lang="en-US" sz="2200" i="1" dirty="0" err="1" smtClean="0"/>
              <a:t>PointsTable</a:t>
            </a:r>
            <a:endParaRPr lang="en-US" sz="2200" i="1" dirty="0" smtClean="0"/>
          </a:p>
          <a:p>
            <a:pPr lvl="1"/>
            <a:r>
              <a:rPr lang="en-US" sz="2200" i="1" dirty="0" smtClean="0"/>
              <a:t>theSelector</a:t>
            </a:r>
            <a:endParaRPr lang="fr-CH" sz="2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61" y="357382"/>
            <a:ext cx="3418334" cy="604341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018844" y="1653301"/>
            <a:ext cx="3399964" cy="17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48000" y="2473317"/>
            <a:ext cx="3735159" cy="17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34661" y="1400530"/>
            <a:ext cx="3418334" cy="21455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46400" y="3002059"/>
            <a:ext cx="3988261" cy="20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34661" y="4665306"/>
            <a:ext cx="3418334" cy="9307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4" y="1972665"/>
            <a:ext cx="6148915" cy="44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 smtClean="0"/>
              <a:t> Dashboard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27" y="1521073"/>
            <a:ext cx="8946541" cy="4195481"/>
          </a:xfrm>
        </p:spPr>
        <p:txBody>
          <a:bodyPr/>
          <a:lstStyle/>
          <a:p>
            <a:r>
              <a:rPr lang="en-US" sz="2400" b="1" dirty="0" err="1" smtClean="0"/>
              <a:t>Composants</a:t>
            </a:r>
            <a:r>
              <a:rPr lang="en-US" sz="2400" b="1" dirty="0" smtClean="0"/>
              <a:t> :</a:t>
            </a:r>
          </a:p>
          <a:p>
            <a:pPr lvl="1"/>
            <a:r>
              <a:rPr lang="en-US" sz="2200" i="1" dirty="0" smtClean="0"/>
              <a:t>[n] ShootItem</a:t>
            </a:r>
          </a:p>
          <a:p>
            <a:pPr lvl="2"/>
            <a:r>
              <a:rPr lang="en-US" sz="2000" i="1" dirty="0" smtClean="0"/>
              <a:t>ShootDetails</a:t>
            </a:r>
          </a:p>
          <a:p>
            <a:pPr lvl="2"/>
            <a:r>
              <a:rPr lang="en-US" sz="2000" i="1" dirty="0" smtClean="0"/>
              <a:t>ShootSummary</a:t>
            </a:r>
          </a:p>
          <a:p>
            <a:r>
              <a:rPr lang="en-US" sz="2400" b="1" dirty="0" smtClean="0"/>
              <a:t>Vuex :</a:t>
            </a:r>
            <a:endParaRPr lang="en-US" b="1" dirty="0" smtClean="0"/>
          </a:p>
          <a:p>
            <a:pPr lvl="1"/>
            <a:r>
              <a:rPr lang="en-US" i="1" dirty="0" err="1" smtClean="0"/>
              <a:t>loadShoots</a:t>
            </a:r>
            <a:endParaRPr lang="en-US" i="1" dirty="0" smtClean="0"/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426594" y="1776377"/>
            <a:ext cx="2691148" cy="45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1"/>
          </p:cNvCxnSpPr>
          <p:nvPr/>
        </p:nvCxnSpPr>
        <p:spPr>
          <a:xfrm flipV="1">
            <a:off x="3917482" y="2155920"/>
            <a:ext cx="2200260" cy="100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79" y="331097"/>
            <a:ext cx="3636547" cy="64225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17742" y="1178831"/>
            <a:ext cx="3643810" cy="1195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/>
          <p:cNvSpPr/>
          <p:nvPr/>
        </p:nvSpPr>
        <p:spPr>
          <a:xfrm>
            <a:off x="6117742" y="1986317"/>
            <a:ext cx="3643810" cy="3392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19099" y="2695074"/>
            <a:ext cx="2604327" cy="89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16163" y="3165231"/>
            <a:ext cx="3441806" cy="31036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67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875"/>
            <a:ext cx="9404723" cy="67663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 smtClean="0"/>
              <a:t> Design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977" y="2132305"/>
            <a:ext cx="10411949" cy="4377009"/>
          </a:xfrm>
        </p:spPr>
        <p:txBody>
          <a:bodyPr numCol="2">
            <a:noAutofit/>
          </a:bodyPr>
          <a:lstStyle/>
          <a:p>
            <a:r>
              <a:rPr lang="en-US" sz="2800" dirty="0" smtClean="0"/>
              <a:t>Material design</a:t>
            </a:r>
          </a:p>
          <a:p>
            <a:endParaRPr lang="en-US" sz="2800" dirty="0" smtClean="0"/>
          </a:p>
          <a:p>
            <a:r>
              <a:rPr lang="en-US" sz="2800" dirty="0" smtClean="0"/>
              <a:t>Simple et </a:t>
            </a:r>
            <a:r>
              <a:rPr lang="en-US" sz="2800" dirty="0" err="1" smtClean="0"/>
              <a:t>épuré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Google - &gt; Android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Thème</a:t>
            </a:r>
            <a:r>
              <a:rPr lang="en-US" sz="2800" dirty="0"/>
              <a:t> de </a:t>
            </a:r>
            <a:r>
              <a:rPr lang="en-US" sz="2800" dirty="0" err="1"/>
              <a:t>couleurs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Transitions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err="1" smtClean="0"/>
              <a:t>Élements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personnalisés</a:t>
            </a:r>
            <a:r>
              <a:rPr lang="en-US" sz="2800" b="1" dirty="0" smtClean="0"/>
              <a:t> :</a:t>
            </a:r>
          </a:p>
          <a:p>
            <a:pPr lvl="1"/>
            <a:r>
              <a:rPr lang="en-US" sz="2400" dirty="0" smtClean="0"/>
              <a:t>Notation des </a:t>
            </a:r>
            <a:r>
              <a:rPr lang="en-US" sz="2400" dirty="0" err="1" smtClean="0"/>
              <a:t>flèches</a:t>
            </a:r>
            <a:endParaRPr lang="en-US" sz="2400" dirty="0"/>
          </a:p>
          <a:p>
            <a:pPr lvl="1"/>
            <a:r>
              <a:rPr lang="en-US" sz="2400" dirty="0" err="1" smtClean="0"/>
              <a:t>Boutons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personalisés</a:t>
            </a:r>
            <a:endParaRPr lang="en-US" sz="2400" dirty="0"/>
          </a:p>
        </p:txBody>
      </p:sp>
      <p:pic>
        <p:nvPicPr>
          <p:cNvPr id="1026" name="Picture 2" descr="https://vuejs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30" y="1024837"/>
            <a:ext cx="1050622" cy="105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49" y="826248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64973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Améliorations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8" y="1912775"/>
            <a:ext cx="12052041" cy="3209731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Optimisation</a:t>
            </a:r>
            <a:r>
              <a:rPr lang="en-US" sz="2800" dirty="0" smtClean="0"/>
              <a:t> </a:t>
            </a:r>
            <a:r>
              <a:rPr lang="en-US" sz="2800" dirty="0" err="1" smtClean="0"/>
              <a:t>utilisation</a:t>
            </a:r>
            <a:r>
              <a:rPr lang="en-US" sz="2800" dirty="0" smtClean="0"/>
              <a:t> </a:t>
            </a:r>
            <a:r>
              <a:rPr lang="en-US" sz="2800" dirty="0" err="1" smtClean="0"/>
              <a:t>librairies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Système</a:t>
            </a:r>
            <a:r>
              <a:rPr lang="en-US" sz="2800" dirty="0" smtClean="0"/>
              <a:t> de Grid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Autoscroll</a:t>
            </a:r>
            <a:endParaRPr lang="en-US" sz="2800" dirty="0" smtClean="0"/>
          </a:p>
          <a:p>
            <a:r>
              <a:rPr lang="en-US" sz="2800" dirty="0" smtClean="0"/>
              <a:t> Transition </a:t>
            </a:r>
            <a:r>
              <a:rPr lang="en-US" sz="2800" dirty="0" err="1" smtClean="0"/>
              <a:t>ajout</a:t>
            </a:r>
            <a:r>
              <a:rPr lang="en-US" sz="2800" dirty="0" smtClean="0"/>
              <a:t> </a:t>
            </a:r>
            <a:r>
              <a:rPr lang="en-US" sz="2800" dirty="0" err="1" smtClean="0"/>
              <a:t>flèche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Thème</a:t>
            </a:r>
            <a:r>
              <a:rPr lang="en-US" sz="2800" dirty="0" smtClean="0"/>
              <a:t> et </a:t>
            </a:r>
            <a:r>
              <a:rPr lang="en-US" sz="2800" dirty="0" err="1" smtClean="0"/>
              <a:t>couleur</a:t>
            </a:r>
            <a:endParaRPr lang="en-US" sz="2800" dirty="0"/>
          </a:p>
          <a:p>
            <a:r>
              <a:rPr lang="en-US" sz="2800" dirty="0" smtClean="0"/>
              <a:t> Restructurer </a:t>
            </a:r>
            <a:r>
              <a:rPr lang="en-US" sz="2800" dirty="0" err="1" smtClean="0"/>
              <a:t>affichage</a:t>
            </a:r>
            <a:r>
              <a:rPr lang="en-US" sz="2800" dirty="0" smtClean="0"/>
              <a:t> données</a:t>
            </a:r>
            <a:endParaRPr lang="en-US" sz="2800" i="1" dirty="0" smtClean="0"/>
          </a:p>
          <a:p>
            <a:r>
              <a:rPr lang="en-US" sz="2800" i="1" dirty="0" smtClean="0"/>
              <a:t> </a:t>
            </a:r>
            <a:r>
              <a:rPr lang="en-US" sz="2800" i="1" dirty="0" err="1" smtClean="0"/>
              <a:t>Ajout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fonctionnalités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rôles</a:t>
            </a:r>
            <a:r>
              <a:rPr lang="en-US" sz="2800" i="1" dirty="0" smtClean="0"/>
              <a:t>)</a:t>
            </a:r>
          </a:p>
          <a:p>
            <a:r>
              <a:rPr lang="en-US" sz="2800" i="1" dirty="0" smtClean="0"/>
              <a:t> Publication/Export des données</a:t>
            </a:r>
            <a:endParaRPr lang="en-US" sz="2800" i="1" dirty="0"/>
          </a:p>
          <a:p>
            <a:r>
              <a:rPr lang="en-US" sz="2800" i="1" dirty="0" smtClean="0"/>
              <a:t> </a:t>
            </a:r>
            <a:r>
              <a:rPr lang="en-US" sz="2800" i="1" dirty="0" err="1" smtClean="0"/>
              <a:t>Flèches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dans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l’ordre</a:t>
            </a:r>
            <a:r>
              <a:rPr lang="en-US" sz="2800" i="1" dirty="0" smtClean="0"/>
              <a:t> du </a:t>
            </a:r>
            <a:r>
              <a:rPr lang="en-US" sz="2800" i="1" dirty="0" err="1" smtClean="0"/>
              <a:t>tir</a:t>
            </a:r>
            <a:endParaRPr lang="fr-CH" sz="2800" i="1" dirty="0"/>
          </a:p>
        </p:txBody>
      </p:sp>
    </p:spTree>
    <p:extLst>
      <p:ext uri="{BB962C8B-B14F-4D97-AF65-F5344CB8AC3E}">
        <p14:creationId xmlns:p14="http://schemas.microsoft.com/office/powerpoint/2010/main" val="31292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50"/>
            <a:ext cx="9404723" cy="832385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Problèmes</a:t>
            </a:r>
            <a:r>
              <a:rPr lang="en-US" sz="5400" dirty="0" smtClean="0"/>
              <a:t> </a:t>
            </a:r>
            <a:r>
              <a:rPr lang="en-US" sz="5400" dirty="0" err="1" smtClean="0"/>
              <a:t>rencontrés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4529" y="1917549"/>
            <a:ext cx="8422942" cy="1376491"/>
          </a:xfrm>
        </p:spPr>
        <p:txBody>
          <a:bodyPr>
            <a:noAutofit/>
          </a:bodyPr>
          <a:lstStyle/>
          <a:p>
            <a:r>
              <a:rPr lang="en-US" sz="4000" dirty="0" smtClean="0"/>
              <a:t>IE avec VueX</a:t>
            </a:r>
          </a:p>
          <a:p>
            <a:pPr lvl="1"/>
            <a:r>
              <a:rPr lang="en-US" sz="3600" dirty="0" err="1" smtClean="0"/>
              <a:t>Résolution</a:t>
            </a:r>
            <a:r>
              <a:rPr lang="en-US" sz="3600" dirty="0" smtClean="0"/>
              <a:t> : </a:t>
            </a:r>
            <a:r>
              <a:rPr lang="en-US" sz="3600" b="1" dirty="0" smtClean="0"/>
              <a:t>babel-</a:t>
            </a:r>
            <a:r>
              <a:rPr lang="en-US" sz="3600" b="1" dirty="0" err="1" smtClean="0"/>
              <a:t>polyfill</a:t>
            </a:r>
            <a:endParaRPr lang="en-US" sz="36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71" y="3686476"/>
            <a:ext cx="9638258" cy="26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914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5400" dirty="0" err="1" smtClean="0"/>
              <a:t>Sommaire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0844" y="1208012"/>
            <a:ext cx="8946541" cy="5649988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 Technologies utilisées</a:t>
            </a:r>
            <a:endParaRPr lang="en-US" sz="3200" dirty="0"/>
          </a:p>
          <a:p>
            <a:r>
              <a:rPr lang="en-US" sz="3200" dirty="0" smtClean="0"/>
              <a:t> Contexte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Composants</a:t>
            </a:r>
            <a:r>
              <a:rPr lang="en-US" sz="3200" dirty="0" smtClean="0"/>
              <a:t> </a:t>
            </a:r>
            <a:r>
              <a:rPr lang="en-US" sz="3200" dirty="0" err="1" smtClean="0"/>
              <a:t>Principaux</a:t>
            </a:r>
            <a:endParaRPr lang="en-US" sz="3200" dirty="0" smtClean="0"/>
          </a:p>
          <a:p>
            <a:r>
              <a:rPr lang="en-US" sz="3200" dirty="0" smtClean="0"/>
              <a:t> Design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Améliorations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Problèmes</a:t>
            </a:r>
            <a:r>
              <a:rPr lang="en-US" sz="3200" dirty="0" smtClean="0"/>
              <a:t> </a:t>
            </a:r>
            <a:r>
              <a:rPr lang="en-US" sz="3200" dirty="0" err="1" smtClean="0"/>
              <a:t>rencontrés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Erreurs</a:t>
            </a:r>
            <a:r>
              <a:rPr lang="en-US" sz="3200" dirty="0" smtClean="0"/>
              <a:t> </a:t>
            </a:r>
            <a:r>
              <a:rPr lang="en-US" sz="3200" dirty="0" err="1" smtClean="0"/>
              <a:t>restantes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141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350"/>
            <a:ext cx="9404723" cy="832385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Problèmes</a:t>
            </a:r>
            <a:r>
              <a:rPr lang="en-US" sz="5400" dirty="0" smtClean="0"/>
              <a:t> </a:t>
            </a:r>
            <a:r>
              <a:rPr lang="en-US" sz="5400" dirty="0" err="1" smtClean="0"/>
              <a:t>rencontrés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371" y="1677195"/>
            <a:ext cx="10637290" cy="1376491"/>
          </a:xfrm>
        </p:spPr>
        <p:txBody>
          <a:bodyPr>
            <a:noAutofit/>
          </a:bodyPr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Rendu</a:t>
            </a:r>
            <a:r>
              <a:rPr lang="en-US" sz="4000" dirty="0" smtClean="0"/>
              <a:t> </a:t>
            </a:r>
            <a:r>
              <a:rPr lang="en-US" sz="4000" dirty="0" err="1" smtClean="0"/>
              <a:t>vue-chartjs</a:t>
            </a:r>
            <a:endParaRPr lang="en-US" sz="4000" dirty="0" smtClean="0"/>
          </a:p>
          <a:p>
            <a:pPr lvl="1"/>
            <a:r>
              <a:rPr lang="en-US" sz="3400" b="1" dirty="0"/>
              <a:t> </a:t>
            </a:r>
            <a:r>
              <a:rPr lang="en-US" sz="3200" dirty="0" err="1" smtClean="0"/>
              <a:t>Résolution</a:t>
            </a:r>
            <a:r>
              <a:rPr lang="en-US" sz="3200" dirty="0" smtClean="0"/>
              <a:t> : </a:t>
            </a:r>
            <a:r>
              <a:rPr lang="en-US" sz="3200" dirty="0" err="1" smtClean="0"/>
              <a:t>Rendre</a:t>
            </a:r>
            <a:r>
              <a:rPr lang="en-US" sz="3200" dirty="0" smtClean="0"/>
              <a:t> </a:t>
            </a:r>
            <a:r>
              <a:rPr lang="en-US" sz="3200" dirty="0" err="1" smtClean="0"/>
              <a:t>l’objet</a:t>
            </a:r>
            <a:r>
              <a:rPr lang="en-US" sz="3200" dirty="0" smtClean="0"/>
              <a:t> </a:t>
            </a:r>
            <a:r>
              <a:rPr lang="en-US" sz="3200" dirty="0" err="1" smtClean="0"/>
              <a:t>une</a:t>
            </a:r>
            <a:r>
              <a:rPr lang="en-US" sz="3200" dirty="0" smtClean="0"/>
              <a:t> </a:t>
            </a:r>
            <a:r>
              <a:rPr lang="en-US" sz="3200" dirty="0" err="1" smtClean="0"/>
              <a:t>fois</a:t>
            </a:r>
            <a:r>
              <a:rPr lang="en-US" sz="3200" dirty="0" smtClean="0"/>
              <a:t> que les </a:t>
            </a:r>
            <a:r>
              <a:rPr lang="en-US" sz="3200" dirty="0" err="1" smtClean="0"/>
              <a:t>datas</a:t>
            </a:r>
            <a:r>
              <a:rPr lang="en-US" sz="3200" dirty="0" smtClean="0"/>
              <a:t> </a:t>
            </a:r>
            <a:r>
              <a:rPr lang="en-US" sz="3200" dirty="0" err="1" smtClean="0"/>
              <a:t>sont</a:t>
            </a:r>
            <a:r>
              <a:rPr lang="en-US" sz="3200" dirty="0" smtClean="0"/>
              <a:t> </a:t>
            </a:r>
            <a:r>
              <a:rPr lang="en-US" sz="3200" dirty="0" err="1" smtClean="0"/>
              <a:t>changées</a:t>
            </a:r>
            <a:endParaRPr lang="en-US" sz="3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645" y="3874146"/>
            <a:ext cx="5618406" cy="23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617838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Erreurs</a:t>
            </a:r>
            <a:r>
              <a:rPr lang="en-US" sz="5400" dirty="0" smtClean="0"/>
              <a:t> </a:t>
            </a:r>
            <a:r>
              <a:rPr lang="en-US" sz="5400" dirty="0" err="1" smtClean="0"/>
              <a:t>Restantes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17831" cy="419548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Refus</a:t>
            </a:r>
            <a:r>
              <a:rPr lang="en-US" sz="2800" dirty="0" smtClean="0"/>
              <a:t> </a:t>
            </a:r>
            <a:r>
              <a:rPr lang="en-US" sz="2800" dirty="0" err="1" smtClean="0"/>
              <a:t>d’authentification</a:t>
            </a:r>
            <a:r>
              <a:rPr lang="en-US" sz="2800" dirty="0" smtClean="0"/>
              <a:t> pour </a:t>
            </a:r>
            <a:r>
              <a:rPr lang="en-US" sz="2800" dirty="0" err="1" smtClean="0"/>
              <a:t>l’email</a:t>
            </a:r>
            <a:endParaRPr lang="en-US" sz="2800" dirty="0" smtClean="0"/>
          </a:p>
          <a:p>
            <a:pPr marL="36900" indent="0">
              <a:buNone/>
            </a:pPr>
            <a:endParaRPr lang="en-US" sz="2800" dirty="0" smtClean="0"/>
          </a:p>
          <a:p>
            <a:r>
              <a:rPr lang="en-US" sz="2800" dirty="0" smtClean="0"/>
              <a:t>Sessions </a:t>
            </a:r>
            <a:r>
              <a:rPr lang="en-US" sz="2800" dirty="0" err="1" smtClean="0"/>
              <a:t>expirées</a:t>
            </a:r>
            <a:r>
              <a:rPr lang="en-US" sz="2800" dirty="0" smtClean="0"/>
              <a:t> pas </a:t>
            </a:r>
            <a:r>
              <a:rPr lang="en-US" sz="2800" dirty="0" err="1" smtClean="0"/>
              <a:t>gérées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i="1" dirty="0" smtClean="0"/>
              <a:t>End</a:t>
            </a:r>
            <a:r>
              <a:rPr lang="en-US" sz="2800" dirty="0" smtClean="0"/>
              <a:t> avec </a:t>
            </a:r>
            <a:r>
              <a:rPr lang="en-US" sz="2800" dirty="0" err="1" smtClean="0"/>
              <a:t>une</a:t>
            </a:r>
            <a:r>
              <a:rPr lang="en-US" sz="2800" dirty="0" smtClean="0"/>
              <a:t> </a:t>
            </a:r>
            <a:r>
              <a:rPr lang="en-US" sz="2800" dirty="0" err="1" smtClean="0"/>
              <a:t>seule</a:t>
            </a:r>
            <a:r>
              <a:rPr lang="en-US" sz="2800" dirty="0" smtClean="0"/>
              <a:t> </a:t>
            </a:r>
            <a:r>
              <a:rPr lang="en-US" sz="2800" i="1" dirty="0" smtClean="0"/>
              <a:t>Arrow</a:t>
            </a:r>
            <a:endParaRPr lang="fr-CH" sz="2800" i="1" dirty="0"/>
          </a:p>
        </p:txBody>
      </p:sp>
    </p:spTree>
    <p:extLst>
      <p:ext uri="{BB962C8B-B14F-4D97-AF65-F5344CB8AC3E}">
        <p14:creationId xmlns:p14="http://schemas.microsoft.com/office/powerpoint/2010/main" val="19417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324" y="2787372"/>
            <a:ext cx="7142723" cy="1283255"/>
          </a:xfrm>
        </p:spPr>
        <p:txBody>
          <a:bodyPr/>
          <a:lstStyle/>
          <a:p>
            <a:r>
              <a:rPr lang="fr-CH" sz="7200" dirty="0" smtClean="0"/>
              <a:t>Remerciements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522" y="2803849"/>
            <a:ext cx="5426955" cy="1250302"/>
          </a:xfrm>
        </p:spPr>
        <p:txBody>
          <a:bodyPr/>
          <a:lstStyle/>
          <a:p>
            <a:r>
              <a:rPr lang="en-US" sz="7200" dirty="0" smtClean="0"/>
              <a:t>Questions ?</a:t>
            </a:r>
            <a:endParaRPr lang="fr-CH" sz="7200" dirty="0"/>
          </a:p>
        </p:txBody>
      </p:sp>
    </p:spTree>
    <p:extLst>
      <p:ext uri="{BB962C8B-B14F-4D97-AF65-F5344CB8AC3E}">
        <p14:creationId xmlns:p14="http://schemas.microsoft.com/office/powerpoint/2010/main" val="189448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893" y="2780633"/>
            <a:ext cx="5906213" cy="1296734"/>
          </a:xfrm>
        </p:spPr>
        <p:txBody>
          <a:bodyPr/>
          <a:lstStyle/>
          <a:p>
            <a:r>
              <a:rPr lang="en-US" sz="5400" dirty="0" smtClean="0"/>
              <a:t> </a:t>
            </a:r>
            <a:r>
              <a:rPr lang="en-US" sz="7200" dirty="0" smtClean="0"/>
              <a:t>Introduction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150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779646"/>
          </a:xfrm>
        </p:spPr>
        <p:txBody>
          <a:bodyPr/>
          <a:lstStyle/>
          <a:p>
            <a:pPr algn="l"/>
            <a:r>
              <a:rPr lang="en-US" sz="5400" dirty="0" smtClean="0"/>
              <a:t> </a:t>
            </a:r>
            <a:r>
              <a:rPr lang="en-US" sz="5400" dirty="0" err="1" smtClean="0"/>
              <a:t>Rôles</a:t>
            </a:r>
            <a:r>
              <a:rPr lang="en-US" sz="5400" dirty="0" smtClean="0"/>
              <a:t> </a:t>
            </a:r>
            <a:r>
              <a:rPr lang="en-US" sz="5400" dirty="0" err="1" smtClean="0"/>
              <a:t>lors</a:t>
            </a:r>
            <a:r>
              <a:rPr lang="en-US" sz="5400" dirty="0" smtClean="0"/>
              <a:t> du </a:t>
            </a:r>
            <a:r>
              <a:rPr lang="en-US" sz="5400" dirty="0" err="1"/>
              <a:t>développement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07" y="1595775"/>
            <a:ext cx="11969578" cy="445022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 </a:t>
            </a:r>
            <a:r>
              <a:rPr lang="en-US" sz="4000" b="1" dirty="0" err="1" smtClean="0"/>
              <a:t>Testeurs</a:t>
            </a:r>
            <a:r>
              <a:rPr lang="en-US" sz="4000" dirty="0" smtClean="0"/>
              <a:t> : </a:t>
            </a:r>
            <a:r>
              <a:rPr lang="en-US" sz="4000" dirty="0" err="1" smtClean="0"/>
              <a:t>Utilisateurs</a:t>
            </a:r>
            <a:r>
              <a:rPr lang="en-US" sz="4000" dirty="0" smtClean="0"/>
              <a:t> </a:t>
            </a:r>
            <a:r>
              <a:rPr lang="en-US" sz="4000" dirty="0" err="1" smtClean="0"/>
              <a:t>externes</a:t>
            </a:r>
            <a:r>
              <a:rPr lang="en-US" sz="40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Chef de </a:t>
            </a:r>
            <a:r>
              <a:rPr lang="en-US" sz="4000" b="1" dirty="0" err="1" smtClean="0"/>
              <a:t>projet</a:t>
            </a:r>
            <a:r>
              <a:rPr lang="en-US" sz="4000" b="1" dirty="0" smtClean="0"/>
              <a:t> </a:t>
            </a:r>
            <a:r>
              <a:rPr lang="en-US" sz="4000" dirty="0" smtClean="0"/>
              <a:t>: SN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</a:t>
            </a:r>
            <a:r>
              <a:rPr lang="en-US" sz="4000" b="1" dirty="0" err="1" smtClean="0"/>
              <a:t>Développeur</a:t>
            </a:r>
            <a:r>
              <a:rPr lang="en-US" sz="4000" dirty="0" smtClean="0"/>
              <a:t> : MB</a:t>
            </a:r>
          </a:p>
          <a:p>
            <a:pPr>
              <a:lnSpc>
                <a:spcPct val="150000"/>
              </a:lnSpc>
            </a:pPr>
            <a:r>
              <a:rPr lang="en-US" sz="4000" b="1" dirty="0" smtClean="0"/>
              <a:t> Client </a:t>
            </a:r>
            <a:r>
              <a:rPr lang="en-US" sz="4000" dirty="0" smtClean="0"/>
              <a:t>: SN et MB</a:t>
            </a:r>
          </a:p>
          <a:p>
            <a:pPr>
              <a:lnSpc>
                <a:spcPct val="150000"/>
              </a:lnSpc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29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266" y="2736726"/>
            <a:ext cx="9635467" cy="1384548"/>
          </a:xfrm>
        </p:spPr>
        <p:txBody>
          <a:bodyPr/>
          <a:lstStyle/>
          <a:p>
            <a:r>
              <a:rPr lang="en-US" sz="7200" dirty="0" smtClean="0"/>
              <a:t>Technologies utilisées</a:t>
            </a:r>
            <a:endParaRPr lang="fr-CH" sz="7200" dirty="0"/>
          </a:p>
        </p:txBody>
      </p:sp>
    </p:spTree>
    <p:extLst>
      <p:ext uri="{BB962C8B-B14F-4D97-AF65-F5344CB8AC3E}">
        <p14:creationId xmlns:p14="http://schemas.microsoft.com/office/powerpoint/2010/main" val="33204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875899"/>
          </a:xfrm>
        </p:spPr>
        <p:txBody>
          <a:bodyPr/>
          <a:lstStyle/>
          <a:p>
            <a:r>
              <a:rPr lang="en-US" sz="5400" dirty="0" smtClean="0"/>
              <a:t> VueJS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50" y="1380899"/>
            <a:ext cx="11686222" cy="5362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err="1" smtClean="0"/>
              <a:t>Vue</a:t>
            </a:r>
            <a:r>
              <a:rPr lang="en-US" sz="2800" dirty="0" smtClean="0"/>
              <a:t> JS </a:t>
            </a:r>
            <a:r>
              <a:rPr lang="en-US" sz="2800" dirty="0" err="1" smtClean="0"/>
              <a:t>est</a:t>
            </a:r>
            <a:r>
              <a:rPr lang="en-US" sz="2800" dirty="0" smtClean="0"/>
              <a:t> un framework JS </a:t>
            </a:r>
            <a:r>
              <a:rPr lang="en-US" sz="2800" dirty="0" err="1" smtClean="0"/>
              <a:t>permettant</a:t>
            </a:r>
            <a:r>
              <a:rPr lang="en-US" sz="2800" dirty="0" smtClean="0"/>
              <a:t> la </a:t>
            </a:r>
            <a:r>
              <a:rPr lang="en-US" sz="2800" dirty="0" err="1" smtClean="0"/>
              <a:t>création</a:t>
            </a:r>
            <a:r>
              <a:rPr lang="en-US" sz="2800" dirty="0" smtClean="0"/>
              <a:t> de </a:t>
            </a:r>
            <a:r>
              <a:rPr lang="en-US" sz="2800" i="1" dirty="0" err="1" smtClean="0"/>
              <a:t>Composants</a:t>
            </a:r>
            <a:r>
              <a:rPr lang="en-US" sz="2800" i="1" dirty="0" smtClean="0"/>
              <a:t> WEB</a:t>
            </a:r>
            <a:endParaRPr lang="fr-CH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274550" y="2422177"/>
            <a:ext cx="11367436" cy="423511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TextBox 5"/>
          <p:cNvSpPr txBox="1"/>
          <p:nvPr/>
        </p:nvSpPr>
        <p:spPr>
          <a:xfrm>
            <a:off x="274550" y="2052845"/>
            <a:ext cx="2391648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shootSummary.vue</a:t>
            </a:r>
            <a:endParaRPr lang="fr-CH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74" y="4539735"/>
            <a:ext cx="2897556" cy="14287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87" y="2474772"/>
            <a:ext cx="5574705" cy="12832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054" y="3891900"/>
            <a:ext cx="5866165" cy="26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1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sz="5400" dirty="0" smtClean="0"/>
              <a:t> VueRouter</a:t>
            </a:r>
            <a:endParaRPr lang="fr-C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75" y="1120758"/>
            <a:ext cx="10607196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VueRouter </a:t>
            </a:r>
            <a:r>
              <a:rPr lang="en-US" sz="2800" dirty="0" err="1" smtClean="0"/>
              <a:t>est</a:t>
            </a:r>
            <a:r>
              <a:rPr lang="en-US" sz="2800" dirty="0" smtClean="0"/>
              <a:t> un module qui </a:t>
            </a:r>
            <a:r>
              <a:rPr lang="en-US" sz="2800" dirty="0" err="1" smtClean="0"/>
              <a:t>permet</a:t>
            </a:r>
            <a:r>
              <a:rPr lang="en-US" sz="2800" dirty="0" smtClean="0"/>
              <a:t> de </a:t>
            </a:r>
            <a:r>
              <a:rPr lang="en-US" sz="2800" dirty="0" err="1" smtClean="0"/>
              <a:t>gérer</a:t>
            </a:r>
            <a:r>
              <a:rPr lang="en-US" sz="2800" dirty="0" smtClean="0"/>
              <a:t> le </a:t>
            </a:r>
            <a:r>
              <a:rPr lang="en-US" sz="2800" dirty="0" err="1" smtClean="0"/>
              <a:t>routage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frontend</a:t>
            </a:r>
            <a:endParaRPr lang="fr-C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24" y="1919184"/>
            <a:ext cx="6958692" cy="443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13"/>
            <a:ext cx="9404723" cy="848860"/>
          </a:xfrm>
        </p:spPr>
        <p:txBody>
          <a:bodyPr/>
          <a:lstStyle/>
          <a:p>
            <a:pPr algn="l"/>
            <a:r>
              <a:rPr lang="en-US" sz="5400" dirty="0" smtClean="0"/>
              <a:t> Vuex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43" y="1064647"/>
            <a:ext cx="4947990" cy="1097378"/>
          </a:xfrm>
        </p:spPr>
        <p:txBody>
          <a:bodyPr/>
          <a:lstStyle/>
          <a:p>
            <a:r>
              <a:rPr lang="en-US" dirty="0" smtClean="0"/>
              <a:t>Vuex : Gestion </a:t>
            </a:r>
            <a:r>
              <a:rPr lang="en-US" dirty="0" err="1" smtClean="0"/>
              <a:t>unidirectionnelle</a:t>
            </a:r>
            <a:r>
              <a:rPr lang="en-US" dirty="0" smtClean="0"/>
              <a:t> de </a:t>
            </a:r>
            <a:r>
              <a:rPr lang="en-US" dirty="0" err="1" smtClean="0"/>
              <a:t>données</a:t>
            </a:r>
            <a:endParaRPr lang="en-US" dirty="0" smtClean="0"/>
          </a:p>
          <a:p>
            <a:endParaRPr lang="en-US" dirty="0" smtClean="0"/>
          </a:p>
          <a:p>
            <a:endParaRPr lang="fr-CH" dirty="0"/>
          </a:p>
        </p:txBody>
      </p:sp>
      <p:sp>
        <p:nvSpPr>
          <p:cNvPr id="5" name="Rounded Rectangle 4"/>
          <p:cNvSpPr/>
          <p:nvPr/>
        </p:nvSpPr>
        <p:spPr>
          <a:xfrm>
            <a:off x="545101" y="3412096"/>
            <a:ext cx="2656573" cy="866274"/>
          </a:xfrm>
          <a:prstGeom prst="roundRect">
            <a:avLst/>
          </a:prstGeom>
          <a:solidFill>
            <a:srgbClr val="02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Components</a:t>
            </a:r>
            <a:endParaRPr lang="fr-CH" dirty="0"/>
          </a:p>
        </p:txBody>
      </p:sp>
      <p:sp>
        <p:nvSpPr>
          <p:cNvPr id="6" name="Oval 5"/>
          <p:cNvSpPr/>
          <p:nvPr/>
        </p:nvSpPr>
        <p:spPr>
          <a:xfrm>
            <a:off x="6379517" y="2288966"/>
            <a:ext cx="1508180" cy="1232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fr-CH" dirty="0"/>
          </a:p>
        </p:txBody>
      </p:sp>
      <p:sp>
        <p:nvSpPr>
          <p:cNvPr id="7" name="Oval 6"/>
          <p:cNvSpPr/>
          <p:nvPr/>
        </p:nvSpPr>
        <p:spPr>
          <a:xfrm>
            <a:off x="9124749" y="3416968"/>
            <a:ext cx="1838426" cy="1501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Mutations</a:t>
            </a:r>
            <a:endParaRPr lang="fr-CH" dirty="0"/>
          </a:p>
        </p:txBody>
      </p:sp>
      <p:sp>
        <p:nvSpPr>
          <p:cNvPr id="8" name="Oval 7"/>
          <p:cNvSpPr/>
          <p:nvPr/>
        </p:nvSpPr>
        <p:spPr>
          <a:xfrm>
            <a:off x="6506677" y="4515549"/>
            <a:ext cx="1270535" cy="1188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fr-CH" dirty="0"/>
          </a:p>
        </p:txBody>
      </p:sp>
      <p:sp>
        <p:nvSpPr>
          <p:cNvPr id="9" name="Rounded Rectangle 8"/>
          <p:cNvSpPr/>
          <p:nvPr/>
        </p:nvSpPr>
        <p:spPr>
          <a:xfrm>
            <a:off x="3994484" y="1963554"/>
            <a:ext cx="6968692" cy="4206240"/>
          </a:xfrm>
          <a:prstGeom prst="roundRect">
            <a:avLst/>
          </a:prstGeom>
          <a:noFill/>
          <a:ln w="28575">
            <a:solidFill>
              <a:srgbClr val="026E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/>
          <p:cNvSpPr txBox="1"/>
          <p:nvPr/>
        </p:nvSpPr>
        <p:spPr>
          <a:xfrm>
            <a:off x="9598269" y="159422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Vuex</a:t>
            </a:r>
            <a:endParaRPr lang="fr-CH" dirty="0"/>
          </a:p>
        </p:txBody>
      </p:sp>
      <p:cxnSp>
        <p:nvCxnSpPr>
          <p:cNvPr id="12" name="Elbow Connector 11"/>
          <p:cNvCxnSpPr>
            <a:stCxn id="5" idx="0"/>
            <a:endCxn id="6" idx="2"/>
          </p:cNvCxnSpPr>
          <p:nvPr/>
        </p:nvCxnSpPr>
        <p:spPr>
          <a:xfrm rot="5400000" flipH="1" flipV="1">
            <a:off x="3872896" y="905476"/>
            <a:ext cx="507113" cy="45061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6"/>
            <a:endCxn id="7" idx="0"/>
          </p:cNvCxnSpPr>
          <p:nvPr/>
        </p:nvCxnSpPr>
        <p:spPr>
          <a:xfrm>
            <a:off x="7887697" y="2904983"/>
            <a:ext cx="2156265" cy="5119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4"/>
            <a:endCxn id="8" idx="6"/>
          </p:cNvCxnSpPr>
          <p:nvPr/>
        </p:nvCxnSpPr>
        <p:spPr>
          <a:xfrm rot="5400000">
            <a:off x="8814986" y="3880735"/>
            <a:ext cx="191202" cy="22667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1183904" y="2485567"/>
            <a:ext cx="263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</a:t>
            </a:r>
            <a:r>
              <a:rPr lang="en-US" dirty="0" err="1" smtClean="0"/>
              <a:t>l’execution</a:t>
            </a:r>
            <a:endParaRPr lang="fr-CH" dirty="0"/>
          </a:p>
        </p:txBody>
      </p:sp>
      <p:sp>
        <p:nvSpPr>
          <p:cNvPr id="21" name="Oval 20"/>
          <p:cNvSpPr/>
          <p:nvPr/>
        </p:nvSpPr>
        <p:spPr>
          <a:xfrm>
            <a:off x="6535553" y="500514"/>
            <a:ext cx="1155031" cy="1074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cxnSp>
        <p:nvCxnSpPr>
          <p:cNvPr id="23" name="Straight Arrow Connector 22"/>
          <p:cNvCxnSpPr>
            <a:stCxn id="21" idx="4"/>
            <a:endCxn id="6" idx="0"/>
          </p:cNvCxnSpPr>
          <p:nvPr/>
        </p:nvCxnSpPr>
        <p:spPr>
          <a:xfrm>
            <a:off x="7113069" y="1574972"/>
            <a:ext cx="20538" cy="7139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30245" y="2509167"/>
            <a:ext cx="2685351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la modification</a:t>
            </a:r>
            <a:endParaRPr lang="fr-CH" dirty="0"/>
          </a:p>
        </p:txBody>
      </p:sp>
      <p:sp>
        <p:nvSpPr>
          <p:cNvPr id="25" name="TextBox 24"/>
          <p:cNvSpPr txBox="1"/>
          <p:nvPr/>
        </p:nvSpPr>
        <p:spPr>
          <a:xfrm>
            <a:off x="8394375" y="5085754"/>
            <a:ext cx="14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Modifie</a:t>
            </a:r>
            <a:endParaRPr lang="fr-CH" dirty="0"/>
          </a:p>
        </p:txBody>
      </p:sp>
      <p:sp>
        <p:nvSpPr>
          <p:cNvPr id="26" name="TextBox 25"/>
          <p:cNvSpPr txBox="1"/>
          <p:nvPr/>
        </p:nvSpPr>
        <p:spPr>
          <a:xfrm>
            <a:off x="116345" y="5097939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Demande</a:t>
            </a:r>
            <a:r>
              <a:rPr lang="en-US" dirty="0" smtClean="0"/>
              <a:t> </a:t>
            </a:r>
            <a:r>
              <a:rPr lang="en-US" dirty="0" err="1" smtClean="0"/>
              <a:t>l’état</a:t>
            </a:r>
            <a:r>
              <a:rPr lang="en-US" dirty="0" smtClean="0"/>
              <a:t> du state (</a:t>
            </a:r>
            <a:r>
              <a:rPr lang="en-US" dirty="0" err="1" smtClean="0"/>
              <a:t>réactif</a:t>
            </a:r>
            <a:r>
              <a:rPr lang="en-US" dirty="0" smtClean="0"/>
              <a:t>)</a:t>
            </a:r>
            <a:endParaRPr lang="fr-CH" dirty="0"/>
          </a:p>
        </p:txBody>
      </p:sp>
      <p:sp>
        <p:nvSpPr>
          <p:cNvPr id="28" name="Oval 27"/>
          <p:cNvSpPr/>
          <p:nvPr/>
        </p:nvSpPr>
        <p:spPr>
          <a:xfrm>
            <a:off x="4239927" y="4428514"/>
            <a:ext cx="1434164" cy="1365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getters</a:t>
            </a:r>
            <a:endParaRPr lang="fr-CH" dirty="0"/>
          </a:p>
        </p:txBody>
      </p:sp>
      <p:cxnSp>
        <p:nvCxnSpPr>
          <p:cNvPr id="37" name="Elbow Connector 36"/>
          <p:cNvCxnSpPr>
            <a:stCxn id="5" idx="2"/>
            <a:endCxn id="28" idx="2"/>
          </p:cNvCxnSpPr>
          <p:nvPr/>
        </p:nvCxnSpPr>
        <p:spPr>
          <a:xfrm rot="16200000" flipH="1">
            <a:off x="2640213" y="3511544"/>
            <a:ext cx="832888" cy="2366539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8" idx="6"/>
            <a:endCxn id="8" idx="2"/>
          </p:cNvCxnSpPr>
          <p:nvPr/>
        </p:nvCxnSpPr>
        <p:spPr>
          <a:xfrm flipV="1">
            <a:off x="5674091" y="5109711"/>
            <a:ext cx="832586" cy="1547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20" grpId="0"/>
      <p:bldP spid="21" grpId="0" animBg="1"/>
      <p:bldP spid="24" grpId="0"/>
      <p:bldP spid="25" grpId="0"/>
      <p:bldP spid="26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760017" cy="866274"/>
          </a:xfrm>
        </p:spPr>
        <p:txBody>
          <a:bodyPr/>
          <a:lstStyle/>
          <a:p>
            <a:pPr algn="l"/>
            <a:r>
              <a:rPr lang="en-US" sz="5400" dirty="0" smtClean="0"/>
              <a:t> Contexte</a:t>
            </a:r>
            <a:endParaRPr lang="fr-CH" sz="5400" i="1" dirty="0"/>
          </a:p>
        </p:txBody>
      </p:sp>
      <p:cxnSp>
        <p:nvCxnSpPr>
          <p:cNvPr id="5" name="Straight Arrow Connector 4"/>
          <p:cNvCxnSpPr>
            <a:stCxn id="12" idx="6"/>
            <a:endCxn id="10" idx="2"/>
          </p:cNvCxnSpPr>
          <p:nvPr/>
        </p:nvCxnSpPr>
        <p:spPr>
          <a:xfrm flipV="1">
            <a:off x="5657527" y="2208603"/>
            <a:ext cx="3118585" cy="1288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6"/>
            <a:endCxn id="11" idx="2"/>
          </p:cNvCxnSpPr>
          <p:nvPr/>
        </p:nvCxnSpPr>
        <p:spPr>
          <a:xfrm>
            <a:off x="5657527" y="3496841"/>
            <a:ext cx="3181148" cy="1426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185048">
            <a:off x="6561538" y="254036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/…</a:t>
            </a:r>
            <a:endParaRPr lang="fr-CH" dirty="0"/>
          </a:p>
        </p:txBody>
      </p:sp>
      <p:sp>
        <p:nvSpPr>
          <p:cNvPr id="9" name="TextBox 8"/>
          <p:cNvSpPr txBox="1"/>
          <p:nvPr/>
        </p:nvSpPr>
        <p:spPr>
          <a:xfrm rot="1568273">
            <a:off x="6542139" y="40695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endParaRPr lang="fr-CH" dirty="0"/>
          </a:p>
        </p:txBody>
      </p:sp>
      <p:sp>
        <p:nvSpPr>
          <p:cNvPr id="10" name="Oval 9"/>
          <p:cNvSpPr/>
          <p:nvPr/>
        </p:nvSpPr>
        <p:spPr>
          <a:xfrm>
            <a:off x="8776112" y="1725553"/>
            <a:ext cx="1318661" cy="96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fr-CH" dirty="0"/>
          </a:p>
        </p:txBody>
      </p:sp>
      <p:sp>
        <p:nvSpPr>
          <p:cNvPr id="11" name="Oval 10"/>
          <p:cNvSpPr/>
          <p:nvPr/>
        </p:nvSpPr>
        <p:spPr>
          <a:xfrm>
            <a:off x="8838675" y="4413554"/>
            <a:ext cx="1193533" cy="102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Vue</a:t>
            </a:r>
            <a:r>
              <a:rPr lang="en-US" dirty="0" smtClean="0"/>
              <a:t> SPA</a:t>
            </a:r>
            <a:endParaRPr lang="fr-CH" dirty="0"/>
          </a:p>
        </p:txBody>
      </p:sp>
      <p:sp>
        <p:nvSpPr>
          <p:cNvPr id="12" name="Oval 11"/>
          <p:cNvSpPr/>
          <p:nvPr/>
        </p:nvSpPr>
        <p:spPr>
          <a:xfrm>
            <a:off x="4213737" y="2832697"/>
            <a:ext cx="1443790" cy="13282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</a:t>
            </a:r>
          </a:p>
          <a:p>
            <a:pPr algn="ctr"/>
            <a:r>
              <a:rPr lang="en-US" dirty="0" smtClean="0"/>
              <a:t>Server</a:t>
            </a:r>
            <a:endParaRPr lang="fr-CH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78983" y="2858551"/>
            <a:ext cx="2187475" cy="4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78983" y="3604661"/>
            <a:ext cx="2271783" cy="123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40910" y="3885466"/>
            <a:ext cx="2017585" cy="491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00947" y="4035485"/>
            <a:ext cx="1436305" cy="7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69412" y="2270017"/>
            <a:ext cx="1281354" cy="684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6420" y="3052622"/>
            <a:ext cx="1629804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requests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710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8308</TotalTime>
  <Words>589</Words>
  <Application>Microsoft Office PowerPoint</Application>
  <PresentationFormat>Widescreen</PresentationFormat>
  <Paragraphs>195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Wingdings 3</vt:lpstr>
      <vt:lpstr>Ion</vt:lpstr>
      <vt:lpstr>Shoot4stats</vt:lpstr>
      <vt:lpstr> Sommaire</vt:lpstr>
      <vt:lpstr> Introduction</vt:lpstr>
      <vt:lpstr> Rôles lors du développement</vt:lpstr>
      <vt:lpstr>Technologies utilisées</vt:lpstr>
      <vt:lpstr> VueJS</vt:lpstr>
      <vt:lpstr> VueRouter</vt:lpstr>
      <vt:lpstr> Vuex</vt:lpstr>
      <vt:lpstr> Contexte</vt:lpstr>
      <vt:lpstr> Zoom sur l’API</vt:lpstr>
      <vt:lpstr> Zoom sur Vue</vt:lpstr>
      <vt:lpstr> Processus d’authentification frontend</vt:lpstr>
      <vt:lpstr>PowerPoint Presentation</vt:lpstr>
      <vt:lpstr>Composants principaux</vt:lpstr>
      <vt:lpstr> EditShoot</vt:lpstr>
      <vt:lpstr> Dashboard</vt:lpstr>
      <vt:lpstr> Design</vt:lpstr>
      <vt:lpstr> Améliorations</vt:lpstr>
      <vt:lpstr> Problèmes rencontrés</vt:lpstr>
      <vt:lpstr> Problèmes rencontrés</vt:lpstr>
      <vt:lpstr> Erreurs Restantes</vt:lpstr>
      <vt:lpstr>Remerciements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Shoot4stats</dc:title>
  <dc:creator>Bonjour Mickael</dc:creator>
  <cp:lastModifiedBy>Bonjour Mickael</cp:lastModifiedBy>
  <cp:revision>124</cp:revision>
  <dcterms:created xsi:type="dcterms:W3CDTF">2017-04-19T09:19:58Z</dcterms:created>
  <dcterms:modified xsi:type="dcterms:W3CDTF">2017-04-28T11:20:39Z</dcterms:modified>
</cp:coreProperties>
</file>