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73" r:id="rId4"/>
    <p:sldId id="259" r:id="rId5"/>
    <p:sldId id="264" r:id="rId6"/>
    <p:sldId id="265" r:id="rId7"/>
    <p:sldId id="274" r:id="rId8"/>
    <p:sldId id="276" r:id="rId9"/>
    <p:sldId id="284" r:id="rId10"/>
    <p:sldId id="266" r:id="rId11"/>
    <p:sldId id="277" r:id="rId12"/>
    <p:sldId id="260" r:id="rId13"/>
    <p:sldId id="267" r:id="rId14"/>
    <p:sldId id="290" r:id="rId15"/>
    <p:sldId id="268" r:id="rId16"/>
    <p:sldId id="278" r:id="rId17"/>
    <p:sldId id="279" r:id="rId18"/>
    <p:sldId id="261" r:id="rId19"/>
    <p:sldId id="269" r:id="rId20"/>
    <p:sldId id="281" r:id="rId21"/>
    <p:sldId id="280" r:id="rId22"/>
    <p:sldId id="291" r:id="rId23"/>
    <p:sldId id="282" r:id="rId24"/>
    <p:sldId id="283" r:id="rId25"/>
    <p:sldId id="270" r:id="rId26"/>
    <p:sldId id="285" r:id="rId27"/>
    <p:sldId id="286" r:id="rId28"/>
    <p:sldId id="262" r:id="rId29"/>
    <p:sldId id="271" r:id="rId30"/>
    <p:sldId id="272" r:id="rId31"/>
    <p:sldId id="263" r:id="rId32"/>
    <p:sldId id="288" r:id="rId33"/>
    <p:sldId id="292" r:id="rId34"/>
    <p:sldId id="294" r:id="rId35"/>
    <p:sldId id="293" r:id="rId36"/>
    <p:sldId id="289" r:id="rId37"/>
  </p:sldIdLst>
  <p:sldSz cx="12192000" cy="6858000"/>
  <p:notesSz cx="7104063"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kael Bonjour" initials="MB" lastIdx="2" clrIdx="0">
    <p:extLst>
      <p:ext uri="{19B8F6BF-5375-455C-9EA6-DF929625EA0E}">
        <p15:presenceInfo xmlns:p15="http://schemas.microsoft.com/office/powerpoint/2012/main" userId="168370e08c0202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85429" autoAdjust="0"/>
  </p:normalViewPr>
  <p:slideViewPr>
    <p:cSldViewPr snapToGrid="0">
      <p:cViewPr varScale="1">
        <p:scale>
          <a:sx n="97" d="100"/>
          <a:sy n="97" d="100"/>
        </p:scale>
        <p:origin x="8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19T00:21:12.096" idx="1">
    <p:pos x="1914" y="1666"/>
    <p:text>à modifier ou spécifier</p:text>
    <p:extLst>
      <p:ext uri="{C676402C-5697-4E1C-873F-D02D1690AC5C}">
        <p15:threadingInfo xmlns:p15="http://schemas.microsoft.com/office/powerpoint/2012/main" timeZoneBias="-120"/>
      </p:ext>
    </p:extLst>
  </p:cm>
  <p:cm authorId="1" dt="2020-08-19T00:21:20.467" idx="2">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CH"/>
          </a:p>
        </p:txBody>
      </p:sp>
      <p:sp>
        <p:nvSpPr>
          <p:cNvPr id="3" name="Espace réservé de la date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885FA97B-C4FE-4B09-A82B-41CAFA406B7F}" type="datetimeFigureOut">
              <a:rPr lang="en-CH" smtClean="0"/>
              <a:t>21/08/2020</a:t>
            </a:fld>
            <a:endParaRPr lang="en-CH"/>
          </a:p>
        </p:txBody>
      </p:sp>
      <p:sp>
        <p:nvSpPr>
          <p:cNvPr id="4" name="Espace réservé de l'image des diapositives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CH"/>
          </a:p>
        </p:txBody>
      </p:sp>
      <p:sp>
        <p:nvSpPr>
          <p:cNvPr id="5" name="Espace réservé des not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H"/>
          </a:p>
        </p:txBody>
      </p:sp>
      <p:sp>
        <p:nvSpPr>
          <p:cNvPr id="6" name="Espace réservé du pied de page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CH"/>
          </a:p>
        </p:txBody>
      </p:sp>
      <p:sp>
        <p:nvSpPr>
          <p:cNvPr id="7" name="Espace réservé du numéro de diapositive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E6C7026F-F64B-4761-9E04-46EBD28B6971}" type="slidenum">
              <a:rPr lang="en-CH" smtClean="0"/>
              <a:t>‹N°›</a:t>
            </a:fld>
            <a:endParaRPr lang="en-CH"/>
          </a:p>
        </p:txBody>
      </p:sp>
    </p:spTree>
    <p:extLst>
      <p:ext uri="{BB962C8B-B14F-4D97-AF65-F5344CB8AC3E}">
        <p14:creationId xmlns:p14="http://schemas.microsoft.com/office/powerpoint/2010/main" val="823694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Contribution : Ce travail permet de mettre rn avant une primitive cryptographique permettant d’autres propriétés que celles données par PGP et S/MIME tout en simplifiant l’utilisation de système de messagerie sécurisée. En effet, l’utilisation de PGP et S/MIME n’est pas très simple actuellement. Il a aussi pour but de prouver son utilisation dans un cas simplifié de chiffrement et signature d’emails. Ceci afin de voir si d’autres solutions  serait viable par rapport à PGP et S/MIME et d’autres implémentations.</a:t>
            </a:r>
          </a:p>
          <a:p>
            <a:r>
              <a:rPr lang="fr-CH" dirty="0"/>
              <a:t>Déroulement : Recherches et analyses de primitives avec propriétés intéressantes basées sur l’ID, mise en place d’une architecture de protocole et implémentation de celle-ci.</a:t>
            </a:r>
          </a:p>
        </p:txBody>
      </p:sp>
      <p:sp>
        <p:nvSpPr>
          <p:cNvPr id="4" name="Espace réservé du numéro de diapositive 3"/>
          <p:cNvSpPr>
            <a:spLocks noGrp="1"/>
          </p:cNvSpPr>
          <p:nvPr>
            <p:ph type="sldNum" sz="quarter" idx="5"/>
          </p:nvPr>
        </p:nvSpPr>
        <p:spPr/>
        <p:txBody>
          <a:bodyPr/>
          <a:lstStyle/>
          <a:p>
            <a:fld id="{E6C7026F-F64B-4761-9E04-46EBD28B6971}" type="slidenum">
              <a:rPr lang="en-CH" smtClean="0"/>
              <a:t>3</a:t>
            </a:fld>
            <a:endParaRPr lang="en-CH"/>
          </a:p>
        </p:txBody>
      </p:sp>
    </p:spTree>
    <p:extLst>
      <p:ext uri="{BB962C8B-B14F-4D97-AF65-F5344CB8AC3E}">
        <p14:creationId xmlns:p14="http://schemas.microsoft.com/office/powerpoint/2010/main" val="805249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Peut-être mise en place d’une sérialisation du message avec pièces jointes au sein du message etc…</a:t>
            </a:r>
          </a:p>
        </p:txBody>
      </p:sp>
      <p:sp>
        <p:nvSpPr>
          <p:cNvPr id="4" name="Espace réservé du numéro de diapositive 3"/>
          <p:cNvSpPr>
            <a:spLocks noGrp="1"/>
          </p:cNvSpPr>
          <p:nvPr>
            <p:ph type="sldNum" sz="quarter" idx="5"/>
          </p:nvPr>
        </p:nvSpPr>
        <p:spPr/>
        <p:txBody>
          <a:bodyPr/>
          <a:lstStyle/>
          <a:p>
            <a:fld id="{E6C7026F-F64B-4761-9E04-46EBD28B6971}" type="slidenum">
              <a:rPr lang="en-CH" smtClean="0"/>
              <a:t>30</a:t>
            </a:fld>
            <a:endParaRPr lang="en-CH"/>
          </a:p>
        </p:txBody>
      </p:sp>
    </p:spTree>
    <p:extLst>
      <p:ext uri="{BB962C8B-B14F-4D97-AF65-F5344CB8AC3E}">
        <p14:creationId xmlns:p14="http://schemas.microsoft.com/office/powerpoint/2010/main" val="154215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Travaux futurs pour aboutir à un système sécurisé et complet, mise en place de KGC globaux répliqués ou par domaine / région / TLD, …</a:t>
            </a:r>
          </a:p>
        </p:txBody>
      </p:sp>
      <p:sp>
        <p:nvSpPr>
          <p:cNvPr id="4" name="Espace réservé du numéro de diapositive 3"/>
          <p:cNvSpPr>
            <a:spLocks noGrp="1"/>
          </p:cNvSpPr>
          <p:nvPr>
            <p:ph type="sldNum" sz="quarter" idx="5"/>
          </p:nvPr>
        </p:nvSpPr>
        <p:spPr/>
        <p:txBody>
          <a:bodyPr/>
          <a:lstStyle/>
          <a:p>
            <a:fld id="{E6C7026F-F64B-4761-9E04-46EBD28B6971}" type="slidenum">
              <a:rPr lang="en-CH" smtClean="0"/>
              <a:t>31</a:t>
            </a:fld>
            <a:endParaRPr lang="en-CH"/>
          </a:p>
        </p:txBody>
      </p:sp>
    </p:spTree>
    <p:extLst>
      <p:ext uri="{BB962C8B-B14F-4D97-AF65-F5344CB8AC3E}">
        <p14:creationId xmlns:p14="http://schemas.microsoft.com/office/powerpoint/2010/main" val="1810364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Taille pour chaque destinataire en plus env. :  1.1 ko (pour PGP c’est plus 300bytes) mais pas de signature sur la clé</a:t>
            </a:r>
          </a:p>
          <a:p>
            <a:endParaRPr lang="fr-FR" dirty="0"/>
          </a:p>
          <a:p>
            <a:r>
              <a:rPr lang="fr-FR" dirty="0"/>
              <a:t>Peut-être il faudrait repenser la construction et plus s’inspirer de PGP pour la construction de la signature et du message, dans tout les cas par destinataire au minimum avec cette primitive la taille par destinataire sera de 9ko</a:t>
            </a:r>
          </a:p>
        </p:txBody>
      </p:sp>
      <p:sp>
        <p:nvSpPr>
          <p:cNvPr id="4" name="Espace réservé du numéro de diapositive 3"/>
          <p:cNvSpPr>
            <a:spLocks noGrp="1"/>
          </p:cNvSpPr>
          <p:nvPr>
            <p:ph type="sldNum" sz="quarter" idx="5"/>
          </p:nvPr>
        </p:nvSpPr>
        <p:spPr/>
        <p:txBody>
          <a:bodyPr/>
          <a:lstStyle/>
          <a:p>
            <a:fld id="{E6C7026F-F64B-4761-9E04-46EBD28B6971}" type="slidenum">
              <a:rPr lang="en-CH" smtClean="0"/>
              <a:t>32</a:t>
            </a:fld>
            <a:endParaRPr lang="en-CH"/>
          </a:p>
        </p:txBody>
      </p:sp>
    </p:spTree>
    <p:extLst>
      <p:ext uri="{BB962C8B-B14F-4D97-AF65-F5344CB8AC3E}">
        <p14:creationId xmlns:p14="http://schemas.microsoft.com/office/powerpoint/2010/main" val="1424552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que ce travail soit réellement plus complet il faut retravailler la construction et essayer de rapprocher de PGP ou de trouver un autre moyen pour l’envoi à de multiples destinataires. En effet, la construction actuelle n’est pas optimale et ne permet peut-être pas d’avoir une bonne gestion des multiples destinataires.</a:t>
            </a:r>
          </a:p>
          <a:p>
            <a:r>
              <a:rPr lang="fr-FR" dirty="0"/>
              <a:t>Donc il faudrait retravailler la construction de la signature, bien qu’une signature de la clé pourrait être correcte. (</a:t>
            </a:r>
            <a:r>
              <a:rPr lang="fr-FR" dirty="0" err="1"/>
              <a:t>Encrypt</a:t>
            </a:r>
            <a:r>
              <a:rPr lang="fr-FR" dirty="0"/>
              <a:t>-the-</a:t>
            </a:r>
            <a:r>
              <a:rPr lang="fr-FR" dirty="0" err="1"/>
              <a:t>Sign</a:t>
            </a:r>
            <a:r>
              <a:rPr lang="fr-FR" dirty="0"/>
              <a:t> vs </a:t>
            </a:r>
            <a:r>
              <a:rPr lang="fr-FR" dirty="0" err="1"/>
              <a:t>Sign-then-Encrypt</a:t>
            </a:r>
            <a:r>
              <a:rPr lang="fr-FR" dirty="0"/>
              <a:t>)</a:t>
            </a:r>
          </a:p>
          <a:p>
            <a:r>
              <a:rPr lang="fr-FR" dirty="0"/>
              <a:t>-&gt; Je m’en veux de pas avoir fait suffisamment de recherches à ce sujet, j’aurais dû me rendre compte que la plupart du temp le </a:t>
            </a:r>
            <a:r>
              <a:rPr lang="fr-FR" dirty="0" err="1"/>
              <a:t>sign-then-encrypt</a:t>
            </a:r>
            <a:r>
              <a:rPr lang="fr-FR" dirty="0"/>
              <a:t> est utilisé et aurait dû l’utiliser aussi, pas que ma construction soit mauvaise à mon avis, mais elle aurait pu être plus « standard » (On a vu les problème amené à cause de ça (</a:t>
            </a:r>
            <a:r>
              <a:rPr lang="fr-FR"/>
              <a:t>entres autres) dans PGP pour EFAIL.</a:t>
            </a:r>
            <a:endParaRPr lang="fr-FR" dirty="0"/>
          </a:p>
        </p:txBody>
      </p:sp>
      <p:sp>
        <p:nvSpPr>
          <p:cNvPr id="4" name="Espace réservé du numéro de diapositive 3"/>
          <p:cNvSpPr>
            <a:spLocks noGrp="1"/>
          </p:cNvSpPr>
          <p:nvPr>
            <p:ph type="sldNum" sz="quarter" idx="5"/>
          </p:nvPr>
        </p:nvSpPr>
        <p:spPr/>
        <p:txBody>
          <a:bodyPr/>
          <a:lstStyle/>
          <a:p>
            <a:fld id="{E6C7026F-F64B-4761-9E04-46EBD28B6971}" type="slidenum">
              <a:rPr lang="en-CH" smtClean="0"/>
              <a:t>34</a:t>
            </a:fld>
            <a:endParaRPr lang="en-CH"/>
          </a:p>
        </p:txBody>
      </p:sp>
    </p:spTree>
    <p:extLst>
      <p:ext uri="{BB962C8B-B14F-4D97-AF65-F5344CB8AC3E}">
        <p14:creationId xmlns:p14="http://schemas.microsoft.com/office/powerpoint/2010/main" val="2979447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Prise en charge (Google -&gt; G-Suite)</a:t>
            </a:r>
          </a:p>
          <a:p>
            <a:endParaRPr lang="fr-FR" dirty="0"/>
          </a:p>
        </p:txBody>
      </p:sp>
      <p:sp>
        <p:nvSpPr>
          <p:cNvPr id="4" name="Espace réservé du numéro de diapositive 3"/>
          <p:cNvSpPr>
            <a:spLocks noGrp="1"/>
          </p:cNvSpPr>
          <p:nvPr>
            <p:ph type="sldNum" sz="quarter" idx="5"/>
          </p:nvPr>
        </p:nvSpPr>
        <p:spPr/>
        <p:txBody>
          <a:bodyPr/>
          <a:lstStyle/>
          <a:p>
            <a:fld id="{E6C7026F-F64B-4761-9E04-46EBD28B6971}" type="slidenum">
              <a:rPr lang="en-CH" smtClean="0"/>
              <a:t>5</a:t>
            </a:fld>
            <a:endParaRPr lang="en-CH"/>
          </a:p>
        </p:txBody>
      </p:sp>
    </p:spTree>
    <p:extLst>
      <p:ext uri="{BB962C8B-B14F-4D97-AF65-F5344CB8AC3E}">
        <p14:creationId xmlns:p14="http://schemas.microsoft.com/office/powerpoint/2010/main" val="3469290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Sécurité forte à définir ou à modifier</a:t>
            </a:r>
          </a:p>
          <a:p>
            <a:r>
              <a:rPr lang="fr-FR" dirty="0"/>
              <a:t>- Utilisation globale -&gt; possibilité de chiffrer des documents et autres</a:t>
            </a:r>
          </a:p>
        </p:txBody>
      </p:sp>
      <p:sp>
        <p:nvSpPr>
          <p:cNvPr id="4" name="Espace réservé du numéro de diapositive 3"/>
          <p:cNvSpPr>
            <a:spLocks noGrp="1"/>
          </p:cNvSpPr>
          <p:nvPr>
            <p:ph type="sldNum" sz="quarter" idx="5"/>
          </p:nvPr>
        </p:nvSpPr>
        <p:spPr/>
        <p:txBody>
          <a:bodyPr/>
          <a:lstStyle/>
          <a:p>
            <a:fld id="{E6C7026F-F64B-4761-9E04-46EBD28B6971}" type="slidenum">
              <a:rPr lang="en-CH" smtClean="0"/>
              <a:t>6</a:t>
            </a:fld>
            <a:endParaRPr lang="en-CH"/>
          </a:p>
        </p:txBody>
      </p:sp>
    </p:spTree>
    <p:extLst>
      <p:ext uri="{BB962C8B-B14F-4D97-AF65-F5344CB8AC3E}">
        <p14:creationId xmlns:p14="http://schemas.microsoft.com/office/powerpoint/2010/main" val="2266062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6C7026F-F64B-4761-9E04-46EBD28B6971}" type="slidenum">
              <a:rPr lang="en-CH" smtClean="0"/>
              <a:t>8</a:t>
            </a:fld>
            <a:endParaRPr lang="en-CH"/>
          </a:p>
        </p:txBody>
      </p:sp>
    </p:spTree>
    <p:extLst>
      <p:ext uri="{BB962C8B-B14F-4D97-AF65-F5344CB8AC3E}">
        <p14:creationId xmlns:p14="http://schemas.microsoft.com/office/powerpoint/2010/main" val="3092335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Présenter les différentes attaques sur PGP et SMIME -&gt; EFAIL, </a:t>
            </a:r>
            <a:r>
              <a:rPr lang="fr-FR" dirty="0" err="1"/>
              <a:t>webmail</a:t>
            </a:r>
            <a:r>
              <a:rPr lang="fr-FR" dirty="0"/>
              <a:t> et simplicité d’utilisation</a:t>
            </a:r>
          </a:p>
        </p:txBody>
      </p:sp>
      <p:sp>
        <p:nvSpPr>
          <p:cNvPr id="4" name="Espace réservé du numéro de diapositive 3"/>
          <p:cNvSpPr>
            <a:spLocks noGrp="1"/>
          </p:cNvSpPr>
          <p:nvPr>
            <p:ph type="sldNum" sz="quarter" idx="5"/>
          </p:nvPr>
        </p:nvSpPr>
        <p:spPr/>
        <p:txBody>
          <a:bodyPr/>
          <a:lstStyle/>
          <a:p>
            <a:fld id="{E6C7026F-F64B-4761-9E04-46EBD28B6971}" type="slidenum">
              <a:rPr lang="en-CH" smtClean="0"/>
              <a:t>9</a:t>
            </a:fld>
            <a:endParaRPr lang="en-CH"/>
          </a:p>
        </p:txBody>
      </p:sp>
    </p:spTree>
    <p:extLst>
      <p:ext uri="{BB962C8B-B14F-4D97-AF65-F5344CB8AC3E}">
        <p14:creationId xmlns:p14="http://schemas.microsoft.com/office/powerpoint/2010/main" val="3094928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Ici mettre des exemples (schémas et commentaires)</a:t>
            </a:r>
          </a:p>
        </p:txBody>
      </p:sp>
      <p:sp>
        <p:nvSpPr>
          <p:cNvPr id="4" name="Espace réservé du numéro de diapositive 3"/>
          <p:cNvSpPr>
            <a:spLocks noGrp="1"/>
          </p:cNvSpPr>
          <p:nvPr>
            <p:ph type="sldNum" sz="quarter" idx="5"/>
          </p:nvPr>
        </p:nvSpPr>
        <p:spPr/>
        <p:txBody>
          <a:bodyPr/>
          <a:lstStyle/>
          <a:p>
            <a:fld id="{E6C7026F-F64B-4761-9E04-46EBD28B6971}" type="slidenum">
              <a:rPr lang="en-CH" smtClean="0"/>
              <a:t>15</a:t>
            </a:fld>
            <a:endParaRPr lang="en-CH"/>
          </a:p>
        </p:txBody>
      </p:sp>
    </p:spTree>
    <p:extLst>
      <p:ext uri="{BB962C8B-B14F-4D97-AF65-F5344CB8AC3E}">
        <p14:creationId xmlns:p14="http://schemas.microsoft.com/office/powerpoint/2010/main" val="1508902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6C7026F-F64B-4761-9E04-46EBD28B6971}" type="slidenum">
              <a:rPr lang="en-CH" smtClean="0"/>
              <a:t>16</a:t>
            </a:fld>
            <a:endParaRPr lang="en-CH"/>
          </a:p>
        </p:txBody>
      </p:sp>
    </p:spTree>
    <p:extLst>
      <p:ext uri="{BB962C8B-B14F-4D97-AF65-F5344CB8AC3E}">
        <p14:creationId xmlns:p14="http://schemas.microsoft.com/office/powerpoint/2010/main" val="3452182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RELIC – </a:t>
            </a:r>
            <a:r>
              <a:rPr lang="fr-FR" dirty="0" err="1"/>
              <a:t>Really</a:t>
            </a:r>
            <a:r>
              <a:rPr lang="fr-FR" dirty="0"/>
              <a:t> Efficient </a:t>
            </a:r>
            <a:r>
              <a:rPr lang="fr-FR" dirty="0" err="1"/>
              <a:t>Cryptography</a:t>
            </a:r>
            <a:r>
              <a:rPr lang="fr-FR" dirty="0"/>
              <a:t> </a:t>
            </a:r>
            <a:r>
              <a:rPr lang="fr-FR" dirty="0" err="1"/>
              <a:t>library</a:t>
            </a:r>
            <a:r>
              <a:rPr lang="fr-FR" dirty="0"/>
              <a:t>, La plus adéquate pour des recherches ou des </a:t>
            </a:r>
            <a:r>
              <a:rPr lang="fr-FR" dirty="0" err="1"/>
              <a:t>POCs</a:t>
            </a:r>
            <a:r>
              <a:rPr lang="fr-FR" dirty="0"/>
              <a:t>, permet d’utiliser beaucoup de primitives cryptographiques dont l’utilisation de </a:t>
            </a:r>
            <a:r>
              <a:rPr lang="fr-FR" dirty="0" err="1"/>
              <a:t>pairings</a:t>
            </a:r>
            <a:r>
              <a:rPr lang="fr-FR" dirty="0"/>
              <a:t>. Pas de documentation pour l’utiliser et se former mais des exemples sont présents, personnellement je me suis inspiré de l’exemple des BLS signatures pour l’utilisation des </a:t>
            </a:r>
            <a:r>
              <a:rPr lang="fr-FR" dirty="0" err="1"/>
              <a:t>pairings</a:t>
            </a:r>
            <a:r>
              <a:rPr lang="fr-FR" dirty="0"/>
              <a:t> et autres.</a:t>
            </a:r>
          </a:p>
          <a:p>
            <a:endParaRPr lang="fr-FR" dirty="0"/>
          </a:p>
          <a:p>
            <a:r>
              <a:rPr lang="fr-FR" dirty="0" err="1"/>
              <a:t>Binn</a:t>
            </a:r>
            <a:r>
              <a:rPr lang="fr-FR" dirty="0"/>
              <a:t> -&gt; Librairie permettant une sérialisation binaire pour la transmission de données structurées. </a:t>
            </a:r>
          </a:p>
        </p:txBody>
      </p:sp>
      <p:sp>
        <p:nvSpPr>
          <p:cNvPr id="4" name="Espace réservé du numéro de diapositive 3"/>
          <p:cNvSpPr>
            <a:spLocks noGrp="1"/>
          </p:cNvSpPr>
          <p:nvPr>
            <p:ph type="sldNum" sz="quarter" idx="5"/>
          </p:nvPr>
        </p:nvSpPr>
        <p:spPr/>
        <p:txBody>
          <a:bodyPr/>
          <a:lstStyle/>
          <a:p>
            <a:fld id="{E6C7026F-F64B-4761-9E04-46EBD28B6971}" type="slidenum">
              <a:rPr lang="en-CH" smtClean="0"/>
              <a:t>20</a:t>
            </a:fld>
            <a:endParaRPr lang="en-CH"/>
          </a:p>
        </p:txBody>
      </p:sp>
    </p:spTree>
    <p:extLst>
      <p:ext uri="{BB962C8B-B14F-4D97-AF65-F5344CB8AC3E}">
        <p14:creationId xmlns:p14="http://schemas.microsoft.com/office/powerpoint/2010/main" val="1561105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Besoin d’envoyer à chaque destinataire un </a:t>
            </a:r>
            <a:r>
              <a:rPr lang="fr-FR" dirty="0" err="1"/>
              <a:t>ciphertextKey</a:t>
            </a:r>
            <a:r>
              <a:rPr lang="fr-FR" dirty="0"/>
              <a:t> et une signature différente tandis que le </a:t>
            </a:r>
            <a:r>
              <a:rPr lang="fr-FR" dirty="0" err="1"/>
              <a:t>ciuphertextMessage</a:t>
            </a:r>
            <a:r>
              <a:rPr lang="fr-FR" dirty="0"/>
              <a:t> peut être global</a:t>
            </a:r>
          </a:p>
        </p:txBody>
      </p:sp>
      <p:sp>
        <p:nvSpPr>
          <p:cNvPr id="4" name="Espace réservé du numéro de diapositive 3"/>
          <p:cNvSpPr>
            <a:spLocks noGrp="1"/>
          </p:cNvSpPr>
          <p:nvPr>
            <p:ph type="sldNum" sz="quarter" idx="5"/>
          </p:nvPr>
        </p:nvSpPr>
        <p:spPr/>
        <p:txBody>
          <a:bodyPr/>
          <a:lstStyle/>
          <a:p>
            <a:fld id="{E6C7026F-F64B-4761-9E04-46EBD28B6971}" type="slidenum">
              <a:rPr lang="en-CH" smtClean="0"/>
              <a:t>22</a:t>
            </a:fld>
            <a:endParaRPr lang="en-CH"/>
          </a:p>
        </p:txBody>
      </p:sp>
    </p:spTree>
    <p:extLst>
      <p:ext uri="{BB962C8B-B14F-4D97-AF65-F5344CB8AC3E}">
        <p14:creationId xmlns:p14="http://schemas.microsoft.com/office/powerpoint/2010/main" val="3879766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dirty="0"/>
              <a:t>Modifiez le style du titre</a:t>
            </a:r>
            <a:endParaRPr lang="de-DE"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21.08.2020</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pic>
        <p:nvPicPr>
          <p:cNvPr id="10" name="Image 9">
            <a:extLst>
              <a:ext uri="{FF2B5EF4-FFF2-40B4-BE49-F238E27FC236}">
                <a16:creationId xmlns:a16="http://schemas.microsoft.com/office/drawing/2014/main" id="{F3F96885-4B92-40FA-B977-7D1B7DFB881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19656"/>
            <a:ext cx="3986899" cy="1205414"/>
          </a:xfrm>
          <a:prstGeom prst="rect">
            <a:avLst/>
          </a:prstGeom>
        </p:spPr>
      </p:pic>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21.08.2020</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de-DE"/>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21.08.2020</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21.08.2020</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pic>
        <p:nvPicPr>
          <p:cNvPr id="8" name="Graphique 7">
            <a:extLst>
              <a:ext uri="{FF2B5EF4-FFF2-40B4-BE49-F238E27FC236}">
                <a16:creationId xmlns:a16="http://schemas.microsoft.com/office/drawing/2014/main" id="{396774E1-E64D-434B-B674-C3CE7995844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53800" y="0"/>
            <a:ext cx="690289" cy="1438102"/>
          </a:xfrm>
          <a:prstGeom prst="rect">
            <a:avLst/>
          </a:prstGeom>
        </p:spPr>
      </p:pic>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de-DE"/>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de-DE" smtClean="0"/>
              <a:t>21.08.2020</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pic>
        <p:nvPicPr>
          <p:cNvPr id="8" name="Image 7">
            <a:extLst>
              <a:ext uri="{FF2B5EF4-FFF2-40B4-BE49-F238E27FC236}">
                <a16:creationId xmlns:a16="http://schemas.microsoft.com/office/drawing/2014/main" id="{6AF25D92-B413-4BC5-B21A-F4BB650D86A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19656"/>
            <a:ext cx="3986899" cy="1205414"/>
          </a:xfrm>
          <a:prstGeom prst="rect">
            <a:avLst/>
          </a:prstGeom>
        </p:spPr>
      </p:pic>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5" name="Espace réservé de la date 4"/>
          <p:cNvSpPr>
            <a:spLocks noGrp="1"/>
          </p:cNvSpPr>
          <p:nvPr>
            <p:ph type="dt" sz="half" idx="10"/>
          </p:nvPr>
        </p:nvSpPr>
        <p:spPr/>
        <p:txBody>
          <a:bodyPr/>
          <a:lstStyle/>
          <a:p>
            <a:fld id="{638941B0-F4D5-4460-BCAD-F7E2B41A8257}" type="datetimeFigureOut">
              <a:rPr lang="de-DE" smtClean="0"/>
              <a:t>21.08.2020</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de-DE"/>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7" name="Espace réservé de la date 6"/>
          <p:cNvSpPr>
            <a:spLocks noGrp="1"/>
          </p:cNvSpPr>
          <p:nvPr>
            <p:ph type="dt" sz="half" idx="10"/>
          </p:nvPr>
        </p:nvSpPr>
        <p:spPr/>
        <p:txBody>
          <a:bodyPr/>
          <a:lstStyle/>
          <a:p>
            <a:fld id="{638941B0-F4D5-4460-BCAD-F7E2B41A8257}" type="datetimeFigureOut">
              <a:rPr lang="de-DE" smtClean="0"/>
              <a:t>21.08.2020</a:t>
            </a:fld>
            <a:endParaRPr lang="de-DE"/>
          </a:p>
        </p:txBody>
      </p:sp>
      <p:sp>
        <p:nvSpPr>
          <p:cNvPr id="8" name="Espace réservé du pied de page 7"/>
          <p:cNvSpPr>
            <a:spLocks noGrp="1"/>
          </p:cNvSpPr>
          <p:nvPr>
            <p:ph type="ftr" sz="quarter" idx="11"/>
          </p:nvPr>
        </p:nvSpPr>
        <p:spPr/>
        <p:txBody>
          <a:bodyPr/>
          <a:lstStyle/>
          <a:p>
            <a:endParaRPr lang="de-DE"/>
          </a:p>
        </p:txBody>
      </p:sp>
      <p:sp>
        <p:nvSpPr>
          <p:cNvPr id="9" name="Espace réservé du numéro de diapositive 8"/>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e la date 2"/>
          <p:cNvSpPr>
            <a:spLocks noGrp="1"/>
          </p:cNvSpPr>
          <p:nvPr>
            <p:ph type="dt" sz="half" idx="10"/>
          </p:nvPr>
        </p:nvSpPr>
        <p:spPr/>
        <p:txBody>
          <a:bodyPr/>
          <a:lstStyle/>
          <a:p>
            <a:fld id="{638941B0-F4D5-4460-BCAD-F7E2B41A8257}" type="datetimeFigureOut">
              <a:rPr lang="de-DE" smtClean="0"/>
              <a:t>21.08.2020</a:t>
            </a:fld>
            <a:endParaRPr lang="de-DE"/>
          </a:p>
        </p:txBody>
      </p:sp>
      <p:sp>
        <p:nvSpPr>
          <p:cNvPr id="4" name="Espace réservé du pied de page 3"/>
          <p:cNvSpPr>
            <a:spLocks noGrp="1"/>
          </p:cNvSpPr>
          <p:nvPr>
            <p:ph type="ftr" sz="quarter" idx="11"/>
          </p:nvPr>
        </p:nvSpPr>
        <p:spPr/>
        <p:txBody>
          <a:bodyPr/>
          <a:lstStyle/>
          <a:p>
            <a:endParaRPr lang="de-DE"/>
          </a:p>
        </p:txBody>
      </p:sp>
      <p:sp>
        <p:nvSpPr>
          <p:cNvPr id="5" name="Espace réservé du numéro de diapositive 4"/>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de-DE" smtClean="0"/>
              <a:t>21.08.2020</a:t>
            </a:fld>
            <a:endParaRPr lang="de-DE"/>
          </a:p>
        </p:txBody>
      </p:sp>
      <p:sp>
        <p:nvSpPr>
          <p:cNvPr id="3" name="Espace réservé du pied de page 2"/>
          <p:cNvSpPr>
            <a:spLocks noGrp="1"/>
          </p:cNvSpPr>
          <p:nvPr>
            <p:ph type="ftr" sz="quarter" idx="11"/>
          </p:nvPr>
        </p:nvSpPr>
        <p:spPr/>
        <p:txBody>
          <a:bodyPr/>
          <a:lstStyle/>
          <a:p>
            <a:endParaRPr lang="de-DE"/>
          </a:p>
        </p:txBody>
      </p:sp>
      <p:sp>
        <p:nvSpPr>
          <p:cNvPr id="4" name="Espace réservé du numéro de diapositive 3"/>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de-DE"/>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de-DE" smtClean="0"/>
              <a:t>21.08.2020</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de-DE"/>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de-DE" smtClean="0"/>
              <a:t>21.08.2020</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de-DE"/>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de-DE" smtClean="0"/>
              <a:t>21.08.2020</a:t>
            </a:fld>
            <a:endParaRPr lang="de-DE"/>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de-DE" smtClean="0"/>
              <a:t>‹N°›</a:t>
            </a:fld>
            <a:endParaRPr lang="de-DE"/>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632502"/>
            <a:ext cx="9144000" cy="2387600"/>
          </a:xfrm>
        </p:spPr>
        <p:txBody>
          <a:bodyPr/>
          <a:lstStyle/>
          <a:p>
            <a:r>
              <a:rPr lang="fr-CH" dirty="0"/>
              <a:t>Chiffrement</a:t>
            </a:r>
            <a:r>
              <a:rPr lang="de-DE" dirty="0"/>
              <a:t>/</a:t>
            </a:r>
            <a:r>
              <a:rPr lang="fr-CH" dirty="0"/>
              <a:t>signature</a:t>
            </a:r>
            <a:r>
              <a:rPr lang="de-DE" dirty="0"/>
              <a:t> </a:t>
            </a:r>
            <a:r>
              <a:rPr lang="fr-CH" dirty="0"/>
              <a:t>d‘emails</a:t>
            </a:r>
          </a:p>
        </p:txBody>
      </p:sp>
      <p:sp>
        <p:nvSpPr>
          <p:cNvPr id="3" name="Sous-titre 2"/>
          <p:cNvSpPr>
            <a:spLocks noGrp="1"/>
          </p:cNvSpPr>
          <p:nvPr>
            <p:ph type="subTitle" idx="1"/>
          </p:nvPr>
        </p:nvSpPr>
        <p:spPr>
          <a:xfrm>
            <a:off x="1524000" y="4112177"/>
            <a:ext cx="9144000" cy="1655762"/>
          </a:xfrm>
        </p:spPr>
        <p:txBody>
          <a:bodyPr/>
          <a:lstStyle/>
          <a:p>
            <a:r>
              <a:rPr lang="fr-CH" b="1" dirty="0"/>
              <a:t>Étudiant</a:t>
            </a:r>
            <a:r>
              <a:rPr lang="de-DE" b="1" dirty="0"/>
              <a:t> :</a:t>
            </a:r>
            <a:r>
              <a:rPr lang="de-DE" dirty="0"/>
              <a:t> Mickael Bonjour</a:t>
            </a:r>
          </a:p>
          <a:p>
            <a:r>
              <a:rPr lang="fr-CH" b="1" dirty="0"/>
              <a:t>Professeur</a:t>
            </a:r>
            <a:r>
              <a:rPr lang="de-DE" dirty="0"/>
              <a:t> </a:t>
            </a:r>
            <a:r>
              <a:rPr lang="de-DE" b="1" dirty="0"/>
              <a:t>:</a:t>
            </a:r>
            <a:r>
              <a:rPr lang="de-DE" dirty="0"/>
              <a:t> Alexandre Duc</a:t>
            </a:r>
          </a:p>
          <a:p>
            <a:r>
              <a:rPr lang="fr-FR" b="1" dirty="0"/>
              <a:t>Année</a:t>
            </a:r>
            <a:r>
              <a:rPr lang="de-DE" b="1" dirty="0"/>
              <a:t> </a:t>
            </a:r>
            <a:r>
              <a:rPr lang="fr-FR" b="1" dirty="0"/>
              <a:t>académique</a:t>
            </a:r>
            <a:r>
              <a:rPr lang="de-DE" b="1" dirty="0"/>
              <a:t> : </a:t>
            </a:r>
            <a:r>
              <a:rPr lang="de-DE" dirty="0"/>
              <a:t>2019-2020</a:t>
            </a:r>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809DFF-16EF-4B51-B4DD-CFA9163DA18C}"/>
              </a:ext>
            </a:extLst>
          </p:cNvPr>
          <p:cNvSpPr>
            <a:spLocks noGrp="1"/>
          </p:cNvSpPr>
          <p:nvPr>
            <p:ph type="title"/>
          </p:nvPr>
        </p:nvSpPr>
        <p:spPr/>
        <p:txBody>
          <a:bodyPr/>
          <a:lstStyle/>
          <a:p>
            <a:r>
              <a:rPr lang="en-US" dirty="0"/>
              <a:t>Primitives </a:t>
            </a:r>
            <a:r>
              <a:rPr lang="fr-FR" dirty="0"/>
              <a:t>analysées</a:t>
            </a:r>
          </a:p>
        </p:txBody>
      </p:sp>
      <p:sp>
        <p:nvSpPr>
          <p:cNvPr id="3" name="Espace réservé du contenu 2">
            <a:extLst>
              <a:ext uri="{FF2B5EF4-FFF2-40B4-BE49-F238E27FC236}">
                <a16:creationId xmlns:a16="http://schemas.microsoft.com/office/drawing/2014/main" id="{2DA8B540-3BB4-4EE8-86DC-47A18F846318}"/>
              </a:ext>
            </a:extLst>
          </p:cNvPr>
          <p:cNvSpPr>
            <a:spLocks noGrp="1"/>
          </p:cNvSpPr>
          <p:nvPr>
            <p:ph idx="1"/>
          </p:nvPr>
        </p:nvSpPr>
        <p:spPr>
          <a:xfrm>
            <a:off x="838200" y="2144303"/>
            <a:ext cx="10515600" cy="2569394"/>
          </a:xfrm>
        </p:spPr>
        <p:txBody>
          <a:bodyPr/>
          <a:lstStyle/>
          <a:p>
            <a:r>
              <a:rPr lang="fr-FR" dirty="0"/>
              <a:t>Identity </a:t>
            </a:r>
            <a:r>
              <a:rPr lang="fr-FR" dirty="0" err="1"/>
              <a:t>based</a:t>
            </a:r>
            <a:r>
              <a:rPr lang="fr-FR" dirty="0"/>
              <a:t> </a:t>
            </a:r>
            <a:r>
              <a:rPr lang="fr-FR" dirty="0" err="1"/>
              <a:t>encryption</a:t>
            </a:r>
            <a:endParaRPr lang="fr-FR" dirty="0"/>
          </a:p>
          <a:p>
            <a:endParaRPr lang="fr-FR" dirty="0"/>
          </a:p>
          <a:p>
            <a:r>
              <a:rPr lang="fr-FR" dirty="0" err="1"/>
              <a:t>Forward</a:t>
            </a:r>
            <a:r>
              <a:rPr lang="fr-FR" dirty="0"/>
              <a:t>-Secure Public-Key </a:t>
            </a:r>
            <a:r>
              <a:rPr lang="fr-FR" dirty="0" err="1"/>
              <a:t>Encryption</a:t>
            </a:r>
            <a:r>
              <a:rPr lang="fr-FR" dirty="0"/>
              <a:t> Scheme</a:t>
            </a:r>
          </a:p>
          <a:p>
            <a:endParaRPr lang="fr-FR" dirty="0"/>
          </a:p>
          <a:p>
            <a:r>
              <a:rPr lang="fr-FR" dirty="0" err="1"/>
              <a:t>Certificateless</a:t>
            </a:r>
            <a:r>
              <a:rPr lang="fr-FR" dirty="0"/>
              <a:t> PKC</a:t>
            </a:r>
          </a:p>
        </p:txBody>
      </p:sp>
    </p:spTree>
    <p:extLst>
      <p:ext uri="{BB962C8B-B14F-4D97-AF65-F5344CB8AC3E}">
        <p14:creationId xmlns:p14="http://schemas.microsoft.com/office/powerpoint/2010/main" val="2983551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69A98F-77D4-4FBC-93DE-DC71F24856A2}"/>
              </a:ext>
            </a:extLst>
          </p:cNvPr>
          <p:cNvSpPr>
            <a:spLocks noGrp="1"/>
          </p:cNvSpPr>
          <p:nvPr>
            <p:ph type="title"/>
          </p:nvPr>
        </p:nvSpPr>
        <p:spPr/>
        <p:txBody>
          <a:bodyPr/>
          <a:lstStyle/>
          <a:p>
            <a:r>
              <a:rPr lang="fr-FR" dirty="0"/>
              <a:t>Explications du choix</a:t>
            </a:r>
          </a:p>
        </p:txBody>
      </p:sp>
      <p:sp>
        <p:nvSpPr>
          <p:cNvPr id="3" name="Espace réservé du contenu 2">
            <a:extLst>
              <a:ext uri="{FF2B5EF4-FFF2-40B4-BE49-F238E27FC236}">
                <a16:creationId xmlns:a16="http://schemas.microsoft.com/office/drawing/2014/main" id="{5709C1D9-E849-4C6D-8524-D489721E9199}"/>
              </a:ext>
            </a:extLst>
          </p:cNvPr>
          <p:cNvSpPr>
            <a:spLocks noGrp="1"/>
          </p:cNvSpPr>
          <p:nvPr>
            <p:ph idx="1"/>
          </p:nvPr>
        </p:nvSpPr>
        <p:spPr>
          <a:xfrm>
            <a:off x="838200" y="2141537"/>
            <a:ext cx="10515600" cy="4351338"/>
          </a:xfrm>
        </p:spPr>
        <p:txBody>
          <a:bodyPr/>
          <a:lstStyle/>
          <a:p>
            <a:r>
              <a:rPr lang="fr-FR" dirty="0"/>
              <a:t>Pseudo </a:t>
            </a:r>
            <a:r>
              <a:rPr lang="fr-FR" dirty="0" err="1"/>
              <a:t>Forward</a:t>
            </a:r>
            <a:r>
              <a:rPr lang="fr-FR" dirty="0"/>
              <a:t> </a:t>
            </a:r>
            <a:r>
              <a:rPr lang="fr-FR" dirty="0" err="1"/>
              <a:t>Secrecy</a:t>
            </a:r>
            <a:endParaRPr lang="fr-FR" dirty="0"/>
          </a:p>
          <a:p>
            <a:endParaRPr lang="fr-FR" dirty="0"/>
          </a:p>
          <a:p>
            <a:r>
              <a:rPr lang="fr-FR" dirty="0"/>
              <a:t>ID </a:t>
            </a:r>
            <a:r>
              <a:rPr lang="fr-FR" dirty="0" err="1"/>
              <a:t>Based</a:t>
            </a:r>
            <a:endParaRPr lang="fr-FR" dirty="0"/>
          </a:p>
          <a:p>
            <a:endParaRPr lang="fr-FR" dirty="0"/>
          </a:p>
          <a:p>
            <a:r>
              <a:rPr lang="fr-FR" dirty="0"/>
              <a:t>Niveau de sécurité équivalent au CA</a:t>
            </a:r>
          </a:p>
          <a:p>
            <a:endParaRPr lang="fr-FR" dirty="0"/>
          </a:p>
          <a:p>
            <a:r>
              <a:rPr lang="fr-FR" dirty="0"/>
              <a:t>Sans le problème de </a:t>
            </a:r>
            <a:r>
              <a:rPr lang="fr-FR" i="1" dirty="0"/>
              <a:t>key-</a:t>
            </a:r>
            <a:r>
              <a:rPr lang="fr-FR" i="1" dirty="0" err="1"/>
              <a:t>escrow</a:t>
            </a:r>
            <a:endParaRPr lang="fr-FR" i="1" dirty="0"/>
          </a:p>
        </p:txBody>
      </p:sp>
    </p:spTree>
    <p:extLst>
      <p:ext uri="{BB962C8B-B14F-4D97-AF65-F5344CB8AC3E}">
        <p14:creationId xmlns:p14="http://schemas.microsoft.com/office/powerpoint/2010/main" val="3283703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F6A91C-117D-4F3A-997E-814DC2C23730}"/>
              </a:ext>
            </a:extLst>
          </p:cNvPr>
          <p:cNvSpPr>
            <a:spLocks noGrp="1"/>
          </p:cNvSpPr>
          <p:nvPr>
            <p:ph type="title"/>
          </p:nvPr>
        </p:nvSpPr>
        <p:spPr/>
        <p:txBody>
          <a:bodyPr/>
          <a:lstStyle/>
          <a:p>
            <a:r>
              <a:rPr lang="en-US" dirty="0"/>
              <a:t>Construction</a:t>
            </a:r>
            <a:endParaRPr lang="fr-FR" dirty="0"/>
          </a:p>
        </p:txBody>
      </p:sp>
      <p:sp>
        <p:nvSpPr>
          <p:cNvPr id="3" name="Espace réservé du texte 2">
            <a:extLst>
              <a:ext uri="{FF2B5EF4-FFF2-40B4-BE49-F238E27FC236}">
                <a16:creationId xmlns:a16="http://schemas.microsoft.com/office/drawing/2014/main" id="{F28ADE5E-712F-4A67-975C-41BEDFB230D8}"/>
              </a:ext>
            </a:extLst>
          </p:cNvPr>
          <p:cNvSpPr>
            <a:spLocks noGrp="1"/>
          </p:cNvSpPr>
          <p:nvPr>
            <p:ph type="body" idx="1"/>
          </p:nvPr>
        </p:nvSpPr>
        <p:spPr/>
        <p:txBody>
          <a:bodyPr/>
          <a:lstStyle/>
          <a:p>
            <a:r>
              <a:rPr lang="en-US" dirty="0"/>
              <a:t>Choix de la construction, </a:t>
            </a:r>
            <a:r>
              <a:rPr lang="fr-FR" dirty="0"/>
              <a:t>exemples</a:t>
            </a:r>
            <a:r>
              <a:rPr lang="en-US" dirty="0"/>
              <a:t> de </a:t>
            </a:r>
            <a:r>
              <a:rPr lang="fr-FR" dirty="0"/>
              <a:t>fonctionnement</a:t>
            </a:r>
          </a:p>
        </p:txBody>
      </p:sp>
    </p:spTree>
    <p:extLst>
      <p:ext uri="{BB962C8B-B14F-4D97-AF65-F5344CB8AC3E}">
        <p14:creationId xmlns:p14="http://schemas.microsoft.com/office/powerpoint/2010/main" val="3934337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21ABAC-2F55-4377-B26C-91FE67F24526}"/>
              </a:ext>
            </a:extLst>
          </p:cNvPr>
          <p:cNvSpPr>
            <a:spLocks noGrp="1"/>
          </p:cNvSpPr>
          <p:nvPr>
            <p:ph type="title"/>
          </p:nvPr>
        </p:nvSpPr>
        <p:spPr/>
        <p:txBody>
          <a:bodyPr/>
          <a:lstStyle/>
          <a:p>
            <a:r>
              <a:rPr lang="en-US" dirty="0"/>
              <a:t>Choix de construction</a:t>
            </a:r>
            <a:endParaRPr lang="fr-FR" dirty="0"/>
          </a:p>
        </p:txBody>
      </p:sp>
      <p:sp>
        <p:nvSpPr>
          <p:cNvPr id="3" name="Espace réservé du contenu 2">
            <a:extLst>
              <a:ext uri="{FF2B5EF4-FFF2-40B4-BE49-F238E27FC236}">
                <a16:creationId xmlns:a16="http://schemas.microsoft.com/office/drawing/2014/main" id="{CD2CB0D4-981A-4963-A843-C383AE8E0AD9}"/>
              </a:ext>
            </a:extLst>
          </p:cNvPr>
          <p:cNvSpPr>
            <a:spLocks noGrp="1"/>
          </p:cNvSpPr>
          <p:nvPr>
            <p:ph idx="1"/>
          </p:nvPr>
        </p:nvSpPr>
        <p:spPr>
          <a:xfrm>
            <a:off x="838200" y="2376609"/>
            <a:ext cx="10515600" cy="4351338"/>
          </a:xfrm>
        </p:spPr>
        <p:txBody>
          <a:bodyPr/>
          <a:lstStyle/>
          <a:p>
            <a:r>
              <a:rPr lang="fr-FR" dirty="0"/>
              <a:t>Signature </a:t>
            </a:r>
            <a:r>
              <a:rPr lang="fr-FR" dirty="0" err="1"/>
              <a:t>Certificateless</a:t>
            </a:r>
            <a:r>
              <a:rPr lang="fr-FR" dirty="0"/>
              <a:t> complète</a:t>
            </a:r>
          </a:p>
          <a:p>
            <a:endParaRPr lang="fr-FR" dirty="0"/>
          </a:p>
          <a:p>
            <a:r>
              <a:rPr lang="fr-FR" dirty="0"/>
              <a:t>Key </a:t>
            </a:r>
            <a:r>
              <a:rPr lang="fr-FR" dirty="0" err="1"/>
              <a:t>Generation</a:t>
            </a:r>
            <a:r>
              <a:rPr lang="fr-FR" dirty="0"/>
              <a:t> Center faisant office de gestion de clés publiques</a:t>
            </a:r>
          </a:p>
          <a:p>
            <a:endParaRPr lang="fr-FR" dirty="0"/>
          </a:p>
          <a:p>
            <a:r>
              <a:rPr lang="fr-FR" dirty="0"/>
              <a:t>Pseudo </a:t>
            </a:r>
            <a:r>
              <a:rPr lang="fr-FR" dirty="0" err="1"/>
              <a:t>Forward</a:t>
            </a:r>
            <a:r>
              <a:rPr lang="fr-FR" dirty="0"/>
              <a:t> </a:t>
            </a:r>
            <a:r>
              <a:rPr lang="fr-FR" dirty="0" err="1"/>
              <a:t>Secrecy</a:t>
            </a:r>
            <a:r>
              <a:rPr lang="fr-FR" dirty="0"/>
              <a:t> à ajouter</a:t>
            </a:r>
          </a:p>
        </p:txBody>
      </p:sp>
    </p:spTree>
    <p:extLst>
      <p:ext uri="{BB962C8B-B14F-4D97-AF65-F5344CB8AC3E}">
        <p14:creationId xmlns:p14="http://schemas.microsoft.com/office/powerpoint/2010/main" val="3723623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C744E1-D631-4752-9256-0F956C4A3124}"/>
              </a:ext>
            </a:extLst>
          </p:cNvPr>
          <p:cNvSpPr>
            <a:spLocks noGrp="1"/>
          </p:cNvSpPr>
          <p:nvPr>
            <p:ph type="title"/>
          </p:nvPr>
        </p:nvSpPr>
        <p:spPr/>
        <p:txBody>
          <a:bodyPr/>
          <a:lstStyle/>
          <a:p>
            <a:r>
              <a:rPr lang="fr-FR" dirty="0"/>
              <a:t>Acteurs présents</a:t>
            </a:r>
          </a:p>
        </p:txBody>
      </p:sp>
      <p:pic>
        <p:nvPicPr>
          <p:cNvPr id="5" name="Espace réservé du contenu 4">
            <a:extLst>
              <a:ext uri="{FF2B5EF4-FFF2-40B4-BE49-F238E27FC236}">
                <a16:creationId xmlns:a16="http://schemas.microsoft.com/office/drawing/2014/main" id="{F505B5F8-F323-43B7-9BA6-39DE34458195}"/>
              </a:ext>
            </a:extLst>
          </p:cNvPr>
          <p:cNvPicPr>
            <a:picLocks noGrp="1" noChangeAspect="1"/>
          </p:cNvPicPr>
          <p:nvPr>
            <p:ph idx="1"/>
          </p:nvPr>
        </p:nvPicPr>
        <p:blipFill>
          <a:blip r:embed="rId2"/>
          <a:stretch>
            <a:fillRect/>
          </a:stretch>
        </p:blipFill>
        <p:spPr>
          <a:xfrm>
            <a:off x="1032226" y="1825625"/>
            <a:ext cx="10127547" cy="4351338"/>
          </a:xfrm>
        </p:spPr>
      </p:pic>
    </p:spTree>
    <p:extLst>
      <p:ext uri="{BB962C8B-B14F-4D97-AF65-F5344CB8AC3E}">
        <p14:creationId xmlns:p14="http://schemas.microsoft.com/office/powerpoint/2010/main" val="3238726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49A566-FFB8-4783-A45B-BC5B6087FC16}"/>
              </a:ext>
            </a:extLst>
          </p:cNvPr>
          <p:cNvSpPr>
            <a:spLocks noGrp="1"/>
          </p:cNvSpPr>
          <p:nvPr>
            <p:ph type="title"/>
          </p:nvPr>
        </p:nvSpPr>
        <p:spPr/>
        <p:txBody>
          <a:bodyPr/>
          <a:lstStyle/>
          <a:p>
            <a:r>
              <a:rPr lang="fr-FR" dirty="0"/>
              <a:t>Schéma première connexion</a:t>
            </a:r>
          </a:p>
        </p:txBody>
      </p:sp>
      <p:pic>
        <p:nvPicPr>
          <p:cNvPr id="5" name="Espace réservé du contenu 4">
            <a:extLst>
              <a:ext uri="{FF2B5EF4-FFF2-40B4-BE49-F238E27FC236}">
                <a16:creationId xmlns:a16="http://schemas.microsoft.com/office/drawing/2014/main" id="{3024BF97-3E88-48E4-B6A5-032D1E1FC656}"/>
              </a:ext>
            </a:extLst>
          </p:cNvPr>
          <p:cNvPicPr>
            <a:picLocks noGrp="1" noChangeAspect="1"/>
          </p:cNvPicPr>
          <p:nvPr>
            <p:ph idx="1"/>
          </p:nvPr>
        </p:nvPicPr>
        <p:blipFill>
          <a:blip r:embed="rId3"/>
          <a:stretch>
            <a:fillRect/>
          </a:stretch>
        </p:blipFill>
        <p:spPr>
          <a:xfrm>
            <a:off x="3769595" y="2043665"/>
            <a:ext cx="4652809" cy="3483319"/>
          </a:xfrm>
        </p:spPr>
      </p:pic>
    </p:spTree>
    <p:extLst>
      <p:ext uri="{BB962C8B-B14F-4D97-AF65-F5344CB8AC3E}">
        <p14:creationId xmlns:p14="http://schemas.microsoft.com/office/powerpoint/2010/main" val="3825372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B0AC71-36D2-4C2B-B1EB-71AD9C249341}"/>
              </a:ext>
            </a:extLst>
          </p:cNvPr>
          <p:cNvSpPr>
            <a:spLocks noGrp="1"/>
          </p:cNvSpPr>
          <p:nvPr>
            <p:ph type="title"/>
          </p:nvPr>
        </p:nvSpPr>
        <p:spPr/>
        <p:txBody>
          <a:bodyPr/>
          <a:lstStyle/>
          <a:p>
            <a:r>
              <a:rPr lang="fr-FR" dirty="0"/>
              <a:t>Schéma d’envoi</a:t>
            </a:r>
          </a:p>
        </p:txBody>
      </p:sp>
      <p:pic>
        <p:nvPicPr>
          <p:cNvPr id="9" name="Espace réservé du contenu 8">
            <a:extLst>
              <a:ext uri="{FF2B5EF4-FFF2-40B4-BE49-F238E27FC236}">
                <a16:creationId xmlns:a16="http://schemas.microsoft.com/office/drawing/2014/main" id="{8660CB9E-708F-43CC-93FA-CC88D221D334}"/>
              </a:ext>
            </a:extLst>
          </p:cNvPr>
          <p:cNvPicPr>
            <a:picLocks noGrp="1" noChangeAspect="1"/>
          </p:cNvPicPr>
          <p:nvPr>
            <p:ph idx="1"/>
          </p:nvPr>
        </p:nvPicPr>
        <p:blipFill>
          <a:blip r:embed="rId3"/>
          <a:stretch>
            <a:fillRect/>
          </a:stretch>
        </p:blipFill>
        <p:spPr>
          <a:xfrm>
            <a:off x="3539613" y="1602030"/>
            <a:ext cx="4944090" cy="4890846"/>
          </a:xfrm>
        </p:spPr>
      </p:pic>
    </p:spTree>
    <p:extLst>
      <p:ext uri="{BB962C8B-B14F-4D97-AF65-F5344CB8AC3E}">
        <p14:creationId xmlns:p14="http://schemas.microsoft.com/office/powerpoint/2010/main" val="3198029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D5034E-D4AC-4242-BF03-E34B114C83AC}"/>
              </a:ext>
            </a:extLst>
          </p:cNvPr>
          <p:cNvSpPr>
            <a:spLocks noGrp="1"/>
          </p:cNvSpPr>
          <p:nvPr>
            <p:ph type="title"/>
          </p:nvPr>
        </p:nvSpPr>
        <p:spPr/>
        <p:txBody>
          <a:bodyPr/>
          <a:lstStyle/>
          <a:p>
            <a:r>
              <a:rPr lang="fr-FR" dirty="0"/>
              <a:t>Schéma de réception</a:t>
            </a:r>
          </a:p>
        </p:txBody>
      </p:sp>
      <p:pic>
        <p:nvPicPr>
          <p:cNvPr id="9" name="Espace réservé du contenu 8">
            <a:extLst>
              <a:ext uri="{FF2B5EF4-FFF2-40B4-BE49-F238E27FC236}">
                <a16:creationId xmlns:a16="http://schemas.microsoft.com/office/drawing/2014/main" id="{F7DCDBE9-5265-49AA-A2A7-99528884D5A5}"/>
              </a:ext>
            </a:extLst>
          </p:cNvPr>
          <p:cNvPicPr>
            <a:picLocks noGrp="1" noChangeAspect="1"/>
          </p:cNvPicPr>
          <p:nvPr>
            <p:ph idx="1"/>
          </p:nvPr>
        </p:nvPicPr>
        <p:blipFill>
          <a:blip r:embed="rId2"/>
          <a:stretch>
            <a:fillRect/>
          </a:stretch>
        </p:blipFill>
        <p:spPr>
          <a:xfrm>
            <a:off x="3582336" y="1430980"/>
            <a:ext cx="5027327" cy="5004017"/>
          </a:xfrm>
        </p:spPr>
      </p:pic>
    </p:spTree>
    <p:extLst>
      <p:ext uri="{BB962C8B-B14F-4D97-AF65-F5344CB8AC3E}">
        <p14:creationId xmlns:p14="http://schemas.microsoft.com/office/powerpoint/2010/main" val="3891498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01E2D-D312-4F29-8F05-F8368312F642}"/>
              </a:ext>
            </a:extLst>
          </p:cNvPr>
          <p:cNvSpPr>
            <a:spLocks noGrp="1"/>
          </p:cNvSpPr>
          <p:nvPr>
            <p:ph type="title"/>
          </p:nvPr>
        </p:nvSpPr>
        <p:spPr/>
        <p:txBody>
          <a:bodyPr/>
          <a:lstStyle/>
          <a:p>
            <a:r>
              <a:rPr lang="fr-FR" dirty="0"/>
              <a:t>Implémentation</a:t>
            </a:r>
          </a:p>
        </p:txBody>
      </p:sp>
      <p:sp>
        <p:nvSpPr>
          <p:cNvPr id="3" name="Espace réservé du texte 2">
            <a:extLst>
              <a:ext uri="{FF2B5EF4-FFF2-40B4-BE49-F238E27FC236}">
                <a16:creationId xmlns:a16="http://schemas.microsoft.com/office/drawing/2014/main" id="{462ABE10-0328-401D-9676-6EF10F3D56C1}"/>
              </a:ext>
            </a:extLst>
          </p:cNvPr>
          <p:cNvSpPr>
            <a:spLocks noGrp="1"/>
          </p:cNvSpPr>
          <p:nvPr>
            <p:ph type="body" idx="1"/>
          </p:nvPr>
        </p:nvSpPr>
        <p:spPr/>
        <p:txBody>
          <a:bodyPr/>
          <a:lstStyle/>
          <a:p>
            <a:r>
              <a:rPr lang="en-US" dirty="0"/>
              <a:t>Choix </a:t>
            </a:r>
            <a:r>
              <a:rPr lang="fr-FR" dirty="0"/>
              <a:t>d’implémentation</a:t>
            </a:r>
            <a:r>
              <a:rPr lang="en-US" dirty="0"/>
              <a:t>, </a:t>
            </a:r>
            <a:r>
              <a:rPr lang="fr-FR" dirty="0"/>
              <a:t>Démonstration</a:t>
            </a:r>
            <a:r>
              <a:rPr lang="en-US" dirty="0"/>
              <a:t> de </a:t>
            </a:r>
            <a:r>
              <a:rPr lang="fr-FR" dirty="0"/>
              <a:t>l’implémentation</a:t>
            </a:r>
          </a:p>
        </p:txBody>
      </p:sp>
    </p:spTree>
    <p:extLst>
      <p:ext uri="{BB962C8B-B14F-4D97-AF65-F5344CB8AC3E}">
        <p14:creationId xmlns:p14="http://schemas.microsoft.com/office/powerpoint/2010/main" val="3666561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77439E-6A1E-483A-A818-92DD66FF94EB}"/>
              </a:ext>
            </a:extLst>
          </p:cNvPr>
          <p:cNvSpPr>
            <a:spLocks noGrp="1"/>
          </p:cNvSpPr>
          <p:nvPr>
            <p:ph type="title"/>
          </p:nvPr>
        </p:nvSpPr>
        <p:spPr/>
        <p:txBody>
          <a:bodyPr/>
          <a:lstStyle/>
          <a:p>
            <a:r>
              <a:rPr lang="en-US" dirty="0"/>
              <a:t>Choix </a:t>
            </a:r>
            <a:r>
              <a:rPr lang="en-US" dirty="0" err="1"/>
              <a:t>importants</a:t>
            </a:r>
            <a:endParaRPr lang="fr-FR" dirty="0"/>
          </a:p>
        </p:txBody>
      </p:sp>
      <p:sp>
        <p:nvSpPr>
          <p:cNvPr id="3" name="Espace réservé du contenu 2">
            <a:extLst>
              <a:ext uri="{FF2B5EF4-FFF2-40B4-BE49-F238E27FC236}">
                <a16:creationId xmlns:a16="http://schemas.microsoft.com/office/drawing/2014/main" id="{DCA0F8A9-B0F1-4346-A837-B963E5A7D13E}"/>
              </a:ext>
            </a:extLst>
          </p:cNvPr>
          <p:cNvSpPr>
            <a:spLocks noGrp="1"/>
          </p:cNvSpPr>
          <p:nvPr>
            <p:ph idx="1"/>
          </p:nvPr>
        </p:nvSpPr>
        <p:spPr/>
        <p:txBody>
          <a:bodyPr/>
          <a:lstStyle/>
          <a:p>
            <a:r>
              <a:rPr lang="fr-FR" dirty="0"/>
              <a:t>Librairie</a:t>
            </a:r>
          </a:p>
          <a:p>
            <a:endParaRPr lang="fr-FR" dirty="0"/>
          </a:p>
          <a:p>
            <a:r>
              <a:rPr lang="fr-FR" dirty="0"/>
              <a:t>Dérivation de clé</a:t>
            </a:r>
          </a:p>
          <a:p>
            <a:endParaRPr lang="fr-FR" dirty="0"/>
          </a:p>
          <a:p>
            <a:r>
              <a:rPr lang="fr-FR" dirty="0"/>
              <a:t>Pseudo </a:t>
            </a:r>
            <a:r>
              <a:rPr lang="fr-FR" dirty="0" err="1"/>
              <a:t>Forward</a:t>
            </a:r>
            <a:r>
              <a:rPr lang="fr-FR" dirty="0"/>
              <a:t> </a:t>
            </a:r>
            <a:r>
              <a:rPr lang="fr-FR" dirty="0" err="1"/>
              <a:t>Secrecy</a:t>
            </a:r>
            <a:endParaRPr lang="fr-FR" dirty="0"/>
          </a:p>
          <a:p>
            <a:endParaRPr lang="fr-FR" dirty="0"/>
          </a:p>
          <a:p>
            <a:r>
              <a:rPr lang="fr-FR" dirty="0"/>
              <a:t>Sérialisation</a:t>
            </a:r>
          </a:p>
        </p:txBody>
      </p:sp>
    </p:spTree>
    <p:extLst>
      <p:ext uri="{BB962C8B-B14F-4D97-AF65-F5344CB8AC3E}">
        <p14:creationId xmlns:p14="http://schemas.microsoft.com/office/powerpoint/2010/main" val="1943029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713EA0-F54D-4B7E-B231-D0B8C61C0837}"/>
              </a:ext>
            </a:extLst>
          </p:cNvPr>
          <p:cNvSpPr>
            <a:spLocks noGrp="1"/>
          </p:cNvSpPr>
          <p:nvPr>
            <p:ph type="title"/>
          </p:nvPr>
        </p:nvSpPr>
        <p:spPr/>
        <p:txBody>
          <a:bodyPr/>
          <a:lstStyle/>
          <a:p>
            <a:r>
              <a:rPr lang="en-US" dirty="0"/>
              <a:t>Table des matières</a:t>
            </a:r>
            <a:endParaRPr lang="en-CH" dirty="0"/>
          </a:p>
        </p:txBody>
      </p:sp>
      <p:sp>
        <p:nvSpPr>
          <p:cNvPr id="3" name="Espace réservé du contenu 2">
            <a:extLst>
              <a:ext uri="{FF2B5EF4-FFF2-40B4-BE49-F238E27FC236}">
                <a16:creationId xmlns:a16="http://schemas.microsoft.com/office/drawing/2014/main" id="{00875F5B-2AFD-435B-BD16-81BA2607C8EA}"/>
              </a:ext>
            </a:extLst>
          </p:cNvPr>
          <p:cNvSpPr>
            <a:spLocks noGrp="1"/>
          </p:cNvSpPr>
          <p:nvPr>
            <p:ph idx="1"/>
          </p:nvPr>
        </p:nvSpPr>
        <p:spPr>
          <a:xfrm>
            <a:off x="838200" y="2227211"/>
            <a:ext cx="10515600" cy="3454298"/>
          </a:xfrm>
        </p:spPr>
        <p:txBody>
          <a:bodyPr/>
          <a:lstStyle/>
          <a:p>
            <a:r>
              <a:rPr lang="en-US" dirty="0"/>
              <a:t>Introduction</a:t>
            </a:r>
          </a:p>
          <a:p>
            <a:r>
              <a:rPr lang="fr-FR" dirty="0"/>
              <a:t>Recherches</a:t>
            </a:r>
          </a:p>
          <a:p>
            <a:r>
              <a:rPr lang="en-US" dirty="0"/>
              <a:t>Construction</a:t>
            </a:r>
          </a:p>
          <a:p>
            <a:r>
              <a:rPr lang="fr-FR" dirty="0"/>
              <a:t>Implémentation</a:t>
            </a:r>
          </a:p>
          <a:p>
            <a:r>
              <a:rPr lang="fr-CH" dirty="0"/>
              <a:t>Résultats</a:t>
            </a:r>
          </a:p>
          <a:p>
            <a:r>
              <a:rPr lang="en-US" dirty="0"/>
              <a:t>Conclusions</a:t>
            </a:r>
            <a:endParaRPr lang="en-CH" dirty="0"/>
          </a:p>
        </p:txBody>
      </p:sp>
    </p:spTree>
    <p:extLst>
      <p:ext uri="{BB962C8B-B14F-4D97-AF65-F5344CB8AC3E}">
        <p14:creationId xmlns:p14="http://schemas.microsoft.com/office/powerpoint/2010/main" val="4070895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E3083D-B880-44E9-A276-77E47B4F6494}"/>
              </a:ext>
            </a:extLst>
          </p:cNvPr>
          <p:cNvSpPr>
            <a:spLocks noGrp="1"/>
          </p:cNvSpPr>
          <p:nvPr>
            <p:ph type="title"/>
          </p:nvPr>
        </p:nvSpPr>
        <p:spPr/>
        <p:txBody>
          <a:bodyPr/>
          <a:lstStyle/>
          <a:p>
            <a:r>
              <a:rPr lang="fr-FR" dirty="0"/>
              <a:t>Librairie</a:t>
            </a:r>
          </a:p>
        </p:txBody>
      </p:sp>
      <p:sp>
        <p:nvSpPr>
          <p:cNvPr id="3" name="Espace réservé du contenu 2">
            <a:extLst>
              <a:ext uri="{FF2B5EF4-FFF2-40B4-BE49-F238E27FC236}">
                <a16:creationId xmlns:a16="http://schemas.microsoft.com/office/drawing/2014/main" id="{145CAE71-6C83-479D-85FA-EABA365364B0}"/>
              </a:ext>
            </a:extLst>
          </p:cNvPr>
          <p:cNvSpPr>
            <a:spLocks noGrp="1"/>
          </p:cNvSpPr>
          <p:nvPr>
            <p:ph idx="1"/>
          </p:nvPr>
        </p:nvSpPr>
        <p:spPr>
          <a:xfrm>
            <a:off x="838200" y="2247397"/>
            <a:ext cx="10515600" cy="4351338"/>
          </a:xfrm>
        </p:spPr>
        <p:txBody>
          <a:bodyPr/>
          <a:lstStyle/>
          <a:p>
            <a:r>
              <a:rPr lang="fr-FR" dirty="0"/>
              <a:t>RELIC</a:t>
            </a:r>
          </a:p>
          <a:p>
            <a:endParaRPr lang="fr-FR" dirty="0"/>
          </a:p>
          <a:p>
            <a:r>
              <a:rPr lang="fr-FR" dirty="0" err="1"/>
              <a:t>Binn</a:t>
            </a:r>
            <a:endParaRPr lang="fr-FR" dirty="0"/>
          </a:p>
          <a:p>
            <a:endParaRPr lang="fr-FR" dirty="0"/>
          </a:p>
          <a:p>
            <a:r>
              <a:rPr lang="fr-FR" dirty="0" err="1"/>
              <a:t>libsodium</a:t>
            </a:r>
            <a:endParaRPr lang="fr-FR" dirty="0"/>
          </a:p>
        </p:txBody>
      </p:sp>
      <p:pic>
        <p:nvPicPr>
          <p:cNvPr id="5" name="Image 4" descr="Une image contenant signe, dessin, alimentation&#10;&#10;Description générée automatiquement">
            <a:extLst>
              <a:ext uri="{FF2B5EF4-FFF2-40B4-BE49-F238E27FC236}">
                <a16:creationId xmlns:a16="http://schemas.microsoft.com/office/drawing/2014/main" id="{7CABC7ED-8305-4FF8-AE5A-B4ECDC048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9833" y="1825625"/>
            <a:ext cx="2129604" cy="843544"/>
          </a:xfrm>
          <a:prstGeom prst="rect">
            <a:avLst/>
          </a:prstGeom>
        </p:spPr>
      </p:pic>
      <p:pic>
        <p:nvPicPr>
          <p:cNvPr id="7" name="Image 6">
            <a:extLst>
              <a:ext uri="{FF2B5EF4-FFF2-40B4-BE49-F238E27FC236}">
                <a16:creationId xmlns:a16="http://schemas.microsoft.com/office/drawing/2014/main" id="{C7CE4EC5-54FC-4287-8B38-E35D6C7AC0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4508" y="4188832"/>
            <a:ext cx="4550649" cy="1109221"/>
          </a:xfrm>
          <a:prstGeom prst="rect">
            <a:avLst/>
          </a:prstGeom>
        </p:spPr>
      </p:pic>
    </p:spTree>
    <p:extLst>
      <p:ext uri="{BB962C8B-B14F-4D97-AF65-F5344CB8AC3E}">
        <p14:creationId xmlns:p14="http://schemas.microsoft.com/office/powerpoint/2010/main" val="98409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FE5667-1A95-4E46-8FAC-619B10F98F61}"/>
              </a:ext>
            </a:extLst>
          </p:cNvPr>
          <p:cNvSpPr>
            <a:spLocks noGrp="1"/>
          </p:cNvSpPr>
          <p:nvPr>
            <p:ph type="title"/>
          </p:nvPr>
        </p:nvSpPr>
        <p:spPr/>
        <p:txBody>
          <a:bodyPr/>
          <a:lstStyle/>
          <a:p>
            <a:r>
              <a:rPr lang="fr-FR" dirty="0"/>
              <a:t>Dérivation de la clé AES</a:t>
            </a:r>
          </a:p>
        </p:txBody>
      </p:sp>
      <p:pic>
        <p:nvPicPr>
          <p:cNvPr id="5" name="Espace réservé du contenu 4">
            <a:extLst>
              <a:ext uri="{FF2B5EF4-FFF2-40B4-BE49-F238E27FC236}">
                <a16:creationId xmlns:a16="http://schemas.microsoft.com/office/drawing/2014/main" id="{10BAB974-9A1A-4183-87AF-23A8B063FBE9}"/>
              </a:ext>
            </a:extLst>
          </p:cNvPr>
          <p:cNvPicPr>
            <a:picLocks noGrp="1" noChangeAspect="1"/>
          </p:cNvPicPr>
          <p:nvPr>
            <p:ph idx="1"/>
          </p:nvPr>
        </p:nvPicPr>
        <p:blipFill>
          <a:blip r:embed="rId2"/>
          <a:stretch>
            <a:fillRect/>
          </a:stretch>
        </p:blipFill>
        <p:spPr>
          <a:xfrm>
            <a:off x="838200" y="2042891"/>
            <a:ext cx="10515600" cy="3916805"/>
          </a:xfrm>
        </p:spPr>
      </p:pic>
    </p:spTree>
    <p:extLst>
      <p:ext uri="{BB962C8B-B14F-4D97-AF65-F5344CB8AC3E}">
        <p14:creationId xmlns:p14="http://schemas.microsoft.com/office/powerpoint/2010/main" val="2791678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descr="Une image contenant capture d’écran&#10;&#10;Description générée automatiquement">
            <a:extLst>
              <a:ext uri="{FF2B5EF4-FFF2-40B4-BE49-F238E27FC236}">
                <a16:creationId xmlns:a16="http://schemas.microsoft.com/office/drawing/2014/main" id="{FF6DAD6D-ADAB-4607-B138-E3019DB4817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55756" y="923293"/>
            <a:ext cx="7280487" cy="5011413"/>
          </a:xfrm>
        </p:spPr>
      </p:pic>
    </p:spTree>
    <p:extLst>
      <p:ext uri="{BB962C8B-B14F-4D97-AF65-F5344CB8AC3E}">
        <p14:creationId xmlns:p14="http://schemas.microsoft.com/office/powerpoint/2010/main" val="1910602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955E34-22E8-4A42-9864-3F0BE14EEC4B}"/>
              </a:ext>
            </a:extLst>
          </p:cNvPr>
          <p:cNvSpPr>
            <a:spLocks noGrp="1"/>
          </p:cNvSpPr>
          <p:nvPr>
            <p:ph type="title"/>
          </p:nvPr>
        </p:nvSpPr>
        <p:spPr/>
        <p:txBody>
          <a:bodyPr/>
          <a:lstStyle/>
          <a:p>
            <a:r>
              <a:rPr lang="fr-FR" dirty="0"/>
              <a:t>Pseudo </a:t>
            </a:r>
            <a:r>
              <a:rPr lang="fr-FR" dirty="0" err="1"/>
              <a:t>Forward</a:t>
            </a:r>
            <a:r>
              <a:rPr lang="fr-FR" dirty="0"/>
              <a:t> </a:t>
            </a:r>
            <a:r>
              <a:rPr lang="fr-FR" dirty="0" err="1"/>
              <a:t>Secrecy</a:t>
            </a:r>
            <a:endParaRPr lang="fr-FR" dirty="0"/>
          </a:p>
        </p:txBody>
      </p:sp>
      <p:sp>
        <p:nvSpPr>
          <p:cNvPr id="4" name="Rectangle 3">
            <a:extLst>
              <a:ext uri="{FF2B5EF4-FFF2-40B4-BE49-F238E27FC236}">
                <a16:creationId xmlns:a16="http://schemas.microsoft.com/office/drawing/2014/main" id="{F0062F82-F67E-4D08-B88E-97324C21F258}"/>
              </a:ext>
            </a:extLst>
          </p:cNvPr>
          <p:cNvSpPr/>
          <p:nvPr/>
        </p:nvSpPr>
        <p:spPr>
          <a:xfrm>
            <a:off x="2689122" y="4281947"/>
            <a:ext cx="2271251" cy="432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Clé privée 1</a:t>
            </a:r>
          </a:p>
        </p:txBody>
      </p:sp>
      <p:sp>
        <p:nvSpPr>
          <p:cNvPr id="5" name="Rectangle 4">
            <a:extLst>
              <a:ext uri="{FF2B5EF4-FFF2-40B4-BE49-F238E27FC236}">
                <a16:creationId xmlns:a16="http://schemas.microsoft.com/office/drawing/2014/main" id="{6D0483C8-8C70-4154-9BBB-F26C12D0901A}"/>
              </a:ext>
            </a:extLst>
          </p:cNvPr>
          <p:cNvSpPr/>
          <p:nvPr/>
        </p:nvSpPr>
        <p:spPr>
          <a:xfrm>
            <a:off x="5820697" y="2015612"/>
            <a:ext cx="1622322"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ID</a:t>
            </a:r>
          </a:p>
        </p:txBody>
      </p:sp>
      <p:sp>
        <p:nvSpPr>
          <p:cNvPr id="6" name="Rectangle 5">
            <a:extLst>
              <a:ext uri="{FF2B5EF4-FFF2-40B4-BE49-F238E27FC236}">
                <a16:creationId xmlns:a16="http://schemas.microsoft.com/office/drawing/2014/main" id="{5A4959B5-1EB4-4CF0-84B5-126EEA6AE322}"/>
              </a:ext>
            </a:extLst>
          </p:cNvPr>
          <p:cNvSpPr/>
          <p:nvPr/>
        </p:nvSpPr>
        <p:spPr>
          <a:xfrm>
            <a:off x="3156153" y="3212690"/>
            <a:ext cx="1337187" cy="432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Timestamp1</a:t>
            </a:r>
          </a:p>
        </p:txBody>
      </p:sp>
      <p:sp>
        <p:nvSpPr>
          <p:cNvPr id="7" name="Rectangle 6">
            <a:extLst>
              <a:ext uri="{FF2B5EF4-FFF2-40B4-BE49-F238E27FC236}">
                <a16:creationId xmlns:a16="http://schemas.microsoft.com/office/drawing/2014/main" id="{B30138FB-EA53-4CBD-B613-E3CB7A78B326}"/>
              </a:ext>
            </a:extLst>
          </p:cNvPr>
          <p:cNvSpPr/>
          <p:nvPr/>
        </p:nvSpPr>
        <p:spPr>
          <a:xfrm>
            <a:off x="3824748" y="2015613"/>
            <a:ext cx="1592826"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Valeur secrète</a:t>
            </a:r>
          </a:p>
        </p:txBody>
      </p:sp>
      <p:sp>
        <p:nvSpPr>
          <p:cNvPr id="10" name="Rectangle 9">
            <a:extLst>
              <a:ext uri="{FF2B5EF4-FFF2-40B4-BE49-F238E27FC236}">
                <a16:creationId xmlns:a16="http://schemas.microsoft.com/office/drawing/2014/main" id="{924ECD85-7DDA-4F1F-BE0D-7EFD4897F6D8}"/>
              </a:ext>
            </a:extLst>
          </p:cNvPr>
          <p:cNvSpPr/>
          <p:nvPr/>
        </p:nvSpPr>
        <p:spPr>
          <a:xfrm>
            <a:off x="6774426" y="3212690"/>
            <a:ext cx="1337186" cy="432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Timestamp2</a:t>
            </a:r>
          </a:p>
        </p:txBody>
      </p:sp>
      <p:sp>
        <p:nvSpPr>
          <p:cNvPr id="12" name="Rectangle 11">
            <a:extLst>
              <a:ext uri="{FF2B5EF4-FFF2-40B4-BE49-F238E27FC236}">
                <a16:creationId xmlns:a16="http://schemas.microsoft.com/office/drawing/2014/main" id="{8D36F311-A745-4758-BFAE-07CBB2D108CA}"/>
              </a:ext>
            </a:extLst>
          </p:cNvPr>
          <p:cNvSpPr/>
          <p:nvPr/>
        </p:nvSpPr>
        <p:spPr>
          <a:xfrm>
            <a:off x="6351638" y="4281946"/>
            <a:ext cx="2271251" cy="432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Clé privée 2</a:t>
            </a:r>
          </a:p>
        </p:txBody>
      </p:sp>
      <p:cxnSp>
        <p:nvCxnSpPr>
          <p:cNvPr id="14" name="Connecteur droit 13">
            <a:extLst>
              <a:ext uri="{FF2B5EF4-FFF2-40B4-BE49-F238E27FC236}">
                <a16:creationId xmlns:a16="http://schemas.microsoft.com/office/drawing/2014/main" id="{12625364-AEF8-44BF-A47A-8AA517EC1D00}"/>
              </a:ext>
            </a:extLst>
          </p:cNvPr>
          <p:cNvCxnSpPr>
            <a:cxnSpLocks/>
          </p:cNvCxnSpPr>
          <p:nvPr/>
        </p:nvCxnSpPr>
        <p:spPr>
          <a:xfrm>
            <a:off x="5624052" y="3067665"/>
            <a:ext cx="0" cy="193695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435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BC8FB8-0420-4469-9B24-9A96C951F1B4}"/>
              </a:ext>
            </a:extLst>
          </p:cNvPr>
          <p:cNvSpPr>
            <a:spLocks noGrp="1"/>
          </p:cNvSpPr>
          <p:nvPr>
            <p:ph type="title"/>
          </p:nvPr>
        </p:nvSpPr>
        <p:spPr/>
        <p:txBody>
          <a:bodyPr/>
          <a:lstStyle/>
          <a:p>
            <a:r>
              <a:rPr lang="fr-FR" dirty="0"/>
              <a:t>Sérialisation</a:t>
            </a:r>
          </a:p>
        </p:txBody>
      </p:sp>
      <p:sp>
        <p:nvSpPr>
          <p:cNvPr id="3" name="Espace réservé du contenu 2">
            <a:extLst>
              <a:ext uri="{FF2B5EF4-FFF2-40B4-BE49-F238E27FC236}">
                <a16:creationId xmlns:a16="http://schemas.microsoft.com/office/drawing/2014/main" id="{8216FA0B-D3FC-4932-AD81-7F04796BAE67}"/>
              </a:ext>
            </a:extLst>
          </p:cNvPr>
          <p:cNvSpPr>
            <a:spLocks noGrp="1"/>
          </p:cNvSpPr>
          <p:nvPr>
            <p:ph idx="1"/>
          </p:nvPr>
        </p:nvSpPr>
        <p:spPr/>
        <p:txBody>
          <a:bodyPr/>
          <a:lstStyle/>
          <a:p>
            <a:r>
              <a:rPr lang="fr-FR" dirty="0"/>
              <a:t>Sérialisation par objets et paramètres bien définis pour la structure des paquets de KGC</a:t>
            </a:r>
          </a:p>
          <a:p>
            <a:endParaRPr lang="fr-FR" dirty="0"/>
          </a:p>
          <a:p>
            <a:r>
              <a:rPr lang="fr-FR" dirty="0"/>
              <a:t>Sérialisation « binaire »</a:t>
            </a:r>
          </a:p>
          <a:p>
            <a:endParaRPr lang="fr-FR" dirty="0"/>
          </a:p>
          <a:p>
            <a:r>
              <a:rPr lang="fr-FR" dirty="0"/>
              <a:t>Possibilité d’amélioration avec du JSON pour être plus généralisé</a:t>
            </a:r>
          </a:p>
        </p:txBody>
      </p:sp>
    </p:spTree>
    <p:extLst>
      <p:ext uri="{BB962C8B-B14F-4D97-AF65-F5344CB8AC3E}">
        <p14:creationId xmlns:p14="http://schemas.microsoft.com/office/powerpoint/2010/main" val="894480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162FAA-B52E-4F5A-86A0-DBCF59A8A5B0}"/>
              </a:ext>
            </a:extLst>
          </p:cNvPr>
          <p:cNvSpPr>
            <a:spLocks noGrp="1"/>
          </p:cNvSpPr>
          <p:nvPr>
            <p:ph type="title"/>
          </p:nvPr>
        </p:nvSpPr>
        <p:spPr/>
        <p:txBody>
          <a:bodyPr/>
          <a:lstStyle/>
          <a:p>
            <a:r>
              <a:rPr lang="fr-FR" dirty="0"/>
              <a:t>Démonstrations</a:t>
            </a:r>
          </a:p>
        </p:txBody>
      </p:sp>
      <p:sp>
        <p:nvSpPr>
          <p:cNvPr id="3" name="Espace réservé du contenu 2">
            <a:extLst>
              <a:ext uri="{FF2B5EF4-FFF2-40B4-BE49-F238E27FC236}">
                <a16:creationId xmlns:a16="http://schemas.microsoft.com/office/drawing/2014/main" id="{62B19B33-0252-45EA-B008-A772C11ECCBB}"/>
              </a:ext>
            </a:extLst>
          </p:cNvPr>
          <p:cNvSpPr>
            <a:spLocks noGrp="1"/>
          </p:cNvSpPr>
          <p:nvPr>
            <p:ph idx="1"/>
          </p:nvPr>
        </p:nvSpPr>
        <p:spPr>
          <a:xfrm>
            <a:off x="838200" y="2506662"/>
            <a:ext cx="10515600" cy="4351338"/>
          </a:xfrm>
        </p:spPr>
        <p:txBody>
          <a:bodyPr/>
          <a:lstStyle/>
          <a:p>
            <a:r>
              <a:rPr lang="fr-FR" dirty="0"/>
              <a:t>Démonstration d’un envoi – réception basique</a:t>
            </a:r>
          </a:p>
          <a:p>
            <a:endParaRPr lang="fr-FR" dirty="0"/>
          </a:p>
          <a:p>
            <a:r>
              <a:rPr lang="fr-FR" dirty="0"/>
              <a:t>Démonstration d’un message intercepté et modifié</a:t>
            </a:r>
          </a:p>
        </p:txBody>
      </p:sp>
    </p:spTree>
    <p:extLst>
      <p:ext uri="{BB962C8B-B14F-4D97-AF65-F5344CB8AC3E}">
        <p14:creationId xmlns:p14="http://schemas.microsoft.com/office/powerpoint/2010/main" val="526119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023D78-CF7F-4A03-BB7E-96DDFC83C5DF}"/>
              </a:ext>
            </a:extLst>
          </p:cNvPr>
          <p:cNvSpPr>
            <a:spLocks noGrp="1"/>
          </p:cNvSpPr>
          <p:nvPr>
            <p:ph type="title"/>
          </p:nvPr>
        </p:nvSpPr>
        <p:spPr/>
        <p:txBody>
          <a:bodyPr/>
          <a:lstStyle/>
          <a:p>
            <a:r>
              <a:rPr lang="fr-FR" dirty="0"/>
              <a:t>Démonstration 1</a:t>
            </a:r>
          </a:p>
        </p:txBody>
      </p:sp>
      <p:sp>
        <p:nvSpPr>
          <p:cNvPr id="3" name="Espace réservé du contenu 2">
            <a:extLst>
              <a:ext uri="{FF2B5EF4-FFF2-40B4-BE49-F238E27FC236}">
                <a16:creationId xmlns:a16="http://schemas.microsoft.com/office/drawing/2014/main" id="{9D1DDE4F-367D-432E-9627-3C7233DE9FCB}"/>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970760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A459C4-D93C-4CBC-92C6-7A10BE0AD7DB}"/>
              </a:ext>
            </a:extLst>
          </p:cNvPr>
          <p:cNvSpPr>
            <a:spLocks noGrp="1"/>
          </p:cNvSpPr>
          <p:nvPr>
            <p:ph type="title"/>
          </p:nvPr>
        </p:nvSpPr>
        <p:spPr/>
        <p:txBody>
          <a:bodyPr/>
          <a:lstStyle/>
          <a:p>
            <a:r>
              <a:rPr lang="fr-FR" dirty="0"/>
              <a:t>Démonstration 2</a:t>
            </a:r>
          </a:p>
        </p:txBody>
      </p:sp>
      <p:sp>
        <p:nvSpPr>
          <p:cNvPr id="3" name="Espace réservé du contenu 2">
            <a:extLst>
              <a:ext uri="{FF2B5EF4-FFF2-40B4-BE49-F238E27FC236}">
                <a16:creationId xmlns:a16="http://schemas.microsoft.com/office/drawing/2014/main" id="{D03BF8FB-0701-44D4-B7E1-AC8EE551967F}"/>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737190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C1B503-44FA-42EA-BE48-9DA01F09428E}"/>
              </a:ext>
            </a:extLst>
          </p:cNvPr>
          <p:cNvSpPr>
            <a:spLocks noGrp="1"/>
          </p:cNvSpPr>
          <p:nvPr>
            <p:ph type="title"/>
          </p:nvPr>
        </p:nvSpPr>
        <p:spPr/>
        <p:txBody>
          <a:bodyPr/>
          <a:lstStyle/>
          <a:p>
            <a:r>
              <a:rPr lang="fr-FR" dirty="0"/>
              <a:t>Résultats</a:t>
            </a:r>
          </a:p>
        </p:txBody>
      </p:sp>
      <p:sp>
        <p:nvSpPr>
          <p:cNvPr id="3" name="Espace réservé du texte 2">
            <a:extLst>
              <a:ext uri="{FF2B5EF4-FFF2-40B4-BE49-F238E27FC236}">
                <a16:creationId xmlns:a16="http://schemas.microsoft.com/office/drawing/2014/main" id="{FE4E211B-92DA-4070-A187-04D3219F8708}"/>
              </a:ext>
            </a:extLst>
          </p:cNvPr>
          <p:cNvSpPr>
            <a:spLocks noGrp="1"/>
          </p:cNvSpPr>
          <p:nvPr>
            <p:ph type="body" idx="1"/>
          </p:nvPr>
        </p:nvSpPr>
        <p:spPr/>
        <p:txBody>
          <a:bodyPr/>
          <a:lstStyle/>
          <a:p>
            <a:r>
              <a:rPr lang="fr-FR" dirty="0"/>
              <a:t>Comparaisons et inconvénients</a:t>
            </a:r>
          </a:p>
        </p:txBody>
      </p:sp>
    </p:spTree>
    <p:extLst>
      <p:ext uri="{BB962C8B-B14F-4D97-AF65-F5344CB8AC3E}">
        <p14:creationId xmlns:p14="http://schemas.microsoft.com/office/powerpoint/2010/main" val="116061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2B9E80-C3AC-4C3D-94D0-77349F973348}"/>
              </a:ext>
            </a:extLst>
          </p:cNvPr>
          <p:cNvSpPr>
            <a:spLocks noGrp="1"/>
          </p:cNvSpPr>
          <p:nvPr>
            <p:ph type="title"/>
          </p:nvPr>
        </p:nvSpPr>
        <p:spPr/>
        <p:txBody>
          <a:bodyPr/>
          <a:lstStyle/>
          <a:p>
            <a:r>
              <a:rPr lang="fr-FR" dirty="0"/>
              <a:t>Comparaisons</a:t>
            </a:r>
          </a:p>
        </p:txBody>
      </p:sp>
      <p:sp>
        <p:nvSpPr>
          <p:cNvPr id="3" name="Espace réservé du contenu 2">
            <a:extLst>
              <a:ext uri="{FF2B5EF4-FFF2-40B4-BE49-F238E27FC236}">
                <a16:creationId xmlns:a16="http://schemas.microsoft.com/office/drawing/2014/main" id="{B2284E93-BF37-49CF-A3BF-3FBC31B588D1}"/>
              </a:ext>
            </a:extLst>
          </p:cNvPr>
          <p:cNvSpPr>
            <a:spLocks noGrp="1"/>
          </p:cNvSpPr>
          <p:nvPr>
            <p:ph idx="1"/>
          </p:nvPr>
        </p:nvSpPr>
        <p:spPr/>
        <p:txBody>
          <a:bodyPr/>
          <a:lstStyle/>
          <a:p>
            <a:r>
              <a:rPr lang="fr-FR" dirty="0"/>
              <a:t>Utilisabilité</a:t>
            </a:r>
          </a:p>
          <a:p>
            <a:endParaRPr lang="fr-FR" dirty="0"/>
          </a:p>
          <a:p>
            <a:r>
              <a:rPr lang="fr-FR" dirty="0"/>
              <a:t>Erreurs utilisateurs</a:t>
            </a:r>
          </a:p>
          <a:p>
            <a:endParaRPr lang="fr-FR" dirty="0"/>
          </a:p>
          <a:p>
            <a:r>
              <a:rPr lang="fr-FR" dirty="0"/>
              <a:t>Propriétés accrues grâce à la pseudo </a:t>
            </a:r>
            <a:r>
              <a:rPr lang="fr-FR" dirty="0" err="1"/>
              <a:t>forward</a:t>
            </a:r>
            <a:r>
              <a:rPr lang="fr-FR" dirty="0"/>
              <a:t> </a:t>
            </a:r>
            <a:r>
              <a:rPr lang="fr-FR" dirty="0" err="1"/>
              <a:t>secrecy</a:t>
            </a:r>
            <a:endParaRPr lang="fr-FR" dirty="0"/>
          </a:p>
          <a:p>
            <a:endParaRPr lang="fr-FR" dirty="0"/>
          </a:p>
        </p:txBody>
      </p:sp>
    </p:spTree>
    <p:extLst>
      <p:ext uri="{BB962C8B-B14F-4D97-AF65-F5344CB8AC3E}">
        <p14:creationId xmlns:p14="http://schemas.microsoft.com/office/powerpoint/2010/main" val="226974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03B750-7947-43EB-A539-B7C3A77EF853}"/>
              </a:ext>
            </a:extLst>
          </p:cNvPr>
          <p:cNvSpPr>
            <a:spLocks noGrp="1"/>
          </p:cNvSpPr>
          <p:nvPr>
            <p:ph type="title"/>
          </p:nvPr>
        </p:nvSpPr>
        <p:spPr/>
        <p:txBody>
          <a:bodyPr/>
          <a:lstStyle/>
          <a:p>
            <a:r>
              <a:rPr lang="en-US" dirty="0"/>
              <a:t>Introduction</a:t>
            </a:r>
            <a:endParaRPr lang="fr-FR" dirty="0"/>
          </a:p>
        </p:txBody>
      </p:sp>
      <p:sp>
        <p:nvSpPr>
          <p:cNvPr id="3" name="Espace réservé du texte 2">
            <a:extLst>
              <a:ext uri="{FF2B5EF4-FFF2-40B4-BE49-F238E27FC236}">
                <a16:creationId xmlns:a16="http://schemas.microsoft.com/office/drawing/2014/main" id="{E5A0F8CF-1D59-46C4-9BF0-DA187154ADAF}"/>
              </a:ext>
            </a:extLst>
          </p:cNvPr>
          <p:cNvSpPr>
            <a:spLocks noGrp="1"/>
          </p:cNvSpPr>
          <p:nvPr>
            <p:ph type="body" idx="1"/>
          </p:nvPr>
        </p:nvSpPr>
        <p:spPr/>
        <p:txBody>
          <a:bodyPr/>
          <a:lstStyle/>
          <a:p>
            <a:r>
              <a:rPr lang="en-US" dirty="0"/>
              <a:t>Contribution et </a:t>
            </a:r>
            <a:r>
              <a:rPr lang="fr-FR" dirty="0"/>
              <a:t>déroulement</a:t>
            </a:r>
          </a:p>
        </p:txBody>
      </p:sp>
    </p:spTree>
    <p:extLst>
      <p:ext uri="{BB962C8B-B14F-4D97-AF65-F5344CB8AC3E}">
        <p14:creationId xmlns:p14="http://schemas.microsoft.com/office/powerpoint/2010/main" val="1083967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A5A8BF-81E3-45AB-AC5F-508DF6B72C1A}"/>
              </a:ext>
            </a:extLst>
          </p:cNvPr>
          <p:cNvSpPr>
            <a:spLocks noGrp="1"/>
          </p:cNvSpPr>
          <p:nvPr>
            <p:ph type="title"/>
          </p:nvPr>
        </p:nvSpPr>
        <p:spPr/>
        <p:txBody>
          <a:bodyPr/>
          <a:lstStyle/>
          <a:p>
            <a:r>
              <a:rPr lang="fr-FR" dirty="0"/>
              <a:t>Inconvénients</a:t>
            </a:r>
          </a:p>
        </p:txBody>
      </p:sp>
      <p:sp>
        <p:nvSpPr>
          <p:cNvPr id="3" name="Espace réservé du contenu 2">
            <a:extLst>
              <a:ext uri="{FF2B5EF4-FFF2-40B4-BE49-F238E27FC236}">
                <a16:creationId xmlns:a16="http://schemas.microsoft.com/office/drawing/2014/main" id="{7C104D1E-4F13-4D76-89D5-419F6C224047}"/>
              </a:ext>
            </a:extLst>
          </p:cNvPr>
          <p:cNvSpPr>
            <a:spLocks noGrp="1"/>
          </p:cNvSpPr>
          <p:nvPr>
            <p:ph idx="1"/>
          </p:nvPr>
        </p:nvSpPr>
        <p:spPr/>
        <p:txBody>
          <a:bodyPr/>
          <a:lstStyle/>
          <a:p>
            <a:r>
              <a:rPr lang="fr-FR" dirty="0"/>
              <a:t>Implémentation ne prenant pas en compte beaucoup de scénarios importants dans un système de messagerie.</a:t>
            </a:r>
          </a:p>
          <a:p>
            <a:endParaRPr lang="fr-FR" dirty="0"/>
          </a:p>
          <a:p>
            <a:r>
              <a:rPr lang="fr-FR" dirty="0"/>
              <a:t>Taille pouvant être très grande avec beaucoup de destinataires</a:t>
            </a:r>
          </a:p>
          <a:p>
            <a:endParaRPr lang="fr-FR" dirty="0"/>
          </a:p>
          <a:p>
            <a:r>
              <a:rPr lang="fr-FR" dirty="0"/>
              <a:t>Uniquement contenu de message</a:t>
            </a:r>
          </a:p>
          <a:p>
            <a:endParaRPr lang="fr-FR" dirty="0"/>
          </a:p>
          <a:p>
            <a:r>
              <a:rPr lang="fr-FR" dirty="0"/>
              <a:t>Sujet non chiffré</a:t>
            </a:r>
          </a:p>
        </p:txBody>
      </p:sp>
    </p:spTree>
    <p:extLst>
      <p:ext uri="{BB962C8B-B14F-4D97-AF65-F5344CB8AC3E}">
        <p14:creationId xmlns:p14="http://schemas.microsoft.com/office/powerpoint/2010/main" val="4081372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37CCBF-0A76-4B2A-8291-D6E9E35CB15E}"/>
              </a:ext>
            </a:extLst>
          </p:cNvPr>
          <p:cNvSpPr>
            <a:spLocks noGrp="1"/>
          </p:cNvSpPr>
          <p:nvPr>
            <p:ph type="title"/>
          </p:nvPr>
        </p:nvSpPr>
        <p:spPr/>
        <p:txBody>
          <a:bodyPr/>
          <a:lstStyle/>
          <a:p>
            <a:r>
              <a:rPr lang="en-US" dirty="0"/>
              <a:t>Conclusion</a:t>
            </a:r>
            <a:endParaRPr lang="fr-FR" dirty="0"/>
          </a:p>
        </p:txBody>
      </p:sp>
      <p:sp>
        <p:nvSpPr>
          <p:cNvPr id="3" name="Espace réservé du texte 2">
            <a:extLst>
              <a:ext uri="{FF2B5EF4-FFF2-40B4-BE49-F238E27FC236}">
                <a16:creationId xmlns:a16="http://schemas.microsoft.com/office/drawing/2014/main" id="{7F5A57EC-4929-4786-A011-285018EF7CB9}"/>
              </a:ext>
            </a:extLst>
          </p:cNvPr>
          <p:cNvSpPr>
            <a:spLocks noGrp="1"/>
          </p:cNvSpPr>
          <p:nvPr>
            <p:ph type="body" idx="1"/>
          </p:nvPr>
        </p:nvSpPr>
        <p:spPr/>
        <p:txBody>
          <a:bodyPr/>
          <a:lstStyle/>
          <a:p>
            <a:r>
              <a:rPr lang="fr-FR" dirty="0"/>
              <a:t>Constats, Travaux futurs</a:t>
            </a:r>
          </a:p>
        </p:txBody>
      </p:sp>
    </p:spTree>
    <p:extLst>
      <p:ext uri="{BB962C8B-B14F-4D97-AF65-F5344CB8AC3E}">
        <p14:creationId xmlns:p14="http://schemas.microsoft.com/office/powerpoint/2010/main" val="2812815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907D9B-D716-4492-852D-CB527184F1A4}"/>
              </a:ext>
            </a:extLst>
          </p:cNvPr>
          <p:cNvSpPr>
            <a:spLocks noGrp="1"/>
          </p:cNvSpPr>
          <p:nvPr>
            <p:ph type="title"/>
          </p:nvPr>
        </p:nvSpPr>
        <p:spPr/>
        <p:txBody>
          <a:bodyPr/>
          <a:lstStyle/>
          <a:p>
            <a:r>
              <a:rPr lang="fr-FR" dirty="0"/>
              <a:t>Multiples destinataires</a:t>
            </a:r>
          </a:p>
        </p:txBody>
      </p:sp>
      <p:sp>
        <p:nvSpPr>
          <p:cNvPr id="3" name="Espace réservé du contenu 2">
            <a:extLst>
              <a:ext uri="{FF2B5EF4-FFF2-40B4-BE49-F238E27FC236}">
                <a16:creationId xmlns:a16="http://schemas.microsoft.com/office/drawing/2014/main" id="{C509BB32-EF3D-498F-9F37-7C7F151C2F23}"/>
              </a:ext>
            </a:extLst>
          </p:cNvPr>
          <p:cNvSpPr>
            <a:spLocks noGrp="1"/>
          </p:cNvSpPr>
          <p:nvPr>
            <p:ph idx="1"/>
          </p:nvPr>
        </p:nvSpPr>
        <p:spPr/>
        <p:txBody>
          <a:bodyPr/>
          <a:lstStyle/>
          <a:p>
            <a:r>
              <a:rPr lang="fr-FR" dirty="0"/>
              <a:t>Pour l’implémentation actuelle, possibilité d’ajouter des headers pour chaque destinataire (pour le côté asymétrique)</a:t>
            </a:r>
          </a:p>
          <a:p>
            <a:endParaRPr lang="fr-FR" dirty="0"/>
          </a:p>
          <a:p>
            <a:r>
              <a:rPr lang="fr-FR" dirty="0"/>
              <a:t>Ajout de taille accrue par rapport aux solutions actuelles</a:t>
            </a:r>
          </a:p>
          <a:p>
            <a:endParaRPr lang="fr-FR" dirty="0"/>
          </a:p>
          <a:p>
            <a:r>
              <a:rPr lang="fr-FR" dirty="0"/>
              <a:t>Dans chaque header ajouter l’ID du destinataire</a:t>
            </a:r>
          </a:p>
        </p:txBody>
      </p:sp>
    </p:spTree>
    <p:extLst>
      <p:ext uri="{BB962C8B-B14F-4D97-AF65-F5344CB8AC3E}">
        <p14:creationId xmlns:p14="http://schemas.microsoft.com/office/powerpoint/2010/main" val="2889669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D34D95-5848-450A-A8A1-DA8F64762848}"/>
              </a:ext>
            </a:extLst>
          </p:cNvPr>
          <p:cNvSpPr>
            <a:spLocks noGrp="1"/>
          </p:cNvSpPr>
          <p:nvPr>
            <p:ph type="title"/>
          </p:nvPr>
        </p:nvSpPr>
        <p:spPr/>
        <p:txBody>
          <a:bodyPr/>
          <a:lstStyle/>
          <a:p>
            <a:r>
              <a:rPr lang="fr-FR" dirty="0"/>
              <a:t>Sérialisation améliorée</a:t>
            </a:r>
          </a:p>
        </p:txBody>
      </p:sp>
      <p:sp>
        <p:nvSpPr>
          <p:cNvPr id="3" name="Espace réservé du contenu 2">
            <a:extLst>
              <a:ext uri="{FF2B5EF4-FFF2-40B4-BE49-F238E27FC236}">
                <a16:creationId xmlns:a16="http://schemas.microsoft.com/office/drawing/2014/main" id="{9DBD7C89-67A7-4BFE-9B14-A5667CD831D4}"/>
              </a:ext>
            </a:extLst>
          </p:cNvPr>
          <p:cNvSpPr>
            <a:spLocks noGrp="1"/>
          </p:cNvSpPr>
          <p:nvPr>
            <p:ph idx="1"/>
          </p:nvPr>
        </p:nvSpPr>
        <p:spPr/>
        <p:txBody>
          <a:bodyPr/>
          <a:lstStyle/>
          <a:p>
            <a:r>
              <a:rPr lang="fr-FR" dirty="0"/>
              <a:t>Plutôt qu’utiliser MIME qui sont vieux et cassés utilisation d’une sérialisation plus récente</a:t>
            </a:r>
          </a:p>
          <a:p>
            <a:endParaRPr lang="fr-FR" dirty="0"/>
          </a:p>
          <a:p>
            <a:r>
              <a:rPr lang="fr-FR" dirty="0"/>
              <a:t>Pour le contenu des message et pièces jointes, penser à sérialiser dans des objets autres que MIME</a:t>
            </a:r>
          </a:p>
          <a:p>
            <a:endParaRPr lang="fr-FR" dirty="0"/>
          </a:p>
          <a:p>
            <a:r>
              <a:rPr lang="fr-FR" dirty="0"/>
              <a:t>JSON par exemple, ou binaire comme fait dans l’implémentation actuelle</a:t>
            </a:r>
          </a:p>
        </p:txBody>
      </p:sp>
    </p:spTree>
    <p:extLst>
      <p:ext uri="{BB962C8B-B14F-4D97-AF65-F5344CB8AC3E}">
        <p14:creationId xmlns:p14="http://schemas.microsoft.com/office/powerpoint/2010/main" val="1696819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DB9734-F3CD-4F31-AA65-3781559F1432}"/>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404EF4A7-5205-46CF-9A5D-AE6628294FAF}"/>
              </a:ext>
            </a:extLst>
          </p:cNvPr>
          <p:cNvSpPr>
            <a:spLocks noGrp="1"/>
          </p:cNvSpPr>
          <p:nvPr>
            <p:ph idx="1"/>
          </p:nvPr>
        </p:nvSpPr>
        <p:spPr/>
        <p:txBody>
          <a:bodyPr/>
          <a:lstStyle/>
          <a:p>
            <a:r>
              <a:rPr lang="fr-FR" dirty="0"/>
              <a:t>Beaucoup de travail à accomplir pour système de messagerie complet</a:t>
            </a:r>
          </a:p>
          <a:p>
            <a:endParaRPr lang="fr-FR" dirty="0"/>
          </a:p>
          <a:p>
            <a:r>
              <a:rPr lang="fr-FR" dirty="0"/>
              <a:t>Système de base fonctionnant bien et prouvant que c’est possible</a:t>
            </a:r>
          </a:p>
          <a:p>
            <a:endParaRPr lang="fr-FR" dirty="0"/>
          </a:p>
          <a:p>
            <a:r>
              <a:rPr lang="fr-FR" dirty="0"/>
              <a:t>Structure problématique avec le KGC mais pas impossible à mettre en place</a:t>
            </a:r>
          </a:p>
          <a:p>
            <a:endParaRPr lang="fr-FR" dirty="0"/>
          </a:p>
          <a:p>
            <a:r>
              <a:rPr lang="fr-FR" dirty="0"/>
              <a:t>Retravailler la construction de la signature</a:t>
            </a:r>
          </a:p>
        </p:txBody>
      </p:sp>
    </p:spTree>
    <p:extLst>
      <p:ext uri="{BB962C8B-B14F-4D97-AF65-F5344CB8AC3E}">
        <p14:creationId xmlns:p14="http://schemas.microsoft.com/office/powerpoint/2010/main" val="907741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D65931-EF87-4A3D-9BF6-1D5FE5C896D2}"/>
              </a:ext>
            </a:extLst>
          </p:cNvPr>
          <p:cNvSpPr>
            <a:spLocks noGrp="1"/>
          </p:cNvSpPr>
          <p:nvPr>
            <p:ph type="title"/>
          </p:nvPr>
        </p:nvSpPr>
        <p:spPr/>
        <p:txBody>
          <a:bodyPr/>
          <a:lstStyle/>
          <a:p>
            <a:r>
              <a:rPr lang="fr-FR" dirty="0"/>
              <a:t>Questions ?</a:t>
            </a:r>
          </a:p>
        </p:txBody>
      </p:sp>
      <p:sp>
        <p:nvSpPr>
          <p:cNvPr id="3" name="Espace réservé du texte 2">
            <a:extLst>
              <a:ext uri="{FF2B5EF4-FFF2-40B4-BE49-F238E27FC236}">
                <a16:creationId xmlns:a16="http://schemas.microsoft.com/office/drawing/2014/main" id="{0945F1B5-F960-4E40-BB63-8F5B0C01D94D}"/>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143786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409D55-EE6E-4AA3-BB2C-2C56DE160070}"/>
              </a:ext>
            </a:extLst>
          </p:cNvPr>
          <p:cNvSpPr>
            <a:spLocks noGrp="1"/>
          </p:cNvSpPr>
          <p:nvPr>
            <p:ph type="title"/>
          </p:nvPr>
        </p:nvSpPr>
        <p:spPr/>
        <p:txBody>
          <a:bodyPr/>
          <a:lstStyle/>
          <a:p>
            <a:r>
              <a:rPr lang="fr-FR" dirty="0"/>
              <a:t>Principes mathématiques</a:t>
            </a:r>
          </a:p>
        </p:txBody>
      </p:sp>
      <p:sp>
        <p:nvSpPr>
          <p:cNvPr id="3" name="Espace réservé du contenu 2">
            <a:extLst>
              <a:ext uri="{FF2B5EF4-FFF2-40B4-BE49-F238E27FC236}">
                <a16:creationId xmlns:a16="http://schemas.microsoft.com/office/drawing/2014/main" id="{475F7469-3893-4C4B-A386-78C41C9D6406}"/>
              </a:ext>
            </a:extLst>
          </p:cNvPr>
          <p:cNvSpPr>
            <a:spLocks noGrp="1"/>
          </p:cNvSpPr>
          <p:nvPr>
            <p:ph idx="1"/>
          </p:nvPr>
        </p:nvSpPr>
        <p:spPr/>
        <p:txBody>
          <a:bodyPr/>
          <a:lstStyle/>
          <a:p>
            <a:r>
              <a:rPr lang="fr-FR" dirty="0" err="1"/>
              <a:t>Pairings</a:t>
            </a:r>
            <a:endParaRPr lang="fr-FR" dirty="0"/>
          </a:p>
          <a:p>
            <a:pPr lvl="1"/>
            <a:r>
              <a:rPr lang="fr-FR" dirty="0"/>
              <a:t> Type 1</a:t>
            </a:r>
          </a:p>
          <a:p>
            <a:pPr lvl="1"/>
            <a:r>
              <a:rPr lang="fr-FR" dirty="0"/>
              <a:t>,2</a:t>
            </a:r>
          </a:p>
          <a:p>
            <a:pPr lvl="1"/>
            <a:r>
              <a:rPr lang="fr-FR" dirty="0"/>
              <a:t>,3</a:t>
            </a:r>
          </a:p>
          <a:p>
            <a:endParaRPr lang="fr-FR" dirty="0"/>
          </a:p>
          <a:p>
            <a:r>
              <a:rPr lang="fr-FR" dirty="0"/>
              <a:t>Maths des algos :</a:t>
            </a:r>
          </a:p>
          <a:p>
            <a:pPr lvl="1"/>
            <a:r>
              <a:rPr lang="fr-FR" dirty="0" err="1"/>
              <a:t>Enc</a:t>
            </a:r>
            <a:endParaRPr lang="fr-FR" dirty="0"/>
          </a:p>
          <a:p>
            <a:pPr lvl="1"/>
            <a:r>
              <a:rPr lang="fr-FR" dirty="0" err="1"/>
              <a:t>Dec</a:t>
            </a:r>
            <a:endParaRPr lang="fr-FR" dirty="0"/>
          </a:p>
        </p:txBody>
      </p:sp>
    </p:spTree>
    <p:extLst>
      <p:ext uri="{BB962C8B-B14F-4D97-AF65-F5344CB8AC3E}">
        <p14:creationId xmlns:p14="http://schemas.microsoft.com/office/powerpoint/2010/main" val="982762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9B81A3-BB19-49ED-BBF4-6A6C7DE8C25C}"/>
              </a:ext>
            </a:extLst>
          </p:cNvPr>
          <p:cNvSpPr>
            <a:spLocks noGrp="1"/>
          </p:cNvSpPr>
          <p:nvPr>
            <p:ph type="title"/>
          </p:nvPr>
        </p:nvSpPr>
        <p:spPr/>
        <p:txBody>
          <a:bodyPr/>
          <a:lstStyle/>
          <a:p>
            <a:r>
              <a:rPr lang="fr-FR" dirty="0"/>
              <a:t>Recherches</a:t>
            </a:r>
          </a:p>
        </p:txBody>
      </p:sp>
      <p:sp>
        <p:nvSpPr>
          <p:cNvPr id="3" name="Espace réservé du texte 2">
            <a:extLst>
              <a:ext uri="{FF2B5EF4-FFF2-40B4-BE49-F238E27FC236}">
                <a16:creationId xmlns:a16="http://schemas.microsoft.com/office/drawing/2014/main" id="{83C918DD-D2BB-4DCD-9F54-9B4F5834FC14}"/>
              </a:ext>
            </a:extLst>
          </p:cNvPr>
          <p:cNvSpPr>
            <a:spLocks noGrp="1"/>
          </p:cNvSpPr>
          <p:nvPr>
            <p:ph type="body" idx="1"/>
          </p:nvPr>
        </p:nvSpPr>
        <p:spPr/>
        <p:txBody>
          <a:bodyPr/>
          <a:lstStyle/>
          <a:p>
            <a:r>
              <a:rPr lang="en-US" dirty="0"/>
              <a:t>S/MIME, PGP, Certificateless Public Key Cryptography</a:t>
            </a:r>
            <a:endParaRPr lang="fr-FR" dirty="0"/>
          </a:p>
        </p:txBody>
      </p:sp>
    </p:spTree>
    <p:extLst>
      <p:ext uri="{BB962C8B-B14F-4D97-AF65-F5344CB8AC3E}">
        <p14:creationId xmlns:p14="http://schemas.microsoft.com/office/powerpoint/2010/main" val="231003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009B97-0BDF-4A3D-8B32-640E8AB76A26}"/>
              </a:ext>
            </a:extLst>
          </p:cNvPr>
          <p:cNvSpPr>
            <a:spLocks noGrp="1"/>
          </p:cNvSpPr>
          <p:nvPr>
            <p:ph type="title"/>
          </p:nvPr>
        </p:nvSpPr>
        <p:spPr/>
        <p:txBody>
          <a:bodyPr/>
          <a:lstStyle/>
          <a:p>
            <a:r>
              <a:rPr lang="en-US" dirty="0"/>
              <a:t>S/MIME</a:t>
            </a:r>
            <a:endParaRPr lang="fr-FR" dirty="0"/>
          </a:p>
        </p:txBody>
      </p:sp>
      <p:sp>
        <p:nvSpPr>
          <p:cNvPr id="3" name="Espace réservé du contenu 2">
            <a:extLst>
              <a:ext uri="{FF2B5EF4-FFF2-40B4-BE49-F238E27FC236}">
                <a16:creationId xmlns:a16="http://schemas.microsoft.com/office/drawing/2014/main" id="{31091DF0-6DCD-4B42-9394-A6778164E530}"/>
              </a:ext>
            </a:extLst>
          </p:cNvPr>
          <p:cNvSpPr>
            <a:spLocks noGrp="1"/>
          </p:cNvSpPr>
          <p:nvPr>
            <p:ph idx="1"/>
          </p:nvPr>
        </p:nvSpPr>
        <p:spPr/>
        <p:txBody>
          <a:bodyPr/>
          <a:lstStyle/>
          <a:p>
            <a:r>
              <a:rPr lang="fr-FR" dirty="0"/>
              <a:t>Qualités</a:t>
            </a:r>
          </a:p>
          <a:p>
            <a:pPr lvl="1"/>
            <a:r>
              <a:rPr lang="fr-FR" dirty="0"/>
              <a:t>Se base sur la PKI</a:t>
            </a:r>
          </a:p>
          <a:p>
            <a:pPr lvl="1"/>
            <a:r>
              <a:rPr lang="fr-FR" dirty="0"/>
              <a:t>Pris en charge dans les clients mails</a:t>
            </a:r>
          </a:p>
          <a:p>
            <a:endParaRPr lang="fr-FR" dirty="0"/>
          </a:p>
          <a:p>
            <a:r>
              <a:rPr lang="fr-FR" dirty="0"/>
              <a:t>Défauts</a:t>
            </a:r>
          </a:p>
          <a:p>
            <a:pPr lvl="1"/>
            <a:r>
              <a:rPr lang="fr-FR" dirty="0"/>
              <a:t>Utilisation compliquée pour les particuliers</a:t>
            </a:r>
          </a:p>
          <a:p>
            <a:pPr lvl="1"/>
            <a:r>
              <a:rPr lang="fr-FR" dirty="0"/>
              <a:t>Certificats lourds impliquant beaucoup de taille</a:t>
            </a:r>
          </a:p>
          <a:p>
            <a:pPr lvl="1"/>
            <a:r>
              <a:rPr lang="fr-FR" dirty="0"/>
              <a:t>Pour une sécurité accrue besoin d’un budget</a:t>
            </a:r>
          </a:p>
        </p:txBody>
      </p:sp>
    </p:spTree>
    <p:extLst>
      <p:ext uri="{BB962C8B-B14F-4D97-AF65-F5344CB8AC3E}">
        <p14:creationId xmlns:p14="http://schemas.microsoft.com/office/powerpoint/2010/main" val="1412490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69DE45-4562-41C4-8C9A-364C54EA3738}"/>
              </a:ext>
            </a:extLst>
          </p:cNvPr>
          <p:cNvSpPr>
            <a:spLocks noGrp="1"/>
          </p:cNvSpPr>
          <p:nvPr>
            <p:ph type="title"/>
          </p:nvPr>
        </p:nvSpPr>
        <p:spPr/>
        <p:txBody>
          <a:bodyPr/>
          <a:lstStyle/>
          <a:p>
            <a:r>
              <a:rPr lang="en-US" dirty="0"/>
              <a:t>PGP</a:t>
            </a:r>
            <a:endParaRPr lang="fr-FR" dirty="0"/>
          </a:p>
        </p:txBody>
      </p:sp>
      <p:sp>
        <p:nvSpPr>
          <p:cNvPr id="3" name="Espace réservé du contenu 2">
            <a:extLst>
              <a:ext uri="{FF2B5EF4-FFF2-40B4-BE49-F238E27FC236}">
                <a16:creationId xmlns:a16="http://schemas.microsoft.com/office/drawing/2014/main" id="{CF732D91-1E22-47C1-B164-8BBD7852CBD6}"/>
              </a:ext>
            </a:extLst>
          </p:cNvPr>
          <p:cNvSpPr>
            <a:spLocks noGrp="1"/>
          </p:cNvSpPr>
          <p:nvPr>
            <p:ph idx="1"/>
          </p:nvPr>
        </p:nvSpPr>
        <p:spPr/>
        <p:txBody>
          <a:bodyPr/>
          <a:lstStyle/>
          <a:p>
            <a:r>
              <a:rPr lang="fr-FR" dirty="0"/>
              <a:t>Qualités</a:t>
            </a:r>
          </a:p>
          <a:p>
            <a:pPr lvl="1"/>
            <a:r>
              <a:rPr lang="fr-FR" dirty="0"/>
              <a:t>Faible </a:t>
            </a:r>
            <a:r>
              <a:rPr lang="fr-FR" i="1" dirty="0" err="1"/>
              <a:t>overhead</a:t>
            </a:r>
            <a:endParaRPr lang="fr-FR" i="1" dirty="0"/>
          </a:p>
          <a:p>
            <a:pPr lvl="1"/>
            <a:r>
              <a:rPr lang="fr-FR" dirty="0"/>
              <a:t>Sécurité forte</a:t>
            </a:r>
          </a:p>
          <a:p>
            <a:pPr lvl="1"/>
            <a:r>
              <a:rPr lang="fr-FR" dirty="0"/>
              <a:t>Gratuit</a:t>
            </a:r>
          </a:p>
          <a:p>
            <a:pPr lvl="1"/>
            <a:r>
              <a:rPr lang="fr-FR" dirty="0"/>
              <a:t>Utilisation plus globale</a:t>
            </a:r>
          </a:p>
          <a:p>
            <a:pPr marL="0" indent="0">
              <a:buNone/>
            </a:pPr>
            <a:endParaRPr lang="fr-FR" dirty="0"/>
          </a:p>
          <a:p>
            <a:r>
              <a:rPr lang="fr-FR" dirty="0"/>
              <a:t>Défauts</a:t>
            </a:r>
          </a:p>
          <a:p>
            <a:pPr lvl="1"/>
            <a:r>
              <a:rPr lang="fr-FR" dirty="0"/>
              <a:t>Difficulté d’utilisation</a:t>
            </a:r>
          </a:p>
          <a:p>
            <a:pPr lvl="1"/>
            <a:r>
              <a:rPr lang="fr-FR" dirty="0"/>
              <a:t>Fiabilité des algorithmes</a:t>
            </a:r>
          </a:p>
          <a:p>
            <a:pPr lvl="1"/>
            <a:r>
              <a:rPr lang="fr-FR" dirty="0"/>
              <a:t>Pas de </a:t>
            </a:r>
            <a:r>
              <a:rPr lang="fr-FR" i="1" dirty="0" err="1"/>
              <a:t>Forward</a:t>
            </a:r>
            <a:r>
              <a:rPr lang="fr-FR" i="1" dirty="0"/>
              <a:t> </a:t>
            </a:r>
            <a:r>
              <a:rPr lang="fr-FR" i="1" dirty="0" err="1"/>
              <a:t>Secrecy</a:t>
            </a:r>
            <a:endParaRPr lang="fr-FR" i="1" dirty="0"/>
          </a:p>
          <a:p>
            <a:endParaRPr lang="fr-FR" dirty="0"/>
          </a:p>
        </p:txBody>
      </p:sp>
    </p:spTree>
    <p:extLst>
      <p:ext uri="{BB962C8B-B14F-4D97-AF65-F5344CB8AC3E}">
        <p14:creationId xmlns:p14="http://schemas.microsoft.com/office/powerpoint/2010/main" val="3239632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277FF0-0077-4884-B910-F052E575A3BE}"/>
              </a:ext>
            </a:extLst>
          </p:cNvPr>
          <p:cNvSpPr>
            <a:spLocks noGrp="1"/>
          </p:cNvSpPr>
          <p:nvPr>
            <p:ph type="title"/>
          </p:nvPr>
        </p:nvSpPr>
        <p:spPr/>
        <p:txBody>
          <a:bodyPr/>
          <a:lstStyle/>
          <a:p>
            <a:r>
              <a:rPr lang="fr-FR" dirty="0"/>
              <a:t>Propriétés recherchées</a:t>
            </a:r>
          </a:p>
        </p:txBody>
      </p:sp>
      <p:sp>
        <p:nvSpPr>
          <p:cNvPr id="3" name="Espace réservé du contenu 2">
            <a:extLst>
              <a:ext uri="{FF2B5EF4-FFF2-40B4-BE49-F238E27FC236}">
                <a16:creationId xmlns:a16="http://schemas.microsoft.com/office/drawing/2014/main" id="{6122607E-0D44-4F42-ADCD-F4EB58FEAB89}"/>
              </a:ext>
            </a:extLst>
          </p:cNvPr>
          <p:cNvSpPr>
            <a:spLocks noGrp="1"/>
          </p:cNvSpPr>
          <p:nvPr>
            <p:ph idx="1"/>
          </p:nvPr>
        </p:nvSpPr>
        <p:spPr>
          <a:xfrm>
            <a:off x="838200" y="2506662"/>
            <a:ext cx="10515600" cy="4351338"/>
          </a:xfrm>
        </p:spPr>
        <p:txBody>
          <a:bodyPr/>
          <a:lstStyle/>
          <a:p>
            <a:r>
              <a:rPr lang="fr-FR" dirty="0"/>
              <a:t>Chiffrement de bout-en-bout</a:t>
            </a:r>
          </a:p>
          <a:p>
            <a:endParaRPr lang="fr-FR" dirty="0"/>
          </a:p>
          <a:p>
            <a:r>
              <a:rPr lang="fr-FR" dirty="0" err="1"/>
              <a:t>Forward</a:t>
            </a:r>
            <a:r>
              <a:rPr lang="fr-FR" dirty="0"/>
              <a:t> </a:t>
            </a:r>
            <a:r>
              <a:rPr lang="fr-FR" dirty="0" err="1"/>
              <a:t>secrecy</a:t>
            </a:r>
            <a:endParaRPr lang="fr-FR" dirty="0"/>
          </a:p>
          <a:p>
            <a:endParaRPr lang="fr-FR" dirty="0"/>
          </a:p>
          <a:p>
            <a:r>
              <a:rPr lang="fr-FR" dirty="0"/>
              <a:t>Répudiation / Non-répudiation</a:t>
            </a:r>
          </a:p>
          <a:p>
            <a:endParaRPr lang="fr-FR" dirty="0"/>
          </a:p>
          <a:p>
            <a:endParaRPr lang="fr-FR" dirty="0"/>
          </a:p>
        </p:txBody>
      </p:sp>
    </p:spTree>
    <p:extLst>
      <p:ext uri="{BB962C8B-B14F-4D97-AF65-F5344CB8AC3E}">
        <p14:creationId xmlns:p14="http://schemas.microsoft.com/office/powerpoint/2010/main" val="3647572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A91824-A810-4E09-BAFC-36355B84A510}"/>
              </a:ext>
            </a:extLst>
          </p:cNvPr>
          <p:cNvSpPr>
            <a:spLocks noGrp="1"/>
          </p:cNvSpPr>
          <p:nvPr>
            <p:ph type="title"/>
          </p:nvPr>
        </p:nvSpPr>
        <p:spPr/>
        <p:txBody>
          <a:bodyPr/>
          <a:lstStyle/>
          <a:p>
            <a:r>
              <a:rPr lang="fr-FR" dirty="0"/>
              <a:t>Implémentations présentes</a:t>
            </a:r>
          </a:p>
        </p:txBody>
      </p:sp>
      <p:sp>
        <p:nvSpPr>
          <p:cNvPr id="3" name="Espace réservé du contenu 2">
            <a:extLst>
              <a:ext uri="{FF2B5EF4-FFF2-40B4-BE49-F238E27FC236}">
                <a16:creationId xmlns:a16="http://schemas.microsoft.com/office/drawing/2014/main" id="{1E930290-CF77-4612-8A70-2D1FE71481D8}"/>
              </a:ext>
            </a:extLst>
          </p:cNvPr>
          <p:cNvSpPr>
            <a:spLocks noGrp="1"/>
          </p:cNvSpPr>
          <p:nvPr>
            <p:ph idx="1"/>
          </p:nvPr>
        </p:nvSpPr>
        <p:spPr>
          <a:xfrm>
            <a:off x="838200" y="2141537"/>
            <a:ext cx="10515600" cy="4351338"/>
          </a:xfrm>
        </p:spPr>
        <p:txBody>
          <a:bodyPr/>
          <a:lstStyle/>
          <a:p>
            <a:r>
              <a:rPr lang="fr-FR" dirty="0" err="1"/>
              <a:t>Protonmail</a:t>
            </a:r>
            <a:endParaRPr lang="fr-FR" dirty="0"/>
          </a:p>
          <a:p>
            <a:endParaRPr lang="fr-FR" dirty="0"/>
          </a:p>
          <a:p>
            <a:r>
              <a:rPr lang="fr-FR" dirty="0" err="1"/>
              <a:t>Tutanota</a:t>
            </a:r>
            <a:endParaRPr lang="fr-FR" dirty="0"/>
          </a:p>
          <a:p>
            <a:endParaRPr lang="fr-FR" dirty="0"/>
          </a:p>
          <a:p>
            <a:r>
              <a:rPr lang="fr-FR" dirty="0"/>
              <a:t>Plug-ins</a:t>
            </a:r>
          </a:p>
        </p:txBody>
      </p:sp>
      <p:pic>
        <p:nvPicPr>
          <p:cNvPr id="9" name="Image 8" descr="Une image contenant dessin, assiette, alimentation&#10;&#10;Description générée automatiquement">
            <a:extLst>
              <a:ext uri="{FF2B5EF4-FFF2-40B4-BE49-F238E27FC236}">
                <a16:creationId xmlns:a16="http://schemas.microsoft.com/office/drawing/2014/main" id="{535C9090-40E7-4199-A33D-AC8441E21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7114" y="2158743"/>
            <a:ext cx="3819525" cy="619125"/>
          </a:xfrm>
          <a:prstGeom prst="rect">
            <a:avLst/>
          </a:prstGeom>
        </p:spPr>
      </p:pic>
      <p:pic>
        <p:nvPicPr>
          <p:cNvPr id="1026" name="Picture 2" descr="Tutanota, la messagerie chiffrée de bout en bout">
            <a:extLst>
              <a:ext uri="{FF2B5EF4-FFF2-40B4-BE49-F238E27FC236}">
                <a16:creationId xmlns:a16="http://schemas.microsoft.com/office/drawing/2014/main" id="{D70D0041-118B-440B-BAD1-D5E08F09F2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6337" y="4211279"/>
            <a:ext cx="29337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517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8874B5-09EC-4C4F-9AB6-C1D53056A1A5}"/>
              </a:ext>
            </a:extLst>
          </p:cNvPr>
          <p:cNvSpPr>
            <a:spLocks noGrp="1"/>
          </p:cNvSpPr>
          <p:nvPr>
            <p:ph type="title"/>
          </p:nvPr>
        </p:nvSpPr>
        <p:spPr/>
        <p:txBody>
          <a:bodyPr/>
          <a:lstStyle/>
          <a:p>
            <a:r>
              <a:rPr lang="fr-FR" dirty="0"/>
              <a:t>Attaques</a:t>
            </a:r>
          </a:p>
        </p:txBody>
      </p:sp>
      <p:sp>
        <p:nvSpPr>
          <p:cNvPr id="3" name="Espace réservé du contenu 2">
            <a:extLst>
              <a:ext uri="{FF2B5EF4-FFF2-40B4-BE49-F238E27FC236}">
                <a16:creationId xmlns:a16="http://schemas.microsoft.com/office/drawing/2014/main" id="{278F350E-6659-4165-AF01-F02A608B3389}"/>
              </a:ext>
            </a:extLst>
          </p:cNvPr>
          <p:cNvSpPr>
            <a:spLocks noGrp="1"/>
          </p:cNvSpPr>
          <p:nvPr>
            <p:ph idx="1"/>
          </p:nvPr>
        </p:nvSpPr>
        <p:spPr>
          <a:xfrm>
            <a:off x="838200" y="2340829"/>
            <a:ext cx="10515600" cy="4351338"/>
          </a:xfrm>
        </p:spPr>
        <p:txBody>
          <a:bodyPr/>
          <a:lstStyle/>
          <a:p>
            <a:r>
              <a:rPr lang="fr-FR" dirty="0"/>
              <a:t>EFAIL</a:t>
            </a:r>
          </a:p>
          <a:p>
            <a:endParaRPr lang="fr-FR" dirty="0"/>
          </a:p>
          <a:p>
            <a:r>
              <a:rPr lang="fr-FR" dirty="0"/>
              <a:t>SHA-1 </a:t>
            </a:r>
            <a:r>
              <a:rPr lang="fr-FR" dirty="0" err="1"/>
              <a:t>Shambles</a:t>
            </a:r>
            <a:endParaRPr lang="fr-FR" dirty="0"/>
          </a:p>
          <a:p>
            <a:endParaRPr lang="fr-FR" dirty="0"/>
          </a:p>
          <a:p>
            <a:r>
              <a:rPr lang="fr-FR" dirty="0"/>
              <a:t>Webmail</a:t>
            </a:r>
          </a:p>
        </p:txBody>
      </p:sp>
      <p:pic>
        <p:nvPicPr>
          <p:cNvPr id="1026" name="Picture 2" descr="Résultat de recherche d'images pour &quot;EFAIL&quot;">
            <a:extLst>
              <a:ext uri="{FF2B5EF4-FFF2-40B4-BE49-F238E27FC236}">
                <a16:creationId xmlns:a16="http://schemas.microsoft.com/office/drawing/2014/main" id="{7285059E-1B58-48D3-B5B2-EEFEE2E473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5336" y="2322488"/>
            <a:ext cx="1771650"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97236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2093</TotalTime>
  <Words>993</Words>
  <Application>Microsoft Office PowerPoint</Application>
  <PresentationFormat>Grand écran</PresentationFormat>
  <Paragraphs>195</Paragraphs>
  <Slides>36</Slides>
  <Notes>13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36</vt:i4>
      </vt:variant>
    </vt:vector>
  </HeadingPairs>
  <TitlesOfParts>
    <vt:vector size="40" baseType="lpstr">
      <vt:lpstr>Arial</vt:lpstr>
      <vt:lpstr>Calibri</vt:lpstr>
      <vt:lpstr>Calibri Light</vt:lpstr>
      <vt:lpstr>Thème Office</vt:lpstr>
      <vt:lpstr>Chiffrement/signature d‘emails</vt:lpstr>
      <vt:lpstr>Table des matières</vt:lpstr>
      <vt:lpstr>Introduction</vt:lpstr>
      <vt:lpstr>Recherches</vt:lpstr>
      <vt:lpstr>S/MIME</vt:lpstr>
      <vt:lpstr>PGP</vt:lpstr>
      <vt:lpstr>Propriétés recherchées</vt:lpstr>
      <vt:lpstr>Implémentations présentes</vt:lpstr>
      <vt:lpstr>Attaques</vt:lpstr>
      <vt:lpstr>Primitives analysées</vt:lpstr>
      <vt:lpstr>Explications du choix</vt:lpstr>
      <vt:lpstr>Construction</vt:lpstr>
      <vt:lpstr>Choix de construction</vt:lpstr>
      <vt:lpstr>Acteurs présents</vt:lpstr>
      <vt:lpstr>Schéma première connexion</vt:lpstr>
      <vt:lpstr>Schéma d’envoi</vt:lpstr>
      <vt:lpstr>Schéma de réception</vt:lpstr>
      <vt:lpstr>Implémentation</vt:lpstr>
      <vt:lpstr>Choix importants</vt:lpstr>
      <vt:lpstr>Librairie</vt:lpstr>
      <vt:lpstr>Dérivation de la clé AES</vt:lpstr>
      <vt:lpstr>Présentation PowerPoint</vt:lpstr>
      <vt:lpstr>Pseudo Forward Secrecy</vt:lpstr>
      <vt:lpstr>Sérialisation</vt:lpstr>
      <vt:lpstr>Démonstrations</vt:lpstr>
      <vt:lpstr>Démonstration 1</vt:lpstr>
      <vt:lpstr>Démonstration 2</vt:lpstr>
      <vt:lpstr>Résultats</vt:lpstr>
      <vt:lpstr>Comparaisons</vt:lpstr>
      <vt:lpstr>Inconvénients</vt:lpstr>
      <vt:lpstr>Conclusion</vt:lpstr>
      <vt:lpstr>Multiples destinataires</vt:lpstr>
      <vt:lpstr>Sérialisation améliorée</vt:lpstr>
      <vt:lpstr>Conclusion</vt:lpstr>
      <vt:lpstr>Questions ?</vt:lpstr>
      <vt:lpstr>Principes mathématiques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Mickael Bonjour</dc:creator>
  <cp:lastModifiedBy>Mickael Bonjour</cp:lastModifiedBy>
  <cp:revision>26</cp:revision>
  <cp:lastPrinted>2020-08-17T13:33:27Z</cp:lastPrinted>
  <dcterms:created xsi:type="dcterms:W3CDTF">2020-08-11T10:03:26Z</dcterms:created>
  <dcterms:modified xsi:type="dcterms:W3CDTF">2020-08-20T23:07:39Z</dcterms:modified>
</cp:coreProperties>
</file>