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6" r:id="rId4"/>
    <p:sldId id="261" r:id="rId5"/>
    <p:sldId id="264" r:id="rId6"/>
    <p:sldId id="262" r:id="rId7"/>
    <p:sldId id="269" r:id="rId8"/>
    <p:sldId id="270" r:id="rId9"/>
    <p:sldId id="271" r:id="rId10"/>
    <p:sldId id="272" r:id="rId11"/>
    <p:sldId id="273" r:id="rId12"/>
    <p:sldId id="259" r:id="rId13"/>
    <p:sldId id="260" r:id="rId14"/>
    <p:sldId id="26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E8D887-0CAB-4979-B5B2-1ADDFD7F709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Logistic Regression  			</a:t>
            </a:r>
            <a:endParaRPr lang="en-US" sz="2800" dirty="0">
              <a:solidFill>
                <a:schemeClr val="bg1"/>
              </a:solidFill>
            </a:endParaRPr>
          </a:p>
        </p:txBody>
      </p:sp>
      <p:sp>
        <p:nvSpPr>
          <p:cNvPr id="11" name="Content Placeholder 10">
            <a:extLst>
              <a:ext uri="{FF2B5EF4-FFF2-40B4-BE49-F238E27FC236}">
                <a16:creationId xmlns:a16="http://schemas.microsoft.com/office/drawing/2014/main" id="{C4A03F4F-FAC6-4647-9602-2462F4627497}"/>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68% precision</a:t>
            </a:r>
          </a:p>
          <a:p>
            <a:r>
              <a:rPr lang="en-US" sz="2000" dirty="0">
                <a:solidFill>
                  <a:schemeClr val="bg1"/>
                </a:solidFill>
              </a:rPr>
              <a:t>74 correct predictions </a:t>
            </a:r>
          </a:p>
          <a:p>
            <a:r>
              <a:rPr lang="en-US" sz="2000" dirty="0">
                <a:solidFill>
                  <a:schemeClr val="bg1"/>
                </a:solidFill>
              </a:rPr>
              <a:t>34 incorrect predictions</a:t>
            </a:r>
          </a:p>
          <a:p>
            <a:r>
              <a:rPr lang="en-US" sz="2000" dirty="0">
                <a:solidFill>
                  <a:schemeClr val="bg1"/>
                </a:solidFill>
              </a:rPr>
              <a:t>A decent score, but we still wanted a better performing algorithm! </a:t>
            </a:r>
          </a:p>
        </p:txBody>
      </p:sp>
      <p:pic>
        <p:nvPicPr>
          <p:cNvPr id="9" name="Content Placeholder 5">
            <a:extLst>
              <a:ext uri="{FF2B5EF4-FFF2-40B4-BE49-F238E27FC236}">
                <a16:creationId xmlns:a16="http://schemas.microsoft.com/office/drawing/2014/main" id="{31AAB94C-1B6F-43BF-83C5-19522F8A4441}"/>
              </a:ext>
            </a:extLst>
          </p:cNvPr>
          <p:cNvPicPr>
            <a:picLocks noChangeAspect="1"/>
          </p:cNvPicPr>
          <p:nvPr/>
        </p:nvPicPr>
        <p:blipFill>
          <a:blip r:embed="rId2"/>
          <a:stretch>
            <a:fillRect/>
          </a:stretch>
        </p:blipFill>
        <p:spPr>
          <a:xfrm>
            <a:off x="5297763" y="1640023"/>
            <a:ext cx="6250769" cy="3417087"/>
          </a:xfrm>
          <a:prstGeom prst="rect">
            <a:avLst/>
          </a:prstGeom>
        </p:spPr>
      </p:pic>
    </p:spTree>
    <p:extLst>
      <p:ext uri="{BB962C8B-B14F-4D97-AF65-F5344CB8AC3E}">
        <p14:creationId xmlns:p14="http://schemas.microsoft.com/office/powerpoint/2010/main" val="13250888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8DAC2E-C9DC-4987-9C8F-B8DC90C6B56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Naive Bayes </a:t>
            </a:r>
          </a:p>
        </p:txBody>
      </p:sp>
      <p:sp>
        <p:nvSpPr>
          <p:cNvPr id="9" name="Content Placeholder 8">
            <a:extLst>
              <a:ext uri="{FF2B5EF4-FFF2-40B4-BE49-F238E27FC236}">
                <a16:creationId xmlns:a16="http://schemas.microsoft.com/office/drawing/2014/main" id="{D90C502B-C88C-4581-B6AE-DBA3EBEF6A8A}"/>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Precision of 69%</a:t>
            </a:r>
          </a:p>
          <a:p>
            <a:r>
              <a:rPr lang="en-US" sz="2000" dirty="0">
                <a:solidFill>
                  <a:schemeClr val="bg1"/>
                </a:solidFill>
              </a:rPr>
              <a:t>68 correct predictions</a:t>
            </a:r>
          </a:p>
          <a:p>
            <a:r>
              <a:rPr lang="en-US" sz="2000" dirty="0">
                <a:solidFill>
                  <a:schemeClr val="bg1"/>
                </a:solidFill>
              </a:rPr>
              <a:t>40 incorrect predictions</a:t>
            </a:r>
          </a:p>
          <a:p>
            <a:r>
              <a:rPr lang="en-US" sz="2000" dirty="0">
                <a:solidFill>
                  <a:schemeClr val="bg1"/>
                </a:solidFill>
              </a:rPr>
              <a:t>Getting there, but we wanted our model to at least get us into the 70s. </a:t>
            </a:r>
          </a:p>
        </p:txBody>
      </p:sp>
      <p:pic>
        <p:nvPicPr>
          <p:cNvPr id="7" name="Content Placeholder 3">
            <a:extLst>
              <a:ext uri="{FF2B5EF4-FFF2-40B4-BE49-F238E27FC236}">
                <a16:creationId xmlns:a16="http://schemas.microsoft.com/office/drawing/2014/main" id="{38713225-7DE8-4DF3-B0BA-0E1E45232913}"/>
              </a:ext>
            </a:extLst>
          </p:cNvPr>
          <p:cNvPicPr>
            <a:picLocks noChangeAspect="1"/>
          </p:cNvPicPr>
          <p:nvPr/>
        </p:nvPicPr>
        <p:blipFill>
          <a:blip r:embed="rId2"/>
          <a:stretch>
            <a:fillRect/>
          </a:stretch>
        </p:blipFill>
        <p:spPr>
          <a:xfrm>
            <a:off x="5297763" y="1718662"/>
            <a:ext cx="6250769" cy="3259809"/>
          </a:xfrm>
          <a:prstGeom prst="rect">
            <a:avLst/>
          </a:prstGeom>
        </p:spPr>
      </p:pic>
    </p:spTree>
    <p:extLst>
      <p:ext uri="{BB962C8B-B14F-4D97-AF65-F5344CB8AC3E}">
        <p14:creationId xmlns:p14="http://schemas.microsoft.com/office/powerpoint/2010/main" val="376020804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NOMINEES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numCol="3">
            <a:normAutofit lnSpcReduction="10000"/>
          </a:bodyPr>
          <a:lstStyle/>
          <a:p>
            <a:pPr lvl="0"/>
            <a:endParaRPr lang="en-US" dirty="0"/>
          </a:p>
          <a:p>
            <a:pPr marL="342900" lvl="0" indent="-342900">
              <a:buFont typeface="Arial" panose="020B0604020202020204" pitchFamily="34" charset="0"/>
              <a:buChar char="•"/>
            </a:pPr>
            <a:r>
              <a:rPr lang="en-US" dirty="0"/>
              <a:t>Def Leppard</a:t>
            </a:r>
          </a:p>
          <a:p>
            <a:pPr marL="342900" lvl="0" indent="-342900">
              <a:buFont typeface="Arial" panose="020B0604020202020204" pitchFamily="34" charset="0"/>
              <a:buChar char="•"/>
            </a:pPr>
            <a:r>
              <a:rPr lang="en-US" dirty="0"/>
              <a:t>Devo</a:t>
            </a:r>
          </a:p>
          <a:p>
            <a:pPr marL="342900" lvl="0" indent="-342900">
              <a:buFont typeface="Arial" panose="020B0604020202020204" pitchFamily="34" charset="0"/>
              <a:buChar char="•"/>
            </a:pPr>
            <a:r>
              <a:rPr lang="en-US" dirty="0"/>
              <a:t>Janet Jackson</a:t>
            </a:r>
          </a:p>
          <a:p>
            <a:pPr marL="342900" lvl="0" indent="-342900">
              <a:buFont typeface="Arial" panose="020B0604020202020204" pitchFamily="34" charset="0"/>
              <a:buChar char="•"/>
            </a:pPr>
            <a:r>
              <a:rPr lang="en-US" dirty="0"/>
              <a:t>John </a:t>
            </a:r>
            <a:r>
              <a:rPr lang="en-US" dirty="0" err="1"/>
              <a:t>Prine</a:t>
            </a:r>
            <a:endParaRPr lang="en-US" dirty="0"/>
          </a:p>
          <a:p>
            <a:pPr marL="342900" lvl="0" indent="-342900">
              <a:buFont typeface="Arial" panose="020B0604020202020204" pitchFamily="34" charset="0"/>
              <a:buChar char="•"/>
            </a:pPr>
            <a:r>
              <a:rPr lang="en-US" dirty="0"/>
              <a:t>Kraftwerk</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LL Cool J</a:t>
            </a:r>
          </a:p>
          <a:p>
            <a:pPr marL="342900" lvl="0" indent="-342900">
              <a:buFont typeface="Arial" panose="020B0604020202020204" pitchFamily="34" charset="0"/>
              <a:buChar char="•"/>
            </a:pPr>
            <a:r>
              <a:rPr lang="en-US" dirty="0"/>
              <a:t>MC5</a:t>
            </a:r>
          </a:p>
          <a:p>
            <a:pPr marL="342900" lvl="0" indent="-342900">
              <a:buFont typeface="Arial" panose="020B0604020202020204" pitchFamily="34" charset="0"/>
              <a:buChar char="•"/>
            </a:pPr>
            <a:r>
              <a:rPr lang="en-US" dirty="0"/>
              <a:t>Radiohead</a:t>
            </a:r>
          </a:p>
          <a:p>
            <a:pPr marL="342900" lvl="0" indent="-342900">
              <a:buFont typeface="Arial" panose="020B0604020202020204" pitchFamily="34" charset="0"/>
              <a:buChar char="•"/>
            </a:pPr>
            <a:r>
              <a:rPr lang="en-US" dirty="0"/>
              <a:t>Rage Against the Machine</a:t>
            </a:r>
          </a:p>
          <a:p>
            <a:pPr marL="342900" lvl="0" indent="-342900">
              <a:buFont typeface="Arial" panose="020B0604020202020204" pitchFamily="34" charset="0"/>
              <a:buChar char="•"/>
            </a:pPr>
            <a:r>
              <a:rPr lang="en-US" dirty="0"/>
              <a:t>Roxy Music</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Rufus feat. Chaka Khan</a:t>
            </a:r>
          </a:p>
          <a:p>
            <a:pPr marL="342900" lvl="0" indent="-342900">
              <a:buFont typeface="Arial" panose="020B0604020202020204" pitchFamily="34" charset="0"/>
              <a:buChar char="•"/>
            </a:pPr>
            <a:r>
              <a:rPr lang="en-US" dirty="0"/>
              <a:t>Stevie Nicks</a:t>
            </a:r>
          </a:p>
          <a:p>
            <a:pPr marL="342900" lvl="0" indent="-342900">
              <a:buFont typeface="Arial" panose="020B0604020202020204" pitchFamily="34" charset="0"/>
              <a:buChar char="•"/>
            </a:pPr>
            <a:r>
              <a:rPr lang="en-US" dirty="0"/>
              <a:t>The Cure</a:t>
            </a:r>
          </a:p>
          <a:p>
            <a:pPr marL="342900" lvl="0" indent="-342900">
              <a:buFont typeface="Arial" panose="020B0604020202020204" pitchFamily="34" charset="0"/>
              <a:buChar char="•"/>
            </a:pPr>
            <a:r>
              <a:rPr lang="en-US" dirty="0"/>
              <a:t>The Zombies</a:t>
            </a:r>
          </a:p>
          <a:p>
            <a:pPr marL="342900" lvl="0" indent="-342900">
              <a:buFont typeface="Arial" panose="020B0604020202020204" pitchFamily="34" charset="0"/>
              <a:buChar char="•"/>
            </a:pPr>
            <a:r>
              <a:rPr lang="en-US" dirty="0"/>
              <a:t>Todd </a:t>
            </a:r>
            <a:r>
              <a:rPr lang="en-US" dirty="0" err="1"/>
              <a:t>Rundgren</a:t>
            </a:r>
            <a:endParaRPr lang="en-US" dirty="0"/>
          </a:p>
          <a:p>
            <a:pPr algn="l"/>
            <a:endParaRPr lang="en-US" dirty="0"/>
          </a:p>
          <a:p>
            <a:pPr marL="4000500" lvl="8"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44111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47500" lnSpcReduction="20000"/>
          </a:bodyPr>
          <a:lstStyle/>
          <a:p>
            <a:r>
              <a:rPr lang="en-US" sz="5100" u="sng" dirty="0"/>
              <a:t>Mike’s Picks</a:t>
            </a:r>
          </a:p>
          <a:p>
            <a:pPr marL="342900" indent="-342900" algn="l">
              <a:buFont typeface="Arial" panose="020B0604020202020204" pitchFamily="34" charset="0"/>
              <a:buChar char="•"/>
            </a:pPr>
            <a:r>
              <a:rPr lang="en-US" sz="5100" dirty="0"/>
              <a:t>Def Leppard</a:t>
            </a:r>
          </a:p>
          <a:p>
            <a:pPr marL="342900" indent="-342900" algn="l">
              <a:buFont typeface="Arial" panose="020B0604020202020204" pitchFamily="34" charset="0"/>
              <a:buChar char="•"/>
            </a:pPr>
            <a:r>
              <a:rPr lang="en-US" sz="5100" dirty="0"/>
              <a:t>Devo</a:t>
            </a:r>
          </a:p>
          <a:p>
            <a:pPr marL="342900" indent="-342900" algn="l">
              <a:buFont typeface="Arial" panose="020B0604020202020204" pitchFamily="34" charset="0"/>
              <a:buChar char="•"/>
            </a:pPr>
            <a:r>
              <a:rPr lang="en-US" sz="5100" dirty="0"/>
              <a:t>Radiohead</a:t>
            </a:r>
          </a:p>
          <a:p>
            <a:pPr marL="342900" indent="-342900" algn="l">
              <a:buFont typeface="Arial" panose="020B0604020202020204" pitchFamily="34" charset="0"/>
              <a:buChar char="•"/>
            </a:pPr>
            <a:r>
              <a:rPr lang="en-US" sz="5100" dirty="0"/>
              <a:t>Janet Jackson</a:t>
            </a:r>
          </a:p>
          <a:p>
            <a:pPr marL="342900" indent="-342900" algn="l">
              <a:buFont typeface="Arial" panose="020B0604020202020204" pitchFamily="34" charset="0"/>
              <a:buChar char="•"/>
            </a:pPr>
            <a:r>
              <a:rPr lang="en-US" sz="5100" dirty="0"/>
              <a:t>Kraftwerk</a:t>
            </a:r>
          </a:p>
          <a:p>
            <a:pPr marL="342900" indent="-342900" algn="l">
              <a:buFont typeface="Arial" panose="020B0604020202020204" pitchFamily="34" charset="0"/>
              <a:buChar char="•"/>
            </a:pPr>
            <a:endParaRPr lang="en-US" sz="5100" dirty="0"/>
          </a:p>
          <a:p>
            <a:endParaRPr lang="en-US" sz="5100" u="sng" dirty="0"/>
          </a:p>
          <a:p>
            <a:endParaRPr lang="en-US" sz="5100" u="sng" dirty="0"/>
          </a:p>
          <a:p>
            <a:r>
              <a:rPr lang="en-US" sz="5100" u="sng" dirty="0"/>
              <a:t>Billboard Picks</a:t>
            </a:r>
          </a:p>
          <a:p>
            <a:pPr marL="342900" indent="-342900" algn="l">
              <a:buFont typeface="Arial" panose="020B0604020202020204" pitchFamily="34" charset="0"/>
              <a:buChar char="•"/>
            </a:pPr>
            <a:r>
              <a:rPr lang="en-US" sz="5100" dirty="0"/>
              <a:t>Radiohead (Even)</a:t>
            </a:r>
          </a:p>
          <a:p>
            <a:pPr marL="342900" indent="-342900" algn="l">
              <a:buFont typeface="Arial" panose="020B0604020202020204" pitchFamily="34" charset="0"/>
              <a:buChar char="•"/>
            </a:pPr>
            <a:r>
              <a:rPr lang="en-US" sz="5100" dirty="0"/>
              <a:t>Stevie Nicks (3 to 2)</a:t>
            </a:r>
          </a:p>
          <a:p>
            <a:pPr marL="342900" indent="-342900" algn="l">
              <a:buFont typeface="Arial" panose="020B0604020202020204" pitchFamily="34" charset="0"/>
              <a:buChar char="•"/>
            </a:pPr>
            <a:r>
              <a:rPr lang="en-US" sz="5100" dirty="0"/>
              <a:t>Janet Jackson (2 to 1)</a:t>
            </a:r>
          </a:p>
          <a:p>
            <a:pPr marL="342900" indent="-342900" algn="l">
              <a:buFont typeface="Arial" panose="020B0604020202020204" pitchFamily="34" charset="0"/>
              <a:buChar char="•"/>
            </a:pPr>
            <a:r>
              <a:rPr lang="en-US" sz="5100" dirty="0"/>
              <a:t>The Zombies (2 to 1)</a:t>
            </a:r>
          </a:p>
          <a:p>
            <a:pPr marL="342900" indent="-342900" algn="l">
              <a:buFont typeface="Arial" panose="020B0604020202020204" pitchFamily="34" charset="0"/>
              <a:buChar char="•"/>
            </a:pPr>
            <a:r>
              <a:rPr lang="en-US" sz="5100" dirty="0"/>
              <a:t>Def Leppard (5 to 2)</a:t>
            </a:r>
          </a:p>
          <a:p>
            <a:pPr algn="l"/>
            <a:endParaRPr lang="en-US" sz="5100" dirty="0"/>
          </a:p>
          <a:p>
            <a:endParaRPr lang="en-US" sz="5100" u="sng" dirty="0"/>
          </a:p>
          <a:p>
            <a:endParaRPr lang="en-US" sz="5100" u="sng" dirty="0"/>
          </a:p>
          <a:p>
            <a:r>
              <a:rPr lang="en-US" sz="5100" u="sng" dirty="0"/>
              <a:t>Model Picks</a:t>
            </a:r>
          </a:p>
          <a:p>
            <a:pPr marL="342900" indent="-342900">
              <a:buFont typeface="Arial" panose="020B0604020202020204" pitchFamily="34" charset="0"/>
              <a:buChar char="•"/>
            </a:pPr>
            <a:r>
              <a:rPr lang="en-US" sz="5100" dirty="0"/>
              <a:t>Janet Jackson (95.2%)</a:t>
            </a:r>
          </a:p>
          <a:p>
            <a:pPr marL="342900" indent="-342900">
              <a:buFont typeface="Arial" panose="020B0604020202020204" pitchFamily="34" charset="0"/>
              <a:buChar char="•"/>
            </a:pPr>
            <a:r>
              <a:rPr lang="en-US" sz="5100" dirty="0"/>
              <a:t>Radiohead (94.2%)</a:t>
            </a:r>
          </a:p>
          <a:p>
            <a:pPr marL="342900" indent="-342900">
              <a:buFont typeface="Arial" panose="020B0604020202020204" pitchFamily="34" charset="0"/>
              <a:buChar char="•"/>
            </a:pPr>
            <a:r>
              <a:rPr lang="en-US" sz="5100" dirty="0"/>
              <a:t>Todd </a:t>
            </a:r>
            <a:r>
              <a:rPr lang="en-US" sz="5100" dirty="0" err="1"/>
              <a:t>Rundgren</a:t>
            </a:r>
            <a:r>
              <a:rPr lang="en-US" sz="5100" dirty="0"/>
              <a:t> (93%)</a:t>
            </a:r>
          </a:p>
          <a:p>
            <a:pPr marL="342900" indent="-342900">
              <a:buFont typeface="Arial" panose="020B0604020202020204" pitchFamily="34" charset="0"/>
              <a:buChar char="•"/>
            </a:pPr>
            <a:r>
              <a:rPr lang="en-US" sz="5100" dirty="0"/>
              <a:t>Def Leppard (88.6%)</a:t>
            </a:r>
          </a:p>
          <a:p>
            <a:pPr marL="342900" indent="-342900">
              <a:buFont typeface="Arial" panose="020B0604020202020204" pitchFamily="34" charset="0"/>
              <a:buChar char="•"/>
            </a:pPr>
            <a:r>
              <a:rPr lang="en-US" sz="5100" dirty="0"/>
              <a:t>The Cure (88%)</a:t>
            </a:r>
          </a:p>
          <a:p>
            <a:pPr marL="342900" indent="-342900">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3188843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additive="base">
                                        <p:cTn id="5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 calcmode="lin" valueType="num">
                                      <p:cBhvr additive="base">
                                        <p:cTn id="5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9" end="19"/>
                                            </p:txEl>
                                          </p:spTgt>
                                        </p:tgtEl>
                                        <p:attrNameLst>
                                          <p:attrName>style.visibility</p:attrName>
                                        </p:attrNameLst>
                                      </p:cBhvr>
                                      <p:to>
                                        <p:strVal val="visible"/>
                                      </p:to>
                                    </p:set>
                                    <p:anim calcmode="lin" valueType="num">
                                      <p:cBhvr additive="base">
                                        <p:cTn id="65"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20" end="20"/>
                                            </p:txEl>
                                          </p:spTgt>
                                        </p:tgtEl>
                                        <p:attrNameLst>
                                          <p:attrName>style.visibility</p:attrName>
                                        </p:attrNameLst>
                                      </p:cBhvr>
                                      <p:to>
                                        <p:strVal val="visible"/>
                                      </p:to>
                                    </p:set>
                                    <p:anim calcmode="lin" valueType="num">
                                      <p:cBhvr additive="base">
                                        <p:cTn id="71"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21" end="21"/>
                                            </p:txEl>
                                          </p:spTgt>
                                        </p:tgtEl>
                                        <p:attrNameLst>
                                          <p:attrName>style.visibility</p:attrName>
                                        </p:attrNameLst>
                                      </p:cBhvr>
                                      <p:to>
                                        <p:strVal val="visible"/>
                                      </p:to>
                                    </p:set>
                                    <p:anim calcmode="lin" valueType="num">
                                      <p:cBhvr additive="base">
                                        <p:cTn id="77"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2" end="22"/>
                                            </p:txEl>
                                          </p:spTgt>
                                        </p:tgtEl>
                                        <p:attrNameLst>
                                          <p:attrName>style.visibility</p:attrName>
                                        </p:attrNameLst>
                                      </p:cBhvr>
                                      <p:to>
                                        <p:strVal val="visible"/>
                                      </p:to>
                                    </p:set>
                                    <p:anim calcmode="lin" valueType="num">
                                      <p:cBhvr additive="base">
                                        <p:cTn id="8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23" end="23"/>
                                            </p:txEl>
                                          </p:spTgt>
                                        </p:tgtEl>
                                        <p:attrNameLst>
                                          <p:attrName>style.visibility</p:attrName>
                                        </p:attrNameLst>
                                      </p:cBhvr>
                                      <p:to>
                                        <p:strVal val="visible"/>
                                      </p:to>
                                    </p:set>
                                    <p:anim calcmode="lin" valueType="num">
                                      <p:cBhvr additive="base">
                                        <p:cTn id="89"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CLASS OF 2044?</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92500" lnSpcReduction="10000"/>
          </a:bodyPr>
          <a:lstStyle/>
          <a:p>
            <a:pPr marL="342900" indent="-342900" algn="l">
              <a:buFont typeface="Arial" panose="020B0604020202020204" pitchFamily="34" charset="0"/>
              <a:buChar char="•"/>
            </a:pPr>
            <a:r>
              <a:rPr lang="en-US" dirty="0"/>
              <a:t>Adele	</a:t>
            </a:r>
          </a:p>
          <a:p>
            <a:pPr marL="342900" indent="-342900" algn="l">
              <a:buFont typeface="Arial" panose="020B0604020202020204" pitchFamily="34" charset="0"/>
              <a:buChar char="•"/>
            </a:pPr>
            <a:r>
              <a:rPr lang="en-US" dirty="0"/>
              <a:t>Ariana Grande	</a:t>
            </a:r>
          </a:p>
          <a:p>
            <a:pPr marL="342900" indent="-342900" algn="l">
              <a:buFont typeface="Arial" panose="020B0604020202020204" pitchFamily="34" charset="0"/>
              <a:buChar char="•"/>
            </a:pPr>
            <a:r>
              <a:rPr lang="en-US" dirty="0" err="1"/>
              <a:t>Beyonce</a:t>
            </a:r>
            <a:r>
              <a:rPr lang="en-US" dirty="0"/>
              <a:t>	</a:t>
            </a:r>
          </a:p>
          <a:p>
            <a:pPr marL="342900" indent="-342900" algn="l">
              <a:buFont typeface="Arial" panose="020B0604020202020204" pitchFamily="34" charset="0"/>
              <a:buChar char="•"/>
            </a:pPr>
            <a:r>
              <a:rPr lang="en-US" dirty="0"/>
              <a:t>Bruno Mars	</a:t>
            </a:r>
          </a:p>
          <a:p>
            <a:pPr marL="342900" indent="-342900" algn="l">
              <a:buFont typeface="Arial" panose="020B0604020202020204" pitchFamily="34" charset="0"/>
              <a:buChar char="•"/>
            </a:pPr>
            <a:r>
              <a:rPr lang="en-US" dirty="0"/>
              <a:t>Calvin Harris	</a:t>
            </a:r>
          </a:p>
          <a:p>
            <a:pPr marL="342900" indent="-342900" algn="l">
              <a:buFont typeface="Arial" panose="020B0604020202020204" pitchFamily="34" charset="0"/>
              <a:buChar char="•"/>
            </a:pPr>
            <a:r>
              <a:rPr lang="en-US" dirty="0" err="1"/>
              <a:t>Cardi</a:t>
            </a:r>
            <a:r>
              <a:rPr lang="en-US" dirty="0"/>
              <a:t> B	</a:t>
            </a:r>
          </a:p>
          <a:p>
            <a:pPr marL="342900" indent="-342900" algn="l">
              <a:buFont typeface="Arial" panose="020B0604020202020204" pitchFamily="34" charset="0"/>
              <a:buChar char="•"/>
            </a:pPr>
            <a:r>
              <a:rPr lang="en-US" dirty="0"/>
              <a:t>Coldplay	</a:t>
            </a:r>
          </a:p>
          <a:p>
            <a:pPr marL="342900" indent="-342900" algn="l">
              <a:buFont typeface="Arial" panose="020B0604020202020204" pitchFamily="34" charset="0"/>
              <a:buChar char="•"/>
            </a:pPr>
            <a:r>
              <a:rPr lang="en-US" dirty="0"/>
              <a:t>DJ Khaled	</a:t>
            </a:r>
          </a:p>
          <a:p>
            <a:pPr marL="342900" indent="-342900" algn="l">
              <a:buFont typeface="Arial" panose="020B0604020202020204" pitchFamily="34" charset="0"/>
              <a:buChar char="•"/>
            </a:pPr>
            <a:r>
              <a:rPr lang="en-US" dirty="0"/>
              <a:t>Drake	</a:t>
            </a:r>
          </a:p>
          <a:p>
            <a:pPr marL="342900" indent="-342900" algn="l">
              <a:buFont typeface="Arial" panose="020B0604020202020204" pitchFamily="34" charset="0"/>
              <a:buChar char="•"/>
            </a:pPr>
            <a:r>
              <a:rPr lang="en-US" dirty="0"/>
              <a:t>Ed Sheeran	</a:t>
            </a:r>
          </a:p>
          <a:p>
            <a:pPr marL="342900" indent="-342900" algn="l">
              <a:buFont typeface="Arial" panose="020B0604020202020204" pitchFamily="34" charset="0"/>
              <a:buChar char="•"/>
            </a:pPr>
            <a:r>
              <a:rPr lang="en-US" dirty="0"/>
              <a:t>Eminem	</a:t>
            </a:r>
          </a:p>
          <a:p>
            <a:pPr marL="342900" indent="-342900" algn="l">
              <a:buFont typeface="Arial" panose="020B0604020202020204" pitchFamily="34" charset="0"/>
              <a:buChar char="•"/>
            </a:pPr>
            <a:r>
              <a:rPr lang="en-US" dirty="0"/>
              <a:t>Imagine Dragons	</a:t>
            </a:r>
          </a:p>
          <a:p>
            <a:pPr marL="342900" indent="-342900" algn="l">
              <a:buFont typeface="Arial" panose="020B0604020202020204" pitchFamily="34" charset="0"/>
              <a:buChar char="•"/>
            </a:pPr>
            <a:r>
              <a:rPr lang="en-US" dirty="0"/>
              <a:t>Justin Bieber	</a:t>
            </a:r>
          </a:p>
          <a:p>
            <a:pPr marL="342900" indent="-342900" algn="l">
              <a:buFont typeface="Arial" panose="020B0604020202020204" pitchFamily="34" charset="0"/>
              <a:buChar char="•"/>
            </a:pPr>
            <a:r>
              <a:rPr lang="en-US" dirty="0"/>
              <a:t>Justin Timberlake	</a:t>
            </a:r>
          </a:p>
          <a:p>
            <a:pPr marL="342900" indent="-342900" algn="l">
              <a:buFont typeface="Arial" panose="020B0604020202020204" pitchFamily="34" charset="0"/>
              <a:buChar char="•"/>
            </a:pPr>
            <a:r>
              <a:rPr lang="en-US" dirty="0"/>
              <a:t>Kanye West	</a:t>
            </a:r>
          </a:p>
          <a:p>
            <a:pPr marL="342900" indent="-342900" algn="l">
              <a:buFont typeface="Arial" panose="020B0604020202020204" pitchFamily="34" charset="0"/>
              <a:buChar char="•"/>
            </a:pPr>
            <a:r>
              <a:rPr lang="en-US" dirty="0"/>
              <a:t>Kendrick Lamar	</a:t>
            </a:r>
          </a:p>
          <a:p>
            <a:pPr marL="342900" indent="-342900" algn="l">
              <a:buFont typeface="Arial" panose="020B0604020202020204" pitchFamily="34" charset="0"/>
              <a:buChar char="•"/>
            </a:pPr>
            <a:r>
              <a:rPr lang="en-US" dirty="0"/>
              <a:t>Lady Gaga	</a:t>
            </a:r>
          </a:p>
          <a:p>
            <a:pPr marL="342900" indent="-342900" algn="l">
              <a:buFont typeface="Arial" panose="020B0604020202020204" pitchFamily="34" charset="0"/>
              <a:buChar char="•"/>
            </a:pPr>
            <a:r>
              <a:rPr lang="en-US" dirty="0"/>
              <a:t>Lil Wayne	</a:t>
            </a:r>
          </a:p>
          <a:p>
            <a:pPr marL="342900" indent="-342900" algn="l">
              <a:buFont typeface="Arial" panose="020B0604020202020204" pitchFamily="34" charset="0"/>
              <a:buChar char="•"/>
            </a:pPr>
            <a:r>
              <a:rPr lang="en-US" dirty="0"/>
              <a:t>Maroon 5	</a:t>
            </a:r>
          </a:p>
          <a:p>
            <a:pPr marL="342900" indent="-342900" algn="l">
              <a:buFont typeface="Arial" panose="020B0604020202020204" pitchFamily="34" charset="0"/>
              <a:buChar char="•"/>
            </a:pPr>
            <a:r>
              <a:rPr lang="en-US" dirty="0"/>
              <a:t>Nicki Minaj	</a:t>
            </a:r>
          </a:p>
          <a:p>
            <a:pPr marL="342900" indent="-342900" algn="l">
              <a:buFont typeface="Arial" panose="020B0604020202020204" pitchFamily="34" charset="0"/>
              <a:buChar char="•"/>
            </a:pPr>
            <a:r>
              <a:rPr lang="en-US" dirty="0"/>
              <a:t>Rihanna	</a:t>
            </a:r>
          </a:p>
          <a:p>
            <a:pPr marL="342900" indent="-342900" algn="l">
              <a:buFont typeface="Arial" panose="020B0604020202020204" pitchFamily="34" charset="0"/>
              <a:buChar char="•"/>
            </a:pPr>
            <a:r>
              <a:rPr lang="en-US" dirty="0"/>
              <a:t>Taylor Swift	</a:t>
            </a:r>
          </a:p>
          <a:p>
            <a:pPr marL="342900" indent="-342900" algn="l">
              <a:buFont typeface="Arial" panose="020B0604020202020204" pitchFamily="34" charset="0"/>
              <a:buChar char="•"/>
            </a:pPr>
            <a:r>
              <a:rPr lang="en-US" dirty="0"/>
              <a:t>The Chainsmokers	</a:t>
            </a:r>
          </a:p>
          <a:p>
            <a:pPr marL="342900" indent="-342900" algn="l">
              <a:buFont typeface="Arial" panose="020B0604020202020204" pitchFamily="34" charset="0"/>
              <a:buChar char="•"/>
            </a:pPr>
            <a:r>
              <a:rPr lang="en-US" dirty="0"/>
              <a:t>The </a:t>
            </a:r>
            <a:r>
              <a:rPr lang="en-US" dirty="0" err="1"/>
              <a:t>Weeknd</a:t>
            </a:r>
            <a:r>
              <a:rPr lang="en-US" dirty="0"/>
              <a:t>	</a:t>
            </a:r>
          </a:p>
          <a:p>
            <a:pPr marL="342900" indent="-342900" algn="l">
              <a:buFont typeface="Arial" panose="020B0604020202020204" pitchFamily="34" charset="0"/>
              <a:buChar char="•"/>
            </a:pPr>
            <a:r>
              <a:rPr lang="en-US" dirty="0"/>
              <a:t>Twenty-One Pilots	</a:t>
            </a:r>
          </a:p>
          <a:p>
            <a:pPr algn="l"/>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884803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364539"/>
            <a:ext cx="7058025" cy="1655761"/>
          </a:xfrm>
        </p:spPr>
        <p:txBody>
          <a:bodyPr>
            <a:normAutofit fontScale="90000"/>
          </a:bodyPr>
          <a:lstStyle/>
          <a:p>
            <a:r>
              <a:rPr lang="en-US" sz="6700" dirty="0">
                <a:latin typeface="Eurostile" panose="020B0704020202050204" pitchFamily="34" charset="0"/>
              </a:rPr>
              <a:t>2044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526959" y="2774158"/>
            <a:ext cx="9161756" cy="3683792"/>
          </a:xfrm>
        </p:spPr>
        <p:txBody>
          <a:bodyPr numCol="1">
            <a:normAutofit/>
          </a:bodyPr>
          <a:lstStyle/>
          <a:p>
            <a:pPr marL="342900" indent="-342900" algn="l">
              <a:buFont typeface="Arial" panose="020B0604020202020204" pitchFamily="34" charset="0"/>
              <a:buChar char="•"/>
            </a:pPr>
            <a:r>
              <a:rPr lang="en-US" sz="3600" dirty="0"/>
              <a:t>Adele	</a:t>
            </a:r>
          </a:p>
          <a:p>
            <a:pPr marL="342900" indent="-342900" algn="l">
              <a:buFont typeface="Arial" panose="020B0604020202020204" pitchFamily="34" charset="0"/>
              <a:buChar char="•"/>
            </a:pPr>
            <a:r>
              <a:rPr lang="en-US" sz="3600" dirty="0"/>
              <a:t>Ariana Grande	</a:t>
            </a:r>
          </a:p>
          <a:p>
            <a:pPr marL="342900" indent="-342900" algn="l">
              <a:buFont typeface="Arial" panose="020B0604020202020204" pitchFamily="34" charset="0"/>
              <a:buChar char="•"/>
            </a:pPr>
            <a:r>
              <a:rPr lang="en-US" sz="3600" dirty="0" err="1"/>
              <a:t>Beyonce</a:t>
            </a:r>
            <a:r>
              <a:rPr lang="en-US" sz="3600" dirty="0"/>
              <a:t>	</a:t>
            </a:r>
          </a:p>
          <a:p>
            <a:pPr marL="342900" indent="-342900" algn="l">
              <a:buFont typeface="Arial" panose="020B0604020202020204" pitchFamily="34" charset="0"/>
              <a:buChar char="•"/>
            </a:pPr>
            <a:r>
              <a:rPr lang="en-US" sz="3600" dirty="0"/>
              <a:t>Bruno Mars	</a:t>
            </a:r>
          </a:p>
          <a:p>
            <a:pPr marL="342900" indent="-342900" algn="l">
              <a:buFont typeface="Arial" panose="020B0604020202020204" pitchFamily="34" charset="0"/>
              <a:buChar char="•"/>
            </a:pPr>
            <a:r>
              <a:rPr lang="en-US" sz="3600" dirty="0"/>
              <a:t>Calvin Harris</a:t>
            </a:r>
            <a:r>
              <a:rPr lang="en-US" dirty="0"/>
              <a:t>	</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732401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75" y="-1075531"/>
            <a:ext cx="18214806" cy="1143000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304799" y="285750"/>
            <a:ext cx="12030075" cy="5543550"/>
          </a:xfrm>
        </p:spPr>
        <p:txBody>
          <a:bodyPr>
            <a:normAutofit/>
          </a:bodyPr>
          <a:lstStyle/>
          <a:p>
            <a:r>
              <a:rPr lang="en-US" sz="8800" dirty="0">
                <a:latin typeface="Eurostile" panose="020B0704020202050204" pitchFamily="34" charset="0"/>
              </a:rPr>
              <a:t>THANK YOU! </a:t>
            </a:r>
            <a:br>
              <a:rPr lang="en-US" sz="8800" dirty="0">
                <a:latin typeface="Eurostile" panose="020B0704020202050204" pitchFamily="34" charset="0"/>
              </a:rPr>
            </a:br>
            <a:br>
              <a:rPr lang="en-US" sz="8800" dirty="0">
                <a:latin typeface="Eurostile" panose="020B0704020202050204" pitchFamily="34" charset="0"/>
              </a:rPr>
            </a:br>
            <a:br>
              <a:rPr lang="en-US" sz="8800" dirty="0">
                <a:latin typeface="Eurostile" panose="020B0704020202050204" pitchFamily="34" charset="0"/>
              </a:rPr>
            </a:br>
            <a:r>
              <a:rPr lang="en-US" sz="8800" dirty="0">
                <a:latin typeface="Eurostile" panose="020B0704020202050204" pitchFamily="34" charset="0"/>
              </a:rPr>
              <a:t>GOOD NIGHT!!!</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22614932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HALL OF FAME?</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“Writing about music is like dancing </a:t>
            </a:r>
            <a:r>
              <a:rPr lang="en-US">
                <a:latin typeface="Eurostile" panose="020B0704020202050204" pitchFamily="34" charset="0"/>
              </a:rPr>
              <a:t>about architecture.” </a:t>
            </a:r>
            <a:endParaRPr lang="en-US" dirty="0">
              <a:latin typeface="Eurostile" panose="020B0704020202050204" pitchFamily="34" charset="0"/>
            </a:endParaRPr>
          </a:p>
          <a:p>
            <a:pPr algn="l"/>
            <a:r>
              <a:rPr lang="en-US" dirty="0">
                <a:latin typeface="Eurostile" panose="020B0704020202050204" pitchFamily="34" charset="0"/>
              </a:rPr>
              <a:t>           – attributed to various sources</a:t>
            </a:r>
          </a:p>
          <a:p>
            <a:pPr algn="l"/>
            <a:endParaRPr lang="en-US" dirty="0">
              <a:latin typeface="Eurostile" panose="020B0704020202050204" pitchFamily="34" charset="0"/>
            </a:endParaRPr>
          </a:p>
          <a:p>
            <a:pPr marL="342900" indent="-342900" algn="l">
              <a:buFont typeface="Arial" panose="020B0604020202020204" pitchFamily="34" charset="0"/>
              <a:buChar char="•"/>
            </a:pPr>
            <a:r>
              <a:rPr lang="en-US" dirty="0">
                <a:latin typeface="Eurostile" panose="020B0704020202050204" pitchFamily="34" charset="0"/>
              </a:rPr>
              <a:t>Unlike a sports hall of fame, where you can cite statistics like home runs or sacks, how do you qualify musical artists for induction?  Can statistical analysis be applied?</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961342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fontScale="925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THE “CRITERIA”</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The only real qualification for nomination is that it has been 25 years since the artist’s first record was released. Criteria include “the influence and significance of the artists' contributions to the development and perpetuation of rock and roll”.</a:t>
            </a:r>
          </a:p>
          <a:p>
            <a:pPr marL="342900" indent="-342900" algn="l">
              <a:buFont typeface="Arial" panose="020B0604020202020204" pitchFamily="34" charset="0"/>
              <a:buChar char="•"/>
            </a:pPr>
            <a:r>
              <a:rPr lang="en-US" dirty="0">
                <a:latin typeface="Eurostile" panose="020B0704020202050204" pitchFamily="34" charset="0"/>
              </a:rPr>
              <a:t>Definition of rock and roll is very flexible, therefore we did not include genre as a determining factor in this exercise.  Initial nominees were early rock and roll, doo-wop, Motown stars.  Expanded to classic rock, and over the years to pop/dance music (Michael Jackson, Madonna), heavy metal (Black Sabbath, Metallica), jazz (Miles Davis), country (Johnny Cash) and even rap (Public Enemy, Run-DMC, 2Pac).</a:t>
            </a: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00040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OUR CRITERIA</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a:bodyPr>
          <a:lstStyle/>
          <a:p>
            <a:pPr algn="l"/>
            <a:r>
              <a:rPr lang="en-US" dirty="0"/>
              <a:t>We looked at 145 passed-over artists in addition to 214 inductees (359 total):</a:t>
            </a:r>
          </a:p>
          <a:p>
            <a:pPr algn="l"/>
            <a:endParaRPr lang="en-US" dirty="0"/>
          </a:p>
          <a:p>
            <a:pPr marL="800100" lvl="1" indent="-342900" algn="l">
              <a:buFont typeface="Arial" panose="020B0604020202020204" pitchFamily="34" charset="0"/>
              <a:buChar char="•"/>
            </a:pPr>
            <a:r>
              <a:rPr lang="en-US" dirty="0"/>
              <a:t>Number of hit singles (Billboard Hot 100, US)</a:t>
            </a:r>
          </a:p>
          <a:p>
            <a:pPr marL="800100" lvl="1" indent="-342900" algn="l">
              <a:buFont typeface="Arial" panose="020B0604020202020204" pitchFamily="34" charset="0"/>
              <a:buChar char="•"/>
            </a:pPr>
            <a:r>
              <a:rPr lang="en-US" dirty="0"/>
              <a:t>Total album sales (RIAA certified, US)</a:t>
            </a:r>
          </a:p>
          <a:p>
            <a:pPr marL="800100" lvl="1" indent="-342900" algn="l">
              <a:buFont typeface="Arial" panose="020B0604020202020204" pitchFamily="34" charset="0"/>
              <a:buChar char="•"/>
            </a:pPr>
            <a:r>
              <a:rPr lang="en-US" dirty="0"/>
              <a:t>Average streaming listens per month (Spotify, global)</a:t>
            </a:r>
          </a:p>
          <a:p>
            <a:pPr marL="800100" lvl="1" indent="-342900" algn="l">
              <a:buFont typeface="Arial" panose="020B0604020202020204" pitchFamily="34" charset="0"/>
              <a:buChar char="•"/>
            </a:pPr>
            <a:r>
              <a:rPr lang="en-US" dirty="0"/>
              <a:t>Average album rating, 0-5 stars (All Music Guide/allmusic.com)</a:t>
            </a:r>
          </a:p>
          <a:p>
            <a:pPr marL="800100" lvl="1" indent="-342900" algn="l">
              <a:buFont typeface="Arial" panose="020B0604020202020204" pitchFamily="34" charset="0"/>
              <a:buChar char="•"/>
            </a:pPr>
            <a:r>
              <a:rPr lang="en-US" dirty="0"/>
              <a:t>Influence over other artists (All Music, number of followers listed on artist’s page)</a:t>
            </a:r>
          </a:p>
          <a:p>
            <a:pPr marL="800100" lvl="1" indent="-342900" algn="l">
              <a:buFont typeface="Arial" panose="020B0604020202020204" pitchFamily="34" charset="0"/>
              <a:buChar char="•"/>
            </a:pPr>
            <a:r>
              <a:rPr lang="en-US" dirty="0"/>
              <a:t>Number of albums listed in the Top 500 Albums of All-Time (Rolling Stone magazine)</a:t>
            </a:r>
          </a:p>
          <a:p>
            <a:pPr marL="800100" lvl="1" indent="-342900" algn="l">
              <a:buFont typeface="Arial" panose="020B0604020202020204" pitchFamily="34" charset="0"/>
              <a:buChar char="•"/>
            </a:pPr>
            <a:r>
              <a:rPr lang="en-US" dirty="0"/>
              <a:t>Appearances on the cover of Rolling Stone magazine</a:t>
            </a:r>
          </a:p>
          <a:p>
            <a:pPr lvl="1" algn="l"/>
            <a:endParaRPr lang="en-US" dirty="0"/>
          </a:p>
          <a:p>
            <a:pPr marL="800100" lvl="1"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168645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17E99718-2246-4422-A684-584DBC22FC03}"/>
              </a:ext>
            </a:extLst>
          </p:cNvPr>
          <p:cNvPicPr>
            <a:picLocks noGrp="1" noChangeAspect="1"/>
          </p:cNvPicPr>
          <p:nvPr>
            <p:ph idx="1"/>
          </p:nvPr>
        </p:nvPicPr>
        <p:blipFill>
          <a:blip r:embed="rId2"/>
          <a:stretch>
            <a:fillRect/>
          </a:stretch>
        </p:blipFill>
        <p:spPr>
          <a:xfrm>
            <a:off x="643467" y="1656927"/>
            <a:ext cx="10905066" cy="3544146"/>
          </a:xfrm>
          <a:prstGeom prst="rect">
            <a:avLst/>
          </a:prstGeom>
        </p:spPr>
      </p:pic>
    </p:spTree>
    <p:extLst>
      <p:ext uri="{BB962C8B-B14F-4D97-AF65-F5344CB8AC3E}">
        <p14:creationId xmlns:p14="http://schemas.microsoft.com/office/powerpoint/2010/main" val="247601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Content Placeholder 3">
            <a:extLst>
              <a:ext uri="{FF2B5EF4-FFF2-40B4-BE49-F238E27FC236}">
                <a16:creationId xmlns:a16="http://schemas.microsoft.com/office/drawing/2014/main" id="{5C1943A7-02CD-4AD4-84CE-7C21C244DE95}"/>
              </a:ext>
            </a:extLst>
          </p:cNvPr>
          <p:cNvPicPr>
            <a:picLocks noGrp="1" noChangeAspect="1"/>
          </p:cNvPicPr>
          <p:nvPr>
            <p:ph idx="1"/>
          </p:nvPr>
        </p:nvPicPr>
        <p:blipFill>
          <a:blip r:embed="rId2"/>
          <a:stretch>
            <a:fillRect/>
          </a:stretch>
        </p:blipFill>
        <p:spPr>
          <a:xfrm>
            <a:off x="643467" y="1970448"/>
            <a:ext cx="10905066" cy="2917104"/>
          </a:xfrm>
          <a:prstGeom prst="rect">
            <a:avLst/>
          </a:prstGeom>
        </p:spPr>
      </p:pic>
    </p:spTree>
    <p:extLst>
      <p:ext uri="{BB962C8B-B14F-4D97-AF65-F5344CB8AC3E}">
        <p14:creationId xmlns:p14="http://schemas.microsoft.com/office/powerpoint/2010/main" val="5038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38DCD5-13FF-4FA6-9394-89823F82C021}"/>
              </a:ext>
            </a:extLst>
          </p:cNvPr>
          <p:cNvSpPr/>
          <p:nvPr/>
        </p:nvSpPr>
        <p:spPr>
          <a:xfrm>
            <a:off x="323557" y="844062"/>
            <a:ext cx="8820443" cy="563231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 Importing the libraries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import numpy as np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import matplotlib.pyplot as plt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import pandas as pd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 Importing the dataset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dataset = pd.read_csv(‘Example.csv')</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X = dataset.iloc[:, [specific column indexes here]].values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y = dataset.iloc[:, specific column index here].values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 Splitting the dataset into the Training set and Test set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from sklearn.cross_validation import train_test_split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X_train, X_test, y_train, y_test = train_test_split(X, y, test_size = 0.30, random_state = 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 Feature Scaling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from sklearn.preprocessing import StandardScaler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sc = StandardScaler()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X_train = sc.fit_transform(X_train)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X_test = sc.transform(X_test)</a:t>
            </a:r>
          </a:p>
        </p:txBody>
      </p:sp>
      <p:sp>
        <p:nvSpPr>
          <p:cNvPr id="3" name="TextBox 2">
            <a:extLst>
              <a:ext uri="{FF2B5EF4-FFF2-40B4-BE49-F238E27FC236}">
                <a16:creationId xmlns:a16="http://schemas.microsoft.com/office/drawing/2014/main" id="{44A0F769-D970-486E-B8E6-A0D7C69D686A}"/>
              </a:ext>
            </a:extLst>
          </p:cNvPr>
          <p:cNvSpPr txBox="1"/>
          <p:nvPr/>
        </p:nvSpPr>
        <p:spPr>
          <a:xfrm>
            <a:off x="422030" y="0"/>
            <a:ext cx="7877907"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Eurostile" panose="020B0704020202050204" pitchFamily="34" charset="0"/>
                <a:ea typeface="+mn-ea"/>
                <a:cs typeface="+mn-cs"/>
              </a:rPr>
              <a:t>Code Template: </a:t>
            </a:r>
          </a:p>
        </p:txBody>
      </p:sp>
    </p:spTree>
    <p:extLst>
      <p:ext uri="{BB962C8B-B14F-4D97-AF65-F5344CB8AC3E}">
        <p14:creationId xmlns:p14="http://schemas.microsoft.com/office/powerpoint/2010/main" val="121922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47139D-934A-4E84-AA8E-9F1E4E78F02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Support Vector Machines	</a:t>
            </a:r>
          </a:p>
        </p:txBody>
      </p:sp>
      <p:sp>
        <p:nvSpPr>
          <p:cNvPr id="9" name="Content Placeholder 8">
            <a:extLst>
              <a:ext uri="{FF2B5EF4-FFF2-40B4-BE49-F238E27FC236}">
                <a16:creationId xmlns:a16="http://schemas.microsoft.com/office/drawing/2014/main" id="{0E8C4C7B-1AFD-47CE-98E1-CEEBA7F9F938}"/>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66% precision</a:t>
            </a:r>
          </a:p>
          <a:p>
            <a:r>
              <a:rPr lang="en-US" sz="2000" dirty="0">
                <a:solidFill>
                  <a:schemeClr val="bg1"/>
                </a:solidFill>
              </a:rPr>
              <a:t>72 correct predictions</a:t>
            </a:r>
          </a:p>
          <a:p>
            <a:r>
              <a:rPr lang="en-US" sz="2000" dirty="0">
                <a:solidFill>
                  <a:schemeClr val="bg1"/>
                </a:solidFill>
              </a:rPr>
              <a:t>36 incorrect predictions</a:t>
            </a:r>
          </a:p>
          <a:p>
            <a:r>
              <a:rPr lang="en-US" sz="2000" dirty="0">
                <a:solidFill>
                  <a:schemeClr val="bg1"/>
                </a:solidFill>
              </a:rPr>
              <a:t>Conclusion: We need a better model!</a:t>
            </a:r>
          </a:p>
        </p:txBody>
      </p:sp>
      <p:pic>
        <p:nvPicPr>
          <p:cNvPr id="7" name="Content Placeholder 3">
            <a:extLst>
              <a:ext uri="{FF2B5EF4-FFF2-40B4-BE49-F238E27FC236}">
                <a16:creationId xmlns:a16="http://schemas.microsoft.com/office/drawing/2014/main" id="{84ECB635-DCD4-4013-9174-59CCAF8C72B7}"/>
              </a:ext>
            </a:extLst>
          </p:cNvPr>
          <p:cNvPicPr>
            <a:picLocks noChangeAspect="1"/>
          </p:cNvPicPr>
          <p:nvPr/>
        </p:nvPicPr>
        <p:blipFill>
          <a:blip r:embed="rId2"/>
          <a:stretch>
            <a:fillRect/>
          </a:stretch>
        </p:blipFill>
        <p:spPr>
          <a:xfrm>
            <a:off x="5297763" y="1698363"/>
            <a:ext cx="6250769" cy="3300406"/>
          </a:xfrm>
          <a:prstGeom prst="rect">
            <a:avLst/>
          </a:prstGeom>
        </p:spPr>
      </p:pic>
    </p:spTree>
    <p:extLst>
      <p:ext uri="{BB962C8B-B14F-4D97-AF65-F5344CB8AC3E}">
        <p14:creationId xmlns:p14="http://schemas.microsoft.com/office/powerpoint/2010/main" val="317407306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507</TotalTime>
  <Words>749</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Eurostile</vt:lpstr>
      <vt:lpstr>Office Theme</vt:lpstr>
      <vt:lpstr>PREDICTING THE ROCK AND ROLL HALL OF FAME  Grayson Bates, Michael Borenstein and Andrew Malanowski </vt:lpstr>
      <vt:lpstr>HALL OF FAME? </vt:lpstr>
      <vt:lpstr>BACKGROUND </vt:lpstr>
      <vt:lpstr>THE “CRITERIA” </vt:lpstr>
      <vt:lpstr>OUR CRITERIA </vt:lpstr>
      <vt:lpstr>PowerPoint Presentation</vt:lpstr>
      <vt:lpstr>PowerPoint Presentation</vt:lpstr>
      <vt:lpstr>PowerPoint Presentation</vt:lpstr>
      <vt:lpstr>Support Vector Machines </vt:lpstr>
      <vt:lpstr>Logistic Regression     </vt:lpstr>
      <vt:lpstr>Naive Bayes </vt:lpstr>
      <vt:lpstr>2019 NOMINEES </vt:lpstr>
      <vt:lpstr>2019 PREDICTIONS </vt:lpstr>
      <vt:lpstr>CLASS OF 2044? </vt:lpstr>
      <vt:lpstr>2044 PREDICTIONS </vt:lpstr>
      <vt:lpstr>THANK YOU!    GOOD NIGHT!!!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RockHall</dc:title>
  <dc:creator>Michael Borenstein</dc:creator>
  <cp:lastModifiedBy>Michael Borenstein</cp:lastModifiedBy>
  <cp:revision>26</cp:revision>
  <dcterms:created xsi:type="dcterms:W3CDTF">2018-10-25T21:34:08Z</dcterms:created>
  <dcterms:modified xsi:type="dcterms:W3CDTF">2018-10-27T12:40:22Z</dcterms:modified>
</cp:coreProperties>
</file>