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8" r:id="rId2"/>
    <p:sldId id="259" r:id="rId3"/>
    <p:sldId id="262" r:id="rId4"/>
    <p:sldId id="266" r:id="rId5"/>
    <p:sldId id="263" r:id="rId6"/>
    <p:sldId id="264" r:id="rId7"/>
    <p:sldId id="260" r:id="rId8"/>
    <p:sldId id="265" r:id="rId9"/>
    <p:sldId id="25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B16B1-EC76-414C-BE2E-6A2A9376F94F}" type="datetimeFigureOut">
              <a:rPr lang="en-US" smtClean="0"/>
              <a:t>10/27/2018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C278B-37CB-4C31-B21E-336F22210B6B}" type="slidenum">
              <a:rPr lang="en-US" smtClean="0"/>
              <a:t>‹#›</a:t>
            </a:fld>
            <a:endParaRPr lang="en-US"/>
          </a:p>
        </p:txBody>
      </p:sp>
    </p:spTree>
    <p:extLst>
      <p:ext uri="{BB962C8B-B14F-4D97-AF65-F5344CB8AC3E}">
        <p14:creationId xmlns:p14="http://schemas.microsoft.com/office/powerpoint/2010/main" val="679996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376500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195231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355485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16AF3-5623-4ADF-A279-DFF06AFC7B8D}"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2282929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F16AF3-5623-4ADF-A279-DFF06AFC7B8D}"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52192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F16AF3-5623-4ADF-A279-DFF06AFC7B8D}"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291928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F16AF3-5623-4ADF-A279-DFF06AFC7B8D}" type="datetimeFigureOut">
              <a:rPr lang="en-US" smtClean="0"/>
              <a:t>10/27/2018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74668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F16AF3-5623-4ADF-A279-DFF06AFC7B8D}" type="datetimeFigureOut">
              <a:rPr lang="en-US" smtClean="0"/>
              <a:t>10/27/2018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45970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F16AF3-5623-4ADF-A279-DFF06AFC7B8D}" type="datetimeFigureOut">
              <a:rPr lang="en-US" smtClean="0"/>
              <a:t>10/27/2018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3518542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F16AF3-5623-4ADF-A279-DFF06AFC7B8D}"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107217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F16AF3-5623-4ADF-A279-DFF06AFC7B8D}"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A0142-7BAB-4DE7-AADA-122F852DF691}" type="slidenum">
              <a:rPr lang="en-US" smtClean="0"/>
              <a:t>‹#›</a:t>
            </a:fld>
            <a:endParaRPr lang="en-US"/>
          </a:p>
        </p:txBody>
      </p:sp>
    </p:spTree>
    <p:extLst>
      <p:ext uri="{BB962C8B-B14F-4D97-AF65-F5344CB8AC3E}">
        <p14:creationId xmlns:p14="http://schemas.microsoft.com/office/powerpoint/2010/main" val="2904143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16AF3-5623-4ADF-A279-DFF06AFC7B8D}" type="datetimeFigureOut">
              <a:rPr lang="en-US" smtClean="0"/>
              <a:t>10/27/2018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A0142-7BAB-4DE7-AADA-122F852DF691}" type="slidenum">
              <a:rPr lang="en-US" smtClean="0"/>
              <a:t>‹#›</a:t>
            </a:fld>
            <a:endParaRPr lang="en-US"/>
          </a:p>
        </p:txBody>
      </p:sp>
    </p:spTree>
    <p:extLst>
      <p:ext uri="{BB962C8B-B14F-4D97-AF65-F5344CB8AC3E}">
        <p14:creationId xmlns:p14="http://schemas.microsoft.com/office/powerpoint/2010/main" val="11880367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B27835-4181-49A8-A6AB-8B260D2A5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98039" cy="6838950"/>
          </a:xfrm>
          <a:prstGeom prst="rect">
            <a:avLst/>
          </a:prstGeom>
        </p:spPr>
      </p:pic>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152400" y="4925219"/>
            <a:ext cx="12039600" cy="1655761"/>
          </a:xfrm>
        </p:spPr>
        <p:txBody>
          <a:bodyPr>
            <a:normAutofit fontScale="90000"/>
          </a:bodyPr>
          <a:lstStyle/>
          <a:p>
            <a:r>
              <a:rPr lang="en-US" sz="3600" dirty="0">
                <a:latin typeface="Eurostile" panose="020B0704020202050204" pitchFamily="34" charset="0"/>
              </a:rPr>
              <a:t>PREDICTING THE ROCK AND ROLL HALL OF FAME</a:t>
            </a:r>
            <a:br>
              <a:rPr lang="en-US" sz="3600" dirty="0">
                <a:latin typeface="Eurostile" panose="020B0704020202050204" pitchFamily="34" charset="0"/>
              </a:rPr>
            </a:br>
            <a:br>
              <a:rPr lang="en-US" sz="3200" dirty="0">
                <a:latin typeface="Eurostile" panose="020B0704020202050204" pitchFamily="34" charset="0"/>
              </a:rPr>
            </a:br>
            <a:r>
              <a:rPr lang="en-US" sz="2700" dirty="0">
                <a:latin typeface="Eurostile" panose="020B0704020202050204" pitchFamily="34" charset="0"/>
              </a:rPr>
              <a:t>Grayson Bates, Michael Borenstein and Andrew </a:t>
            </a:r>
            <a:r>
              <a:rPr lang="en-US" sz="2700" dirty="0" err="1">
                <a:latin typeface="Eurostile" panose="020B0704020202050204" pitchFamily="34" charset="0"/>
              </a:rPr>
              <a:t>Malanowski</a:t>
            </a:r>
            <a:br>
              <a:rPr lang="en-US" sz="3200" dirty="0">
                <a:latin typeface="Eurostile" panose="020B0704020202050204" pitchFamily="34" charset="0"/>
              </a:rPr>
            </a:br>
            <a:endParaRPr lang="en-US" sz="3200" dirty="0"/>
          </a:p>
        </p:txBody>
      </p:sp>
    </p:spTree>
    <p:extLst>
      <p:ext uri="{BB962C8B-B14F-4D97-AF65-F5344CB8AC3E}">
        <p14:creationId xmlns:p14="http://schemas.microsoft.com/office/powerpoint/2010/main" val="3038917193"/>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6710-C213-49DE-8A7F-6C036C700C92}"/>
              </a:ext>
            </a:extLst>
          </p:cNvPr>
          <p:cNvSpPr>
            <a:spLocks noGrp="1"/>
          </p:cNvSpPr>
          <p:nvPr>
            <p:ph type="title"/>
          </p:nvPr>
        </p:nvSpPr>
        <p:spPr/>
        <p:txBody>
          <a:bodyPr/>
          <a:lstStyle/>
          <a:p>
            <a:pPr algn="ctr"/>
            <a:r>
              <a:rPr lang="en-US" dirty="0">
                <a:latin typeface="Eurostile" panose="020B0704020202050204" pitchFamily="34" charset="0"/>
              </a:rPr>
              <a:t>Algorithms Used To Explore Our Model</a:t>
            </a:r>
            <a:r>
              <a:rPr lang="en-US" dirty="0"/>
              <a:t>		</a:t>
            </a:r>
          </a:p>
        </p:txBody>
      </p:sp>
      <p:sp>
        <p:nvSpPr>
          <p:cNvPr id="3" name="Content Placeholder 2">
            <a:extLst>
              <a:ext uri="{FF2B5EF4-FFF2-40B4-BE49-F238E27FC236}">
                <a16:creationId xmlns:a16="http://schemas.microsoft.com/office/drawing/2014/main" id="{D5FCE047-CC3E-45F8-B754-F126F2E34CB0}"/>
              </a:ext>
            </a:extLst>
          </p:cNvPr>
          <p:cNvSpPr>
            <a:spLocks noGrp="1"/>
          </p:cNvSpPr>
          <p:nvPr>
            <p:ph idx="1"/>
          </p:nvPr>
        </p:nvSpPr>
        <p:spPr/>
        <p:txBody>
          <a:bodyPr>
            <a:normAutofit/>
          </a:bodyPr>
          <a:lstStyle/>
          <a:p>
            <a:r>
              <a:rPr lang="en-US" sz="4800" dirty="0">
                <a:latin typeface="Eurostile" panose="020B0704020202050204" pitchFamily="34" charset="0"/>
              </a:rPr>
              <a:t>Logistic Regression</a:t>
            </a:r>
          </a:p>
          <a:p>
            <a:r>
              <a:rPr lang="en-US" sz="4800" dirty="0">
                <a:latin typeface="Eurostile" panose="020B0704020202050204" pitchFamily="34" charset="0"/>
              </a:rPr>
              <a:t>Decision Trees</a:t>
            </a:r>
          </a:p>
          <a:p>
            <a:r>
              <a:rPr lang="en-US" sz="4800" dirty="0">
                <a:latin typeface="Eurostile" panose="020B0704020202050204" pitchFamily="34" charset="0"/>
              </a:rPr>
              <a:t>Random Forest</a:t>
            </a:r>
          </a:p>
          <a:p>
            <a:r>
              <a:rPr lang="en-US" sz="4800" dirty="0">
                <a:latin typeface="Eurostile" panose="020B0704020202050204" pitchFamily="34" charset="0"/>
              </a:rPr>
              <a:t>Support Vector Machines </a:t>
            </a:r>
          </a:p>
          <a:p>
            <a:r>
              <a:rPr lang="en-US" sz="4800" dirty="0">
                <a:latin typeface="Eurostile" panose="020B0704020202050204" pitchFamily="34" charset="0"/>
              </a:rPr>
              <a:t>Naïve Bayes </a:t>
            </a:r>
          </a:p>
        </p:txBody>
      </p:sp>
    </p:spTree>
    <p:extLst>
      <p:ext uri="{BB962C8B-B14F-4D97-AF65-F5344CB8AC3E}">
        <p14:creationId xmlns:p14="http://schemas.microsoft.com/office/powerpoint/2010/main" val="386960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43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7E99718-2246-4422-A684-584DBC22FC03}"/>
              </a:ext>
            </a:extLst>
          </p:cNvPr>
          <p:cNvPicPr>
            <a:picLocks noGrp="1" noChangeAspect="1"/>
          </p:cNvPicPr>
          <p:nvPr>
            <p:ph idx="1"/>
          </p:nvPr>
        </p:nvPicPr>
        <p:blipFill>
          <a:blip r:embed="rId2"/>
          <a:stretch>
            <a:fillRect/>
          </a:stretch>
        </p:blipFill>
        <p:spPr>
          <a:xfrm>
            <a:off x="643467" y="1656927"/>
            <a:ext cx="10905066" cy="3544146"/>
          </a:xfrm>
          <a:prstGeom prst="rect">
            <a:avLst/>
          </a:prstGeom>
        </p:spPr>
      </p:pic>
    </p:spTree>
    <p:extLst>
      <p:ext uri="{BB962C8B-B14F-4D97-AF65-F5344CB8AC3E}">
        <p14:creationId xmlns:p14="http://schemas.microsoft.com/office/powerpoint/2010/main" val="2476013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93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Content Placeholder 3">
            <a:extLst>
              <a:ext uri="{FF2B5EF4-FFF2-40B4-BE49-F238E27FC236}">
                <a16:creationId xmlns:a16="http://schemas.microsoft.com/office/drawing/2014/main" id="{5C1943A7-02CD-4AD4-84CE-7C21C244DE95}"/>
              </a:ext>
            </a:extLst>
          </p:cNvPr>
          <p:cNvPicPr>
            <a:picLocks noGrp="1" noChangeAspect="1"/>
          </p:cNvPicPr>
          <p:nvPr>
            <p:ph idx="1"/>
          </p:nvPr>
        </p:nvPicPr>
        <p:blipFill>
          <a:blip r:embed="rId2"/>
          <a:stretch>
            <a:fillRect/>
          </a:stretch>
        </p:blipFill>
        <p:spPr>
          <a:xfrm>
            <a:off x="643467" y="1970448"/>
            <a:ext cx="10905066" cy="2917104"/>
          </a:xfrm>
          <a:prstGeom prst="rect">
            <a:avLst/>
          </a:prstGeom>
        </p:spPr>
      </p:pic>
    </p:spTree>
    <p:extLst>
      <p:ext uri="{BB962C8B-B14F-4D97-AF65-F5344CB8AC3E}">
        <p14:creationId xmlns:p14="http://schemas.microsoft.com/office/powerpoint/2010/main" val="50383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38DCD5-13FF-4FA6-9394-89823F82C021}"/>
              </a:ext>
            </a:extLst>
          </p:cNvPr>
          <p:cNvSpPr/>
          <p:nvPr/>
        </p:nvSpPr>
        <p:spPr>
          <a:xfrm>
            <a:off x="323557" y="844062"/>
            <a:ext cx="8820443" cy="5632311"/>
          </a:xfrm>
          <a:prstGeom prst="rect">
            <a:avLst/>
          </a:prstGeom>
        </p:spPr>
        <p:txBody>
          <a:bodyPr wrap="square">
            <a:spAutoFit/>
          </a:bodyPr>
          <a:lstStyle/>
          <a:p>
            <a:r>
              <a:rPr lang="en-US" dirty="0">
                <a:latin typeface="Eurostile" panose="020B0704020202050204" pitchFamily="34" charset="0"/>
              </a:rPr>
              <a:t># Importing the libraries</a:t>
            </a:r>
          </a:p>
          <a:p>
            <a:r>
              <a:rPr lang="en-US" dirty="0">
                <a:latin typeface="Eurostile" panose="020B0704020202050204" pitchFamily="34" charset="0"/>
              </a:rPr>
              <a:t>import numpy as np</a:t>
            </a:r>
          </a:p>
          <a:p>
            <a:r>
              <a:rPr lang="en-US" dirty="0">
                <a:latin typeface="Eurostile" panose="020B0704020202050204" pitchFamily="34" charset="0"/>
              </a:rPr>
              <a:t>import matplotlib.pyplot as plt</a:t>
            </a:r>
          </a:p>
          <a:p>
            <a:r>
              <a:rPr lang="en-US" dirty="0">
                <a:latin typeface="Eurostile" panose="020B0704020202050204" pitchFamily="34" charset="0"/>
              </a:rPr>
              <a:t>import pandas as pd</a:t>
            </a:r>
          </a:p>
          <a:p>
            <a:endParaRPr lang="en-US" dirty="0">
              <a:latin typeface="Eurostile" panose="020B0704020202050204" pitchFamily="34" charset="0"/>
            </a:endParaRPr>
          </a:p>
          <a:p>
            <a:r>
              <a:rPr lang="en-US" dirty="0">
                <a:latin typeface="Eurostile" panose="020B0704020202050204" pitchFamily="34" charset="0"/>
              </a:rPr>
              <a:t># Importing the dataset</a:t>
            </a:r>
          </a:p>
          <a:p>
            <a:r>
              <a:rPr lang="en-US" dirty="0">
                <a:latin typeface="Eurostile" panose="020B0704020202050204" pitchFamily="34" charset="0"/>
              </a:rPr>
              <a:t>dataset = pd.read_csv(‘Example.csv')</a:t>
            </a:r>
          </a:p>
          <a:p>
            <a:r>
              <a:rPr lang="en-US" dirty="0">
                <a:latin typeface="Eurostile" panose="020B0704020202050204" pitchFamily="34" charset="0"/>
              </a:rPr>
              <a:t>X = dataset.iloc[:, [specific column indexes here]].values</a:t>
            </a:r>
          </a:p>
          <a:p>
            <a:r>
              <a:rPr lang="en-US" dirty="0">
                <a:latin typeface="Eurostile" panose="020B0704020202050204" pitchFamily="34" charset="0"/>
              </a:rPr>
              <a:t>y = dataset.iloc[:, specific column index here].values</a:t>
            </a:r>
          </a:p>
          <a:p>
            <a:endParaRPr lang="en-US" dirty="0">
              <a:latin typeface="Eurostile" panose="020B0704020202050204" pitchFamily="34" charset="0"/>
            </a:endParaRPr>
          </a:p>
          <a:p>
            <a:r>
              <a:rPr lang="en-US" dirty="0">
                <a:latin typeface="Eurostile" panose="020B0704020202050204" pitchFamily="34" charset="0"/>
              </a:rPr>
              <a:t># Splitting the dataset into the Training set and Test set</a:t>
            </a:r>
          </a:p>
          <a:p>
            <a:r>
              <a:rPr lang="en-US" dirty="0">
                <a:latin typeface="Eurostile" panose="020B0704020202050204" pitchFamily="34" charset="0"/>
              </a:rPr>
              <a:t>from sklearn.cross_validation import train_test_split</a:t>
            </a:r>
          </a:p>
          <a:p>
            <a:r>
              <a:rPr lang="en-US" dirty="0">
                <a:latin typeface="Eurostile" panose="020B0704020202050204" pitchFamily="34" charset="0"/>
              </a:rPr>
              <a:t>X_train, X_test, y_train, y_test = train_test_split(X, y, test_size = 0.30, random_state = 0)</a:t>
            </a:r>
          </a:p>
          <a:p>
            <a:endParaRPr lang="en-US" dirty="0">
              <a:latin typeface="Eurostile" panose="020B0704020202050204" pitchFamily="34" charset="0"/>
            </a:endParaRPr>
          </a:p>
          <a:p>
            <a:r>
              <a:rPr lang="en-US" dirty="0">
                <a:latin typeface="Eurostile" panose="020B0704020202050204" pitchFamily="34" charset="0"/>
              </a:rPr>
              <a:t># Feature Scaling</a:t>
            </a:r>
          </a:p>
          <a:p>
            <a:r>
              <a:rPr lang="en-US" dirty="0">
                <a:latin typeface="Eurostile" panose="020B0704020202050204" pitchFamily="34" charset="0"/>
              </a:rPr>
              <a:t>from sklearn.preprocessing import StandardScaler</a:t>
            </a:r>
          </a:p>
          <a:p>
            <a:r>
              <a:rPr lang="en-US" dirty="0">
                <a:latin typeface="Eurostile" panose="020B0704020202050204" pitchFamily="34" charset="0"/>
              </a:rPr>
              <a:t>sc = StandardScaler()</a:t>
            </a:r>
          </a:p>
          <a:p>
            <a:r>
              <a:rPr lang="en-US" dirty="0">
                <a:latin typeface="Eurostile" panose="020B0704020202050204" pitchFamily="34" charset="0"/>
              </a:rPr>
              <a:t>X_train = sc.fit_transform(X_train)</a:t>
            </a:r>
          </a:p>
          <a:p>
            <a:r>
              <a:rPr lang="en-US" dirty="0">
                <a:latin typeface="Eurostile" panose="020B0704020202050204" pitchFamily="34" charset="0"/>
              </a:rPr>
              <a:t>X_test = sc.transform(X_test)</a:t>
            </a:r>
          </a:p>
        </p:txBody>
      </p:sp>
      <p:sp>
        <p:nvSpPr>
          <p:cNvPr id="3" name="TextBox 2">
            <a:extLst>
              <a:ext uri="{FF2B5EF4-FFF2-40B4-BE49-F238E27FC236}">
                <a16:creationId xmlns:a16="http://schemas.microsoft.com/office/drawing/2014/main" id="{44A0F769-D970-486E-B8E6-A0D7C69D686A}"/>
              </a:ext>
            </a:extLst>
          </p:cNvPr>
          <p:cNvSpPr txBox="1"/>
          <p:nvPr/>
        </p:nvSpPr>
        <p:spPr>
          <a:xfrm>
            <a:off x="422030" y="0"/>
            <a:ext cx="7877907" cy="584775"/>
          </a:xfrm>
          <a:prstGeom prst="rect">
            <a:avLst/>
          </a:prstGeom>
          <a:noFill/>
        </p:spPr>
        <p:txBody>
          <a:bodyPr wrap="square" rtlCol="0">
            <a:spAutoFit/>
          </a:bodyPr>
          <a:lstStyle/>
          <a:p>
            <a:r>
              <a:rPr lang="en-US" sz="3200" dirty="0">
                <a:latin typeface="Eurostile" panose="020B0704020202050204" pitchFamily="34" charset="0"/>
              </a:rPr>
              <a:t>Code Template: </a:t>
            </a:r>
          </a:p>
        </p:txBody>
      </p:sp>
    </p:spTree>
    <p:extLst>
      <p:ext uri="{BB962C8B-B14F-4D97-AF65-F5344CB8AC3E}">
        <p14:creationId xmlns:p14="http://schemas.microsoft.com/office/powerpoint/2010/main" val="1219229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47139D-934A-4E84-AA8E-9F1E4E78F02A}"/>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Support Vector Machines	</a:t>
            </a:r>
          </a:p>
        </p:txBody>
      </p:sp>
      <p:sp>
        <p:nvSpPr>
          <p:cNvPr id="9" name="Content Placeholder 8">
            <a:extLst>
              <a:ext uri="{FF2B5EF4-FFF2-40B4-BE49-F238E27FC236}">
                <a16:creationId xmlns:a16="http://schemas.microsoft.com/office/drawing/2014/main" id="{0E8C4C7B-1AFD-47CE-98E1-CEEBA7F9F938}"/>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66% precision</a:t>
            </a:r>
          </a:p>
          <a:p>
            <a:r>
              <a:rPr lang="en-US" sz="2000" dirty="0">
                <a:solidFill>
                  <a:schemeClr val="bg1"/>
                </a:solidFill>
              </a:rPr>
              <a:t>72 correct predictions</a:t>
            </a:r>
          </a:p>
          <a:p>
            <a:r>
              <a:rPr lang="en-US" sz="2000" dirty="0">
                <a:solidFill>
                  <a:schemeClr val="bg1"/>
                </a:solidFill>
              </a:rPr>
              <a:t>36 incorrect predictions</a:t>
            </a:r>
          </a:p>
          <a:p>
            <a:r>
              <a:rPr lang="en-US" sz="2000" dirty="0">
                <a:solidFill>
                  <a:schemeClr val="bg1"/>
                </a:solidFill>
              </a:rPr>
              <a:t>Conclusion: We need a better model!</a:t>
            </a:r>
          </a:p>
        </p:txBody>
      </p:sp>
      <p:pic>
        <p:nvPicPr>
          <p:cNvPr id="7" name="Content Placeholder 3">
            <a:extLst>
              <a:ext uri="{FF2B5EF4-FFF2-40B4-BE49-F238E27FC236}">
                <a16:creationId xmlns:a16="http://schemas.microsoft.com/office/drawing/2014/main" id="{84ECB635-DCD4-4013-9174-59CCAF8C72B7}"/>
              </a:ext>
            </a:extLst>
          </p:cNvPr>
          <p:cNvPicPr>
            <a:picLocks noChangeAspect="1"/>
          </p:cNvPicPr>
          <p:nvPr/>
        </p:nvPicPr>
        <p:blipFill>
          <a:blip r:embed="rId2"/>
          <a:stretch>
            <a:fillRect/>
          </a:stretch>
        </p:blipFill>
        <p:spPr>
          <a:xfrm>
            <a:off x="5297763" y="1698363"/>
            <a:ext cx="6250769" cy="3300406"/>
          </a:xfrm>
          <a:prstGeom prst="rect">
            <a:avLst/>
          </a:prstGeom>
        </p:spPr>
      </p:pic>
    </p:spTree>
    <p:extLst>
      <p:ext uri="{BB962C8B-B14F-4D97-AF65-F5344CB8AC3E}">
        <p14:creationId xmlns:p14="http://schemas.microsoft.com/office/powerpoint/2010/main" val="317407306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E8D887-0CAB-4979-B5B2-1ADDFD7F709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Logistic Regression  			</a:t>
            </a:r>
            <a:endParaRPr lang="en-US" sz="2800" dirty="0">
              <a:solidFill>
                <a:schemeClr val="bg1"/>
              </a:solidFill>
            </a:endParaRPr>
          </a:p>
        </p:txBody>
      </p:sp>
      <p:sp>
        <p:nvSpPr>
          <p:cNvPr id="11" name="Content Placeholder 10">
            <a:extLst>
              <a:ext uri="{FF2B5EF4-FFF2-40B4-BE49-F238E27FC236}">
                <a16:creationId xmlns:a16="http://schemas.microsoft.com/office/drawing/2014/main" id="{C4A03F4F-FAC6-4647-9602-2462F4627497}"/>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68% precision</a:t>
            </a:r>
          </a:p>
          <a:p>
            <a:r>
              <a:rPr lang="en-US" sz="2000" dirty="0">
                <a:solidFill>
                  <a:schemeClr val="bg1"/>
                </a:solidFill>
              </a:rPr>
              <a:t>74 correct predictions </a:t>
            </a:r>
          </a:p>
          <a:p>
            <a:r>
              <a:rPr lang="en-US" sz="2000" dirty="0">
                <a:solidFill>
                  <a:schemeClr val="bg1"/>
                </a:solidFill>
              </a:rPr>
              <a:t>34 incorrect predictions</a:t>
            </a:r>
          </a:p>
          <a:p>
            <a:r>
              <a:rPr lang="en-US" sz="2000" dirty="0">
                <a:solidFill>
                  <a:schemeClr val="bg1"/>
                </a:solidFill>
              </a:rPr>
              <a:t>A decent score, but we still wanted a better performing algorithm! </a:t>
            </a:r>
          </a:p>
        </p:txBody>
      </p:sp>
      <p:pic>
        <p:nvPicPr>
          <p:cNvPr id="9" name="Content Placeholder 5">
            <a:extLst>
              <a:ext uri="{FF2B5EF4-FFF2-40B4-BE49-F238E27FC236}">
                <a16:creationId xmlns:a16="http://schemas.microsoft.com/office/drawing/2014/main" id="{31AAB94C-1B6F-43BF-83C5-19522F8A4441}"/>
              </a:ext>
            </a:extLst>
          </p:cNvPr>
          <p:cNvPicPr>
            <a:picLocks noChangeAspect="1"/>
          </p:cNvPicPr>
          <p:nvPr/>
        </p:nvPicPr>
        <p:blipFill>
          <a:blip r:embed="rId2"/>
          <a:stretch>
            <a:fillRect/>
          </a:stretch>
        </p:blipFill>
        <p:spPr>
          <a:xfrm>
            <a:off x="5297763" y="1640023"/>
            <a:ext cx="6250769" cy="3417087"/>
          </a:xfrm>
          <a:prstGeom prst="rect">
            <a:avLst/>
          </a:prstGeom>
        </p:spPr>
      </p:pic>
    </p:spTree>
    <p:extLst>
      <p:ext uri="{BB962C8B-B14F-4D97-AF65-F5344CB8AC3E}">
        <p14:creationId xmlns:p14="http://schemas.microsoft.com/office/powerpoint/2010/main" val="132508885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8DAC2E-C9DC-4987-9C8F-B8DC90C6B564}"/>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Naive Bayes </a:t>
            </a:r>
          </a:p>
        </p:txBody>
      </p:sp>
      <p:sp>
        <p:nvSpPr>
          <p:cNvPr id="9" name="Content Placeholder 8">
            <a:extLst>
              <a:ext uri="{FF2B5EF4-FFF2-40B4-BE49-F238E27FC236}">
                <a16:creationId xmlns:a16="http://schemas.microsoft.com/office/drawing/2014/main" id="{D90C502B-C88C-4581-B6AE-DBA3EBEF6A8A}"/>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Precision of 69%</a:t>
            </a:r>
          </a:p>
          <a:p>
            <a:r>
              <a:rPr lang="en-US" sz="2000" dirty="0">
                <a:solidFill>
                  <a:schemeClr val="bg1"/>
                </a:solidFill>
              </a:rPr>
              <a:t>68 correct predictions</a:t>
            </a:r>
          </a:p>
          <a:p>
            <a:r>
              <a:rPr lang="en-US" sz="2000" dirty="0">
                <a:solidFill>
                  <a:schemeClr val="bg1"/>
                </a:solidFill>
              </a:rPr>
              <a:t>40 incorrect predictions</a:t>
            </a:r>
          </a:p>
          <a:p>
            <a:r>
              <a:rPr lang="en-US" sz="2000" dirty="0">
                <a:solidFill>
                  <a:schemeClr val="bg1"/>
                </a:solidFill>
              </a:rPr>
              <a:t>Getting there, but we wanted our model to at least get us into the 70s. </a:t>
            </a:r>
          </a:p>
        </p:txBody>
      </p:sp>
      <p:pic>
        <p:nvPicPr>
          <p:cNvPr id="7" name="Content Placeholder 3">
            <a:extLst>
              <a:ext uri="{FF2B5EF4-FFF2-40B4-BE49-F238E27FC236}">
                <a16:creationId xmlns:a16="http://schemas.microsoft.com/office/drawing/2014/main" id="{38713225-7DE8-4DF3-B0BA-0E1E45232913}"/>
              </a:ext>
            </a:extLst>
          </p:cNvPr>
          <p:cNvPicPr>
            <a:picLocks noChangeAspect="1"/>
          </p:cNvPicPr>
          <p:nvPr/>
        </p:nvPicPr>
        <p:blipFill>
          <a:blip r:embed="rId2"/>
          <a:stretch>
            <a:fillRect/>
          </a:stretch>
        </p:blipFill>
        <p:spPr>
          <a:xfrm>
            <a:off x="5297763" y="1718662"/>
            <a:ext cx="6250769" cy="3259809"/>
          </a:xfrm>
          <a:prstGeom prst="rect">
            <a:avLst/>
          </a:prstGeom>
        </p:spPr>
      </p:pic>
    </p:spTree>
    <p:extLst>
      <p:ext uri="{BB962C8B-B14F-4D97-AF65-F5344CB8AC3E}">
        <p14:creationId xmlns:p14="http://schemas.microsoft.com/office/powerpoint/2010/main" val="376020804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C009-850A-4891-8FAD-D2F9036DE2E9}"/>
              </a:ext>
            </a:extLst>
          </p:cNvPr>
          <p:cNvSpPr>
            <a:spLocks noGrp="1"/>
          </p:cNvSpPr>
          <p:nvPr>
            <p:ph type="ctrTitle"/>
          </p:nvPr>
        </p:nvSpPr>
        <p:spPr>
          <a:xfrm>
            <a:off x="4162425" y="400050"/>
            <a:ext cx="7058025" cy="1655761"/>
          </a:xfrm>
        </p:spPr>
        <p:txBody>
          <a:bodyPr>
            <a:normAutofit fontScale="90000"/>
          </a:bodyPr>
          <a:lstStyle/>
          <a:p>
            <a:r>
              <a:rPr lang="en-US" sz="6700" dirty="0">
                <a:latin typeface="Eurostile" panose="020B0704020202050204" pitchFamily="34" charset="0"/>
              </a:rPr>
              <a:t>BACKGROUND</a:t>
            </a:r>
            <a:br>
              <a:rPr lang="en-US" dirty="0"/>
            </a:br>
            <a:endParaRPr lang="en-US" dirty="0"/>
          </a:p>
        </p:txBody>
      </p:sp>
      <p:sp>
        <p:nvSpPr>
          <p:cNvPr id="3" name="Subtitle 2">
            <a:extLst>
              <a:ext uri="{FF2B5EF4-FFF2-40B4-BE49-F238E27FC236}">
                <a16:creationId xmlns:a16="http://schemas.microsoft.com/office/drawing/2014/main" id="{9828A2C6-0765-445B-8030-69399EDB59D7}"/>
              </a:ext>
            </a:extLst>
          </p:cNvPr>
          <p:cNvSpPr>
            <a:spLocks noGrp="1"/>
          </p:cNvSpPr>
          <p:nvPr>
            <p:ph type="subTitle" idx="1"/>
          </p:nvPr>
        </p:nvSpPr>
        <p:spPr>
          <a:xfrm>
            <a:off x="905522" y="2774158"/>
            <a:ext cx="10314928" cy="3683792"/>
          </a:xfrm>
        </p:spPr>
        <p:txBody>
          <a:bodyPr>
            <a:normAutofit lnSpcReduction="10000"/>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latin typeface="Eurostile" panose="020B0704020202050204" pitchFamily="34" charset="0"/>
              </a:rPr>
              <a:t>Founded in 1983 by Atlantic Records founder Ahmet Ertegun, Rolling Stone founder Jann </a:t>
            </a:r>
            <a:r>
              <a:rPr lang="en-US" dirty="0" err="1">
                <a:latin typeface="Eurostile" panose="020B0704020202050204" pitchFamily="34" charset="0"/>
              </a:rPr>
              <a:t>Wenner</a:t>
            </a:r>
            <a:r>
              <a:rPr lang="en-US" dirty="0">
                <a:latin typeface="Eurostile" panose="020B0704020202050204" pitchFamily="34" charset="0"/>
              </a:rPr>
              <a:t>, longtime Bruce Springsteen manager Jon Landau and a small group of music executives, managers and attorneys.</a:t>
            </a:r>
          </a:p>
          <a:p>
            <a:pPr marL="342900" indent="-342900" algn="l">
              <a:buFont typeface="Arial" panose="020B0604020202020204" pitchFamily="34" charset="0"/>
              <a:buChar char="•"/>
            </a:pPr>
            <a:r>
              <a:rPr lang="en-US" dirty="0">
                <a:latin typeface="Eurostile" panose="020B0704020202050204" pitchFamily="34" charset="0"/>
              </a:rPr>
              <a:t>214 artists have been inducted as performers since annual inductions began in 1986.</a:t>
            </a:r>
          </a:p>
          <a:p>
            <a:pPr marL="342900" indent="-342900" algn="l">
              <a:buFont typeface="Arial" panose="020B0604020202020204" pitchFamily="34" charset="0"/>
              <a:buChar char="•"/>
            </a:pPr>
            <a:r>
              <a:rPr lang="en-US" dirty="0">
                <a:latin typeface="Eurostile" panose="020B0704020202050204" pitchFamily="34" charset="0"/>
              </a:rPr>
              <a:t>The nominating committee, chaired by Landau, currently consists of 29 members, and nominates 15 artists each year.  The only criteria is that it has been 25 years since the artist’s first record was released.</a:t>
            </a:r>
          </a:p>
          <a:p>
            <a:pPr marL="342900" indent="-342900" algn="l">
              <a:buFont typeface="Arial" panose="020B0604020202020204" pitchFamily="34" charset="0"/>
              <a:buChar char="•"/>
            </a:pPr>
            <a:r>
              <a:rPr lang="en-US" dirty="0">
                <a:latin typeface="Eurostile" panose="020B0704020202050204" pitchFamily="34" charset="0"/>
              </a:rPr>
              <a:t>Ballots are then sent to 600 “rock experts.”  Artists with the highest number of votes and more than 50% of the vote are inducted.  Number of inductees varies.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AA4D6A2-7ABF-440E-9F1F-24D35E34D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06" y="101037"/>
            <a:ext cx="3517900" cy="2042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2345188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381</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Eurostile</vt:lpstr>
      <vt:lpstr>Office Theme</vt:lpstr>
      <vt:lpstr>PREDICTING THE ROCK AND ROLL HALL OF FAME  Grayson Bates, Michael Borenstein and Andrew Malanowski </vt:lpstr>
      <vt:lpstr>Algorithms Used To Explore Our Model  </vt:lpstr>
      <vt:lpstr>PowerPoint Presentation</vt:lpstr>
      <vt:lpstr>PowerPoint Presentation</vt:lpstr>
      <vt:lpstr>PowerPoint Presentation</vt:lpstr>
      <vt:lpstr>Support Vector Machines </vt:lpstr>
      <vt:lpstr>Logistic Regression     </vt:lpstr>
      <vt:lpstr>Naive Bayes </vt:lpstr>
      <vt:lpstr>BACKGROUND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ROCK AND ROLL HALL OF FAME  Grayson Bates, Michael Borenstein and Andrew Malanowski </dc:title>
  <dc:creator>Andrew John</dc:creator>
  <cp:lastModifiedBy>Michael Borenstein</cp:lastModifiedBy>
  <cp:revision>3</cp:revision>
  <dcterms:created xsi:type="dcterms:W3CDTF">2018-10-27T04:37:50Z</dcterms:created>
  <dcterms:modified xsi:type="dcterms:W3CDTF">2018-10-27T10:28:28Z</dcterms:modified>
</cp:coreProperties>
</file>