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7650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95231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54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28292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5219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16AF3-5623-4ADF-A279-DFF06AFC7B8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192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16AF3-5623-4ADF-A279-DFF06AFC7B8D}"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74668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16AF3-5623-4ADF-A279-DFF06AFC7B8D}" type="datetimeFigureOut">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45970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16AF3-5623-4ADF-A279-DFF06AFC7B8D}" type="datetimeFigureOut">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1854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07217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0414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16AF3-5623-4ADF-A279-DFF06AFC7B8D}" type="datetimeFigureOut">
              <a:rPr lang="en-US" smtClean="0"/>
              <a:t>10/26/2018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A0142-7BAB-4DE7-AADA-122F852DF691}" type="slidenum">
              <a:rPr lang="en-US" smtClean="0"/>
              <a:t>‹#›</a:t>
            </a:fld>
            <a:endParaRPr lang="en-US"/>
          </a:p>
        </p:txBody>
      </p:sp>
    </p:spTree>
    <p:extLst>
      <p:ext uri="{BB962C8B-B14F-4D97-AF65-F5344CB8AC3E}">
        <p14:creationId xmlns:p14="http://schemas.microsoft.com/office/powerpoint/2010/main" val="1188036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98039" cy="683895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152400" y="4925219"/>
            <a:ext cx="12039600" cy="1655761"/>
          </a:xfrm>
        </p:spPr>
        <p:txBody>
          <a:bodyPr>
            <a:normAutofit fontScale="90000"/>
          </a:bodyPr>
          <a:lstStyle/>
          <a:p>
            <a:r>
              <a:rPr lang="en-US" sz="3600" dirty="0">
                <a:latin typeface="Eurostile" panose="020B0704020202050204" pitchFamily="34" charset="0"/>
              </a:rPr>
              <a:t>PREDICTING THE ROCK AND ROLL HALL OF FAME</a:t>
            </a:r>
            <a:br>
              <a:rPr lang="en-US" sz="3600" dirty="0">
                <a:latin typeface="Eurostile" panose="020B0704020202050204" pitchFamily="34" charset="0"/>
              </a:rPr>
            </a:br>
            <a:br>
              <a:rPr lang="en-US" sz="3200" dirty="0">
                <a:latin typeface="Eurostile" panose="020B0704020202050204" pitchFamily="34" charset="0"/>
              </a:rPr>
            </a:br>
            <a:r>
              <a:rPr lang="en-US" sz="2700" dirty="0">
                <a:latin typeface="Eurostile" panose="020B0704020202050204" pitchFamily="34" charset="0"/>
              </a:rPr>
              <a:t>Grayson Bates, Michael Borenstein and Andrew </a:t>
            </a:r>
            <a:r>
              <a:rPr lang="en-US" sz="2700" dirty="0" err="1">
                <a:latin typeface="Eurostile" panose="020B0704020202050204" pitchFamily="34" charset="0"/>
              </a:rPr>
              <a:t>Malanowski</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303891719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BACKGROUND</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fontScale="92500"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Founded in 1983 by Atlantic Records founder Ahmet Ertegun, Rolling Stone founder Jann </a:t>
            </a:r>
            <a:r>
              <a:rPr lang="en-US" dirty="0" err="1">
                <a:latin typeface="Eurostile" panose="020B0704020202050204" pitchFamily="34" charset="0"/>
              </a:rPr>
              <a:t>Wenner</a:t>
            </a:r>
            <a:r>
              <a:rPr lang="en-US" dirty="0">
                <a:latin typeface="Eurostile" panose="020B0704020202050204" pitchFamily="34" charset="0"/>
              </a:rPr>
              <a:t>, longtime Bruce Springsteen manager Jon Landau and a small group of music executives, managers and attorneys.</a:t>
            </a:r>
          </a:p>
          <a:p>
            <a:pPr marL="342900" indent="-342900" algn="l">
              <a:buFont typeface="Arial" panose="020B0604020202020204" pitchFamily="34" charset="0"/>
              <a:buChar char="•"/>
            </a:pPr>
            <a:r>
              <a:rPr lang="en-US" dirty="0">
                <a:latin typeface="Eurostile" panose="020B0704020202050204" pitchFamily="34" charset="0"/>
              </a:rPr>
              <a:t>214 artists have been inducted as performers since annual inductions began in 1986.</a:t>
            </a:r>
          </a:p>
          <a:p>
            <a:pPr marL="342900" indent="-342900" algn="l">
              <a:buFont typeface="Arial" panose="020B0604020202020204" pitchFamily="34" charset="0"/>
              <a:buChar char="•"/>
            </a:pPr>
            <a:r>
              <a:rPr lang="en-US" dirty="0">
                <a:latin typeface="Eurostile" panose="020B0704020202050204" pitchFamily="34" charset="0"/>
              </a:rPr>
              <a:t>The nominating committee, chaired by Landau, currently consists of 29 members, and nominates 15 artists each year.  The only criteria is that it has been 25 years since the artist’s first record was released.</a:t>
            </a:r>
          </a:p>
          <a:p>
            <a:pPr marL="342900" indent="-342900" algn="l">
              <a:buFont typeface="Arial" panose="020B0604020202020204" pitchFamily="34" charset="0"/>
              <a:buChar char="•"/>
            </a:pPr>
            <a:r>
              <a:rPr lang="en-US" dirty="0">
                <a:latin typeface="Eurostile" panose="020B0704020202050204" pitchFamily="34" charset="0"/>
              </a:rPr>
              <a:t>Ballots are then sent to 600 “rock experts.”  Artists with the highest number of votes and more than 50% of the vote are inducted.  Number of inductees varies.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234518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2019 NOMINEES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numCol="3">
            <a:normAutofit lnSpcReduction="10000"/>
          </a:bodyPr>
          <a:lstStyle/>
          <a:p>
            <a:pPr lvl="0"/>
            <a:endParaRPr lang="en-US" dirty="0"/>
          </a:p>
          <a:p>
            <a:pPr marL="342900" lvl="0" indent="-342900">
              <a:buFont typeface="Arial" panose="020B0604020202020204" pitchFamily="34" charset="0"/>
              <a:buChar char="•"/>
            </a:pPr>
            <a:r>
              <a:rPr lang="en-US" dirty="0"/>
              <a:t>Def Leppard</a:t>
            </a:r>
          </a:p>
          <a:p>
            <a:pPr marL="342900" lvl="0" indent="-342900">
              <a:buFont typeface="Arial" panose="020B0604020202020204" pitchFamily="34" charset="0"/>
              <a:buChar char="•"/>
            </a:pPr>
            <a:r>
              <a:rPr lang="en-US" dirty="0"/>
              <a:t>Devo</a:t>
            </a:r>
          </a:p>
          <a:p>
            <a:pPr marL="342900" lvl="0" indent="-342900">
              <a:buFont typeface="Arial" panose="020B0604020202020204" pitchFamily="34" charset="0"/>
              <a:buChar char="•"/>
            </a:pPr>
            <a:r>
              <a:rPr lang="en-US" dirty="0"/>
              <a:t>Janet Jackson</a:t>
            </a:r>
          </a:p>
          <a:p>
            <a:pPr marL="342900" lvl="0" indent="-342900">
              <a:buFont typeface="Arial" panose="020B0604020202020204" pitchFamily="34" charset="0"/>
              <a:buChar char="•"/>
            </a:pPr>
            <a:r>
              <a:rPr lang="en-US" dirty="0"/>
              <a:t>John </a:t>
            </a:r>
            <a:r>
              <a:rPr lang="en-US" dirty="0" err="1"/>
              <a:t>Prine</a:t>
            </a:r>
            <a:endParaRPr lang="en-US" dirty="0"/>
          </a:p>
          <a:p>
            <a:pPr marL="342900" lvl="0" indent="-342900">
              <a:buFont typeface="Arial" panose="020B0604020202020204" pitchFamily="34" charset="0"/>
              <a:buChar char="•"/>
            </a:pPr>
            <a:r>
              <a:rPr lang="en-US" dirty="0"/>
              <a:t>Kraftwerk</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LL Cool J</a:t>
            </a:r>
          </a:p>
          <a:p>
            <a:pPr marL="342900" lvl="0" indent="-342900">
              <a:buFont typeface="Arial" panose="020B0604020202020204" pitchFamily="34" charset="0"/>
              <a:buChar char="•"/>
            </a:pPr>
            <a:r>
              <a:rPr lang="en-US" dirty="0"/>
              <a:t>MC5</a:t>
            </a:r>
          </a:p>
          <a:p>
            <a:pPr marL="342900" lvl="0" indent="-342900">
              <a:buFont typeface="Arial" panose="020B0604020202020204" pitchFamily="34" charset="0"/>
              <a:buChar char="•"/>
            </a:pPr>
            <a:r>
              <a:rPr lang="en-US" dirty="0"/>
              <a:t>Radiohead</a:t>
            </a:r>
          </a:p>
          <a:p>
            <a:pPr marL="342900" lvl="0" indent="-342900">
              <a:buFont typeface="Arial" panose="020B0604020202020204" pitchFamily="34" charset="0"/>
              <a:buChar char="•"/>
            </a:pPr>
            <a:r>
              <a:rPr lang="en-US" dirty="0"/>
              <a:t>Rage Against the Machine</a:t>
            </a:r>
          </a:p>
          <a:p>
            <a:pPr marL="342900" lvl="0" indent="-342900">
              <a:buFont typeface="Arial" panose="020B0604020202020204" pitchFamily="34" charset="0"/>
              <a:buChar char="•"/>
            </a:pPr>
            <a:r>
              <a:rPr lang="en-US" dirty="0"/>
              <a:t>Roxy Music</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Rufus feat. Chaka Khan</a:t>
            </a:r>
          </a:p>
          <a:p>
            <a:pPr marL="342900" lvl="0" indent="-342900">
              <a:buFont typeface="Arial" panose="020B0604020202020204" pitchFamily="34" charset="0"/>
              <a:buChar char="•"/>
            </a:pPr>
            <a:r>
              <a:rPr lang="en-US" dirty="0"/>
              <a:t>Stevie Nicks</a:t>
            </a:r>
          </a:p>
          <a:p>
            <a:pPr marL="342900" lvl="0" indent="-342900">
              <a:buFont typeface="Arial" panose="020B0604020202020204" pitchFamily="34" charset="0"/>
              <a:buChar char="•"/>
            </a:pPr>
            <a:r>
              <a:rPr lang="en-US" dirty="0"/>
              <a:t>The Cure</a:t>
            </a:r>
          </a:p>
          <a:p>
            <a:pPr marL="342900" lvl="0" indent="-342900">
              <a:buFont typeface="Arial" panose="020B0604020202020204" pitchFamily="34" charset="0"/>
              <a:buChar char="•"/>
            </a:pPr>
            <a:r>
              <a:rPr lang="en-US" dirty="0"/>
              <a:t>The Zombies</a:t>
            </a:r>
          </a:p>
          <a:p>
            <a:pPr marL="342900" lvl="0" indent="-342900">
              <a:buFont typeface="Arial" panose="020B0604020202020204" pitchFamily="34" charset="0"/>
              <a:buChar char="•"/>
            </a:pPr>
            <a:r>
              <a:rPr lang="en-US" dirty="0"/>
              <a:t>Todd </a:t>
            </a:r>
            <a:r>
              <a:rPr lang="en-US" dirty="0" err="1"/>
              <a:t>Rundgren</a:t>
            </a:r>
            <a:endParaRPr lang="en-US" dirty="0"/>
          </a:p>
          <a:p>
            <a:pPr algn="l"/>
            <a:endParaRPr lang="en-US" dirty="0"/>
          </a:p>
          <a:p>
            <a:pPr marL="4000500" lvl="8"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744111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2019 PREDICTIONS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81907" y="2774158"/>
            <a:ext cx="11785192" cy="3683792"/>
          </a:xfrm>
        </p:spPr>
        <p:txBody>
          <a:bodyPr numCol="3">
            <a:normAutofit fontScale="55000" lnSpcReduction="20000"/>
          </a:bodyPr>
          <a:lstStyle/>
          <a:p>
            <a:r>
              <a:rPr lang="en-US" sz="5100" u="sng" dirty="0"/>
              <a:t>Mike’s Picks</a:t>
            </a:r>
          </a:p>
          <a:p>
            <a:pPr marL="342900" indent="-342900" algn="l">
              <a:buFont typeface="Arial" panose="020B0604020202020204" pitchFamily="34" charset="0"/>
              <a:buChar char="•"/>
            </a:pPr>
            <a:r>
              <a:rPr lang="en-US" sz="5100" dirty="0"/>
              <a:t>Def Leppard</a:t>
            </a:r>
          </a:p>
          <a:p>
            <a:pPr marL="342900" indent="-342900" algn="l">
              <a:buFont typeface="Arial" panose="020B0604020202020204" pitchFamily="34" charset="0"/>
              <a:buChar char="•"/>
            </a:pPr>
            <a:r>
              <a:rPr lang="en-US" sz="5100" dirty="0"/>
              <a:t>Devo</a:t>
            </a:r>
          </a:p>
          <a:p>
            <a:pPr marL="342900" indent="-342900" algn="l">
              <a:buFont typeface="Arial" panose="020B0604020202020204" pitchFamily="34" charset="0"/>
              <a:buChar char="•"/>
            </a:pPr>
            <a:r>
              <a:rPr lang="en-US" sz="5100" dirty="0"/>
              <a:t>Radiohead</a:t>
            </a:r>
          </a:p>
          <a:p>
            <a:pPr marL="342900" indent="-342900" algn="l">
              <a:buFont typeface="Arial" panose="020B0604020202020204" pitchFamily="34" charset="0"/>
              <a:buChar char="•"/>
            </a:pPr>
            <a:r>
              <a:rPr lang="en-US" sz="5100" dirty="0"/>
              <a:t>Janet Jackson</a:t>
            </a:r>
          </a:p>
          <a:p>
            <a:pPr marL="342900" indent="-342900" algn="l">
              <a:buFont typeface="Arial" panose="020B0604020202020204" pitchFamily="34" charset="0"/>
              <a:buChar char="•"/>
            </a:pPr>
            <a:r>
              <a:rPr lang="en-US" sz="5100" dirty="0"/>
              <a:t>Kraftwerk</a:t>
            </a:r>
          </a:p>
          <a:p>
            <a:endParaRPr lang="en-US" sz="5100" u="sng" dirty="0"/>
          </a:p>
          <a:p>
            <a:endParaRPr lang="en-US" sz="5100" u="sng" dirty="0"/>
          </a:p>
          <a:p>
            <a:r>
              <a:rPr lang="en-US" sz="5100" u="sng" dirty="0"/>
              <a:t>Billboard Picks</a:t>
            </a:r>
          </a:p>
          <a:p>
            <a:pPr marL="342900" indent="-342900" algn="l">
              <a:buFont typeface="Arial" panose="020B0604020202020204" pitchFamily="34" charset="0"/>
              <a:buChar char="•"/>
            </a:pPr>
            <a:r>
              <a:rPr lang="en-US" sz="5100" dirty="0"/>
              <a:t>Radiohead (Even)</a:t>
            </a:r>
          </a:p>
          <a:p>
            <a:pPr marL="342900" indent="-342900" algn="l">
              <a:buFont typeface="Arial" panose="020B0604020202020204" pitchFamily="34" charset="0"/>
              <a:buChar char="•"/>
            </a:pPr>
            <a:r>
              <a:rPr lang="en-US" sz="5100" dirty="0"/>
              <a:t>Stevie Nicks (3 to 2)</a:t>
            </a:r>
          </a:p>
          <a:p>
            <a:pPr marL="342900" indent="-342900" algn="l">
              <a:buFont typeface="Arial" panose="020B0604020202020204" pitchFamily="34" charset="0"/>
              <a:buChar char="•"/>
            </a:pPr>
            <a:r>
              <a:rPr lang="en-US" sz="5100" dirty="0"/>
              <a:t>Janet Jackson (2 to 1)</a:t>
            </a:r>
          </a:p>
          <a:p>
            <a:pPr marL="342900" indent="-342900" algn="l">
              <a:buFont typeface="Arial" panose="020B0604020202020204" pitchFamily="34" charset="0"/>
              <a:buChar char="•"/>
            </a:pPr>
            <a:r>
              <a:rPr lang="en-US" sz="5100" dirty="0"/>
              <a:t>The Zombies (2 to 1)</a:t>
            </a:r>
          </a:p>
          <a:p>
            <a:pPr marL="342900" indent="-342900" algn="l">
              <a:buFont typeface="Arial" panose="020B0604020202020204" pitchFamily="34" charset="0"/>
              <a:buChar char="•"/>
            </a:pPr>
            <a:r>
              <a:rPr lang="en-US" sz="5100" dirty="0"/>
              <a:t>Def Leppard (5 to 2)</a:t>
            </a:r>
          </a:p>
          <a:p>
            <a:pPr algn="l"/>
            <a:endParaRPr lang="en-US" sz="5100" dirty="0"/>
          </a:p>
          <a:p>
            <a:endParaRPr lang="en-US" sz="5100" u="sng" dirty="0"/>
          </a:p>
          <a:p>
            <a:r>
              <a:rPr lang="en-US" sz="5100" u="sng" dirty="0"/>
              <a:t>Model Picks</a:t>
            </a:r>
          </a:p>
          <a:p>
            <a:pPr marL="342900" indent="-342900">
              <a:buFont typeface="Arial" panose="020B0604020202020204" pitchFamily="34" charset="0"/>
              <a:buChar char="•"/>
            </a:pPr>
            <a:r>
              <a:rPr lang="en-US" sz="5100" dirty="0"/>
              <a:t>Janet Jackson (95.2%)</a:t>
            </a:r>
          </a:p>
          <a:p>
            <a:pPr marL="342900" indent="-342900">
              <a:buFont typeface="Arial" panose="020B0604020202020204" pitchFamily="34" charset="0"/>
              <a:buChar char="•"/>
            </a:pPr>
            <a:r>
              <a:rPr lang="en-US" sz="5100" dirty="0"/>
              <a:t>Radiohead (94.2%)</a:t>
            </a:r>
          </a:p>
          <a:p>
            <a:pPr marL="342900" indent="-342900">
              <a:buFont typeface="Arial" panose="020B0604020202020204" pitchFamily="34" charset="0"/>
              <a:buChar char="•"/>
            </a:pPr>
            <a:r>
              <a:rPr lang="en-US" sz="5100" dirty="0"/>
              <a:t>Todd </a:t>
            </a:r>
            <a:r>
              <a:rPr lang="en-US" sz="5100" dirty="0" err="1"/>
              <a:t>Rundgren</a:t>
            </a:r>
            <a:r>
              <a:rPr lang="en-US" sz="5100" dirty="0"/>
              <a:t> (93%)</a:t>
            </a:r>
          </a:p>
          <a:p>
            <a:pPr marL="342900" indent="-342900">
              <a:buFont typeface="Arial" panose="020B0604020202020204" pitchFamily="34" charset="0"/>
              <a:buChar char="•"/>
            </a:pPr>
            <a:r>
              <a:rPr lang="en-US" sz="5100" dirty="0"/>
              <a:t>Def Leppard (88.6%)</a:t>
            </a:r>
          </a:p>
          <a:p>
            <a:pPr marL="342900" indent="-342900">
              <a:buFont typeface="Arial" panose="020B0604020202020204" pitchFamily="34" charset="0"/>
              <a:buChar char="•"/>
            </a:pPr>
            <a:r>
              <a:rPr lang="en-US" sz="5100" dirty="0"/>
              <a:t>The Cure (88%)</a:t>
            </a:r>
          </a:p>
          <a:p>
            <a:pPr marL="342900" indent="-342900">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3188843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 calcmode="lin" valueType="num">
                                      <p:cBhvr additive="base">
                                        <p:cTn id="5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anim calcmode="lin" valueType="num">
                                      <p:cBhvr additive="base">
                                        <p:cTn id="6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 calcmode="lin" valueType="num">
                                      <p:cBhvr additive="base">
                                        <p:cTn id="7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9" end="19"/>
                                            </p:txEl>
                                          </p:spTgt>
                                        </p:tgtEl>
                                        <p:attrNameLst>
                                          <p:attrName>style.visibility</p:attrName>
                                        </p:attrNameLst>
                                      </p:cBhvr>
                                      <p:to>
                                        <p:strVal val="visible"/>
                                      </p:to>
                                    </p:set>
                                    <p:anim calcmode="lin" valueType="num">
                                      <p:cBhvr additive="base">
                                        <p:cTn id="7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20" end="20"/>
                                            </p:txEl>
                                          </p:spTgt>
                                        </p:tgtEl>
                                        <p:attrNameLst>
                                          <p:attrName>style.visibility</p:attrName>
                                        </p:attrNameLst>
                                      </p:cBhvr>
                                      <p:to>
                                        <p:strVal val="visible"/>
                                      </p:to>
                                    </p:set>
                                    <p:anim calcmode="lin" valueType="num">
                                      <p:cBhvr additive="base">
                                        <p:cTn id="83"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21" end="21"/>
                                            </p:txEl>
                                          </p:spTgt>
                                        </p:tgtEl>
                                        <p:attrNameLst>
                                          <p:attrName>style.visibility</p:attrName>
                                        </p:attrNameLst>
                                      </p:cBhvr>
                                      <p:to>
                                        <p:strVal val="visible"/>
                                      </p:to>
                                    </p:set>
                                    <p:anim calcmode="lin" valueType="num">
                                      <p:cBhvr additive="base">
                                        <p:cTn id="8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288</TotalTime>
  <Words>234</Words>
  <Application>Microsoft Office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Eurostile</vt:lpstr>
      <vt:lpstr>Office Theme</vt:lpstr>
      <vt:lpstr>PREDICTING THE ROCK AND ROLL HALL OF FAME  Grayson Bates, Michael Borenstein and Andrew Malanowski </vt:lpstr>
      <vt:lpstr>BACKGROUND </vt:lpstr>
      <vt:lpstr>2019 NOMINEES </vt:lpstr>
      <vt:lpstr>2019 PREDICTIONS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Blah Blah</dc:title>
  <dc:creator>Michael Borenstein</dc:creator>
  <cp:lastModifiedBy>Michael Borenstein</cp:lastModifiedBy>
  <cp:revision>15</cp:revision>
  <dcterms:created xsi:type="dcterms:W3CDTF">2018-10-25T21:34:08Z</dcterms:created>
  <dcterms:modified xsi:type="dcterms:W3CDTF">2018-10-26T21:01:59Z</dcterms:modified>
</cp:coreProperties>
</file>