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3" r:id="rId3"/>
    <p:sldId id="256" r:id="rId4"/>
    <p:sldId id="261" r:id="rId5"/>
    <p:sldId id="264" r:id="rId6"/>
    <p:sldId id="259" r:id="rId7"/>
    <p:sldId id="260" r:id="rId8"/>
    <p:sldId id="265" r:id="rId9"/>
    <p:sldId id="266"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376500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195231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355485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2282929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F16AF3-5623-4ADF-A279-DFF06AFC7B8D}"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52192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F16AF3-5623-4ADF-A279-DFF06AFC7B8D}"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291928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F16AF3-5623-4ADF-A279-DFF06AFC7B8D}" type="datetimeFigureOut">
              <a:rPr lang="en-US" smtClean="0"/>
              <a:t>10/26/2018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74668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F16AF3-5623-4ADF-A279-DFF06AFC7B8D}" type="datetimeFigureOut">
              <a:rPr lang="en-US" smtClean="0"/>
              <a:t>10/26/2018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45970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F16AF3-5623-4ADF-A279-DFF06AFC7B8D}" type="datetimeFigureOut">
              <a:rPr lang="en-US" smtClean="0"/>
              <a:t>10/26/2018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3518542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F16AF3-5623-4ADF-A279-DFF06AFC7B8D}"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107217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F16AF3-5623-4ADF-A279-DFF06AFC7B8D}"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290414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16AF3-5623-4ADF-A279-DFF06AFC7B8D}" type="datetimeFigureOut">
              <a:rPr lang="en-US" smtClean="0"/>
              <a:t>10/26/2018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A0142-7BAB-4DE7-AADA-122F852DF691}" type="slidenum">
              <a:rPr lang="en-US" smtClean="0"/>
              <a:t>‹#›</a:t>
            </a:fld>
            <a:endParaRPr lang="en-US"/>
          </a:p>
        </p:txBody>
      </p:sp>
    </p:spTree>
    <p:extLst>
      <p:ext uri="{BB962C8B-B14F-4D97-AF65-F5344CB8AC3E}">
        <p14:creationId xmlns:p14="http://schemas.microsoft.com/office/powerpoint/2010/main" val="11880367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B27835-4181-49A8-A6AB-8B260D2A5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98039" cy="6838950"/>
          </a:xfrm>
          <a:prstGeom prst="rect">
            <a:avLst/>
          </a:prstGeom>
        </p:spPr>
      </p:pic>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152400" y="4925219"/>
            <a:ext cx="12039600" cy="1655761"/>
          </a:xfrm>
        </p:spPr>
        <p:txBody>
          <a:bodyPr>
            <a:normAutofit fontScale="90000"/>
          </a:bodyPr>
          <a:lstStyle/>
          <a:p>
            <a:r>
              <a:rPr lang="en-US" sz="3600" dirty="0">
                <a:latin typeface="Eurostile" panose="020B0704020202050204" pitchFamily="34" charset="0"/>
              </a:rPr>
              <a:t>PREDICTING THE ROCK AND ROLL HALL OF FAME</a:t>
            </a:r>
            <a:br>
              <a:rPr lang="en-US" sz="3600" dirty="0">
                <a:latin typeface="Eurostile" panose="020B0704020202050204" pitchFamily="34" charset="0"/>
              </a:rPr>
            </a:br>
            <a:br>
              <a:rPr lang="en-US" sz="3200" dirty="0">
                <a:latin typeface="Eurostile" panose="020B0704020202050204" pitchFamily="34" charset="0"/>
              </a:rPr>
            </a:br>
            <a:r>
              <a:rPr lang="en-US" sz="2700" dirty="0">
                <a:latin typeface="Eurostile" panose="020B0704020202050204" pitchFamily="34" charset="0"/>
              </a:rPr>
              <a:t>Grayson Bates, Michael Borenstein and Andrew </a:t>
            </a:r>
            <a:r>
              <a:rPr lang="en-US" sz="2700" dirty="0" err="1">
                <a:latin typeface="Eurostile" panose="020B0704020202050204" pitchFamily="34" charset="0"/>
              </a:rPr>
              <a:t>Malanowski</a:t>
            </a:r>
            <a:br>
              <a:rPr lang="en-US" sz="3200" dirty="0">
                <a:latin typeface="Eurostile" panose="020B0704020202050204" pitchFamily="34" charset="0"/>
              </a:rPr>
            </a:br>
            <a:endParaRPr lang="en-US" sz="3200" dirty="0"/>
          </a:p>
        </p:txBody>
      </p:sp>
    </p:spTree>
    <p:extLst>
      <p:ext uri="{BB962C8B-B14F-4D97-AF65-F5344CB8AC3E}">
        <p14:creationId xmlns:p14="http://schemas.microsoft.com/office/powerpoint/2010/main" val="3038917193"/>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B27835-4181-49A8-A6AB-8B260D2A5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98039" cy="6838950"/>
          </a:xfrm>
          <a:prstGeom prst="rect">
            <a:avLst/>
          </a:prstGeom>
        </p:spPr>
      </p:pic>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152400" y="4925219"/>
            <a:ext cx="12039600" cy="1655761"/>
          </a:xfrm>
        </p:spPr>
        <p:txBody>
          <a:bodyPr>
            <a:normAutofit/>
          </a:bodyPr>
          <a:lstStyle/>
          <a:p>
            <a:r>
              <a:rPr lang="en-US" sz="3600" dirty="0">
                <a:latin typeface="Eurostile" panose="020B0704020202050204" pitchFamily="34" charset="0"/>
              </a:rPr>
              <a:t>THANK YOU! GOOD NIGHT!</a:t>
            </a:r>
            <a:br>
              <a:rPr lang="en-US" sz="3200" dirty="0">
                <a:latin typeface="Eurostile" panose="020B0704020202050204" pitchFamily="34" charset="0"/>
              </a:rPr>
            </a:br>
            <a:endParaRPr lang="en-US" sz="3200" dirty="0"/>
          </a:p>
        </p:txBody>
      </p:sp>
    </p:spTree>
    <p:extLst>
      <p:ext uri="{BB962C8B-B14F-4D97-AF65-F5344CB8AC3E}">
        <p14:creationId xmlns:p14="http://schemas.microsoft.com/office/powerpoint/2010/main" val="226149321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HALL OF FAME?</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905522" y="2774158"/>
            <a:ext cx="10314928" cy="3683792"/>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latin typeface="Eurostile" panose="020B0704020202050204" pitchFamily="34" charset="0"/>
              </a:rPr>
              <a:t>“Writing about music is like dancing </a:t>
            </a:r>
            <a:r>
              <a:rPr lang="en-US">
                <a:latin typeface="Eurostile" panose="020B0704020202050204" pitchFamily="34" charset="0"/>
              </a:rPr>
              <a:t>about architecture.” </a:t>
            </a:r>
            <a:endParaRPr lang="en-US" dirty="0">
              <a:latin typeface="Eurostile" panose="020B0704020202050204" pitchFamily="34" charset="0"/>
            </a:endParaRPr>
          </a:p>
          <a:p>
            <a:pPr algn="l"/>
            <a:r>
              <a:rPr lang="en-US" dirty="0">
                <a:latin typeface="Eurostile" panose="020B0704020202050204" pitchFamily="34" charset="0"/>
              </a:rPr>
              <a:t>           – attributed to various sources</a:t>
            </a:r>
          </a:p>
          <a:p>
            <a:pPr algn="l"/>
            <a:endParaRPr lang="en-US" dirty="0">
              <a:latin typeface="Eurostile" panose="020B0704020202050204" pitchFamily="34" charset="0"/>
            </a:endParaRPr>
          </a:p>
          <a:p>
            <a:pPr marL="342900" indent="-342900" algn="l">
              <a:buFont typeface="Arial" panose="020B0604020202020204" pitchFamily="34" charset="0"/>
              <a:buChar char="•"/>
            </a:pPr>
            <a:r>
              <a:rPr lang="en-US" dirty="0">
                <a:latin typeface="Eurostile" panose="020B0704020202050204" pitchFamily="34" charset="0"/>
              </a:rPr>
              <a:t>Unlike a sports hall of fame, where you can cite statistics like home runs or sacks, how do you qualify musical artists for induction?  Can statistical analysis be applied?</a:t>
            </a:r>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9613429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BACKGROUND</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905522" y="2774158"/>
            <a:ext cx="10314928" cy="3683792"/>
          </a:xfrm>
        </p:spPr>
        <p:txBody>
          <a:bodyPr>
            <a:normAutofit fontScale="92500"/>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latin typeface="Eurostile" panose="020B0704020202050204" pitchFamily="34" charset="0"/>
              </a:rPr>
              <a:t>Founded in 1983 by Atlantic Records founder Ahmet Ertegun, Rolling Stone founder Jann </a:t>
            </a:r>
            <a:r>
              <a:rPr lang="en-US" dirty="0" err="1">
                <a:latin typeface="Eurostile" panose="020B0704020202050204" pitchFamily="34" charset="0"/>
              </a:rPr>
              <a:t>Wenner</a:t>
            </a:r>
            <a:r>
              <a:rPr lang="en-US" dirty="0">
                <a:latin typeface="Eurostile" panose="020B0704020202050204" pitchFamily="34" charset="0"/>
              </a:rPr>
              <a:t>, longtime Bruce Springsteen manager Jon Landau and a small group of music executives, managers and attorneys.</a:t>
            </a:r>
          </a:p>
          <a:p>
            <a:pPr marL="342900" indent="-342900" algn="l">
              <a:buFont typeface="Arial" panose="020B0604020202020204" pitchFamily="34" charset="0"/>
              <a:buChar char="•"/>
            </a:pPr>
            <a:r>
              <a:rPr lang="en-US" dirty="0">
                <a:latin typeface="Eurostile" panose="020B0704020202050204" pitchFamily="34" charset="0"/>
              </a:rPr>
              <a:t>214 artists have been inducted as performers since annual inductions began in 1986.</a:t>
            </a:r>
          </a:p>
          <a:p>
            <a:pPr marL="342900" indent="-342900" algn="l">
              <a:buFont typeface="Arial" panose="020B0604020202020204" pitchFamily="34" charset="0"/>
              <a:buChar char="•"/>
            </a:pPr>
            <a:r>
              <a:rPr lang="en-US" dirty="0">
                <a:latin typeface="Eurostile" panose="020B0704020202050204" pitchFamily="34" charset="0"/>
              </a:rPr>
              <a:t>The nominating committee, chaired by Landau, currently consists of 29 members, and nominates 15 artists each year. </a:t>
            </a:r>
          </a:p>
          <a:p>
            <a:pPr marL="342900" indent="-342900" algn="l">
              <a:buFont typeface="Arial" panose="020B0604020202020204" pitchFamily="34" charset="0"/>
              <a:buChar char="•"/>
            </a:pPr>
            <a:r>
              <a:rPr lang="en-US" dirty="0">
                <a:latin typeface="Eurostile" panose="020B0704020202050204" pitchFamily="34" charset="0"/>
              </a:rPr>
              <a:t>Ballots are then sent to 600 “rock experts.”  Artists with the highest number of votes and more than 50% of the vote are inducted.  Number of inductees varies.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2345188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THE “CRITERIA”</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905522" y="2774158"/>
            <a:ext cx="10314928" cy="3683792"/>
          </a:xfrm>
        </p:spPr>
        <p:txBody>
          <a:bodyPr>
            <a:normAutofit lnSpcReduction="10000"/>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latin typeface="Eurostile" panose="020B0704020202050204" pitchFamily="34" charset="0"/>
              </a:rPr>
              <a:t>The only real qualification for nomination is that it has been 25 years since the artist’s first record was released. Criteria include “the influence and significance of the artists' contributions to the development and perpetuation of rock and roll”.</a:t>
            </a:r>
          </a:p>
          <a:p>
            <a:pPr marL="342900" indent="-342900" algn="l">
              <a:buFont typeface="Arial" panose="020B0604020202020204" pitchFamily="34" charset="0"/>
              <a:buChar char="•"/>
            </a:pPr>
            <a:r>
              <a:rPr lang="en-US" dirty="0">
                <a:latin typeface="Eurostile" panose="020B0704020202050204" pitchFamily="34" charset="0"/>
              </a:rPr>
              <a:t>Definition of rock and roll is very flexible, therefore we did not include genre as a determining factor in this exercise.  Initial nominees were early rock and roll, doo-wop, Motown stars.  Expanded to classic rock, and over the years to pop/dance music (Michael Jackson, Madonna), heavy metal (Black Sabbath, Metallica), jazz (Miles Davis), country (Johnny Cash) and even rap (Public Enemy, Run-DMC, 2Pac).</a:t>
            </a:r>
            <a:endParaRPr lang="en-US" dirty="0"/>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4000403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OUR CRITERIA</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905522" y="2774158"/>
            <a:ext cx="10314928" cy="3683792"/>
          </a:xfrm>
        </p:spPr>
        <p:txBody>
          <a:bodyPr>
            <a:normAutofit/>
          </a:bodyPr>
          <a:lstStyle/>
          <a:p>
            <a:pPr algn="l"/>
            <a:r>
              <a:rPr lang="en-US" dirty="0"/>
              <a:t>We looked at 145 passed-over artists in addition to 214 inductees (359 total):</a:t>
            </a:r>
          </a:p>
          <a:p>
            <a:pPr algn="l"/>
            <a:endParaRPr lang="en-US" dirty="0"/>
          </a:p>
          <a:p>
            <a:pPr marL="800100" lvl="1" indent="-342900" algn="l">
              <a:buFont typeface="Arial" panose="020B0604020202020204" pitchFamily="34" charset="0"/>
              <a:buChar char="•"/>
            </a:pPr>
            <a:r>
              <a:rPr lang="en-US" dirty="0"/>
              <a:t>Number of hit singles (Billboard Hot 100, US)</a:t>
            </a:r>
          </a:p>
          <a:p>
            <a:pPr marL="800100" lvl="1" indent="-342900" algn="l">
              <a:buFont typeface="Arial" panose="020B0604020202020204" pitchFamily="34" charset="0"/>
              <a:buChar char="•"/>
            </a:pPr>
            <a:r>
              <a:rPr lang="en-US" dirty="0"/>
              <a:t>Total album sales (RIAA certified, US)</a:t>
            </a:r>
          </a:p>
          <a:p>
            <a:pPr marL="800100" lvl="1" indent="-342900" algn="l">
              <a:buFont typeface="Arial" panose="020B0604020202020204" pitchFamily="34" charset="0"/>
              <a:buChar char="•"/>
            </a:pPr>
            <a:r>
              <a:rPr lang="en-US" dirty="0"/>
              <a:t>Average streaming listens per month (Spotify, global)</a:t>
            </a:r>
          </a:p>
          <a:p>
            <a:pPr marL="800100" lvl="1" indent="-342900" algn="l">
              <a:buFont typeface="Arial" panose="020B0604020202020204" pitchFamily="34" charset="0"/>
              <a:buChar char="•"/>
            </a:pPr>
            <a:r>
              <a:rPr lang="en-US" dirty="0"/>
              <a:t>Average album rating, 0-5 stars (All Music Guide/allmusic.com)</a:t>
            </a:r>
          </a:p>
          <a:p>
            <a:pPr marL="800100" lvl="1" indent="-342900" algn="l">
              <a:buFont typeface="Arial" panose="020B0604020202020204" pitchFamily="34" charset="0"/>
              <a:buChar char="•"/>
            </a:pPr>
            <a:r>
              <a:rPr lang="en-US" dirty="0"/>
              <a:t>Influence over other artists (All Music, number of followers listed on artist’s page)</a:t>
            </a:r>
          </a:p>
          <a:p>
            <a:pPr marL="800100" lvl="1" indent="-342900" algn="l">
              <a:buFont typeface="Arial" panose="020B0604020202020204" pitchFamily="34" charset="0"/>
              <a:buChar char="•"/>
            </a:pPr>
            <a:r>
              <a:rPr lang="en-US" dirty="0"/>
              <a:t>Number of albums listed in the Top 500 Albums of All-Time (Rolling Stone magazine)</a:t>
            </a:r>
          </a:p>
          <a:p>
            <a:pPr marL="800100" lvl="1" indent="-342900" algn="l">
              <a:buFont typeface="Arial" panose="020B0604020202020204" pitchFamily="34" charset="0"/>
              <a:buChar char="•"/>
            </a:pPr>
            <a:r>
              <a:rPr lang="en-US" dirty="0"/>
              <a:t>Appearances on the cover of Rolling Stone magazine</a:t>
            </a:r>
          </a:p>
          <a:p>
            <a:pPr lvl="1" algn="l"/>
            <a:endParaRPr lang="en-US" dirty="0"/>
          </a:p>
          <a:p>
            <a:pPr marL="800100" lvl="1"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41686455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2019 NOMINEES</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905522" y="2774158"/>
            <a:ext cx="10314928" cy="3683792"/>
          </a:xfrm>
        </p:spPr>
        <p:txBody>
          <a:bodyPr numCol="3">
            <a:normAutofit lnSpcReduction="10000"/>
          </a:bodyPr>
          <a:lstStyle/>
          <a:p>
            <a:pPr lvl="0"/>
            <a:endParaRPr lang="en-US" dirty="0"/>
          </a:p>
          <a:p>
            <a:pPr marL="342900" lvl="0" indent="-342900">
              <a:buFont typeface="Arial" panose="020B0604020202020204" pitchFamily="34" charset="0"/>
              <a:buChar char="•"/>
            </a:pPr>
            <a:r>
              <a:rPr lang="en-US" dirty="0"/>
              <a:t>Def Leppard</a:t>
            </a:r>
          </a:p>
          <a:p>
            <a:pPr marL="342900" lvl="0" indent="-342900">
              <a:buFont typeface="Arial" panose="020B0604020202020204" pitchFamily="34" charset="0"/>
              <a:buChar char="•"/>
            </a:pPr>
            <a:r>
              <a:rPr lang="en-US" dirty="0"/>
              <a:t>Devo</a:t>
            </a:r>
          </a:p>
          <a:p>
            <a:pPr marL="342900" lvl="0" indent="-342900">
              <a:buFont typeface="Arial" panose="020B0604020202020204" pitchFamily="34" charset="0"/>
              <a:buChar char="•"/>
            </a:pPr>
            <a:r>
              <a:rPr lang="en-US" dirty="0"/>
              <a:t>Janet Jackson</a:t>
            </a:r>
          </a:p>
          <a:p>
            <a:pPr marL="342900" lvl="0" indent="-342900">
              <a:buFont typeface="Arial" panose="020B0604020202020204" pitchFamily="34" charset="0"/>
              <a:buChar char="•"/>
            </a:pPr>
            <a:r>
              <a:rPr lang="en-US" dirty="0"/>
              <a:t>John </a:t>
            </a:r>
            <a:r>
              <a:rPr lang="en-US" dirty="0" err="1"/>
              <a:t>Prine</a:t>
            </a:r>
            <a:endParaRPr lang="en-US" dirty="0"/>
          </a:p>
          <a:p>
            <a:pPr marL="342900" lvl="0" indent="-342900">
              <a:buFont typeface="Arial" panose="020B0604020202020204" pitchFamily="34" charset="0"/>
              <a:buChar char="•"/>
            </a:pPr>
            <a:r>
              <a:rPr lang="en-US" dirty="0"/>
              <a:t>Kraftwerk</a:t>
            </a:r>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r>
              <a:rPr lang="en-US" dirty="0"/>
              <a:t>LL Cool J</a:t>
            </a:r>
          </a:p>
          <a:p>
            <a:pPr marL="342900" lvl="0" indent="-342900">
              <a:buFont typeface="Arial" panose="020B0604020202020204" pitchFamily="34" charset="0"/>
              <a:buChar char="•"/>
            </a:pPr>
            <a:r>
              <a:rPr lang="en-US" dirty="0"/>
              <a:t>MC5</a:t>
            </a:r>
          </a:p>
          <a:p>
            <a:pPr marL="342900" lvl="0" indent="-342900">
              <a:buFont typeface="Arial" panose="020B0604020202020204" pitchFamily="34" charset="0"/>
              <a:buChar char="•"/>
            </a:pPr>
            <a:r>
              <a:rPr lang="en-US" dirty="0"/>
              <a:t>Radiohead</a:t>
            </a:r>
          </a:p>
          <a:p>
            <a:pPr marL="342900" lvl="0" indent="-342900">
              <a:buFont typeface="Arial" panose="020B0604020202020204" pitchFamily="34" charset="0"/>
              <a:buChar char="•"/>
            </a:pPr>
            <a:r>
              <a:rPr lang="en-US" dirty="0"/>
              <a:t>Rage Against the Machine</a:t>
            </a:r>
          </a:p>
          <a:p>
            <a:pPr marL="342900" lvl="0" indent="-342900">
              <a:buFont typeface="Arial" panose="020B0604020202020204" pitchFamily="34" charset="0"/>
              <a:buChar char="•"/>
            </a:pPr>
            <a:r>
              <a:rPr lang="en-US" dirty="0"/>
              <a:t>Roxy Music</a:t>
            </a:r>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r>
              <a:rPr lang="en-US" dirty="0"/>
              <a:t>Rufus feat. Chaka Khan</a:t>
            </a:r>
          </a:p>
          <a:p>
            <a:pPr marL="342900" lvl="0" indent="-342900">
              <a:buFont typeface="Arial" panose="020B0604020202020204" pitchFamily="34" charset="0"/>
              <a:buChar char="•"/>
            </a:pPr>
            <a:r>
              <a:rPr lang="en-US" dirty="0"/>
              <a:t>Stevie Nicks</a:t>
            </a:r>
          </a:p>
          <a:p>
            <a:pPr marL="342900" lvl="0" indent="-342900">
              <a:buFont typeface="Arial" panose="020B0604020202020204" pitchFamily="34" charset="0"/>
              <a:buChar char="•"/>
            </a:pPr>
            <a:r>
              <a:rPr lang="en-US" dirty="0"/>
              <a:t>The Cure</a:t>
            </a:r>
          </a:p>
          <a:p>
            <a:pPr marL="342900" lvl="0" indent="-342900">
              <a:buFont typeface="Arial" panose="020B0604020202020204" pitchFamily="34" charset="0"/>
              <a:buChar char="•"/>
            </a:pPr>
            <a:r>
              <a:rPr lang="en-US" dirty="0"/>
              <a:t>The Zombies</a:t>
            </a:r>
          </a:p>
          <a:p>
            <a:pPr marL="342900" lvl="0" indent="-342900">
              <a:buFont typeface="Arial" panose="020B0604020202020204" pitchFamily="34" charset="0"/>
              <a:buChar char="•"/>
            </a:pPr>
            <a:r>
              <a:rPr lang="en-US" dirty="0"/>
              <a:t>Todd </a:t>
            </a:r>
            <a:r>
              <a:rPr lang="en-US" dirty="0" err="1"/>
              <a:t>Rundgren</a:t>
            </a:r>
            <a:endParaRPr lang="en-US" dirty="0"/>
          </a:p>
          <a:p>
            <a:pPr algn="l"/>
            <a:endParaRPr lang="en-US" dirty="0"/>
          </a:p>
          <a:p>
            <a:pPr marL="4000500" lvl="8"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7441115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2019 PREDICTIONS</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181907" y="2774158"/>
            <a:ext cx="11785192" cy="3683792"/>
          </a:xfrm>
        </p:spPr>
        <p:txBody>
          <a:bodyPr numCol="3">
            <a:normAutofit fontScale="55000" lnSpcReduction="20000"/>
          </a:bodyPr>
          <a:lstStyle/>
          <a:p>
            <a:r>
              <a:rPr lang="en-US" sz="5100" u="sng" dirty="0"/>
              <a:t>Mike’s Picks</a:t>
            </a:r>
          </a:p>
          <a:p>
            <a:pPr marL="342900" indent="-342900" algn="l">
              <a:buFont typeface="Arial" panose="020B0604020202020204" pitchFamily="34" charset="0"/>
              <a:buChar char="•"/>
            </a:pPr>
            <a:r>
              <a:rPr lang="en-US" sz="5100" dirty="0"/>
              <a:t>Def Leppard</a:t>
            </a:r>
          </a:p>
          <a:p>
            <a:pPr marL="342900" indent="-342900" algn="l">
              <a:buFont typeface="Arial" panose="020B0604020202020204" pitchFamily="34" charset="0"/>
              <a:buChar char="•"/>
            </a:pPr>
            <a:r>
              <a:rPr lang="en-US" sz="5100" dirty="0"/>
              <a:t>Devo</a:t>
            </a:r>
          </a:p>
          <a:p>
            <a:pPr marL="342900" indent="-342900" algn="l">
              <a:buFont typeface="Arial" panose="020B0604020202020204" pitchFamily="34" charset="0"/>
              <a:buChar char="•"/>
            </a:pPr>
            <a:r>
              <a:rPr lang="en-US" sz="5100" dirty="0"/>
              <a:t>Radiohead</a:t>
            </a:r>
          </a:p>
          <a:p>
            <a:pPr marL="342900" indent="-342900" algn="l">
              <a:buFont typeface="Arial" panose="020B0604020202020204" pitchFamily="34" charset="0"/>
              <a:buChar char="•"/>
            </a:pPr>
            <a:r>
              <a:rPr lang="en-US" sz="5100" dirty="0"/>
              <a:t>Janet Jackson</a:t>
            </a:r>
          </a:p>
          <a:p>
            <a:pPr marL="342900" indent="-342900" algn="l">
              <a:buFont typeface="Arial" panose="020B0604020202020204" pitchFamily="34" charset="0"/>
              <a:buChar char="•"/>
            </a:pPr>
            <a:r>
              <a:rPr lang="en-US" sz="5100" dirty="0"/>
              <a:t>Kraftwerk</a:t>
            </a:r>
          </a:p>
          <a:p>
            <a:endParaRPr lang="en-US" sz="5100" u="sng" dirty="0"/>
          </a:p>
          <a:p>
            <a:endParaRPr lang="en-US" sz="5100" u="sng" dirty="0"/>
          </a:p>
          <a:p>
            <a:r>
              <a:rPr lang="en-US" sz="5100" u="sng" dirty="0"/>
              <a:t>Billboard Picks</a:t>
            </a:r>
          </a:p>
          <a:p>
            <a:pPr marL="342900" indent="-342900" algn="l">
              <a:buFont typeface="Arial" panose="020B0604020202020204" pitchFamily="34" charset="0"/>
              <a:buChar char="•"/>
            </a:pPr>
            <a:r>
              <a:rPr lang="en-US" sz="5100" dirty="0"/>
              <a:t>Radiohead (Even)</a:t>
            </a:r>
          </a:p>
          <a:p>
            <a:pPr marL="342900" indent="-342900" algn="l">
              <a:buFont typeface="Arial" panose="020B0604020202020204" pitchFamily="34" charset="0"/>
              <a:buChar char="•"/>
            </a:pPr>
            <a:r>
              <a:rPr lang="en-US" sz="5100" dirty="0"/>
              <a:t>Stevie Nicks (3 to 2)</a:t>
            </a:r>
          </a:p>
          <a:p>
            <a:pPr marL="342900" indent="-342900" algn="l">
              <a:buFont typeface="Arial" panose="020B0604020202020204" pitchFamily="34" charset="0"/>
              <a:buChar char="•"/>
            </a:pPr>
            <a:r>
              <a:rPr lang="en-US" sz="5100" dirty="0"/>
              <a:t>Janet Jackson (2 to 1)</a:t>
            </a:r>
          </a:p>
          <a:p>
            <a:pPr marL="342900" indent="-342900" algn="l">
              <a:buFont typeface="Arial" panose="020B0604020202020204" pitchFamily="34" charset="0"/>
              <a:buChar char="•"/>
            </a:pPr>
            <a:r>
              <a:rPr lang="en-US" sz="5100" dirty="0"/>
              <a:t>The Zombies (2 to 1)</a:t>
            </a:r>
          </a:p>
          <a:p>
            <a:pPr marL="342900" indent="-342900" algn="l">
              <a:buFont typeface="Arial" panose="020B0604020202020204" pitchFamily="34" charset="0"/>
              <a:buChar char="•"/>
            </a:pPr>
            <a:r>
              <a:rPr lang="en-US" sz="5100" dirty="0"/>
              <a:t>Def Leppard (5 to 2)</a:t>
            </a:r>
          </a:p>
          <a:p>
            <a:pPr algn="l"/>
            <a:endParaRPr lang="en-US" sz="5100" dirty="0"/>
          </a:p>
          <a:p>
            <a:endParaRPr lang="en-US" sz="5100" u="sng" dirty="0"/>
          </a:p>
          <a:p>
            <a:r>
              <a:rPr lang="en-US" sz="5100" u="sng" dirty="0"/>
              <a:t>Model Picks</a:t>
            </a:r>
          </a:p>
          <a:p>
            <a:pPr marL="342900" indent="-342900">
              <a:buFont typeface="Arial" panose="020B0604020202020204" pitchFamily="34" charset="0"/>
              <a:buChar char="•"/>
            </a:pPr>
            <a:r>
              <a:rPr lang="en-US" sz="5100" dirty="0"/>
              <a:t>Janet Jackson (95.2%)</a:t>
            </a:r>
          </a:p>
          <a:p>
            <a:pPr marL="342900" indent="-342900">
              <a:buFont typeface="Arial" panose="020B0604020202020204" pitchFamily="34" charset="0"/>
              <a:buChar char="•"/>
            </a:pPr>
            <a:r>
              <a:rPr lang="en-US" sz="5100" dirty="0"/>
              <a:t>Radiohead (94.2%)</a:t>
            </a:r>
          </a:p>
          <a:p>
            <a:pPr marL="342900" indent="-342900">
              <a:buFont typeface="Arial" panose="020B0604020202020204" pitchFamily="34" charset="0"/>
              <a:buChar char="•"/>
            </a:pPr>
            <a:r>
              <a:rPr lang="en-US" sz="5100" dirty="0"/>
              <a:t>Todd </a:t>
            </a:r>
            <a:r>
              <a:rPr lang="en-US" sz="5100" dirty="0" err="1"/>
              <a:t>Rundgren</a:t>
            </a:r>
            <a:r>
              <a:rPr lang="en-US" sz="5100" dirty="0"/>
              <a:t> (93%)</a:t>
            </a:r>
          </a:p>
          <a:p>
            <a:pPr marL="342900" indent="-342900">
              <a:buFont typeface="Arial" panose="020B0604020202020204" pitchFamily="34" charset="0"/>
              <a:buChar char="•"/>
            </a:pPr>
            <a:r>
              <a:rPr lang="en-US" sz="5100" dirty="0"/>
              <a:t>Def Leppard (88.6%)</a:t>
            </a:r>
          </a:p>
          <a:p>
            <a:pPr marL="342900" indent="-342900">
              <a:buFont typeface="Arial" panose="020B0604020202020204" pitchFamily="34" charset="0"/>
              <a:buChar char="•"/>
            </a:pPr>
            <a:r>
              <a:rPr lang="en-US" sz="5100" dirty="0"/>
              <a:t>The Cure (88%)</a:t>
            </a:r>
          </a:p>
          <a:p>
            <a:pPr marL="342900" indent="-342900">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3188843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 calcmode="lin" valueType="num">
                                      <p:cBhvr additive="base">
                                        <p:cTn id="5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 calcmode="lin" valueType="num">
                                      <p:cBhvr additive="base">
                                        <p:cTn id="5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17" end="17"/>
                                            </p:txEl>
                                          </p:spTgt>
                                        </p:tgtEl>
                                        <p:attrNameLst>
                                          <p:attrName>style.visibility</p:attrName>
                                        </p:attrNameLst>
                                      </p:cBhvr>
                                      <p:to>
                                        <p:strVal val="visible"/>
                                      </p:to>
                                    </p:set>
                                    <p:anim calcmode="lin" valueType="num">
                                      <p:cBhvr additive="base">
                                        <p:cTn id="6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anim calcmode="lin" valueType="num">
                                      <p:cBhvr additive="base">
                                        <p:cTn id="71"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19" end="19"/>
                                            </p:txEl>
                                          </p:spTgt>
                                        </p:tgtEl>
                                        <p:attrNameLst>
                                          <p:attrName>style.visibility</p:attrName>
                                        </p:attrNameLst>
                                      </p:cBhvr>
                                      <p:to>
                                        <p:strVal val="visible"/>
                                      </p:to>
                                    </p:set>
                                    <p:anim calcmode="lin" valueType="num">
                                      <p:cBhvr additive="base">
                                        <p:cTn id="77"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20" end="20"/>
                                            </p:txEl>
                                          </p:spTgt>
                                        </p:tgtEl>
                                        <p:attrNameLst>
                                          <p:attrName>style.visibility</p:attrName>
                                        </p:attrNameLst>
                                      </p:cBhvr>
                                      <p:to>
                                        <p:strVal val="visible"/>
                                      </p:to>
                                    </p:set>
                                    <p:anim calcmode="lin" valueType="num">
                                      <p:cBhvr additive="base">
                                        <p:cTn id="83"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
                                            <p:txEl>
                                              <p:pRg st="21" end="21"/>
                                            </p:txEl>
                                          </p:spTgt>
                                        </p:tgtEl>
                                        <p:attrNameLst>
                                          <p:attrName>style.visibility</p:attrName>
                                        </p:attrNameLst>
                                      </p:cBhvr>
                                      <p:to>
                                        <p:strVal val="visible"/>
                                      </p:to>
                                    </p:set>
                                    <p:anim calcmode="lin" valueType="num">
                                      <p:cBhvr additive="base">
                                        <p:cTn id="89"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21" end="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CLASS OF 2044?</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181907" y="2774158"/>
            <a:ext cx="11785192" cy="3683792"/>
          </a:xfrm>
        </p:spPr>
        <p:txBody>
          <a:bodyPr numCol="3">
            <a:normAutofit fontScale="92500" lnSpcReduction="10000"/>
          </a:bodyPr>
          <a:lstStyle/>
          <a:p>
            <a:pPr marL="342900" indent="-342900" algn="l">
              <a:buFont typeface="Arial" panose="020B0604020202020204" pitchFamily="34" charset="0"/>
              <a:buChar char="•"/>
            </a:pPr>
            <a:r>
              <a:rPr lang="en-US" dirty="0"/>
              <a:t>Adele	</a:t>
            </a:r>
          </a:p>
          <a:p>
            <a:pPr marL="342900" indent="-342900" algn="l">
              <a:buFont typeface="Arial" panose="020B0604020202020204" pitchFamily="34" charset="0"/>
              <a:buChar char="•"/>
            </a:pPr>
            <a:r>
              <a:rPr lang="en-US" dirty="0"/>
              <a:t>Ariana Grande	</a:t>
            </a:r>
          </a:p>
          <a:p>
            <a:pPr marL="342900" indent="-342900" algn="l">
              <a:buFont typeface="Arial" panose="020B0604020202020204" pitchFamily="34" charset="0"/>
              <a:buChar char="•"/>
            </a:pPr>
            <a:r>
              <a:rPr lang="en-US" dirty="0" err="1"/>
              <a:t>Beyonce</a:t>
            </a:r>
            <a:r>
              <a:rPr lang="en-US" dirty="0"/>
              <a:t>	</a:t>
            </a:r>
          </a:p>
          <a:p>
            <a:pPr marL="342900" indent="-342900" algn="l">
              <a:buFont typeface="Arial" panose="020B0604020202020204" pitchFamily="34" charset="0"/>
              <a:buChar char="•"/>
            </a:pPr>
            <a:r>
              <a:rPr lang="en-US" dirty="0"/>
              <a:t>Bruno Mars	</a:t>
            </a:r>
          </a:p>
          <a:p>
            <a:pPr marL="342900" indent="-342900" algn="l">
              <a:buFont typeface="Arial" panose="020B0604020202020204" pitchFamily="34" charset="0"/>
              <a:buChar char="•"/>
            </a:pPr>
            <a:r>
              <a:rPr lang="en-US" dirty="0"/>
              <a:t>Calvin Harris	</a:t>
            </a:r>
          </a:p>
          <a:p>
            <a:pPr marL="342900" indent="-342900" algn="l">
              <a:buFont typeface="Arial" panose="020B0604020202020204" pitchFamily="34" charset="0"/>
              <a:buChar char="•"/>
            </a:pPr>
            <a:r>
              <a:rPr lang="en-US" dirty="0" err="1"/>
              <a:t>Cardi</a:t>
            </a:r>
            <a:r>
              <a:rPr lang="en-US" dirty="0"/>
              <a:t> B	</a:t>
            </a:r>
          </a:p>
          <a:p>
            <a:pPr marL="342900" indent="-342900" algn="l">
              <a:buFont typeface="Arial" panose="020B0604020202020204" pitchFamily="34" charset="0"/>
              <a:buChar char="•"/>
            </a:pPr>
            <a:r>
              <a:rPr lang="en-US" dirty="0"/>
              <a:t>Coldplay	</a:t>
            </a:r>
          </a:p>
          <a:p>
            <a:pPr marL="342900" indent="-342900" algn="l">
              <a:buFont typeface="Arial" panose="020B0604020202020204" pitchFamily="34" charset="0"/>
              <a:buChar char="•"/>
            </a:pPr>
            <a:r>
              <a:rPr lang="en-US" dirty="0"/>
              <a:t>DJ Khaled	</a:t>
            </a:r>
          </a:p>
          <a:p>
            <a:pPr marL="342900" indent="-342900" algn="l">
              <a:buFont typeface="Arial" panose="020B0604020202020204" pitchFamily="34" charset="0"/>
              <a:buChar char="•"/>
            </a:pPr>
            <a:r>
              <a:rPr lang="en-US" dirty="0"/>
              <a:t>Drake	</a:t>
            </a:r>
          </a:p>
          <a:p>
            <a:pPr marL="342900" indent="-342900" algn="l">
              <a:buFont typeface="Arial" panose="020B0604020202020204" pitchFamily="34" charset="0"/>
              <a:buChar char="•"/>
            </a:pPr>
            <a:r>
              <a:rPr lang="en-US" dirty="0"/>
              <a:t>Ed Sheeran	</a:t>
            </a:r>
          </a:p>
          <a:p>
            <a:pPr marL="342900" indent="-342900" algn="l">
              <a:buFont typeface="Arial" panose="020B0604020202020204" pitchFamily="34" charset="0"/>
              <a:buChar char="•"/>
            </a:pPr>
            <a:r>
              <a:rPr lang="en-US" dirty="0"/>
              <a:t>Eminem	</a:t>
            </a:r>
          </a:p>
          <a:p>
            <a:pPr marL="342900" indent="-342900" algn="l">
              <a:buFont typeface="Arial" panose="020B0604020202020204" pitchFamily="34" charset="0"/>
              <a:buChar char="•"/>
            </a:pPr>
            <a:r>
              <a:rPr lang="en-US" dirty="0"/>
              <a:t>Imagine Dragons	</a:t>
            </a:r>
          </a:p>
          <a:p>
            <a:pPr marL="342900" indent="-342900" algn="l">
              <a:buFont typeface="Arial" panose="020B0604020202020204" pitchFamily="34" charset="0"/>
              <a:buChar char="•"/>
            </a:pPr>
            <a:r>
              <a:rPr lang="en-US" dirty="0"/>
              <a:t>Justin Bieber	</a:t>
            </a:r>
          </a:p>
          <a:p>
            <a:pPr marL="342900" indent="-342900" algn="l">
              <a:buFont typeface="Arial" panose="020B0604020202020204" pitchFamily="34" charset="0"/>
              <a:buChar char="•"/>
            </a:pPr>
            <a:r>
              <a:rPr lang="en-US" dirty="0"/>
              <a:t>Justin Timberlake	</a:t>
            </a:r>
          </a:p>
          <a:p>
            <a:pPr marL="342900" indent="-342900" algn="l">
              <a:buFont typeface="Arial" panose="020B0604020202020204" pitchFamily="34" charset="0"/>
              <a:buChar char="•"/>
            </a:pPr>
            <a:r>
              <a:rPr lang="en-US" dirty="0"/>
              <a:t>Kanye West	</a:t>
            </a:r>
          </a:p>
          <a:p>
            <a:pPr marL="342900" indent="-342900" algn="l">
              <a:buFont typeface="Arial" panose="020B0604020202020204" pitchFamily="34" charset="0"/>
              <a:buChar char="•"/>
            </a:pPr>
            <a:r>
              <a:rPr lang="en-US" dirty="0"/>
              <a:t>Kendrick Lamar	</a:t>
            </a:r>
          </a:p>
          <a:p>
            <a:pPr marL="342900" indent="-342900" algn="l">
              <a:buFont typeface="Arial" panose="020B0604020202020204" pitchFamily="34" charset="0"/>
              <a:buChar char="•"/>
            </a:pPr>
            <a:r>
              <a:rPr lang="en-US" dirty="0"/>
              <a:t>Lady Gaga	</a:t>
            </a:r>
          </a:p>
          <a:p>
            <a:pPr marL="342900" indent="-342900" algn="l">
              <a:buFont typeface="Arial" panose="020B0604020202020204" pitchFamily="34" charset="0"/>
              <a:buChar char="•"/>
            </a:pPr>
            <a:r>
              <a:rPr lang="en-US" dirty="0"/>
              <a:t>Lil Wayne	</a:t>
            </a:r>
          </a:p>
          <a:p>
            <a:pPr marL="342900" indent="-342900" algn="l">
              <a:buFont typeface="Arial" panose="020B0604020202020204" pitchFamily="34" charset="0"/>
              <a:buChar char="•"/>
            </a:pPr>
            <a:r>
              <a:rPr lang="en-US" dirty="0"/>
              <a:t>Maroon 5	</a:t>
            </a:r>
          </a:p>
          <a:p>
            <a:pPr marL="342900" indent="-342900" algn="l">
              <a:buFont typeface="Arial" panose="020B0604020202020204" pitchFamily="34" charset="0"/>
              <a:buChar char="•"/>
            </a:pPr>
            <a:r>
              <a:rPr lang="en-US" dirty="0"/>
              <a:t>Nicki Minaj	</a:t>
            </a:r>
          </a:p>
          <a:p>
            <a:pPr marL="342900" indent="-342900" algn="l">
              <a:buFont typeface="Arial" panose="020B0604020202020204" pitchFamily="34" charset="0"/>
              <a:buChar char="•"/>
            </a:pPr>
            <a:r>
              <a:rPr lang="en-US" dirty="0"/>
              <a:t>Rihanna	</a:t>
            </a:r>
          </a:p>
          <a:p>
            <a:pPr marL="342900" indent="-342900" algn="l">
              <a:buFont typeface="Arial" panose="020B0604020202020204" pitchFamily="34" charset="0"/>
              <a:buChar char="•"/>
            </a:pPr>
            <a:r>
              <a:rPr lang="en-US" dirty="0"/>
              <a:t>Taylor Swift	</a:t>
            </a:r>
          </a:p>
          <a:p>
            <a:pPr marL="342900" indent="-342900" algn="l">
              <a:buFont typeface="Arial" panose="020B0604020202020204" pitchFamily="34" charset="0"/>
              <a:buChar char="•"/>
            </a:pPr>
            <a:r>
              <a:rPr lang="en-US" dirty="0"/>
              <a:t>The Chainsmokers	</a:t>
            </a:r>
          </a:p>
          <a:p>
            <a:pPr marL="342900" indent="-342900" algn="l">
              <a:buFont typeface="Arial" panose="020B0604020202020204" pitchFamily="34" charset="0"/>
              <a:buChar char="•"/>
            </a:pPr>
            <a:r>
              <a:rPr lang="en-US" dirty="0"/>
              <a:t>The </a:t>
            </a:r>
            <a:r>
              <a:rPr lang="en-US" dirty="0" err="1"/>
              <a:t>Weeknd</a:t>
            </a:r>
            <a:r>
              <a:rPr lang="en-US" dirty="0"/>
              <a:t>	</a:t>
            </a:r>
          </a:p>
          <a:p>
            <a:pPr marL="342900" indent="-342900" algn="l">
              <a:buFont typeface="Arial" panose="020B0604020202020204" pitchFamily="34" charset="0"/>
              <a:buChar char="•"/>
            </a:pPr>
            <a:r>
              <a:rPr lang="en-US" dirty="0"/>
              <a:t>Twenty-One Pilots	</a:t>
            </a:r>
          </a:p>
          <a:p>
            <a:pPr algn="l"/>
            <a:endParaRPr lang="en-US" dirty="0"/>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8848030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364539"/>
            <a:ext cx="7058025" cy="1655761"/>
          </a:xfrm>
        </p:spPr>
        <p:txBody>
          <a:bodyPr>
            <a:normAutofit fontScale="90000"/>
          </a:bodyPr>
          <a:lstStyle/>
          <a:p>
            <a:r>
              <a:rPr lang="en-US" sz="6700" dirty="0">
                <a:latin typeface="Eurostile" panose="020B0704020202050204" pitchFamily="34" charset="0"/>
              </a:rPr>
              <a:t>2044 PREDICTIONS</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1526959" y="2774158"/>
            <a:ext cx="9161756" cy="3683792"/>
          </a:xfrm>
        </p:spPr>
        <p:txBody>
          <a:bodyPr numCol="1">
            <a:normAutofit/>
          </a:bodyPr>
          <a:lstStyle/>
          <a:p>
            <a:pPr marL="342900" indent="-342900" algn="l">
              <a:buFont typeface="Arial" panose="020B0604020202020204" pitchFamily="34" charset="0"/>
              <a:buChar char="•"/>
            </a:pPr>
            <a:r>
              <a:rPr lang="en-US" sz="3600" dirty="0"/>
              <a:t>Adele	</a:t>
            </a:r>
          </a:p>
          <a:p>
            <a:pPr marL="342900" indent="-342900" algn="l">
              <a:buFont typeface="Arial" panose="020B0604020202020204" pitchFamily="34" charset="0"/>
              <a:buChar char="•"/>
            </a:pPr>
            <a:r>
              <a:rPr lang="en-US" sz="3600" dirty="0"/>
              <a:t>Ariana Grande	</a:t>
            </a:r>
          </a:p>
          <a:p>
            <a:pPr marL="342900" indent="-342900" algn="l">
              <a:buFont typeface="Arial" panose="020B0604020202020204" pitchFamily="34" charset="0"/>
              <a:buChar char="•"/>
            </a:pPr>
            <a:r>
              <a:rPr lang="en-US" sz="3600" dirty="0" err="1"/>
              <a:t>Beyonce</a:t>
            </a:r>
            <a:r>
              <a:rPr lang="en-US" sz="3600" dirty="0"/>
              <a:t>	</a:t>
            </a:r>
          </a:p>
          <a:p>
            <a:pPr marL="342900" indent="-342900" algn="l">
              <a:buFont typeface="Arial" panose="020B0604020202020204" pitchFamily="34" charset="0"/>
              <a:buChar char="•"/>
            </a:pPr>
            <a:r>
              <a:rPr lang="en-US" sz="3600" dirty="0"/>
              <a:t>Bruno Mars	</a:t>
            </a:r>
          </a:p>
          <a:p>
            <a:pPr marL="342900" indent="-342900" algn="l">
              <a:buFont typeface="Arial" panose="020B0604020202020204" pitchFamily="34" charset="0"/>
              <a:buChar char="•"/>
            </a:pPr>
            <a:r>
              <a:rPr lang="en-US" sz="3600" dirty="0"/>
              <a:t>Calvin Harris</a:t>
            </a:r>
            <a:r>
              <a:rPr lang="en-US" dirty="0"/>
              <a:t>	</a:t>
            </a:r>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7324015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355</TotalTime>
  <Words>517</Words>
  <Application>Microsoft Office PowerPoint</Application>
  <PresentationFormat>Widescreen</PresentationFormat>
  <Paragraphs>108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Eurostile</vt:lpstr>
      <vt:lpstr>Office Theme</vt:lpstr>
      <vt:lpstr>PREDICTING THE ROCK AND ROLL HALL OF FAME  Grayson Bates, Michael Borenstein and Andrew Malanowski </vt:lpstr>
      <vt:lpstr>HALL OF FAME? </vt:lpstr>
      <vt:lpstr>BACKGROUND </vt:lpstr>
      <vt:lpstr>THE “CRITERIA” </vt:lpstr>
      <vt:lpstr>OUR CRITERIA </vt:lpstr>
      <vt:lpstr>2019 NOMINEES </vt:lpstr>
      <vt:lpstr>2019 PREDICTIONS </vt:lpstr>
      <vt:lpstr>CLASS OF 2044? </vt:lpstr>
      <vt:lpstr>2044 PREDICTIONS </vt:lpstr>
      <vt:lpstr>THANK YOU! GOOD NIGHT!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Blah Blah</dc:title>
  <dc:creator>Michael Borenstein</dc:creator>
  <cp:lastModifiedBy>Michael Borenstein</cp:lastModifiedBy>
  <cp:revision>22</cp:revision>
  <dcterms:created xsi:type="dcterms:W3CDTF">2018-10-25T21:34:08Z</dcterms:created>
  <dcterms:modified xsi:type="dcterms:W3CDTF">2018-10-27T00:17:27Z</dcterms:modified>
</cp:coreProperties>
</file>