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9" r:id="rId3"/>
    <p:sldId id="262" r:id="rId4"/>
    <p:sldId id="266" r:id="rId5"/>
    <p:sldId id="263" r:id="rId6"/>
    <p:sldId id="264" r:id="rId7"/>
    <p:sldId id="260" r:id="rId8"/>
    <p:sldId id="265" r:id="rId9"/>
    <p:sldId id="2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B16B1-EC76-414C-BE2E-6A2A9376F94F}"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C278B-37CB-4C31-B21E-336F22210B6B}" type="slidenum">
              <a:rPr lang="en-US" smtClean="0"/>
              <a:t>‹#›</a:t>
            </a:fld>
            <a:endParaRPr lang="en-US"/>
          </a:p>
        </p:txBody>
      </p:sp>
    </p:spTree>
    <p:extLst>
      <p:ext uri="{BB962C8B-B14F-4D97-AF65-F5344CB8AC3E}">
        <p14:creationId xmlns:p14="http://schemas.microsoft.com/office/powerpoint/2010/main" val="67999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6710-C213-49DE-8A7F-6C036C700C92}"/>
              </a:ext>
            </a:extLst>
          </p:cNvPr>
          <p:cNvSpPr>
            <a:spLocks noGrp="1"/>
          </p:cNvSpPr>
          <p:nvPr>
            <p:ph type="title"/>
          </p:nvPr>
        </p:nvSpPr>
        <p:spPr/>
        <p:txBody>
          <a:bodyPr/>
          <a:lstStyle/>
          <a:p>
            <a:r>
              <a:rPr lang="en-US" dirty="0"/>
              <a:t>Algorithms Used To Explore Our Model		</a:t>
            </a:r>
          </a:p>
        </p:txBody>
      </p:sp>
      <p:sp>
        <p:nvSpPr>
          <p:cNvPr id="3" name="Content Placeholder 2">
            <a:extLst>
              <a:ext uri="{FF2B5EF4-FFF2-40B4-BE49-F238E27FC236}">
                <a16:creationId xmlns:a16="http://schemas.microsoft.com/office/drawing/2014/main" id="{D5FCE047-CC3E-45F8-B754-F126F2E34CB0}"/>
              </a:ext>
            </a:extLst>
          </p:cNvPr>
          <p:cNvSpPr>
            <a:spLocks noGrp="1"/>
          </p:cNvSpPr>
          <p:nvPr>
            <p:ph idx="1"/>
          </p:nvPr>
        </p:nvSpPr>
        <p:spPr/>
        <p:txBody>
          <a:bodyPr>
            <a:normAutofit/>
          </a:bodyPr>
          <a:lstStyle/>
          <a:p>
            <a:r>
              <a:rPr lang="en-US" sz="4800" dirty="0"/>
              <a:t>Logistic Regression</a:t>
            </a:r>
          </a:p>
          <a:p>
            <a:r>
              <a:rPr lang="en-US" sz="4800" dirty="0"/>
              <a:t>Decision Trees</a:t>
            </a:r>
          </a:p>
          <a:p>
            <a:r>
              <a:rPr lang="en-US" sz="4800" dirty="0"/>
              <a:t>Random Forest</a:t>
            </a:r>
          </a:p>
          <a:p>
            <a:r>
              <a:rPr lang="en-US" sz="4800" dirty="0"/>
              <a:t>Support Vector Machines </a:t>
            </a:r>
          </a:p>
          <a:p>
            <a:r>
              <a:rPr lang="en-US" sz="4800" dirty="0"/>
              <a:t>Naïve Bayes </a:t>
            </a:r>
          </a:p>
        </p:txBody>
      </p:sp>
    </p:spTree>
    <p:extLst>
      <p:ext uri="{BB962C8B-B14F-4D97-AF65-F5344CB8AC3E}">
        <p14:creationId xmlns:p14="http://schemas.microsoft.com/office/powerpoint/2010/main" val="386960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7E99718-2246-4422-A684-584DBC22FC03}"/>
              </a:ext>
            </a:extLst>
          </p:cNvPr>
          <p:cNvPicPr>
            <a:picLocks noGrp="1" noChangeAspect="1"/>
          </p:cNvPicPr>
          <p:nvPr>
            <p:ph idx="1"/>
          </p:nvPr>
        </p:nvPicPr>
        <p:blipFill>
          <a:blip r:embed="rId2"/>
          <a:stretch>
            <a:fillRect/>
          </a:stretch>
        </p:blipFill>
        <p:spPr>
          <a:xfrm>
            <a:off x="643467" y="1656927"/>
            <a:ext cx="10905066" cy="3544146"/>
          </a:xfrm>
          <a:prstGeom prst="rect">
            <a:avLst/>
          </a:prstGeom>
        </p:spPr>
      </p:pic>
    </p:spTree>
    <p:extLst>
      <p:ext uri="{BB962C8B-B14F-4D97-AF65-F5344CB8AC3E}">
        <p14:creationId xmlns:p14="http://schemas.microsoft.com/office/powerpoint/2010/main" val="247601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3">
            <a:extLst>
              <a:ext uri="{FF2B5EF4-FFF2-40B4-BE49-F238E27FC236}">
                <a16:creationId xmlns:a16="http://schemas.microsoft.com/office/drawing/2014/main" id="{5C1943A7-02CD-4AD4-84CE-7C21C244DE95}"/>
              </a:ext>
            </a:extLst>
          </p:cNvPr>
          <p:cNvPicPr>
            <a:picLocks noGrp="1" noChangeAspect="1"/>
          </p:cNvPicPr>
          <p:nvPr>
            <p:ph idx="1"/>
          </p:nvPr>
        </p:nvPicPr>
        <p:blipFill>
          <a:blip r:embed="rId2"/>
          <a:stretch>
            <a:fillRect/>
          </a:stretch>
        </p:blipFill>
        <p:spPr>
          <a:xfrm>
            <a:off x="643467" y="1970448"/>
            <a:ext cx="10905066" cy="2917104"/>
          </a:xfrm>
          <a:prstGeom prst="rect">
            <a:avLst/>
          </a:prstGeom>
        </p:spPr>
      </p:pic>
    </p:spTree>
    <p:extLst>
      <p:ext uri="{BB962C8B-B14F-4D97-AF65-F5344CB8AC3E}">
        <p14:creationId xmlns:p14="http://schemas.microsoft.com/office/powerpoint/2010/main" val="5038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38DCD5-13FF-4FA6-9394-89823F82C021}"/>
              </a:ext>
            </a:extLst>
          </p:cNvPr>
          <p:cNvSpPr/>
          <p:nvPr/>
        </p:nvSpPr>
        <p:spPr>
          <a:xfrm>
            <a:off x="323557" y="844062"/>
            <a:ext cx="8820443" cy="5401094"/>
          </a:xfrm>
          <a:prstGeom prst="rect">
            <a:avLst/>
          </a:prstGeom>
        </p:spPr>
        <p:txBody>
          <a:bodyPr wrap="square">
            <a:spAutoFit/>
          </a:bodyPr>
          <a:lstStyle/>
          <a:p>
            <a:r>
              <a:rPr lang="en-US" dirty="0"/>
              <a:t># Importing the libraries</a:t>
            </a:r>
          </a:p>
          <a:p>
            <a:r>
              <a:rPr lang="en-US" dirty="0"/>
              <a:t>import numpy as np</a:t>
            </a:r>
          </a:p>
          <a:p>
            <a:r>
              <a:rPr lang="en-US" dirty="0"/>
              <a:t>import matplotlib.pyplot as plt</a:t>
            </a:r>
          </a:p>
          <a:p>
            <a:r>
              <a:rPr lang="en-US" dirty="0"/>
              <a:t>import pandas as pd</a:t>
            </a:r>
          </a:p>
          <a:p>
            <a:endParaRPr lang="en-US" dirty="0"/>
          </a:p>
          <a:p>
            <a:r>
              <a:rPr lang="en-US" dirty="0"/>
              <a:t># Importing the dataset</a:t>
            </a:r>
          </a:p>
          <a:p>
            <a:r>
              <a:rPr lang="en-US" dirty="0"/>
              <a:t>dataset = pd.read_csv(‘Example.csv')</a:t>
            </a:r>
          </a:p>
          <a:p>
            <a:r>
              <a:rPr lang="en-US" dirty="0"/>
              <a:t>X = dataset.iloc[:, [specific column indexes here]].values</a:t>
            </a:r>
          </a:p>
          <a:p>
            <a:r>
              <a:rPr lang="en-US" dirty="0"/>
              <a:t>y = dataset.iloc[:, specific column index here].values</a:t>
            </a:r>
          </a:p>
          <a:p>
            <a:endParaRPr lang="en-US" dirty="0"/>
          </a:p>
          <a:p>
            <a:r>
              <a:rPr lang="en-US" dirty="0"/>
              <a:t># Splitting the dataset into the Training set and Test set</a:t>
            </a:r>
          </a:p>
          <a:p>
            <a:r>
              <a:rPr lang="en-US" dirty="0"/>
              <a:t>from sklearn.cross_validation import train_test_split</a:t>
            </a:r>
          </a:p>
          <a:p>
            <a:r>
              <a:rPr lang="en-US" dirty="0"/>
              <a:t>X_train, X_test, y_train, y_test = train_test_split(X, y, test_size = 0.30, random_state = 0)</a:t>
            </a:r>
          </a:p>
          <a:p>
            <a:endParaRPr lang="en-US" dirty="0"/>
          </a:p>
          <a:p>
            <a:r>
              <a:rPr lang="en-US" dirty="0"/>
              <a:t># Feature Scaling</a:t>
            </a:r>
          </a:p>
          <a:p>
            <a:r>
              <a:rPr lang="en-US" dirty="0"/>
              <a:t>from sklearn.preprocessing import StandardScaler</a:t>
            </a:r>
          </a:p>
          <a:p>
            <a:r>
              <a:rPr lang="en-US" dirty="0"/>
              <a:t>sc = StandardScaler()</a:t>
            </a:r>
          </a:p>
          <a:p>
            <a:r>
              <a:rPr lang="en-US" dirty="0"/>
              <a:t>X_train = sc.fit_transform(X_train)</a:t>
            </a:r>
          </a:p>
          <a:p>
            <a:r>
              <a:rPr lang="en-US" dirty="0"/>
              <a:t>X_test = sc.transform(X_test)</a:t>
            </a:r>
          </a:p>
        </p:txBody>
      </p:sp>
      <p:sp>
        <p:nvSpPr>
          <p:cNvPr id="3" name="TextBox 2">
            <a:extLst>
              <a:ext uri="{FF2B5EF4-FFF2-40B4-BE49-F238E27FC236}">
                <a16:creationId xmlns:a16="http://schemas.microsoft.com/office/drawing/2014/main" id="{44A0F769-D970-486E-B8E6-A0D7C69D686A}"/>
              </a:ext>
            </a:extLst>
          </p:cNvPr>
          <p:cNvSpPr txBox="1"/>
          <p:nvPr/>
        </p:nvSpPr>
        <p:spPr>
          <a:xfrm>
            <a:off x="422030" y="0"/>
            <a:ext cx="7877907" cy="584775"/>
          </a:xfrm>
          <a:prstGeom prst="rect">
            <a:avLst/>
          </a:prstGeom>
          <a:noFill/>
        </p:spPr>
        <p:txBody>
          <a:bodyPr wrap="square" rtlCol="0">
            <a:spAutoFit/>
          </a:bodyPr>
          <a:lstStyle/>
          <a:p>
            <a:r>
              <a:rPr lang="en-US" sz="3200" dirty="0"/>
              <a:t>Code Template: </a:t>
            </a:r>
          </a:p>
        </p:txBody>
      </p:sp>
    </p:spTree>
    <p:extLst>
      <p:ext uri="{BB962C8B-B14F-4D97-AF65-F5344CB8AC3E}">
        <p14:creationId xmlns:p14="http://schemas.microsoft.com/office/powerpoint/2010/main" val="121922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7139D-934A-4E84-AA8E-9F1E4E78F02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Support Vector Machines	</a:t>
            </a:r>
          </a:p>
        </p:txBody>
      </p:sp>
      <p:sp>
        <p:nvSpPr>
          <p:cNvPr id="9" name="Content Placeholder 8">
            <a:extLst>
              <a:ext uri="{FF2B5EF4-FFF2-40B4-BE49-F238E27FC236}">
                <a16:creationId xmlns:a16="http://schemas.microsoft.com/office/drawing/2014/main" id="{0E8C4C7B-1AFD-47CE-98E1-CEEBA7F9F938}"/>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66% precision</a:t>
            </a:r>
          </a:p>
          <a:p>
            <a:r>
              <a:rPr lang="en-US" sz="2000" dirty="0">
                <a:solidFill>
                  <a:schemeClr val="bg1"/>
                </a:solidFill>
              </a:rPr>
              <a:t>72 correct predictions</a:t>
            </a:r>
          </a:p>
          <a:p>
            <a:r>
              <a:rPr lang="en-US" sz="2000" dirty="0">
                <a:solidFill>
                  <a:schemeClr val="bg1"/>
                </a:solidFill>
              </a:rPr>
              <a:t>36 incorrect predictions</a:t>
            </a:r>
          </a:p>
          <a:p>
            <a:r>
              <a:rPr lang="en-US" sz="2000" dirty="0">
                <a:solidFill>
                  <a:schemeClr val="bg1"/>
                </a:solidFill>
              </a:rPr>
              <a:t>Conclusion: We need a better model!</a:t>
            </a:r>
          </a:p>
        </p:txBody>
      </p:sp>
      <p:pic>
        <p:nvPicPr>
          <p:cNvPr id="7" name="Content Placeholder 3">
            <a:extLst>
              <a:ext uri="{FF2B5EF4-FFF2-40B4-BE49-F238E27FC236}">
                <a16:creationId xmlns:a16="http://schemas.microsoft.com/office/drawing/2014/main" id="{84ECB635-DCD4-4013-9174-59CCAF8C72B7}"/>
              </a:ext>
            </a:extLst>
          </p:cNvPr>
          <p:cNvPicPr>
            <a:picLocks noChangeAspect="1"/>
          </p:cNvPicPr>
          <p:nvPr/>
        </p:nvPicPr>
        <p:blipFill>
          <a:blip r:embed="rId2"/>
          <a:stretch>
            <a:fillRect/>
          </a:stretch>
        </p:blipFill>
        <p:spPr>
          <a:xfrm>
            <a:off x="5297763" y="1698363"/>
            <a:ext cx="6250769" cy="3300406"/>
          </a:xfrm>
          <a:prstGeom prst="rect">
            <a:avLst/>
          </a:prstGeom>
        </p:spPr>
      </p:pic>
    </p:spTree>
    <p:extLst>
      <p:ext uri="{BB962C8B-B14F-4D97-AF65-F5344CB8AC3E}">
        <p14:creationId xmlns:p14="http://schemas.microsoft.com/office/powerpoint/2010/main" val="31740730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8D887-0CAB-4979-B5B2-1ADDFD7F709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Logistic Regression  			</a:t>
            </a:r>
            <a:endParaRPr lang="en-US" sz="2800" dirty="0">
              <a:solidFill>
                <a:schemeClr val="bg1"/>
              </a:solidFill>
            </a:endParaRPr>
          </a:p>
        </p:txBody>
      </p:sp>
      <p:sp>
        <p:nvSpPr>
          <p:cNvPr id="11" name="Content Placeholder 10">
            <a:extLst>
              <a:ext uri="{FF2B5EF4-FFF2-40B4-BE49-F238E27FC236}">
                <a16:creationId xmlns:a16="http://schemas.microsoft.com/office/drawing/2014/main" id="{C4A03F4F-FAC6-4647-9602-2462F4627497}"/>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68% precision</a:t>
            </a:r>
          </a:p>
          <a:p>
            <a:r>
              <a:rPr lang="en-US" sz="2000" dirty="0">
                <a:solidFill>
                  <a:schemeClr val="bg1"/>
                </a:solidFill>
              </a:rPr>
              <a:t>74 correct predictions </a:t>
            </a:r>
          </a:p>
          <a:p>
            <a:r>
              <a:rPr lang="en-US" sz="2000" dirty="0">
                <a:solidFill>
                  <a:schemeClr val="bg1"/>
                </a:solidFill>
              </a:rPr>
              <a:t>34 incorrect predictions</a:t>
            </a:r>
          </a:p>
          <a:p>
            <a:r>
              <a:rPr lang="en-US" sz="2000" dirty="0">
                <a:solidFill>
                  <a:schemeClr val="bg1"/>
                </a:solidFill>
              </a:rPr>
              <a:t>A decent score, but we still wanted a better performing algorithm! </a:t>
            </a:r>
          </a:p>
        </p:txBody>
      </p:sp>
      <p:pic>
        <p:nvPicPr>
          <p:cNvPr id="9" name="Content Placeholder 5">
            <a:extLst>
              <a:ext uri="{FF2B5EF4-FFF2-40B4-BE49-F238E27FC236}">
                <a16:creationId xmlns:a16="http://schemas.microsoft.com/office/drawing/2014/main" id="{31AAB94C-1B6F-43BF-83C5-19522F8A4441}"/>
              </a:ext>
            </a:extLst>
          </p:cNvPr>
          <p:cNvPicPr>
            <a:picLocks noChangeAspect="1"/>
          </p:cNvPicPr>
          <p:nvPr/>
        </p:nvPicPr>
        <p:blipFill>
          <a:blip r:embed="rId2"/>
          <a:stretch>
            <a:fillRect/>
          </a:stretch>
        </p:blipFill>
        <p:spPr>
          <a:xfrm>
            <a:off x="5297763" y="1640023"/>
            <a:ext cx="6250769" cy="3417087"/>
          </a:xfrm>
          <a:prstGeom prst="rect">
            <a:avLst/>
          </a:prstGeom>
        </p:spPr>
      </p:pic>
    </p:spTree>
    <p:extLst>
      <p:ext uri="{BB962C8B-B14F-4D97-AF65-F5344CB8AC3E}">
        <p14:creationId xmlns:p14="http://schemas.microsoft.com/office/powerpoint/2010/main" val="13250888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DAC2E-C9DC-4987-9C8F-B8DC90C6B56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Naive Bayes </a:t>
            </a:r>
          </a:p>
        </p:txBody>
      </p:sp>
      <p:sp>
        <p:nvSpPr>
          <p:cNvPr id="9" name="Content Placeholder 8">
            <a:extLst>
              <a:ext uri="{FF2B5EF4-FFF2-40B4-BE49-F238E27FC236}">
                <a16:creationId xmlns:a16="http://schemas.microsoft.com/office/drawing/2014/main" id="{D90C502B-C88C-4581-B6AE-DBA3EBEF6A8A}"/>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Precision of 69%</a:t>
            </a:r>
          </a:p>
          <a:p>
            <a:r>
              <a:rPr lang="en-US" sz="2000" dirty="0">
                <a:solidFill>
                  <a:schemeClr val="bg1"/>
                </a:solidFill>
              </a:rPr>
              <a:t>68 correct predictions</a:t>
            </a:r>
          </a:p>
          <a:p>
            <a:r>
              <a:rPr lang="en-US" sz="2000" dirty="0">
                <a:solidFill>
                  <a:schemeClr val="bg1"/>
                </a:solidFill>
              </a:rPr>
              <a:t>40 incorrect predictions</a:t>
            </a:r>
          </a:p>
          <a:p>
            <a:r>
              <a:rPr lang="en-US" sz="2000" dirty="0">
                <a:solidFill>
                  <a:schemeClr val="bg1"/>
                </a:solidFill>
              </a:rPr>
              <a:t>Getting there, but we wanted our model to at least get us into the 70s. </a:t>
            </a:r>
          </a:p>
        </p:txBody>
      </p:sp>
      <p:pic>
        <p:nvPicPr>
          <p:cNvPr id="7" name="Content Placeholder 3">
            <a:extLst>
              <a:ext uri="{FF2B5EF4-FFF2-40B4-BE49-F238E27FC236}">
                <a16:creationId xmlns:a16="http://schemas.microsoft.com/office/drawing/2014/main" id="{38713225-7DE8-4DF3-B0BA-0E1E45232913}"/>
              </a:ext>
            </a:extLst>
          </p:cNvPr>
          <p:cNvPicPr>
            <a:picLocks noChangeAspect="1"/>
          </p:cNvPicPr>
          <p:nvPr/>
        </p:nvPicPr>
        <p:blipFill>
          <a:blip r:embed="rId2"/>
          <a:stretch>
            <a:fillRect/>
          </a:stretch>
        </p:blipFill>
        <p:spPr>
          <a:xfrm>
            <a:off x="5297763" y="1718662"/>
            <a:ext cx="6250769" cy="3259809"/>
          </a:xfrm>
          <a:prstGeom prst="rect">
            <a:avLst/>
          </a:prstGeom>
        </p:spPr>
      </p:pic>
    </p:spTree>
    <p:extLst>
      <p:ext uri="{BB962C8B-B14F-4D97-AF65-F5344CB8AC3E}">
        <p14:creationId xmlns:p14="http://schemas.microsoft.com/office/powerpoint/2010/main" val="37602080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The only criteria is that it has been 25 years since the artist’s first record was released.</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Eurostile</vt:lpstr>
      <vt:lpstr>Office Theme</vt:lpstr>
      <vt:lpstr>PREDICTING THE ROCK AND ROLL HALL OF FAME  Grayson Bates, Michael Borenstein and Andrew Malanowski </vt:lpstr>
      <vt:lpstr>Algorithms Used To Explore Our Model  </vt:lpstr>
      <vt:lpstr>PowerPoint Presentation</vt:lpstr>
      <vt:lpstr>PowerPoint Presentation</vt:lpstr>
      <vt:lpstr>PowerPoint Presentation</vt:lpstr>
      <vt:lpstr>Support Vector Machines </vt:lpstr>
      <vt:lpstr>Logistic Regression     </vt:lpstr>
      <vt:lpstr>Naive Bayes </vt:lpstr>
      <vt:lpstr>BACKGROUND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ROCK AND ROLL HALL OF FAME  Grayson Bates, Michael Borenstein and Andrew Malanowski </dc:title>
  <dc:creator>Andrew John</dc:creator>
  <cp:lastModifiedBy>Andrew John</cp:lastModifiedBy>
  <cp:revision>2</cp:revision>
  <dcterms:created xsi:type="dcterms:W3CDTF">2018-10-27T04:37:50Z</dcterms:created>
  <dcterms:modified xsi:type="dcterms:W3CDTF">2018-10-27T04:41:31Z</dcterms:modified>
</cp:coreProperties>
</file>