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64" r:id="rId15"/>
    <p:sldId id="278" r:id="rId16"/>
    <p:sldId id="265" r:id="rId17"/>
    <p:sldId id="266" r:id="rId18"/>
    <p:sldId id="280" r:id="rId19"/>
    <p:sldId id="281" r:id="rId20"/>
    <p:sldId id="282" r:id="rId21"/>
    <p:sldId id="283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1" autoAdjust="0"/>
    <p:restoredTop sz="94687"/>
  </p:normalViewPr>
  <p:slideViewPr>
    <p:cSldViewPr snapToGrid="0" snapToObjects="1">
      <p:cViewPr>
        <p:scale>
          <a:sx n="112" d="100"/>
          <a:sy n="112" d="100"/>
        </p:scale>
        <p:origin x="132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08/09/17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MaterialePresentazione/Scripting.pdf" TargetMode="External"/><Relationship Id="rId5" Type="http://schemas.openxmlformats.org/officeDocument/2006/relationships/hyperlink" Target="MaterialePresentazione/Controller.pdf" TargetMode="External"/><Relationship Id="rId6" Type="http://schemas.openxmlformats.org/officeDocument/2006/relationships/hyperlink" Target="MaterialePresentazione/View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terialePresentazione/Mode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Semantica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Un </a:t>
            </a:r>
            <a:r>
              <a:rPr lang="it-IT" sz="2000" dirty="0"/>
              <a:t>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</a:t>
            </a:r>
            <a:r>
              <a:rPr lang="it-IT" sz="2000" dirty="0" smtClean="0"/>
              <a:t>cominciano </a:t>
            </a:r>
            <a:r>
              <a:rPr lang="it-IT" sz="2000" dirty="0"/>
              <a:t>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È </a:t>
            </a:r>
            <a:r>
              <a:rPr lang="it-IT" sz="1600" dirty="0"/>
              <a:t>possibile sfruttare questo meccanismo per la simulazione di chiamate a </a:t>
            </a:r>
            <a:r>
              <a:rPr lang="it-IT" sz="1600" dirty="0" smtClean="0"/>
              <a:t>funzione (senza argomenti espliciti).</a:t>
            </a:r>
            <a:endParaRPr lang="it-IT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 smtClean="0"/>
              <a:t>visuale</a:t>
            </a:r>
            <a:r>
              <a:rPr lang="en-US" dirty="0" smtClean="0"/>
              <a:t> (I)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smtClean="0">
                <a:solidFill>
                  <a:schemeClr val="bg1"/>
                </a:solidFill>
              </a:rPr>
              <a:t>Script</a:t>
            </a:r>
            <a:endParaRPr lang="it-IT" sz="2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=</a:t>
            </a:r>
            <a:endParaRPr lang="it-IT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Cappello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Corpo</a:t>
            </a:r>
            <a:endParaRPr lang="it-I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 smtClean="0"/>
              <a:t>visuale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=</a:t>
            </a:r>
            <a:endParaRPr lang="it-IT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Corpo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Corpo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Blocco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Blocco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smtClean="0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 smtClean="0"/>
              <a:t>visuale</a:t>
            </a:r>
            <a:r>
              <a:rPr lang="en-US" dirty="0" smtClean="0"/>
              <a:t> (III)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=</a:t>
            </a:r>
            <a:endParaRPr lang="it-IT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Corpo</a:t>
            </a:r>
            <a:endParaRPr lang="it-IT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smtClean="0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bg1"/>
                </a:solidFill>
              </a:rPr>
              <a:t>Blocco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Blocco </a:t>
            </a:r>
            <a:r>
              <a:rPr lang="it-IT" sz="2000" b="1" dirty="0" err="1" smtClean="0"/>
              <a:t>Cnt</a:t>
            </a:r>
            <a:r>
              <a:rPr lang="it-IT" sz="2000" b="1" dirty="0" smtClean="0"/>
              <a:t>.</a:t>
            </a:r>
            <a:endParaRPr lang="it-IT" sz="20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Corpo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smtClean="0"/>
              <a:t>Doppio</a:t>
            </a:r>
          </a:p>
          <a:p>
            <a:r>
              <a:rPr lang="it-IT" sz="2000" b="1" dirty="0" smtClean="0"/>
              <a:t>Blocco </a:t>
            </a:r>
            <a:r>
              <a:rPr lang="it-IT" sz="2000" b="1" dirty="0" err="1" smtClean="0"/>
              <a:t>Cnt</a:t>
            </a:r>
            <a:r>
              <a:rPr lang="it-IT" sz="2000" b="1" dirty="0" smtClean="0"/>
              <a:t>.</a:t>
            </a:r>
            <a:endParaRPr lang="it-IT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&lt;                          &gt;</a:t>
            </a:r>
            <a:endParaRPr lang="it-IT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Corpo</a:t>
            </a:r>
            <a:endParaRPr lang="it-I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 smtClean="0"/>
              <a:t>Valutazione</a:t>
            </a:r>
            <a:r>
              <a:rPr lang="en-US" dirty="0" smtClean="0"/>
              <a:t> (I)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Il </a:t>
            </a:r>
            <a:r>
              <a:rPr lang="it-IT" sz="2000" dirty="0" smtClean="0"/>
              <a:t>motore di valutazione degli script esegue le istruzioni</a:t>
            </a:r>
            <a:r>
              <a:rPr lang="it-IT" sz="2000" b="1" dirty="0" smtClean="0"/>
              <a:t> in sequenza e a divisione di tempo</a:t>
            </a:r>
            <a:r>
              <a:rPr lang="it-IT" sz="2000" dirty="0" smtClean="0"/>
              <a:t>. Le istruzioni sono mantenute in una </a:t>
            </a:r>
            <a:r>
              <a:rPr lang="it-IT" sz="2000" b="1" dirty="0" smtClean="0"/>
              <a:t>coda di flussi di esecuzione</a:t>
            </a:r>
            <a:r>
              <a:rPr lang="it-IT" sz="2000" dirty="0" smtClean="0"/>
              <a:t>.</a:t>
            </a:r>
            <a:endParaRPr lang="it-IT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 smtClean="0"/>
              <a:t>Viene mandata in esecuzione la </a:t>
            </a:r>
            <a:r>
              <a:rPr lang="it-IT" sz="1600" b="1" dirty="0" smtClean="0"/>
              <a:t>prima istruzione del primo flusso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Al suo completamento, se il flusso non è </a:t>
            </a:r>
            <a:r>
              <a:rPr lang="it-IT" sz="1600" b="1" dirty="0" smtClean="0"/>
              <a:t>esaurito</a:t>
            </a:r>
            <a:r>
              <a:rPr lang="it-IT" sz="1600" dirty="0" smtClean="0"/>
              <a:t>, viene inserito </a:t>
            </a:r>
            <a:r>
              <a:rPr lang="it-IT" sz="1600" b="1" dirty="0" smtClean="0"/>
              <a:t>in fondo alla coda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si ha una attesa ”didattica” e si manda in esecuzione la prima istruzione del flusso seguente.</a:t>
            </a:r>
            <a:endParaRPr lang="it-IT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 smtClean="0"/>
              <a:t>Valutazione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Un </a:t>
            </a:r>
            <a:r>
              <a:rPr lang="it-IT" sz="2000" b="1" dirty="0" smtClean="0"/>
              <a:t>flusso di esecuzione</a:t>
            </a:r>
            <a:r>
              <a:rPr lang="it-IT" sz="2000" dirty="0" smtClean="0"/>
              <a:t> viene inizialmente generato da un </a:t>
            </a:r>
            <a:r>
              <a:rPr lang="it-IT" sz="2000" b="1" dirty="0" smtClean="0"/>
              <a:t>cappello</a:t>
            </a:r>
            <a:r>
              <a:rPr lang="it-IT" sz="2000" dirty="0" smtClean="0"/>
              <a:t> e contiene 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Il blocco contiene nella sua classe la logica per la </a:t>
            </a:r>
            <a:r>
              <a:rPr lang="it-IT" sz="2000" b="1" dirty="0" smtClean="0"/>
              <a:t>valutazione</a:t>
            </a:r>
            <a:r>
              <a:rPr lang="it-IT" sz="2000" dirty="0" smtClean="0"/>
              <a:t> e per </a:t>
            </a:r>
            <a:r>
              <a:rPr lang="it-IT" sz="2000" b="1" dirty="0" smtClean="0"/>
              <a:t>l’aggiornamento</a:t>
            </a:r>
            <a:r>
              <a:rPr lang="it-IT" sz="2000" dirty="0" smtClean="0"/>
              <a:t> del flusso con il blocco successivo.</a:t>
            </a:r>
            <a:endParaRPr lang="it-IT" sz="1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7811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2640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5255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39099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6038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8248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0391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1909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 smtClean="0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smtClean="0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smtClean="0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smtClean="0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smtClean="0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L’utente visualizza l’ambiente attraverso un </a:t>
            </a:r>
            <a:r>
              <a:rPr lang="it-IT" sz="2000" b="1" dirty="0" smtClean="0"/>
              <a:t>visore</a:t>
            </a:r>
            <a:r>
              <a:rPr lang="it-IT" sz="2000" dirty="0" smtClean="0"/>
              <a:t> compatibile con </a:t>
            </a:r>
            <a:r>
              <a:rPr lang="it-IT" sz="2000" b="1" dirty="0" err="1" smtClean="0"/>
              <a:t>NewtonVR</a:t>
            </a:r>
            <a:r>
              <a:rPr lang="it-IT" sz="2000" dirty="0" smtClean="0"/>
              <a:t> (i.e. </a:t>
            </a:r>
            <a:r>
              <a:rPr lang="it-IT" sz="2000" i="1" dirty="0" err="1" smtClean="0"/>
              <a:t>Oculus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Rift</a:t>
            </a:r>
            <a:r>
              <a:rPr lang="it-IT" sz="2000" i="1" dirty="0" smtClean="0"/>
              <a:t> </a:t>
            </a:r>
            <a:r>
              <a:rPr lang="it-IT" sz="2000" dirty="0" smtClean="0"/>
              <a:t>o </a:t>
            </a:r>
            <a:r>
              <a:rPr lang="it-IT" sz="2000" i="1" dirty="0" smtClean="0"/>
              <a:t>HTC Vive</a:t>
            </a:r>
            <a:r>
              <a:rPr lang="it-IT" sz="2000" dirty="0" smtClean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È possibile spostarsi </a:t>
            </a:r>
            <a:r>
              <a:rPr lang="it-IT" sz="1600" b="1" dirty="0" err="1" smtClean="0"/>
              <a:t>teletrasportandosi</a:t>
            </a:r>
            <a:r>
              <a:rPr lang="it-IT" sz="1600" dirty="0" smtClean="0"/>
              <a:t> (tasti </a:t>
            </a:r>
            <a:r>
              <a:rPr lang="it-IT" sz="1600" i="1" dirty="0" smtClean="0"/>
              <a:t>B/Y</a:t>
            </a:r>
            <a:r>
              <a:rPr lang="it-IT" sz="1600" b="1" dirty="0" smtClean="0"/>
              <a:t> </a:t>
            </a:r>
            <a:r>
              <a:rPr lang="it-IT" sz="1600" dirty="0" smtClean="0"/>
              <a:t>per attivare)</a:t>
            </a:r>
            <a:endParaRPr lang="it-IT" sz="16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Si può interagire attraverso i </a:t>
            </a:r>
            <a:r>
              <a:rPr lang="it-IT" sz="2000" b="1" dirty="0" smtClean="0"/>
              <a:t>controller</a:t>
            </a:r>
            <a:r>
              <a:rPr lang="it-IT" sz="2000" dirty="0" smtClean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Finestre ed elementi di </a:t>
            </a:r>
            <a:r>
              <a:rPr lang="it-IT" sz="1600" dirty="0" err="1" smtClean="0"/>
              <a:t>scripting</a:t>
            </a:r>
            <a:r>
              <a:rPr lang="it-IT" sz="1600" dirty="0" smtClean="0"/>
              <a:t> possono essere </a:t>
            </a:r>
            <a:r>
              <a:rPr lang="it-IT" sz="1600" b="1" dirty="0" smtClean="0"/>
              <a:t>afferrati</a:t>
            </a:r>
            <a:r>
              <a:rPr lang="it-IT" sz="1600" dirty="0" smtClean="0"/>
              <a:t> (usando il tasto </a:t>
            </a:r>
            <a:r>
              <a:rPr lang="it-IT" sz="1600" i="1" dirty="0" err="1" smtClean="0"/>
              <a:t>grip</a:t>
            </a:r>
            <a:r>
              <a:rPr lang="it-IT" sz="1600" dirty="0" smtClean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Bottoni, attori, </a:t>
            </a:r>
            <a:r>
              <a:rPr lang="it-IT" sz="1600" dirty="0" err="1" smtClean="0"/>
              <a:t>textbox</a:t>
            </a:r>
            <a:r>
              <a:rPr lang="it-IT" sz="1600" dirty="0" smtClean="0"/>
              <a:t>, ecc. permettono di interagire con i </a:t>
            </a:r>
            <a:r>
              <a:rPr lang="it-IT" sz="1600" b="1" dirty="0" smtClean="0"/>
              <a:t>puntatori laser</a:t>
            </a:r>
            <a:r>
              <a:rPr lang="it-IT" sz="1600" dirty="0"/>
              <a:t> </a:t>
            </a:r>
            <a:r>
              <a:rPr lang="it-IT" sz="1600" dirty="0" smtClean="0"/>
              <a:t>(si attivano con i tasti </a:t>
            </a:r>
            <a:r>
              <a:rPr lang="it-IT" sz="1600" i="1" dirty="0" smtClean="0"/>
              <a:t>A/X</a:t>
            </a:r>
            <a:r>
              <a:rPr lang="it-IT" sz="1600" dirty="0" smtClean="0"/>
              <a:t>).</a:t>
            </a:r>
            <a:endParaRPr lang="it-IT" sz="1600" dirty="0" smtClean="0"/>
          </a:p>
          <a:p>
            <a:pPr lvl="3">
              <a:buFont typeface="Arial" charset="0"/>
              <a:buChar char="•"/>
            </a:pPr>
            <a:r>
              <a:rPr lang="it-IT" sz="1600" dirty="0" smtClean="0"/>
              <a:t>Puntatore </a:t>
            </a:r>
            <a:r>
              <a:rPr lang="it-IT" sz="1600" b="1" dirty="0" smtClean="0"/>
              <a:t>blu</a:t>
            </a:r>
            <a:r>
              <a:rPr lang="it-IT" sz="1600" dirty="0" smtClean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 smtClean="0"/>
              <a:t>Puntatore </a:t>
            </a:r>
            <a:r>
              <a:rPr lang="it-IT" sz="1600" b="1" dirty="0" smtClean="0"/>
              <a:t>rosso</a:t>
            </a:r>
            <a:r>
              <a:rPr lang="it-IT" sz="1600" dirty="0" smtClean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Tastiera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(III)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Playground e finestra variabili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(IV)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Finestra attore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(V)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Finestra selezione SE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 smtClean="0"/>
              <a:t>elementi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Controlli</a:t>
            </a:r>
            <a:r>
              <a:rPr lang="it-IT" sz="1600" dirty="0"/>
              <a:t> per 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Sintassi (I)</a:t>
            </a:r>
            <a:endParaRPr lang="it-I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 smtClean="0"/>
              <a:t>Blocchi </a:t>
            </a:r>
            <a:r>
              <a:rPr lang="it-IT" sz="1600" b="1" dirty="0"/>
              <a:t>semplici</a:t>
            </a:r>
            <a:r>
              <a:rPr lang="it-IT" sz="1600" dirty="0"/>
              <a:t>, che contengono una sola istruzione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</a:t>
            </a:r>
            <a:r>
              <a:rPr lang="it-IT" sz="1600" dirty="0" smtClean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 smtClean="0"/>
              <a:t>Blocchi </a:t>
            </a:r>
            <a:r>
              <a:rPr lang="it-IT" sz="1600" b="1" dirty="0"/>
              <a:t>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 smtClean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Cappelli</a:t>
            </a:r>
            <a:r>
              <a:rPr lang="it-IT" sz="1600" dirty="0"/>
              <a:t>, elementi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Sintassi (II)</a:t>
            </a:r>
            <a:endParaRPr lang="it-I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 smtClean="0"/>
              <a:t>Un </a:t>
            </a:r>
            <a:r>
              <a:rPr lang="it-IT" sz="1600" dirty="0"/>
              <a:t>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</a:t>
            </a:r>
            <a:r>
              <a:rPr lang="it-IT" sz="1600" dirty="0" smtClean="0"/>
              <a:t>operandi. Entrambi questi elementi sono rappresentati con opportuni elementi di </a:t>
            </a:r>
            <a:r>
              <a:rPr lang="it-IT" sz="1600" dirty="0" err="1" smtClean="0"/>
              <a:t>scripting</a:t>
            </a:r>
            <a:r>
              <a:rPr lang="it-IT" sz="1600" dirty="0" smtClean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 </a:t>
            </a:r>
            <a:r>
              <a:rPr lang="it-IT" sz="1600" dirty="0"/>
              <a:t>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r>
              <a:rPr lang="it-IT" sz="1600" dirty="0" smtClean="0"/>
              <a:t>Caselle ed elementi di </a:t>
            </a:r>
            <a:r>
              <a:rPr lang="it-IT" sz="1600" dirty="0" err="1" smtClean="0"/>
              <a:t>scripting</a:t>
            </a:r>
            <a:r>
              <a:rPr lang="it-IT" sz="1600" dirty="0" smtClean="0"/>
              <a:t> di tipo diverso sono riconoscibili dalla loro </a:t>
            </a:r>
            <a:r>
              <a:rPr lang="it-IT" sz="1600" b="1" dirty="0" smtClean="0"/>
              <a:t>forma</a:t>
            </a:r>
            <a:r>
              <a:rPr lang="it-IT" sz="1600" dirty="0" smtClean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Sintassi</a:t>
            </a:r>
            <a:r>
              <a:rPr lang="en-US" dirty="0" smtClean="0"/>
              <a:t> (III)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 smtClean="0"/>
              <a:t>operandi</a:t>
            </a:r>
            <a:r>
              <a:rPr lang="it-IT" sz="2000" dirty="0" smtClean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Sintassi</a:t>
            </a:r>
            <a:r>
              <a:rPr lang="en-US" dirty="0" smtClean="0"/>
              <a:t> (IV)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Alcuni </a:t>
            </a:r>
            <a:r>
              <a:rPr lang="it-IT" sz="2000" dirty="0"/>
              <a:t>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</a:t>
            </a:r>
            <a:r>
              <a:rPr lang="it-IT" sz="2000" dirty="0" smtClean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Semantica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</a:t>
            </a:r>
            <a:r>
              <a:rPr lang="it-IT" sz="2000" dirty="0" smtClean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Sono </a:t>
            </a:r>
            <a:r>
              <a:rPr lang="it-IT" sz="2000" dirty="0"/>
              <a:t>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VAR1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VAR2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VAR3</a:t>
            </a:r>
            <a:endParaRPr lang="it-IT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VAR1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VAR2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VAR4</a:t>
            </a:r>
            <a:endParaRPr lang="it-IT" b="1" dirty="0">
              <a:solidFill>
                <a:srgbClr val="00B05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2060"/>
                </a:solidFill>
              </a:rPr>
              <a:t>VARG1</a:t>
            </a:r>
            <a:endParaRPr lang="it-IT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2060"/>
                </a:solidFill>
              </a:rPr>
              <a:t>VARG2</a:t>
            </a:r>
            <a:endParaRPr lang="it-IT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2060"/>
                </a:solidFill>
              </a:rPr>
              <a:t>VARG3</a:t>
            </a:r>
            <a:endParaRPr lang="it-IT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902</Words>
  <Application>Microsoft Macintosh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Retrospect</vt:lpstr>
      <vt:lpstr>ScARtch</vt:lpstr>
      <vt:lpstr>Finalità</vt:lpstr>
      <vt:lpstr>Obiettivi</vt:lpstr>
      <vt:lpstr>Overview</vt:lpstr>
      <vt:lpstr>Sintassi (I)</vt:lpstr>
      <vt:lpstr>Sintassi (II)</vt:lpstr>
      <vt:lpstr>Sintassi (III)</vt:lpstr>
      <vt:lpstr>Sintassi (IV)</vt:lpstr>
      <vt:lpstr>Semantica (I)</vt:lpstr>
      <vt:lpstr>Semantica (II)</vt:lpstr>
      <vt:lpstr>Grammatica visuale (I)</vt:lpstr>
      <vt:lpstr>Grammatica visuale (II)</vt:lpstr>
      <vt:lpstr>Grammatica visuale (III)</vt:lpstr>
      <vt:lpstr>Motore di Valutazione (I)</vt:lpstr>
      <vt:lpstr>Motore di 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Demo</vt:lpstr>
      <vt:lpstr>Conclusioni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53</cp:revision>
  <dcterms:created xsi:type="dcterms:W3CDTF">2017-09-07T14:14:41Z</dcterms:created>
  <dcterms:modified xsi:type="dcterms:W3CDTF">2017-09-08T11:15:24Z</dcterms:modified>
</cp:coreProperties>
</file>