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7" r:id="rId2"/>
    <p:sldId id="259" r:id="rId3"/>
    <p:sldId id="269" r:id="rId4"/>
    <p:sldId id="270" r:id="rId5"/>
    <p:sldId id="262" r:id="rId6"/>
    <p:sldId id="271" r:id="rId7"/>
    <p:sldId id="27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87"/>
  </p:normalViewPr>
  <p:slideViewPr>
    <p:cSldViewPr snapToGrid="0" snapToObjects="1">
      <p:cViewPr varScale="1">
        <p:scale>
          <a:sx n="100" d="100"/>
          <a:sy n="100" d="100"/>
        </p:scale>
        <p:origin x="1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B84AA-5D7F-044C-A2CA-A90C4BB986C9}" type="datetimeFigureOut">
              <a:rPr lang="it-IT" smtClean="0"/>
              <a:t>07/09/17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4FF6F-4C3B-094D-8C90-2D25E56D1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402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3CE6F29-DBF2-C24A-928C-69596927030A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CE6F29-DBF2-C24A-928C-69596927030A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46319" y="195484"/>
            <a:ext cx="5981125" cy="4150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175000"/>
            <a:ext cx="7543800" cy="1150112"/>
          </a:xfrm>
        </p:spPr>
        <p:txBody>
          <a:bodyPr/>
          <a:lstStyle/>
          <a:p>
            <a:r>
              <a:rPr lang="it-IT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ScARtch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Ambiente didattico in realtà AUMENTATA PER L’AVVIAMENTO ALLA PROGRAMMAZIONE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3738471" y="5729130"/>
            <a:ext cx="171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Matteo Boschini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Architettura</a:t>
            </a:r>
            <a:r>
              <a:rPr lang="en-US" dirty="0" smtClean="0"/>
              <a:t> </a:t>
            </a:r>
            <a:r>
              <a:rPr lang="en-US" dirty="0" err="1" smtClean="0"/>
              <a:t>dell’ambiente</a:t>
            </a:r>
            <a:r>
              <a:rPr lang="en-US" dirty="0" smtClean="0"/>
              <a:t> di </a:t>
            </a:r>
            <a:r>
              <a:rPr lang="en-US" dirty="0" err="1" smtClean="0"/>
              <a:t>Sviluppo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88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Interfaccia</a:t>
            </a:r>
            <a:r>
              <a:rPr lang="en-US" dirty="0" smtClean="0"/>
              <a:t> </a:t>
            </a:r>
            <a:r>
              <a:rPr lang="en-US" dirty="0" err="1" smtClean="0"/>
              <a:t>Grafica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7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52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5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201" y="3031905"/>
            <a:ext cx="2895600" cy="13673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Finalità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7" y="1850458"/>
            <a:ext cx="1285744" cy="1402630"/>
          </a:xfrm>
          <a:prstGeom prst="rect">
            <a:avLst/>
          </a:prstGeom>
        </p:spPr>
      </p:pic>
      <p:sp>
        <p:nvSpPr>
          <p:cNvPr id="7" name="Cross 6"/>
          <p:cNvSpPr/>
          <p:nvPr/>
        </p:nvSpPr>
        <p:spPr>
          <a:xfrm>
            <a:off x="1592128" y="2803713"/>
            <a:ext cx="687003" cy="687003"/>
          </a:xfrm>
          <a:prstGeom prst="plus">
            <a:avLst>
              <a:gd name="adj" fmla="val 38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16400" y="2125134"/>
            <a:ext cx="4150360" cy="1951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b="1" i="1" dirty="0" smtClean="0"/>
              <a:t>Scratch</a:t>
            </a:r>
            <a:r>
              <a:rPr lang="it-IT" sz="2000" dirty="0"/>
              <a:t> </a:t>
            </a:r>
            <a:r>
              <a:rPr lang="it-IT" sz="2000" dirty="0" smtClean="0"/>
              <a:t>è un ambiente di sviluppo a fini didattici che fa uso di un </a:t>
            </a:r>
            <a:r>
              <a:rPr lang="it-IT" sz="2000" b="1" dirty="0" err="1" smtClean="0"/>
              <a:t>linguag-gio</a:t>
            </a:r>
            <a:r>
              <a:rPr lang="it-IT" sz="2000" b="1" dirty="0" smtClean="0"/>
              <a:t> di programmazione grafico</a:t>
            </a:r>
            <a:r>
              <a:rPr lang="it-IT" sz="2000" dirty="0" smtClean="0"/>
              <a:t> a blocchi.</a:t>
            </a:r>
          </a:p>
          <a:p>
            <a:pPr lvl="1">
              <a:buFont typeface="Arial" charset="0"/>
              <a:buChar char="•"/>
            </a:pPr>
            <a:endParaRPr lang="it-IT" sz="700" dirty="0" smtClean="0"/>
          </a:p>
          <a:p>
            <a:pPr lvl="1">
              <a:buFont typeface="Arial" charset="0"/>
              <a:buChar char="•"/>
            </a:pPr>
            <a:r>
              <a:rPr lang="it-IT" sz="2000" dirty="0" smtClean="0"/>
              <a:t>La tecnologia di </a:t>
            </a:r>
            <a:r>
              <a:rPr lang="it-IT" sz="2000" b="1" dirty="0" smtClean="0"/>
              <a:t>realtà virtuale</a:t>
            </a:r>
            <a:r>
              <a:rPr lang="it-IT" sz="2000" dirty="0" smtClean="0"/>
              <a:t> consente un’</a:t>
            </a:r>
            <a:r>
              <a:rPr lang="it-IT" sz="2000" b="1" dirty="0" smtClean="0"/>
              <a:t>interazione più intuitiva e naturale</a:t>
            </a:r>
            <a:r>
              <a:rPr lang="it-IT" sz="2000" dirty="0" smtClean="0"/>
              <a:t> con il calcolatore</a:t>
            </a:r>
          </a:p>
          <a:p>
            <a:pPr lvl="1">
              <a:buFont typeface="Arial" charset="0"/>
              <a:buChar char="•"/>
            </a:pPr>
            <a:endParaRPr lang="it-IT" sz="2000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22960" y="4785260"/>
            <a:ext cx="7543800" cy="150255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 smtClean="0"/>
              <a:t>La applicazione della seconda al primo </a:t>
            </a:r>
            <a:r>
              <a:rPr lang="it-IT" sz="2000" b="1" dirty="0" smtClean="0"/>
              <a:t>facilita l’interazione</a:t>
            </a:r>
            <a:r>
              <a:rPr lang="it-IT" sz="2000" dirty="0" smtClean="0"/>
              <a:t> dell’utente (specie se non abituato alle interfacce classiche).</a:t>
            </a: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17431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Obiettivi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it-IT" sz="2000" dirty="0" smtClean="0"/>
              <a:t>Definizione di un linguaggio </a:t>
            </a:r>
            <a:r>
              <a:rPr lang="it-IT" sz="2000" b="1" dirty="0" smtClean="0"/>
              <a:t>grafico</a:t>
            </a:r>
            <a:r>
              <a:rPr lang="it-IT" sz="2000" dirty="0" smtClean="0"/>
              <a:t> a </a:t>
            </a:r>
            <a:r>
              <a:rPr lang="it-IT" sz="2000" b="1" u="sng" dirty="0" smtClean="0"/>
              <a:t>blocchi</a:t>
            </a:r>
            <a:r>
              <a:rPr lang="it-IT" sz="2000" dirty="0" smtClean="0"/>
              <a:t> basato sul paradigma di </a:t>
            </a:r>
            <a:r>
              <a:rPr lang="it-IT" sz="2000" b="1" dirty="0" smtClean="0"/>
              <a:t>programmazione strutturata</a:t>
            </a:r>
            <a:r>
              <a:rPr lang="it-IT" sz="2000" dirty="0"/>
              <a:t> </a:t>
            </a:r>
            <a:r>
              <a:rPr lang="it-IT" sz="2000" dirty="0" smtClean="0"/>
              <a:t>con le seguenti caratteristiche:</a:t>
            </a:r>
          </a:p>
          <a:p>
            <a:pPr lvl="2">
              <a:buFont typeface="Arial" charset="0"/>
              <a:buChar char="•"/>
            </a:pPr>
            <a:r>
              <a:rPr lang="it-IT" sz="1600" dirty="0" smtClean="0"/>
              <a:t>Le istruzioni sono rappresentate da </a:t>
            </a:r>
            <a:r>
              <a:rPr lang="it-IT" sz="1600" b="1" dirty="0" smtClean="0"/>
              <a:t>blocchi componibili </a:t>
            </a:r>
            <a:r>
              <a:rPr lang="it-IT" sz="1600" dirty="0" smtClean="0"/>
              <a:t>in script.</a:t>
            </a:r>
          </a:p>
          <a:p>
            <a:pPr lvl="2">
              <a:buFont typeface="Arial" charset="0"/>
              <a:buChar char="•"/>
            </a:pPr>
            <a:r>
              <a:rPr lang="it-IT" sz="1600" dirty="0" smtClean="0"/>
              <a:t>Blocchi speciali con </a:t>
            </a:r>
            <a:r>
              <a:rPr lang="it-IT" sz="1600" b="1" dirty="0"/>
              <a:t>forme intuitive</a:t>
            </a:r>
            <a:r>
              <a:rPr lang="it-IT" sz="1600" dirty="0" smtClean="0"/>
              <a:t> rappresentano le diverse </a:t>
            </a:r>
            <a:r>
              <a:rPr lang="it-IT" sz="1600" b="1" dirty="0" smtClean="0"/>
              <a:t>strutture di controllo</a:t>
            </a:r>
            <a:r>
              <a:rPr lang="it-IT" sz="1600" dirty="0" smtClean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 smtClean="0"/>
              <a:t>Introduzione di </a:t>
            </a:r>
            <a:r>
              <a:rPr lang="it-IT" sz="1600" b="1" dirty="0" smtClean="0"/>
              <a:t>variabili</a:t>
            </a:r>
            <a:r>
              <a:rPr lang="it-IT" sz="1600" dirty="0" smtClean="0"/>
              <a:t> ed </a:t>
            </a:r>
            <a:r>
              <a:rPr lang="it-IT" sz="1600" b="1" dirty="0" smtClean="0"/>
              <a:t>espressioni</a:t>
            </a:r>
            <a:r>
              <a:rPr lang="it-IT" sz="1600" dirty="0" smtClean="0"/>
              <a:t> di diversi tipi.</a:t>
            </a:r>
          </a:p>
          <a:p>
            <a:pPr lvl="2">
              <a:buFont typeface="Arial" charset="0"/>
              <a:buChar char="•"/>
            </a:pPr>
            <a:r>
              <a:rPr lang="it-IT" sz="1600" dirty="0" smtClean="0"/>
              <a:t>Implementazione un </a:t>
            </a:r>
            <a:r>
              <a:rPr lang="it-IT" sz="1600" b="1" dirty="0" smtClean="0"/>
              <a:t>sistema di trasmissione di messaggi</a:t>
            </a:r>
            <a:r>
              <a:rPr lang="it-IT" sz="1600" dirty="0" smtClean="0"/>
              <a:t> per consentire ad una istruzione l’innesco di altri script.</a:t>
            </a:r>
          </a:p>
          <a:p>
            <a:pPr lvl="2">
              <a:buFont typeface="Arial" charset="0"/>
              <a:buChar char="•"/>
            </a:pPr>
            <a:r>
              <a:rPr lang="it-IT" sz="1600" dirty="0" smtClean="0"/>
              <a:t>Possibilità (limitata) di fornire </a:t>
            </a:r>
            <a:r>
              <a:rPr lang="it-IT" sz="1600" b="1" dirty="0" smtClean="0"/>
              <a:t>input</a:t>
            </a:r>
            <a:r>
              <a:rPr lang="it-IT" sz="1600" dirty="0" smtClean="0"/>
              <a:t> attraverso i controller VR.</a:t>
            </a:r>
          </a:p>
          <a:p>
            <a:pPr lvl="1">
              <a:buFont typeface="Arial" charset="0"/>
              <a:buChar char="•"/>
            </a:pPr>
            <a:r>
              <a:rPr lang="it-IT" sz="2000" dirty="0" smtClean="0"/>
              <a:t>Realizzazione di un </a:t>
            </a:r>
            <a:r>
              <a:rPr lang="it-IT" sz="2000" b="1" dirty="0" smtClean="0"/>
              <a:t>ambiente di sviluppo</a:t>
            </a:r>
            <a:r>
              <a:rPr lang="it-IT" sz="2000" dirty="0" smtClean="0"/>
              <a:t>, detto </a:t>
            </a:r>
            <a:r>
              <a:rPr lang="it-IT" sz="2000" i="1" dirty="0" smtClean="0"/>
              <a:t>Playground</a:t>
            </a:r>
            <a:r>
              <a:rPr lang="it-IT" sz="2000" dirty="0" smtClean="0"/>
              <a:t>, in cui l’utente può:</a:t>
            </a:r>
          </a:p>
          <a:p>
            <a:pPr lvl="2">
              <a:buFont typeface="Arial" charset="0"/>
              <a:buChar char="•"/>
            </a:pPr>
            <a:r>
              <a:rPr lang="it-IT" sz="1600" dirty="0" smtClean="0"/>
              <a:t>Costruire </a:t>
            </a:r>
            <a:r>
              <a:rPr lang="it-IT" sz="1600" b="1" dirty="0" smtClean="0"/>
              <a:t>script</a:t>
            </a:r>
            <a:r>
              <a:rPr lang="it-IT" sz="1600" dirty="0" smtClean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 smtClean="0"/>
              <a:t>Metterli in esecuzione ed osservare i loro effetti su </a:t>
            </a:r>
            <a:r>
              <a:rPr lang="it-IT" sz="1600" b="1" dirty="0" smtClean="0"/>
              <a:t>elementi grafici</a:t>
            </a:r>
            <a:r>
              <a:rPr lang="it-IT" sz="1600" dirty="0" smtClean="0"/>
              <a:t>.</a:t>
            </a:r>
          </a:p>
          <a:p>
            <a:pPr lvl="1">
              <a:buFont typeface="Arial" charset="0"/>
              <a:buChar char="•"/>
            </a:pP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13892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Overview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it-IT" sz="2000" b="1" dirty="0" smtClean="0"/>
              <a:t>Playground</a:t>
            </a:r>
          </a:p>
          <a:p>
            <a:pPr lvl="2">
              <a:buFont typeface="Arial" charset="0"/>
              <a:buChar char="•"/>
            </a:pPr>
            <a:r>
              <a:rPr lang="it-IT" sz="1600" b="1" dirty="0" smtClean="0"/>
              <a:t>Scena</a:t>
            </a:r>
            <a:r>
              <a:rPr lang="it-IT" sz="1600" dirty="0" smtClean="0"/>
              <a:t>: uno sfondo statico</a:t>
            </a:r>
            <a:endParaRPr lang="it-IT" sz="1600" b="1" dirty="0" smtClean="0"/>
          </a:p>
          <a:p>
            <a:pPr lvl="2">
              <a:buFont typeface="Arial" charset="0"/>
              <a:buChar char="•"/>
            </a:pPr>
            <a:r>
              <a:rPr lang="it-IT" sz="1600" b="1" dirty="0"/>
              <a:t>Attori</a:t>
            </a:r>
            <a:r>
              <a:rPr lang="it-IT" sz="1600" dirty="0"/>
              <a:t>: entità che si muovono sulla scena.</a:t>
            </a:r>
          </a:p>
          <a:p>
            <a:pPr lvl="2">
              <a:buFont typeface="Arial" charset="0"/>
              <a:buChar char="•"/>
            </a:pPr>
            <a:r>
              <a:rPr lang="it-IT" sz="1600" b="1" dirty="0" smtClean="0"/>
              <a:t>Archivio di suoni </a:t>
            </a:r>
            <a:r>
              <a:rPr lang="it-IT" sz="1600" dirty="0" smtClean="0"/>
              <a:t>e </a:t>
            </a:r>
            <a:r>
              <a:rPr lang="it-IT" sz="1600" b="1" dirty="0" smtClean="0"/>
              <a:t>modelli</a:t>
            </a:r>
            <a:r>
              <a:rPr lang="it-IT" sz="1600" dirty="0" smtClean="0"/>
              <a:t>: rispettivamente effetti sonori e modelli tridimensionali che possiamo associare agli attori.</a:t>
            </a:r>
          </a:p>
          <a:p>
            <a:pPr lvl="2">
              <a:buFont typeface="Arial" charset="0"/>
              <a:buChar char="•"/>
            </a:pPr>
            <a:r>
              <a:rPr lang="it-IT" sz="1600" b="1" dirty="0" smtClean="0"/>
              <a:t>Controlli</a:t>
            </a:r>
            <a:r>
              <a:rPr lang="it-IT" sz="1600" dirty="0" smtClean="0"/>
              <a:t> per passare dalla modalità di realizzazione degli script (</a:t>
            </a:r>
            <a:r>
              <a:rPr lang="it-IT" sz="1600" b="1" dirty="0" err="1" smtClean="0"/>
              <a:t>Edit</a:t>
            </a:r>
            <a:r>
              <a:rPr lang="it-IT" sz="1600" b="1" dirty="0" smtClean="0"/>
              <a:t> mode</a:t>
            </a:r>
            <a:r>
              <a:rPr lang="it-IT" sz="1600" dirty="0" smtClean="0"/>
              <a:t>) a quella di esecuzione (</a:t>
            </a:r>
            <a:r>
              <a:rPr lang="it-IT" sz="1600" b="1" dirty="0" smtClean="0"/>
              <a:t>Play mode</a:t>
            </a:r>
            <a:r>
              <a:rPr lang="it-IT" sz="1600" dirty="0" smtClean="0"/>
              <a:t>) e viceversa.</a:t>
            </a:r>
            <a:endParaRPr lang="it-IT" sz="1600" dirty="0"/>
          </a:p>
          <a:p>
            <a:pPr lvl="1">
              <a:buFont typeface="Arial" charset="0"/>
              <a:buChar char="•"/>
            </a:pPr>
            <a:r>
              <a:rPr lang="it-IT" sz="2000" dirty="0" smtClean="0"/>
              <a:t>Ad ogni </a:t>
            </a:r>
            <a:r>
              <a:rPr lang="it-IT" sz="2000" b="1" dirty="0" smtClean="0"/>
              <a:t>Attore</a:t>
            </a:r>
            <a:r>
              <a:rPr lang="it-IT" sz="2000" dirty="0" smtClean="0"/>
              <a:t> sono associati</a:t>
            </a:r>
            <a:endParaRPr lang="it-IT" sz="2000" b="1" dirty="0" smtClean="0"/>
          </a:p>
          <a:p>
            <a:pPr lvl="2">
              <a:buFont typeface="Arial" charset="0"/>
              <a:buChar char="•"/>
            </a:pPr>
            <a:r>
              <a:rPr lang="it-IT" sz="1600" dirty="0" smtClean="0"/>
              <a:t>Una </a:t>
            </a:r>
            <a:r>
              <a:rPr lang="it-IT" sz="1600" b="1" dirty="0"/>
              <a:t>p</a:t>
            </a:r>
            <a:r>
              <a:rPr lang="it-IT" sz="1600" b="1" dirty="0" smtClean="0"/>
              <a:t>osizione</a:t>
            </a:r>
            <a:r>
              <a:rPr lang="it-IT" sz="1600" dirty="0" smtClean="0"/>
              <a:t>, una </a:t>
            </a:r>
            <a:r>
              <a:rPr lang="it-IT" sz="1600" b="1" dirty="0" smtClean="0"/>
              <a:t>rotazione</a:t>
            </a:r>
            <a:r>
              <a:rPr lang="it-IT" sz="1600" dirty="0" smtClean="0"/>
              <a:t>, un </a:t>
            </a:r>
            <a:r>
              <a:rPr lang="it-IT" sz="1600" b="1" dirty="0" smtClean="0"/>
              <a:t>coefficiente di scala</a:t>
            </a:r>
            <a:r>
              <a:rPr lang="it-IT" sz="1600" dirty="0" smtClean="0"/>
              <a:t> e un valore di </a:t>
            </a:r>
            <a:r>
              <a:rPr lang="it-IT" sz="1600" b="1" dirty="0" smtClean="0"/>
              <a:t>volume sonoro</a:t>
            </a:r>
            <a:r>
              <a:rPr lang="it-IT" sz="1600" dirty="0" smtClean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b="1" dirty="0" smtClean="0"/>
              <a:t>Script</a:t>
            </a:r>
            <a:r>
              <a:rPr lang="it-IT" sz="1600" dirty="0" smtClean="0"/>
              <a:t>: programmi realizzabili con l’apposita interfaccia.</a:t>
            </a:r>
          </a:p>
          <a:p>
            <a:pPr lvl="2">
              <a:buFont typeface="Arial" charset="0"/>
              <a:buChar char="•"/>
            </a:pPr>
            <a:r>
              <a:rPr lang="it-IT" sz="1600" dirty="0" smtClean="0"/>
              <a:t>Un</a:t>
            </a:r>
            <a:r>
              <a:rPr lang="it-IT" sz="1600" b="1" dirty="0" smtClean="0"/>
              <a:t> modello</a:t>
            </a:r>
            <a:r>
              <a:rPr lang="it-IT" sz="1600" dirty="0" smtClean="0"/>
              <a:t> tridimensionale che lo rappresenta.</a:t>
            </a:r>
          </a:p>
          <a:p>
            <a:pPr lvl="2">
              <a:buFont typeface="Arial" charset="0"/>
              <a:buChar char="•"/>
            </a:pPr>
            <a:r>
              <a:rPr lang="it-IT" sz="1600" dirty="0" smtClean="0"/>
              <a:t>Un </a:t>
            </a:r>
            <a:r>
              <a:rPr lang="it-IT" sz="1600" b="1" dirty="0" smtClean="0"/>
              <a:t>messaggio</a:t>
            </a:r>
            <a:r>
              <a:rPr lang="it-IT" sz="1600" dirty="0" smtClean="0"/>
              <a:t> che può essere usato per fare output.</a:t>
            </a:r>
          </a:p>
          <a:p>
            <a:pPr lvl="1">
              <a:buFont typeface="Arial" charset="0"/>
              <a:buChar char="•"/>
            </a:pP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16379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Sintassi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 smtClean="0"/>
              <a:t>Gli </a:t>
            </a:r>
            <a:r>
              <a:rPr lang="it-IT" sz="2000" b="1" dirty="0" smtClean="0"/>
              <a:t>script</a:t>
            </a:r>
            <a:r>
              <a:rPr lang="it-IT" sz="2000" dirty="0" smtClean="0"/>
              <a:t> sono composti dagli elementi seguenti:</a:t>
            </a:r>
          </a:p>
          <a:p>
            <a:pPr lvl="2">
              <a:buFont typeface="Arial" charset="0"/>
              <a:buChar char="•"/>
            </a:pPr>
            <a:r>
              <a:rPr lang="it-IT" sz="1600" b="1" dirty="0" smtClean="0"/>
              <a:t>Blocchi semplici</a:t>
            </a:r>
            <a:r>
              <a:rPr lang="it-IT" sz="1600" dirty="0" smtClean="0"/>
              <a:t>, che contengono una sola istruzione.</a:t>
            </a:r>
          </a:p>
          <a:p>
            <a:pPr lvl="2">
              <a:buFont typeface="Arial" charset="0"/>
              <a:buChar char="•"/>
            </a:pPr>
            <a:r>
              <a:rPr lang="it-IT" sz="1600" b="1" dirty="0" smtClean="0"/>
              <a:t>Blocchi di controllo</a:t>
            </a:r>
            <a:r>
              <a:rPr lang="it-IT" sz="1600" dirty="0" smtClean="0"/>
              <a:t>, usati per le strutture di controllo (</a:t>
            </a:r>
            <a:r>
              <a:rPr lang="it-IT" sz="1600" i="1" dirty="0" err="1" smtClean="0"/>
              <a:t>if</a:t>
            </a:r>
            <a:r>
              <a:rPr lang="it-IT" sz="1600" i="1" dirty="0" smtClean="0"/>
              <a:t>, </a:t>
            </a:r>
            <a:r>
              <a:rPr lang="it-IT" sz="1600" i="1" dirty="0" err="1" smtClean="0"/>
              <a:t>while</a:t>
            </a:r>
            <a:r>
              <a:rPr lang="it-IT" sz="1600" i="1" dirty="0" smtClean="0"/>
              <a:t>, …</a:t>
            </a:r>
            <a:r>
              <a:rPr lang="it-IT" sz="1600" dirty="0" smtClean="0"/>
              <a:t>). Presentano una </a:t>
            </a:r>
            <a:r>
              <a:rPr lang="it-IT" sz="1600" i="1" dirty="0" smtClean="0"/>
              <a:t>bocca</a:t>
            </a:r>
            <a:r>
              <a:rPr lang="it-IT" sz="1600" dirty="0" smtClean="0"/>
              <a:t> in cui è possibile inserire una sequenza di blocchi aggiuntiva.</a:t>
            </a:r>
          </a:p>
          <a:p>
            <a:pPr lvl="2">
              <a:buFont typeface="Arial" charset="0"/>
              <a:buChar char="•"/>
            </a:pPr>
            <a:r>
              <a:rPr lang="it-IT" sz="1600" b="1" dirty="0" smtClean="0"/>
              <a:t>Blocchi di controllo doppi</a:t>
            </a:r>
            <a:r>
              <a:rPr lang="it-IT" sz="1600" dirty="0" smtClean="0"/>
              <a:t>, usati per la struttura di controllo </a:t>
            </a:r>
            <a:r>
              <a:rPr lang="it-IT" sz="1600" dirty="0" err="1" smtClean="0"/>
              <a:t>if</a:t>
            </a:r>
            <a:r>
              <a:rPr lang="it-IT" sz="1600" dirty="0" smtClean="0"/>
              <a:t>/else. Presentano due </a:t>
            </a:r>
            <a:r>
              <a:rPr lang="it-IT" sz="1600" i="1" dirty="0" smtClean="0"/>
              <a:t>bocche</a:t>
            </a:r>
            <a:r>
              <a:rPr lang="it-IT" sz="1600" dirty="0" smtClean="0"/>
              <a:t> per l’inserimento di sequenze di blocchi aggiuntive.</a:t>
            </a:r>
          </a:p>
          <a:p>
            <a:pPr lvl="2">
              <a:buFont typeface="Arial" charset="0"/>
              <a:buChar char="•"/>
            </a:pPr>
            <a:r>
              <a:rPr lang="it-IT" sz="1600" b="1" dirty="0" smtClean="0"/>
              <a:t>Cappelli</a:t>
            </a:r>
            <a:r>
              <a:rPr lang="it-IT" sz="1600" dirty="0" smtClean="0"/>
              <a:t>, elementi aprono gli script e ne contengono la condizione di esecuzione.</a:t>
            </a:r>
          </a:p>
          <a:p>
            <a:pPr lvl="1">
              <a:buFont typeface="Arial" charset="0"/>
              <a:buChar char="•"/>
            </a:pP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147071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Sintassi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 smtClean="0"/>
              <a:t>Alcuni blocchi presentano </a:t>
            </a:r>
            <a:r>
              <a:rPr lang="it-IT" sz="2000" b="1" dirty="0" smtClean="0"/>
              <a:t>caselle</a:t>
            </a:r>
            <a:r>
              <a:rPr lang="it-IT" sz="2000" dirty="0" smtClean="0"/>
              <a:t> in cui possono essere inseriti </a:t>
            </a:r>
            <a:r>
              <a:rPr lang="it-IT" sz="2000" b="1" dirty="0" smtClean="0"/>
              <a:t>operandi</a:t>
            </a:r>
            <a:r>
              <a:rPr lang="it-IT" sz="2000" dirty="0" smtClean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 smtClean="0"/>
              <a:t>Un operando è una </a:t>
            </a:r>
            <a:r>
              <a:rPr lang="it-IT" sz="1600" b="1" dirty="0" smtClean="0"/>
              <a:t>variabile</a:t>
            </a:r>
            <a:r>
              <a:rPr lang="it-IT" sz="1600" dirty="0" smtClean="0"/>
              <a:t> o una </a:t>
            </a:r>
            <a:r>
              <a:rPr lang="it-IT" sz="1600" b="1" dirty="0" smtClean="0"/>
              <a:t>espressione</a:t>
            </a:r>
            <a:r>
              <a:rPr lang="it-IT" sz="1600" dirty="0" smtClean="0"/>
              <a:t> di altri operandi.</a:t>
            </a:r>
          </a:p>
          <a:p>
            <a:pPr lvl="2">
              <a:buFont typeface="Arial" charset="0"/>
              <a:buChar char="•"/>
            </a:pPr>
            <a:r>
              <a:rPr lang="it-IT" sz="1600" dirty="0" smtClean="0"/>
              <a:t>Un operando è sempre associato ad un </a:t>
            </a:r>
            <a:r>
              <a:rPr lang="it-IT" sz="1600" b="1" dirty="0" smtClean="0"/>
              <a:t>tipo </a:t>
            </a:r>
            <a:r>
              <a:rPr lang="it-IT" sz="1600" dirty="0" smtClean="0"/>
              <a:t>tra </a:t>
            </a:r>
            <a:r>
              <a:rPr lang="it-IT" sz="1600" b="1" dirty="0" smtClean="0"/>
              <a:t>stringa</a:t>
            </a:r>
            <a:r>
              <a:rPr lang="it-IT" sz="1600" dirty="0" smtClean="0"/>
              <a:t>, </a:t>
            </a:r>
            <a:r>
              <a:rPr lang="it-IT" sz="1600" b="1" dirty="0" smtClean="0"/>
              <a:t>numero</a:t>
            </a:r>
            <a:r>
              <a:rPr lang="it-IT" sz="1600" dirty="0" smtClean="0"/>
              <a:t> e </a:t>
            </a:r>
            <a:r>
              <a:rPr lang="it-IT" sz="1600" b="1" dirty="0" smtClean="0"/>
              <a:t>booleano</a:t>
            </a:r>
            <a:r>
              <a:rPr lang="it-IT" sz="1600" dirty="0" smtClean="0"/>
              <a:t>. In una casella in cui si richiede un operando di tipo stringa, è possibile usare anche operandi di tipo numero e booleano.</a:t>
            </a:r>
          </a:p>
          <a:p>
            <a:pPr lvl="1">
              <a:buFont typeface="Arial" charset="0"/>
              <a:buChar char="•"/>
            </a:pPr>
            <a:r>
              <a:rPr lang="it-IT" sz="2000" dirty="0" smtClean="0"/>
              <a:t>Alcuni blocchi presentano </a:t>
            </a:r>
            <a:r>
              <a:rPr lang="it-IT" sz="2000" b="1" dirty="0" smtClean="0"/>
              <a:t>opzioni</a:t>
            </a:r>
            <a:r>
              <a:rPr lang="it-IT" sz="2000" dirty="0" smtClean="0"/>
              <a:t>: caselle con menù a tendina per la selezione di un valore in un elenco prestabilito.</a:t>
            </a:r>
          </a:p>
          <a:p>
            <a:pPr lvl="1">
              <a:buFont typeface="Arial" charset="0"/>
              <a:buChar char="•"/>
            </a:pPr>
            <a:r>
              <a:rPr lang="it-IT" sz="2000" dirty="0" smtClean="0"/>
              <a:t>Le </a:t>
            </a:r>
            <a:r>
              <a:rPr lang="it-IT" sz="2000" b="1" dirty="0" smtClean="0"/>
              <a:t>variabili</a:t>
            </a:r>
            <a:r>
              <a:rPr lang="it-IT" sz="2000" dirty="0" smtClean="0"/>
              <a:t> si definiscono con i controlli dell’ambiente di programmazione (separatamente rispetto agli script), ma sono disponibili istruzioni per </a:t>
            </a:r>
            <a:r>
              <a:rPr lang="it-IT" sz="2000" b="1" dirty="0" smtClean="0"/>
              <a:t>assegnare loro valori diversi</a:t>
            </a:r>
            <a:r>
              <a:rPr lang="it-IT" sz="2000" dirty="0" smtClean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 smtClean="0"/>
          </a:p>
          <a:p>
            <a:pPr lvl="1">
              <a:buFont typeface="Arial" charset="0"/>
              <a:buChar char="•"/>
            </a:pP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13526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Semantica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 smtClean="0"/>
              <a:t>Ciascun </a:t>
            </a:r>
            <a:r>
              <a:rPr lang="it-IT" sz="2000" b="1" dirty="0" smtClean="0"/>
              <a:t>attore</a:t>
            </a:r>
            <a:r>
              <a:rPr lang="it-IT" sz="2000" dirty="0" smtClean="0"/>
              <a:t> definisce </a:t>
            </a:r>
            <a:r>
              <a:rPr lang="it-IT" sz="2000" b="1" dirty="0" smtClean="0"/>
              <a:t>variabili locali</a:t>
            </a:r>
            <a:r>
              <a:rPr lang="it-IT" sz="2000" dirty="0" smtClean="0"/>
              <a:t> su cui ha visibilità esclusiva.</a:t>
            </a:r>
          </a:p>
          <a:p>
            <a:pPr lvl="1">
              <a:buFont typeface="Arial" charset="0"/>
              <a:buChar char="•"/>
            </a:pPr>
            <a:r>
              <a:rPr lang="it-IT" sz="2000" dirty="0" smtClean="0"/>
              <a:t>Sono definibili </a:t>
            </a:r>
            <a:r>
              <a:rPr lang="it-IT" sz="2000" b="1" dirty="0" smtClean="0"/>
              <a:t>variabili globali</a:t>
            </a:r>
            <a:r>
              <a:rPr lang="it-IT" sz="2000" dirty="0" smtClean="0"/>
              <a:t> che risultano visibili per qualsiasi attore.</a:t>
            </a:r>
          </a:p>
          <a:p>
            <a:pPr lvl="1">
              <a:buFont typeface="Arial" charset="0"/>
              <a:buChar char="•"/>
            </a:pPr>
            <a:r>
              <a:rPr lang="it-IT" sz="2000" dirty="0" smtClean="0"/>
              <a:t>Un attore può </a:t>
            </a:r>
            <a:r>
              <a:rPr lang="it-IT" sz="2000" b="1" dirty="0" smtClean="0"/>
              <a:t>trasmettere in broadcast un messaggio</a:t>
            </a:r>
            <a:r>
              <a:rPr lang="it-IT" sz="2000" dirty="0" smtClean="0"/>
              <a:t> che contiene una stringa, scatenando l’esecuzione di script che comincino con l’</a:t>
            </a:r>
            <a:r>
              <a:rPr lang="it-IT" sz="2000" b="1" dirty="0" smtClean="0"/>
              <a:t>opportuno cappello di ricezione</a:t>
            </a:r>
            <a:r>
              <a:rPr lang="it-IT" sz="2000" dirty="0" smtClean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 smtClean="0"/>
              <a:t>È possibile sfruttare questo meccanismo per la simulazione di chiamate a </a:t>
            </a:r>
            <a:r>
              <a:rPr lang="it-IT" sz="1600" smtClean="0"/>
              <a:t>funzione.</a:t>
            </a:r>
            <a:endParaRPr lang="it-IT" sz="1600" dirty="0" smtClean="0"/>
          </a:p>
        </p:txBody>
      </p:sp>
    </p:spTree>
    <p:extLst>
      <p:ext uri="{BB962C8B-B14F-4D97-AF65-F5344CB8AC3E}">
        <p14:creationId xmlns:p14="http://schemas.microsoft.com/office/powerpoint/2010/main" val="108329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Grammatica</a:t>
            </a:r>
            <a:r>
              <a:rPr lang="en-US" dirty="0" smtClean="0"/>
              <a:t> </a:t>
            </a:r>
            <a:r>
              <a:rPr lang="en-US" dirty="0" err="1" smtClean="0"/>
              <a:t>visuale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9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Motore</a:t>
            </a:r>
            <a:r>
              <a:rPr lang="en-US" dirty="0" smtClean="0"/>
              <a:t> di </a:t>
            </a:r>
            <a:r>
              <a:rPr lang="en-US" dirty="0" err="1" smtClean="0"/>
              <a:t>Valutazione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403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</TotalTime>
  <Words>550</Words>
  <Application>Microsoft Macintosh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Retrospect</vt:lpstr>
      <vt:lpstr>ScARtch</vt:lpstr>
      <vt:lpstr>Finalità</vt:lpstr>
      <vt:lpstr>Obiettivi</vt:lpstr>
      <vt:lpstr>Overview</vt:lpstr>
      <vt:lpstr>Sintassi</vt:lpstr>
      <vt:lpstr>Sintassi</vt:lpstr>
      <vt:lpstr>Semantica</vt:lpstr>
      <vt:lpstr>Grammatica visuale</vt:lpstr>
      <vt:lpstr>Motore di Valutazione</vt:lpstr>
      <vt:lpstr>Architettura dell’ambiente di Sviluppo</vt:lpstr>
      <vt:lpstr>Interfaccia Grafica</vt:lpstr>
      <vt:lpstr>Demo</vt:lpstr>
      <vt:lpstr>Conclusioni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Scartch</dc:title>
  <dc:creator>Matteo Boschini</dc:creator>
  <cp:lastModifiedBy>Matteo Boschini</cp:lastModifiedBy>
  <cp:revision>24</cp:revision>
  <dcterms:created xsi:type="dcterms:W3CDTF">2017-09-07T14:14:41Z</dcterms:created>
  <dcterms:modified xsi:type="dcterms:W3CDTF">2017-09-07T16:32:58Z</dcterms:modified>
</cp:coreProperties>
</file>