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257" r:id="rId2"/>
    <p:sldId id="259" r:id="rId3"/>
    <p:sldId id="269" r:id="rId4"/>
    <p:sldId id="270" r:id="rId5"/>
    <p:sldId id="262" r:id="rId6"/>
    <p:sldId id="273" r:id="rId7"/>
    <p:sldId id="271" r:id="rId8"/>
    <p:sldId id="274" r:id="rId9"/>
    <p:sldId id="272" r:id="rId10"/>
    <p:sldId id="275" r:id="rId11"/>
    <p:sldId id="263" r:id="rId12"/>
    <p:sldId id="276" r:id="rId13"/>
    <p:sldId id="277" r:id="rId14"/>
    <p:sldId id="264" r:id="rId15"/>
    <p:sldId id="278" r:id="rId16"/>
    <p:sldId id="265" r:id="rId17"/>
    <p:sldId id="266" r:id="rId18"/>
    <p:sldId id="280" r:id="rId19"/>
    <p:sldId id="281" r:id="rId20"/>
    <p:sldId id="282" r:id="rId21"/>
    <p:sldId id="284" r:id="rId22"/>
    <p:sldId id="283" r:id="rId23"/>
    <p:sldId id="267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1" autoAdjust="0"/>
    <p:restoredTop sz="94687"/>
  </p:normalViewPr>
  <p:slideViewPr>
    <p:cSldViewPr snapToGrid="0" snapToObjects="1">
      <p:cViewPr varScale="1">
        <p:scale>
          <a:sx n="109" d="100"/>
          <a:sy n="109" d="100"/>
        </p:scale>
        <p:origin x="20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B84AA-5D7F-044C-A2CA-A90C4BB986C9}" type="datetimeFigureOut">
              <a:rPr lang="it-IT" smtClean="0"/>
              <a:t>09/09/2017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4FF6F-4C3B-094D-8C90-2D25E56D1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40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tiff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MaterialePresentazione/Model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MaterialePresentazione/View.pdf" TargetMode="External"/><Relationship Id="rId5" Type="http://schemas.openxmlformats.org/officeDocument/2006/relationships/hyperlink" Target="MaterialePresentazione/Controller.pdf" TargetMode="External"/><Relationship Id="rId4" Type="http://schemas.openxmlformats.org/officeDocument/2006/relationships/hyperlink" Target="MaterialePresentazione/Scripting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46319" y="195484"/>
            <a:ext cx="5981125" cy="4150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175000"/>
            <a:ext cx="7543800" cy="1150112"/>
          </a:xfrm>
        </p:spPr>
        <p:txBody>
          <a:bodyPr/>
          <a:lstStyle/>
          <a:p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ScARtch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Ambiente didattico in realtà AUMENTATA PER L’AVVIAMENTO ALLA PROGRAMMAZIONE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8471" y="5729130"/>
            <a:ext cx="171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Matteo Boschini</a:t>
            </a:r>
          </a:p>
        </p:txBody>
      </p:sp>
    </p:spTree>
    <p:extLst>
      <p:ext uri="{BB962C8B-B14F-4D97-AF65-F5344CB8AC3E}">
        <p14:creationId xmlns:p14="http://schemas.microsoft.com/office/powerpoint/2010/main" val="91917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Semantica</a:t>
            </a:r>
            <a:r>
              <a:rPr lang="en-US" dirty="0"/>
              <a:t> (II)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Un attore può </a:t>
            </a:r>
            <a:r>
              <a:rPr lang="it-IT" sz="2000" b="1" dirty="0"/>
              <a:t>trasmettere in broadcast un messaggio</a:t>
            </a:r>
            <a:r>
              <a:rPr lang="it-IT" sz="2000" dirty="0"/>
              <a:t> che contiene una stringa, scatenando l’esecuzione di script che cominciano con l’</a:t>
            </a:r>
            <a:r>
              <a:rPr lang="it-IT" sz="2000" b="1" dirty="0"/>
              <a:t>opportuno cappello di ricezione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sfruttare questo meccanismo per la simulazione di chiamate a funzione (senza argomenti espliciti).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516" y="3096064"/>
            <a:ext cx="1409585" cy="1409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940" y="3002867"/>
            <a:ext cx="723340" cy="562670"/>
          </a:xfrm>
          <a:prstGeom prst="rect">
            <a:avLst/>
          </a:prstGeom>
        </p:spPr>
      </p:pic>
      <p:sp>
        <p:nvSpPr>
          <p:cNvPr id="6" name="Lightning Bolt 5"/>
          <p:cNvSpPr/>
          <p:nvPr/>
        </p:nvSpPr>
        <p:spPr>
          <a:xfrm rot="637100">
            <a:off x="5500989" y="2866930"/>
            <a:ext cx="469029" cy="469029"/>
          </a:xfrm>
          <a:prstGeom prst="lightningBol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17" y="3152621"/>
            <a:ext cx="1409585" cy="14095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878" y="3002867"/>
            <a:ext cx="680677" cy="680677"/>
          </a:xfrm>
          <a:prstGeom prst="rect">
            <a:avLst/>
          </a:prstGeom>
        </p:spPr>
      </p:pic>
      <p:sp>
        <p:nvSpPr>
          <p:cNvPr id="12" name="Circular Arrow 11"/>
          <p:cNvSpPr/>
          <p:nvPr/>
        </p:nvSpPr>
        <p:spPr>
          <a:xfrm rot="19027326">
            <a:off x="3393943" y="2904092"/>
            <a:ext cx="1906641" cy="190664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393371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67" y="4824462"/>
            <a:ext cx="1409585" cy="14095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028" y="4674708"/>
            <a:ext cx="680677" cy="680677"/>
          </a:xfrm>
          <a:prstGeom prst="rect">
            <a:avLst/>
          </a:prstGeom>
        </p:spPr>
      </p:pic>
      <p:sp>
        <p:nvSpPr>
          <p:cNvPr id="15" name="Circular Arrow 14"/>
          <p:cNvSpPr/>
          <p:nvPr/>
        </p:nvSpPr>
        <p:spPr>
          <a:xfrm rot="7871884">
            <a:off x="4387030" y="4618916"/>
            <a:ext cx="1242971" cy="13717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6642470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1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38781" y="409217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/>
              <a:t>visuale</a:t>
            </a:r>
            <a:r>
              <a:rPr lang="en-US" dirty="0"/>
              <a:t> (I)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57" y="3000346"/>
            <a:ext cx="1550544" cy="12061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8260" y="3436080"/>
            <a:ext cx="914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chemeClr val="bg1"/>
                </a:solidFill>
              </a:rPr>
              <a:t>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2460" y="3436079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7060" y="34360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73" y="2661638"/>
            <a:ext cx="1550544" cy="7744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6065" y="272912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Cappello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9378" y="34360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78" y="3932908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24581" y="409217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</p:spTree>
    <p:extLst>
      <p:ext uri="{BB962C8B-B14F-4D97-AF65-F5344CB8AC3E}">
        <p14:creationId xmlns:p14="http://schemas.microsoft.com/office/powerpoint/2010/main" val="552498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5" grpId="0"/>
      <p:bldP spid="6" grpId="0"/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64319" y="396009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/>
              <a:t>visuale</a:t>
            </a:r>
            <a:r>
              <a:rPr lang="en-US" dirty="0"/>
              <a:t> (II)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2598" y="33039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44916" y="33039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216" y="3800828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50119" y="396009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1460" y="3313761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7" y="3154492"/>
            <a:ext cx="1550544" cy="80560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37260" y="3313762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6965" y="2840045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3249211" y="2948666"/>
            <a:ext cx="1533549" cy="37815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572765" y="2865446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292090" y="2948666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12616" y="3265556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774862" y="3374177"/>
            <a:ext cx="1533549" cy="37815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098416" y="3290957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7856220" y="2948666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33945" y="32601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/>
              <a:t>ε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30108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0" grpId="0"/>
      <p:bldP spid="12" grpId="0"/>
      <p:bldP spid="24" grpId="0"/>
      <p:bldP spid="26" grpId="0"/>
      <p:bldP spid="30" grpId="0"/>
      <p:bldP spid="32" grpId="0"/>
      <p:bldP spid="34" grpId="0"/>
      <p:bldP spid="36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09323" y="2332672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/>
              <a:t>visuale</a:t>
            </a:r>
            <a:r>
              <a:rPr lang="en-US" dirty="0"/>
              <a:t> (III)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29050" y="23401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71990" y="23401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220" y="2173403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95123" y="2332673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239962" y="1984838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50" y="2453441"/>
            <a:ext cx="2245268" cy="37121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169851" y="2370317"/>
            <a:ext cx="1898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>
                <a:solidFill>
                  <a:schemeClr val="bg1"/>
                </a:solidFill>
              </a:rPr>
              <a:t>Blocco Semplice</a:t>
            </a:r>
            <a:endParaRPr lang="it-IT" sz="2000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8609163" y="1984838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0235" y="2362993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652481" y="2471614"/>
            <a:ext cx="1533549" cy="3781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76035" y="2388394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687" y="2241180"/>
            <a:ext cx="682063" cy="7957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239962" y="3024728"/>
            <a:ext cx="1367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Blocco </a:t>
            </a:r>
            <a:r>
              <a:rPr lang="it-IT" sz="2000" b="1" dirty="0" err="1"/>
              <a:t>Cnt</a:t>
            </a:r>
            <a:r>
              <a:rPr lang="it-IT" sz="2000" b="1" dirty="0"/>
              <a:t>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544461" y="3852717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62921" y="3863396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25588" y="403091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18" y="3704127"/>
            <a:ext cx="1550544" cy="80560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448721" y="3863397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58" y="3931946"/>
            <a:ext cx="699637" cy="12815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604313" y="5233045"/>
            <a:ext cx="1367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Doppio</a:t>
            </a:r>
          </a:p>
          <a:p>
            <a:r>
              <a:rPr lang="it-IT" sz="2000" b="1" dirty="0"/>
              <a:t>Blocco </a:t>
            </a:r>
            <a:r>
              <a:rPr lang="it-IT" sz="2000" b="1" dirty="0" err="1"/>
              <a:t>Cnt</a:t>
            </a:r>
            <a:r>
              <a:rPr lang="it-IT" sz="2000" b="1" dirty="0"/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58779" y="468855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21446" y="45474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76" y="4529288"/>
            <a:ext cx="1550544" cy="80560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444579" y="468855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</p:spTree>
    <p:extLst>
      <p:ext uri="{BB962C8B-B14F-4D97-AF65-F5344CB8AC3E}">
        <p14:creationId xmlns:p14="http://schemas.microsoft.com/office/powerpoint/2010/main" val="22256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0" grpId="0"/>
      <p:bldP spid="12" grpId="0"/>
      <p:bldP spid="36" grpId="0"/>
      <p:bldP spid="20" grpId="0"/>
      <p:bldP spid="22" grpId="0"/>
      <p:bldP spid="27" grpId="0"/>
      <p:bldP spid="29" grpId="0"/>
      <p:bldP spid="39" grpId="0"/>
      <p:bldP spid="41" grpId="0"/>
      <p:bldP spid="45" grpId="0"/>
      <p:bldP spid="46" grpId="0"/>
      <p:bldP spid="47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Motore</a:t>
            </a:r>
            <a:r>
              <a:rPr lang="en-US" dirty="0"/>
              <a:t> di </a:t>
            </a:r>
            <a:r>
              <a:rPr lang="en-US" dirty="0" err="1"/>
              <a:t>Valutazione</a:t>
            </a:r>
            <a:r>
              <a:rPr lang="en-US" dirty="0"/>
              <a:t> (I)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41" y="2420541"/>
            <a:ext cx="2746883" cy="2362703"/>
          </a:xfrm>
          <a:prstGeom prst="rect">
            <a:avLst/>
          </a:prstGeom>
          <a:ln>
            <a:noFill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Il motore di valutazione degli script esegue le istruzioni</a:t>
            </a:r>
            <a:r>
              <a:rPr lang="it-IT" sz="2000" b="1" dirty="0"/>
              <a:t> in sequenza e a divisione di tempo</a:t>
            </a:r>
            <a:r>
              <a:rPr lang="it-IT" sz="2000" dirty="0"/>
              <a:t>. Le istruzioni sono mantenute in una </a:t>
            </a:r>
            <a:r>
              <a:rPr lang="it-IT" sz="2000" b="1" dirty="0"/>
              <a:t>coda di flussi di esecuzione</a:t>
            </a:r>
            <a:r>
              <a:rPr lang="it-IT" sz="2000" dirty="0"/>
              <a:t>.</a:t>
            </a:r>
            <a:endParaRPr lang="it-IT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959" y="2733212"/>
            <a:ext cx="526923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Viene mandata in esecuzione la </a:t>
            </a:r>
            <a:r>
              <a:rPr lang="it-IT" sz="1600" b="1" dirty="0"/>
              <a:t>prima istruzione del primo flusso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Al suo completamento, se il flusso non è </a:t>
            </a:r>
            <a:r>
              <a:rPr lang="it-IT" sz="1600" b="1" dirty="0"/>
              <a:t>esaurito</a:t>
            </a:r>
            <a:r>
              <a:rPr lang="it-IT" sz="1600" dirty="0"/>
              <a:t>, viene inserito </a:t>
            </a:r>
            <a:r>
              <a:rPr lang="it-IT" sz="1600" b="1" dirty="0"/>
              <a:t>in fondo alla coda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Si ha una attesa ”didattica” e si manda in esecuzione la prima istruzione del flusso seguente.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50" y="5618417"/>
            <a:ext cx="624524" cy="485804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615" y="4615449"/>
            <a:ext cx="624524" cy="485804"/>
          </a:xfrm>
          <a:prstGeom prst="rect">
            <a:avLst/>
          </a:prstGeom>
        </p:spPr>
      </p:pic>
      <p:sp>
        <p:nvSpPr>
          <p:cNvPr id="13" name="Circular Arrow 12"/>
          <p:cNvSpPr/>
          <p:nvPr/>
        </p:nvSpPr>
        <p:spPr>
          <a:xfrm rot="12868520">
            <a:off x="6204618" y="4679422"/>
            <a:ext cx="1302261" cy="13022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510819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751100" y="3940666"/>
            <a:ext cx="273610" cy="694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889660" y="3976121"/>
            <a:ext cx="113945" cy="3073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905533" y="3851180"/>
            <a:ext cx="205327" cy="2053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00" y="5496497"/>
            <a:ext cx="624524" cy="48580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22" y="5405057"/>
            <a:ext cx="624524" cy="48580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26" name="Circular Arrow 25"/>
          <p:cNvSpPr/>
          <p:nvPr/>
        </p:nvSpPr>
        <p:spPr>
          <a:xfrm rot="1070532">
            <a:off x="6528751" y="4539319"/>
            <a:ext cx="1302261" cy="13022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510819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740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Motore</a:t>
            </a:r>
            <a:r>
              <a:rPr lang="en-US" dirty="0"/>
              <a:t> di </a:t>
            </a:r>
            <a:r>
              <a:rPr lang="en-US" dirty="0" err="1"/>
              <a:t>Valutazione</a:t>
            </a:r>
            <a:r>
              <a:rPr lang="en-US" dirty="0"/>
              <a:t> (II)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1845734"/>
            <a:ext cx="7543801" cy="16171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Un </a:t>
            </a:r>
            <a:r>
              <a:rPr lang="it-IT" sz="2000" b="1" dirty="0"/>
              <a:t>flusso di esecuzione</a:t>
            </a:r>
            <a:r>
              <a:rPr lang="it-IT" sz="2000" dirty="0"/>
              <a:t> viene inizialmente generato da un </a:t>
            </a:r>
            <a:r>
              <a:rPr lang="it-IT" sz="2000" b="1" dirty="0"/>
              <a:t>cappello</a:t>
            </a:r>
            <a:r>
              <a:rPr lang="it-IT" sz="2000" dirty="0"/>
              <a:t> e contiene un puntatore al blocco corrente.</a:t>
            </a:r>
          </a:p>
          <a:p>
            <a:pPr lvl="1">
              <a:buFont typeface="Arial" charset="0"/>
              <a:buChar char="•"/>
            </a:pPr>
            <a:r>
              <a:rPr lang="it-IT" sz="2000" dirty="0"/>
              <a:t>Il blocco contiene nella sua classe la logica per la </a:t>
            </a:r>
            <a:r>
              <a:rPr lang="it-IT" sz="2000" b="1" dirty="0"/>
              <a:t>valutazione</a:t>
            </a:r>
            <a:r>
              <a:rPr lang="it-IT" sz="2000" dirty="0"/>
              <a:t> e per </a:t>
            </a:r>
            <a:r>
              <a:rPr lang="it-IT" sz="2000" b="1" dirty="0"/>
              <a:t>l’aggiornamento</a:t>
            </a:r>
            <a:r>
              <a:rPr lang="it-IT" sz="2000" dirty="0"/>
              <a:t> del flusso con il blocco successivo.</a:t>
            </a:r>
            <a:endParaRPr lang="it-IT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21" y="3781185"/>
            <a:ext cx="1619850" cy="12600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80" y="4264066"/>
            <a:ext cx="1533549" cy="3781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80" y="3525579"/>
            <a:ext cx="1059042" cy="5289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9" y="3909901"/>
            <a:ext cx="1533549" cy="3781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8" y="4603880"/>
            <a:ext cx="1533549" cy="3781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7" y="4824827"/>
            <a:ext cx="1533549" cy="3781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6" y="5039182"/>
            <a:ext cx="1533549" cy="37815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97132" y="4190922"/>
            <a:ext cx="1183874" cy="440575"/>
          </a:xfrm>
          <a:prstGeom prst="rightArrow">
            <a:avLst>
              <a:gd name="adj1" fmla="val 50000"/>
              <a:gd name="adj2" fmla="val 84530"/>
            </a:avLst>
          </a:prstGeom>
          <a:pattFill prst="pct9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43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Architettura</a:t>
            </a:r>
            <a:r>
              <a:rPr lang="en-US" dirty="0"/>
              <a:t> </a:t>
            </a:r>
            <a:r>
              <a:rPr lang="en-US" dirty="0" err="1"/>
              <a:t>dell’ambiente</a:t>
            </a:r>
            <a:endParaRPr lang="en-US" dirty="0"/>
          </a:p>
        </p:txBody>
      </p:sp>
      <p:pic>
        <p:nvPicPr>
          <p:cNvPr id="8" name="Picture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03" y="2044016"/>
            <a:ext cx="1203583" cy="1677123"/>
          </a:xfrm>
          <a:prstGeom prst="rect">
            <a:avLst/>
          </a:prstGeom>
        </p:spPr>
      </p:pic>
      <p:pic>
        <p:nvPicPr>
          <p:cNvPr id="9" name="Picture 8">
            <a:hlinkClick r:id="rId4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376" y="2044015"/>
            <a:ext cx="1203583" cy="1677123"/>
          </a:xfrm>
          <a:prstGeom prst="rect">
            <a:avLst/>
          </a:prstGeom>
        </p:spPr>
      </p:pic>
      <p:pic>
        <p:nvPicPr>
          <p:cNvPr id="11" name="Picture 10">
            <a:hlinkClick r:id="rId5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92" y="4128133"/>
            <a:ext cx="1203583" cy="1677123"/>
          </a:xfrm>
          <a:prstGeom prst="rect">
            <a:avLst/>
          </a:prstGeom>
        </p:spPr>
      </p:pic>
      <p:pic>
        <p:nvPicPr>
          <p:cNvPr id="12" name="Picture 11">
            <a:hlinkClick r:id="rId6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66" y="4125096"/>
            <a:ext cx="1203583" cy="16771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1012" y="3627684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Model</a:t>
            </a:r>
            <a:endParaRPr lang="it-IT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12836" y="3627684"/>
            <a:ext cx="1115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Scripting</a:t>
            </a:r>
            <a:endParaRPr lang="it-IT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466435" y="5705540"/>
            <a:ext cx="1254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Controller</a:t>
            </a:r>
            <a:endParaRPr lang="it-IT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10935" y="5696140"/>
            <a:ext cx="719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View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447388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L’utente visualizza l’ambiente attraverso un </a:t>
            </a:r>
            <a:r>
              <a:rPr lang="it-IT" sz="2000" b="1" dirty="0"/>
              <a:t>visore</a:t>
            </a:r>
            <a:r>
              <a:rPr lang="it-IT" sz="2000" dirty="0"/>
              <a:t> compatibile con </a:t>
            </a:r>
            <a:r>
              <a:rPr lang="it-IT" sz="2000" b="1" dirty="0" err="1"/>
              <a:t>NewtonVR</a:t>
            </a:r>
            <a:r>
              <a:rPr lang="it-IT" sz="2000" dirty="0"/>
              <a:t> (i.e. </a:t>
            </a:r>
            <a:r>
              <a:rPr lang="it-IT" sz="2000" i="1" dirty="0" err="1"/>
              <a:t>Oculus</a:t>
            </a:r>
            <a:r>
              <a:rPr lang="it-IT" sz="2000" i="1" dirty="0"/>
              <a:t> </a:t>
            </a:r>
            <a:r>
              <a:rPr lang="it-IT" sz="2000" i="1" dirty="0" err="1"/>
              <a:t>Rift</a:t>
            </a:r>
            <a:r>
              <a:rPr lang="it-IT" sz="2000" i="1" dirty="0"/>
              <a:t> </a:t>
            </a:r>
            <a:r>
              <a:rPr lang="it-IT" sz="2000" dirty="0"/>
              <a:t>o </a:t>
            </a:r>
            <a:r>
              <a:rPr lang="it-IT" sz="2000" i="1" dirty="0"/>
              <a:t>HTC Vive</a:t>
            </a:r>
            <a:r>
              <a:rPr lang="it-IT" sz="2000" dirty="0"/>
              <a:t>).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spostarsi </a:t>
            </a:r>
            <a:r>
              <a:rPr lang="it-IT" sz="1600" b="1" dirty="0" err="1"/>
              <a:t>teletrasportandosi</a:t>
            </a:r>
            <a:r>
              <a:rPr lang="it-IT" sz="1600" dirty="0"/>
              <a:t> (tasti </a:t>
            </a:r>
            <a:r>
              <a:rPr lang="it-IT" sz="1600" i="1" dirty="0"/>
              <a:t>B/Y</a:t>
            </a:r>
            <a:r>
              <a:rPr lang="it-IT" sz="1600" b="1" dirty="0"/>
              <a:t> </a:t>
            </a:r>
            <a:r>
              <a:rPr lang="it-IT" sz="1600" dirty="0"/>
              <a:t>per attivare).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it-IT" sz="2000" dirty="0"/>
              <a:t>Si può interagire attraverso i </a:t>
            </a:r>
            <a:r>
              <a:rPr lang="it-IT" sz="2000" b="1" dirty="0"/>
              <a:t>controller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Finestre ed elementi di </a:t>
            </a:r>
            <a:r>
              <a:rPr lang="it-IT" sz="1600" dirty="0" err="1"/>
              <a:t>scripting</a:t>
            </a:r>
            <a:r>
              <a:rPr lang="it-IT" sz="1600" dirty="0"/>
              <a:t> possono essere </a:t>
            </a:r>
            <a:r>
              <a:rPr lang="it-IT" sz="1600" b="1" dirty="0"/>
              <a:t>afferrati</a:t>
            </a:r>
            <a:r>
              <a:rPr lang="it-IT" sz="1600" dirty="0"/>
              <a:t> (usando il tasto </a:t>
            </a:r>
            <a:r>
              <a:rPr lang="it-IT" sz="1600" i="1" dirty="0" err="1"/>
              <a:t>grip</a:t>
            </a:r>
            <a:r>
              <a:rPr lang="it-IT" sz="1600" dirty="0"/>
              <a:t>).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Bottoni, attori, </a:t>
            </a:r>
            <a:r>
              <a:rPr lang="it-IT" sz="1600" dirty="0" err="1"/>
              <a:t>textbox</a:t>
            </a:r>
            <a:r>
              <a:rPr lang="it-IT" sz="1600" dirty="0"/>
              <a:t>, ecc. permettono di interagire con i </a:t>
            </a:r>
            <a:r>
              <a:rPr lang="it-IT" sz="1600" b="1" dirty="0"/>
              <a:t>puntatori laser</a:t>
            </a:r>
            <a:r>
              <a:rPr lang="it-IT" sz="1600" dirty="0"/>
              <a:t> (si attivano con i tasti </a:t>
            </a:r>
            <a:r>
              <a:rPr lang="it-IT" sz="1600" i="1" dirty="0"/>
              <a:t>A/X</a:t>
            </a:r>
            <a:r>
              <a:rPr lang="it-IT" sz="1600" dirty="0"/>
              <a:t>).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Puntatore </a:t>
            </a:r>
            <a:r>
              <a:rPr lang="it-IT" sz="1600" b="1" dirty="0"/>
              <a:t>blu</a:t>
            </a:r>
            <a:r>
              <a:rPr lang="it-IT" sz="1600" dirty="0"/>
              <a:t> per selezionare.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Puntatore </a:t>
            </a:r>
            <a:r>
              <a:rPr lang="it-IT" sz="1600" b="1" dirty="0"/>
              <a:t>rosso</a:t>
            </a:r>
            <a:r>
              <a:rPr lang="it-IT" sz="1600" dirty="0"/>
              <a:t> per eliminare/chiudere.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77" y="4185488"/>
            <a:ext cx="1062639" cy="1524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91" y="4185487"/>
            <a:ext cx="1062639" cy="152465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CD377C-CD93-4542-9DDF-C21988518413}"/>
              </a:ext>
            </a:extLst>
          </p:cNvPr>
          <p:cNvSpPr txBox="1">
            <a:spLocks/>
          </p:cNvSpPr>
          <p:nvPr/>
        </p:nvSpPr>
        <p:spPr>
          <a:xfrm>
            <a:off x="822961" y="4865106"/>
            <a:ext cx="4654648" cy="164120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Durante il Play mode, è disponibile solo il raggio blu e non è possibile spostare elementi di </a:t>
            </a:r>
            <a:r>
              <a:rPr lang="it-IT" sz="1600" dirty="0" err="1"/>
              <a:t>scripting</a:t>
            </a:r>
            <a:r>
              <a:rPr lang="it-IT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3773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Per le interazioni che richiedono input testuale, viene introdotta una </a:t>
            </a:r>
            <a:r>
              <a:rPr lang="it-IT" sz="2000" b="1" dirty="0"/>
              <a:t>tastiera virtuale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Si attiva alla pressione dello </a:t>
            </a:r>
            <a:r>
              <a:rPr lang="it-IT" sz="1600" i="1" dirty="0" err="1"/>
              <a:t>stick</a:t>
            </a:r>
            <a:r>
              <a:rPr lang="it-IT" sz="1600" i="1" dirty="0"/>
              <a:t> analogico</a:t>
            </a:r>
            <a:r>
              <a:rPr lang="it-IT" sz="1600" dirty="0"/>
              <a:t> e compare vicino al controller.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Selezionare un’area di testo con la tastiera aperta le assegna il </a:t>
            </a:r>
            <a:r>
              <a:rPr lang="it-IT" sz="1600" b="1" dirty="0"/>
              <a:t>focus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Qualsiasi input da tastiera virtuale viene </a:t>
            </a:r>
            <a:r>
              <a:rPr lang="it-IT" sz="1600" b="1" dirty="0"/>
              <a:t>sottoposto ad un check di compatibilità</a:t>
            </a:r>
            <a:r>
              <a:rPr lang="it-IT" sz="1600" dirty="0"/>
              <a:t> prima di essere accettato. Errori di sintassi sono filtrati a questo livello.</a:t>
            </a:r>
            <a:endParaRPr lang="it-IT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A68B4-D497-4860-9C0F-7BBB3857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32" y="3995303"/>
            <a:ext cx="3051654" cy="15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7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All’avvio, l’utente trova davanti a sé un </a:t>
            </a:r>
            <a:r>
              <a:rPr lang="it-IT" sz="2000" b="1" dirty="0"/>
              <a:t>tavolo</a:t>
            </a:r>
            <a:r>
              <a:rPr lang="it-IT" sz="2000" dirty="0"/>
              <a:t> vuoto, attorno al quale sono disponibili diversi bottoni.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Cambio </a:t>
            </a:r>
            <a:r>
              <a:rPr lang="it-IT" sz="1600" b="1" dirty="0"/>
              <a:t>modalità </a:t>
            </a:r>
            <a:r>
              <a:rPr lang="it-IT" sz="1600" dirty="0"/>
              <a:t>(Play/</a:t>
            </a:r>
            <a:r>
              <a:rPr lang="it-IT" sz="1600" dirty="0" err="1"/>
              <a:t>Edit</a:t>
            </a:r>
            <a:r>
              <a:rPr lang="it-IT" sz="1600" dirty="0"/>
              <a:t> mode).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Aggiunta di </a:t>
            </a:r>
            <a:r>
              <a:rPr lang="it-IT" sz="1600" b="1" dirty="0"/>
              <a:t>attori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Monitor del </a:t>
            </a:r>
            <a:r>
              <a:rPr lang="it-IT" sz="1600" b="1" dirty="0"/>
              <a:t>timer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Finestra di gestione delle </a:t>
            </a:r>
            <a:r>
              <a:rPr lang="it-IT" sz="1600" b="1" dirty="0"/>
              <a:t>variabili globali</a:t>
            </a:r>
            <a:r>
              <a:rPr lang="it-IT" sz="1600" dirty="0"/>
              <a:t>.</a:t>
            </a:r>
            <a:endParaRPr lang="it-IT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2416C-A10A-40C5-801E-C837BFF2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58" y="3798277"/>
            <a:ext cx="3050201" cy="3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01" y="3031905"/>
            <a:ext cx="2895600" cy="13673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Finalità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7" y="1850458"/>
            <a:ext cx="1285744" cy="1402630"/>
          </a:xfrm>
          <a:prstGeom prst="rect">
            <a:avLst/>
          </a:prstGeom>
        </p:spPr>
      </p:pic>
      <p:sp>
        <p:nvSpPr>
          <p:cNvPr id="7" name="Cross 6"/>
          <p:cNvSpPr/>
          <p:nvPr/>
        </p:nvSpPr>
        <p:spPr>
          <a:xfrm>
            <a:off x="1592128" y="2803713"/>
            <a:ext cx="687003" cy="687003"/>
          </a:xfrm>
          <a:prstGeom prst="plus">
            <a:avLst>
              <a:gd name="adj" fmla="val 3888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16400" y="2125134"/>
            <a:ext cx="4150360" cy="1951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b="1" i="1" dirty="0"/>
              <a:t>Scratch</a:t>
            </a:r>
            <a:r>
              <a:rPr lang="it-IT" sz="2000" dirty="0"/>
              <a:t> è un ambiente di sviluppo a fini didattici che fa uso di un </a:t>
            </a:r>
            <a:r>
              <a:rPr lang="it-IT" sz="2000" b="1" dirty="0"/>
              <a:t>linguaggio di programmazione grafico</a:t>
            </a:r>
            <a:r>
              <a:rPr lang="it-IT" sz="2000" dirty="0"/>
              <a:t> a blocchi.</a:t>
            </a:r>
          </a:p>
          <a:p>
            <a:pPr lvl="1">
              <a:buFont typeface="Arial" charset="0"/>
              <a:buChar char="•"/>
            </a:pPr>
            <a:endParaRPr lang="it-IT" sz="7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22960" y="4785260"/>
            <a:ext cx="7543800" cy="150255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applicazione della seconda al primo </a:t>
            </a:r>
            <a:r>
              <a:rPr lang="it-IT" sz="2000" b="1" dirty="0"/>
              <a:t>facilita l’interazione</a:t>
            </a:r>
            <a:r>
              <a:rPr lang="it-IT" sz="2000" dirty="0"/>
              <a:t> dell’utente (specie se non abituato alle interfacce classiche).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E423904-5B0D-4BD9-B271-FAAC5E33A244}"/>
              </a:ext>
            </a:extLst>
          </p:cNvPr>
          <p:cNvSpPr txBox="1">
            <a:spLocks/>
          </p:cNvSpPr>
          <p:nvPr/>
        </p:nvSpPr>
        <p:spPr>
          <a:xfrm>
            <a:off x="4216400" y="3472856"/>
            <a:ext cx="4150360" cy="1951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tecnologia di </a:t>
            </a:r>
            <a:r>
              <a:rPr lang="it-IT" sz="2000" b="1" dirty="0"/>
              <a:t>realtà virtuale</a:t>
            </a:r>
            <a:r>
              <a:rPr lang="it-IT" sz="2000" dirty="0"/>
              <a:t> consente un’</a:t>
            </a:r>
            <a:r>
              <a:rPr lang="it-IT" sz="2000" b="1" dirty="0"/>
              <a:t>interazione più intuitiva e naturale</a:t>
            </a:r>
            <a:r>
              <a:rPr lang="it-IT" sz="2000" dirty="0"/>
              <a:t> con il calcolatore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74316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Selezionare un attore lo </a:t>
            </a:r>
            <a:r>
              <a:rPr lang="it-IT" sz="2000" b="1" dirty="0"/>
              <a:t>mette in evidenza</a:t>
            </a:r>
            <a:r>
              <a:rPr lang="it-IT" sz="2000" dirty="0"/>
              <a:t> e fa comparire la sua relativa </a:t>
            </a:r>
            <a:r>
              <a:rPr lang="it-IT" sz="2000" b="1" dirty="0"/>
              <a:t>finestra attore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Da qui è possibile visualizzare e modificare manualmente tutti i </a:t>
            </a:r>
            <a:r>
              <a:rPr lang="it-IT" sz="1600" b="1" dirty="0"/>
              <a:t>parametri</a:t>
            </a:r>
            <a:r>
              <a:rPr lang="it-IT" sz="1600" dirty="0"/>
              <a:t> relativi all’attore.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Da qui si accede ai sotto-menù di </a:t>
            </a:r>
            <a:r>
              <a:rPr lang="it-IT" sz="1600" b="1" dirty="0"/>
              <a:t>gestione delle variabili locali</a:t>
            </a:r>
            <a:r>
              <a:rPr lang="it-IT" sz="1600" dirty="0"/>
              <a:t> e di </a:t>
            </a:r>
            <a:r>
              <a:rPr lang="it-IT" sz="1600" b="1" dirty="0"/>
              <a:t>inserimento di elementi di </a:t>
            </a:r>
            <a:r>
              <a:rPr lang="it-IT" sz="1600" b="1" dirty="0" err="1"/>
              <a:t>scripting</a:t>
            </a:r>
            <a:r>
              <a:rPr lang="it-IT" sz="16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A84E6-5435-45B5-914C-21E1CF06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67" y="3711787"/>
            <a:ext cx="3933385" cy="2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6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In una finestra di </a:t>
            </a:r>
            <a:r>
              <a:rPr lang="it-IT" sz="2000" b="1" dirty="0"/>
              <a:t>gestione variabili </a:t>
            </a:r>
            <a:r>
              <a:rPr lang="it-IT" sz="2000" dirty="0"/>
              <a:t>sono elencate tutte le variabili associate ad uno specifico scope.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cambiare </a:t>
            </a:r>
            <a:r>
              <a:rPr lang="it-IT" sz="1600" b="1" dirty="0"/>
              <a:t>nome </a:t>
            </a:r>
            <a:r>
              <a:rPr lang="it-IT" sz="1600" dirty="0"/>
              <a:t>e/o </a:t>
            </a:r>
            <a:r>
              <a:rPr lang="it-IT" sz="1600" b="1" dirty="0"/>
              <a:t>tipo</a:t>
            </a:r>
            <a:r>
              <a:rPr lang="it-IT" sz="1600" dirty="0"/>
              <a:t> della variabile solo se non vi sono attivi </a:t>
            </a:r>
            <a:r>
              <a:rPr lang="it-IT" sz="1600" b="1" dirty="0"/>
              <a:t>riferimenti a quella variabile in nessuno script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cambiare il </a:t>
            </a:r>
            <a:r>
              <a:rPr lang="it-IT" sz="1600" b="1" dirty="0"/>
              <a:t>valore</a:t>
            </a:r>
            <a:r>
              <a:rPr lang="it-IT" sz="1600" dirty="0"/>
              <a:t> della variabile.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aprire una finestra di </a:t>
            </a:r>
            <a:r>
              <a:rPr lang="it-IT" sz="1600" b="1" dirty="0"/>
              <a:t>monitoraggio</a:t>
            </a:r>
            <a:r>
              <a:rPr lang="it-IT" sz="1600" dirty="0"/>
              <a:t> che mostra il valore della variabile.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2416C-A10A-40C5-801E-C837BFF2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73" y="3900919"/>
            <a:ext cx="4501654" cy="167692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BCD0629-7E6C-4055-916A-A81BB206B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Fondamentalmente,</a:t>
            </a:r>
            <a:r>
              <a:rPr kumimoji="0" lang="it-IT" altLang="it-IT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(VI)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60" y="1845734"/>
            <a:ext cx="5094264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</a:t>
            </a:r>
            <a:r>
              <a:rPr lang="it-IT" sz="2000" b="1" dirty="0"/>
              <a:t>finestra di inserimento di elementi di </a:t>
            </a:r>
            <a:r>
              <a:rPr lang="it-IT" sz="2000" b="1" dirty="0" err="1"/>
              <a:t>scripting</a:t>
            </a:r>
            <a:r>
              <a:rPr lang="it-IT" sz="2000" dirty="0"/>
              <a:t> consente di istanziare elementi che </a:t>
            </a:r>
            <a:r>
              <a:rPr lang="it-IT" sz="2000" dirty="0" err="1"/>
              <a:t>verrano</a:t>
            </a:r>
            <a:r>
              <a:rPr lang="it-IT" sz="2000" dirty="0"/>
              <a:t> usati per comporre uno script.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Gli elementi sono </a:t>
            </a:r>
            <a:r>
              <a:rPr lang="it-IT" sz="1600" b="1" dirty="0"/>
              <a:t>suddivisi per categorie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Ogni elemento è riportato con la sua descrizione testuale e con un’icona che ne indica il tipo.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Sotto la voce </a:t>
            </a:r>
            <a:r>
              <a:rPr lang="it-IT" sz="1600" b="1" dirty="0"/>
              <a:t>variabili</a:t>
            </a:r>
            <a:r>
              <a:rPr lang="it-IT" sz="1600" dirty="0"/>
              <a:t> compaiono sia le variabili </a:t>
            </a:r>
            <a:r>
              <a:rPr lang="it-IT" sz="1600" b="1" dirty="0"/>
              <a:t>locali</a:t>
            </a:r>
            <a:r>
              <a:rPr lang="it-IT" sz="1600" dirty="0"/>
              <a:t> all’attore corrente che quelle </a:t>
            </a:r>
            <a:r>
              <a:rPr lang="it-IT" sz="1600" b="1" dirty="0"/>
              <a:t>globali</a:t>
            </a:r>
            <a:r>
              <a:rPr lang="it-IT" sz="16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F4D35-53A0-4B61-876E-ABD9D3391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963" y="1969461"/>
            <a:ext cx="2338797" cy="34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6AE26-C4B7-4337-8801-4C5D483D6BF6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Esempio di creazione di un programma da zero (attore che si sposta, arriva al muro e dice «Hello World»).</a:t>
            </a:r>
          </a:p>
          <a:p>
            <a:pPr lvl="1">
              <a:buFont typeface="Arial" charset="0"/>
              <a:buChar char="•"/>
            </a:pPr>
            <a:r>
              <a:rPr lang="it-IT" sz="2000" dirty="0"/>
              <a:t>Esempio di sfruttamento del sistema di messaggistica per il calcolo del fattoriale (</a:t>
            </a:r>
            <a:r>
              <a:rPr lang="it-IT" sz="2000" dirty="0" err="1"/>
              <a:t>tail</a:t>
            </a:r>
            <a:r>
              <a:rPr lang="it-IT" sz="2000" dirty="0"/>
              <a:t>-ricorsivo: non si supporta il passaggio </a:t>
            </a:r>
            <a:r>
              <a:rPr lang="it-IT" sz="2000"/>
              <a:t>di argomenti).</a:t>
            </a: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it-IT" sz="2000" dirty="0"/>
              <a:t>Attore che segue il controller.</a:t>
            </a:r>
          </a:p>
        </p:txBody>
      </p:sp>
    </p:spTree>
    <p:extLst>
      <p:ext uri="{BB962C8B-B14F-4D97-AF65-F5344CB8AC3E}">
        <p14:creationId xmlns:p14="http://schemas.microsoft.com/office/powerpoint/2010/main" val="945552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38EBC-D3BA-48D9-B4BD-EC5320E199E3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Possibilità di sviluppo ulteriore: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 sistema adeguato di </a:t>
            </a:r>
            <a:r>
              <a:rPr lang="it-IT" sz="1600" b="1" dirty="0"/>
              <a:t>salvataggio e caricamento</a:t>
            </a:r>
            <a:r>
              <a:rPr lang="it-IT" sz="1600" dirty="0"/>
              <a:t>, che enfatizzi la </a:t>
            </a:r>
            <a:r>
              <a:rPr lang="it-IT" sz="1600" b="1" dirty="0"/>
              <a:t>condivisione</a:t>
            </a:r>
            <a:r>
              <a:rPr lang="it-IT" sz="1600" dirty="0"/>
              <a:t> (vedi comunità di </a:t>
            </a:r>
            <a:r>
              <a:rPr lang="it-IT" sz="1600" i="1" dirty="0"/>
              <a:t>Scratch</a:t>
            </a:r>
            <a:r>
              <a:rPr lang="it-IT" sz="1600" dirty="0"/>
              <a:t>).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Introdurre un sistema di definizione di </a:t>
            </a:r>
            <a:r>
              <a:rPr lang="it-IT" sz="1600" b="1" dirty="0"/>
              <a:t>funzioni con argomenti</a:t>
            </a:r>
            <a:r>
              <a:rPr lang="it-IT" sz="1600" dirty="0"/>
              <a:t>, che consentirebbe, tra l’altro, la definizione di funzioni ricorsive non-</a:t>
            </a:r>
            <a:r>
              <a:rPr lang="it-IT" sz="1600" dirty="0" err="1"/>
              <a:t>tail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Espandere la categoria </a:t>
            </a:r>
            <a:r>
              <a:rPr lang="it-IT" sz="1600" b="1" dirty="0"/>
              <a:t>sensori</a:t>
            </a:r>
            <a:r>
              <a:rPr lang="it-IT" sz="1600" dirty="0"/>
              <a:t> introducendo blocchi per l’individuazione di </a:t>
            </a:r>
            <a:r>
              <a:rPr lang="it-IT" sz="1600" b="1" dirty="0"/>
              <a:t>collisioni</a:t>
            </a:r>
            <a:r>
              <a:rPr lang="it-IT" sz="1600" dirty="0"/>
              <a:t> tra gli attori.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Le piattaforme di VR/AR sono correntemente in via di evoluzione: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Effettuare </a:t>
            </a:r>
            <a:r>
              <a:rPr lang="it-IT" sz="1600" dirty="0" err="1"/>
              <a:t>porting</a:t>
            </a:r>
            <a:r>
              <a:rPr lang="it-IT" sz="1600" dirty="0"/>
              <a:t> su piattaforme smartphone-</a:t>
            </a:r>
            <a:r>
              <a:rPr lang="it-IT" sz="1600" dirty="0" err="1"/>
              <a:t>based</a:t>
            </a:r>
            <a:r>
              <a:rPr lang="it-IT" sz="1600" dirty="0"/>
              <a:t>.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Considerare future piattaforme in via di definizione (Windows </a:t>
            </a:r>
            <a:r>
              <a:rPr lang="it-IT" sz="1600" dirty="0" err="1"/>
              <a:t>Holographic</a:t>
            </a:r>
            <a:r>
              <a:rPr lang="it-IT" sz="1600" dirty="0"/>
              <a:t>, Apple </a:t>
            </a:r>
            <a:r>
              <a:rPr lang="it-IT" sz="1600" dirty="0" err="1"/>
              <a:t>ARKit</a:t>
            </a:r>
            <a:r>
              <a:rPr lang="it-IT" sz="1600" dirty="0"/>
              <a:t>, nuovi </a:t>
            </a:r>
            <a:r>
              <a:rPr lang="it-IT" sz="1600" dirty="0" err="1"/>
              <a:t>headset</a:t>
            </a:r>
            <a:r>
              <a:rPr lang="it-IT" sz="1600" dirty="0"/>
              <a:t> </a:t>
            </a:r>
            <a:r>
              <a:rPr lang="it-IT" sz="1600" dirty="0" err="1"/>
              <a:t>standalone</a:t>
            </a:r>
            <a:r>
              <a:rPr lang="it-IT" sz="1600" dirty="0"/>
              <a:t> che compariranno nei prossimi anni).</a:t>
            </a:r>
          </a:p>
        </p:txBody>
      </p:sp>
    </p:spTree>
    <p:extLst>
      <p:ext uri="{BB962C8B-B14F-4D97-AF65-F5344CB8AC3E}">
        <p14:creationId xmlns:p14="http://schemas.microsoft.com/office/powerpoint/2010/main" val="850459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it-IT" sz="2000" dirty="0"/>
              <a:t>Definizione di un linguaggio </a:t>
            </a:r>
            <a:r>
              <a:rPr lang="it-IT" sz="2000" b="1" dirty="0"/>
              <a:t>grafico</a:t>
            </a:r>
            <a:r>
              <a:rPr lang="it-IT" sz="2000" dirty="0"/>
              <a:t> a </a:t>
            </a:r>
            <a:r>
              <a:rPr lang="it-IT" sz="2000" b="1" u="sng" dirty="0"/>
              <a:t>blocchi</a:t>
            </a:r>
            <a:r>
              <a:rPr lang="it-IT" sz="2000" dirty="0"/>
              <a:t> basato sul paradigma di </a:t>
            </a:r>
            <a:r>
              <a:rPr lang="it-IT" sz="2000" b="1" dirty="0"/>
              <a:t>programmazione strutturata</a:t>
            </a:r>
            <a:r>
              <a:rPr lang="it-IT" sz="2000" dirty="0"/>
              <a:t> con le seguenti caratteristiche: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F529E2-29E0-45A6-A2EE-5C0362007B52}"/>
              </a:ext>
            </a:extLst>
          </p:cNvPr>
          <p:cNvSpPr txBox="1">
            <a:spLocks/>
          </p:cNvSpPr>
          <p:nvPr/>
        </p:nvSpPr>
        <p:spPr>
          <a:xfrm>
            <a:off x="819440" y="2472919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Le istruzioni sono rappresentate da </a:t>
            </a:r>
            <a:r>
              <a:rPr lang="it-IT" sz="1600" b="1" dirty="0"/>
              <a:t>elementi componibili </a:t>
            </a:r>
            <a:r>
              <a:rPr lang="it-IT" sz="1600" dirty="0"/>
              <a:t>in script.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Blocchi speciali con </a:t>
            </a:r>
            <a:r>
              <a:rPr lang="it-IT" sz="1600" b="1" dirty="0"/>
              <a:t>forme intuitive</a:t>
            </a:r>
            <a:r>
              <a:rPr lang="it-IT" sz="1600" dirty="0"/>
              <a:t> rappresentano le diverse </a:t>
            </a:r>
            <a:r>
              <a:rPr lang="it-IT" sz="1600" b="1" dirty="0"/>
              <a:t>strutture di controllo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Introduzione di </a:t>
            </a:r>
            <a:r>
              <a:rPr lang="it-IT" sz="1600" b="1" dirty="0"/>
              <a:t>variabili</a:t>
            </a:r>
            <a:r>
              <a:rPr lang="it-IT" sz="1600" dirty="0"/>
              <a:t> ed </a:t>
            </a:r>
            <a:r>
              <a:rPr lang="it-IT" sz="1600" b="1" dirty="0"/>
              <a:t>espressioni</a:t>
            </a:r>
            <a:r>
              <a:rPr lang="it-IT" sz="1600" dirty="0"/>
              <a:t> di diversi tipi.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Implementazione un </a:t>
            </a:r>
            <a:r>
              <a:rPr lang="it-IT" sz="1600" b="1" dirty="0"/>
              <a:t>sistema di trasmissione di messaggi</a:t>
            </a:r>
            <a:r>
              <a:rPr lang="it-IT" sz="1600" dirty="0"/>
              <a:t> per consentire ad una istruzione l’innesco di altri script.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Possibilità (limitata) di fornire </a:t>
            </a:r>
            <a:r>
              <a:rPr lang="it-IT" sz="1600" b="1" dirty="0"/>
              <a:t>input</a:t>
            </a:r>
            <a:r>
              <a:rPr lang="it-IT" sz="1600" dirty="0"/>
              <a:t> attraverso i controller VR.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034543-9491-44D3-97B3-A015EEF9CFC7}"/>
              </a:ext>
            </a:extLst>
          </p:cNvPr>
          <p:cNvSpPr txBox="1">
            <a:spLocks/>
          </p:cNvSpPr>
          <p:nvPr/>
        </p:nvSpPr>
        <p:spPr>
          <a:xfrm>
            <a:off x="826478" y="4162215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Realizzazione di un </a:t>
            </a:r>
            <a:r>
              <a:rPr lang="it-IT" sz="2000" b="1" dirty="0"/>
              <a:t>ambiente di sviluppo</a:t>
            </a:r>
            <a:r>
              <a:rPr lang="it-IT" sz="2000" dirty="0"/>
              <a:t>, detto </a:t>
            </a:r>
            <a:r>
              <a:rPr lang="it-IT" sz="2000" i="1" dirty="0"/>
              <a:t>Playground</a:t>
            </a:r>
            <a:r>
              <a:rPr lang="it-IT" sz="2000" dirty="0"/>
              <a:t>, in cui l’utente può: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Costruire </a:t>
            </a:r>
            <a:r>
              <a:rPr lang="it-IT" sz="1600" b="1" dirty="0"/>
              <a:t>script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Metterli in esecuzione ed osservare i loro effetti su </a:t>
            </a:r>
            <a:r>
              <a:rPr lang="it-IT" sz="1600" b="1" dirty="0"/>
              <a:t>elementi grafici</a:t>
            </a:r>
            <a:r>
              <a:rPr lang="it-IT" sz="1600" dirty="0"/>
              <a:t>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89202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5595426" cy="4023360"/>
          </a:xfrm>
        </p:spPr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it-IT" sz="2000" b="1" dirty="0"/>
              <a:t>Playground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Scena</a:t>
            </a:r>
            <a:r>
              <a:rPr lang="it-IT" sz="1600" dirty="0"/>
              <a:t>: uno sfondo statico</a:t>
            </a:r>
            <a:endParaRPr lang="it-IT" sz="1600" b="1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Attori</a:t>
            </a:r>
            <a:r>
              <a:rPr lang="it-IT" sz="1600" dirty="0"/>
              <a:t>: entità che si muovono sulla scena.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Archivio di suoni </a:t>
            </a:r>
            <a:r>
              <a:rPr lang="it-IT" sz="1600" dirty="0"/>
              <a:t>e </a:t>
            </a:r>
            <a:r>
              <a:rPr lang="it-IT" sz="1600" b="1" dirty="0"/>
              <a:t>modelli</a:t>
            </a:r>
            <a:r>
              <a:rPr lang="it-IT" sz="1600" dirty="0"/>
              <a:t>: rispettivamente effetti sonori e modelli tridimensionali che possiamo associare agli attori.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Controlli</a:t>
            </a:r>
            <a:r>
              <a:rPr lang="it-IT" sz="1600" dirty="0"/>
              <a:t> per passare dalla modalità di realizzazione degli script (</a:t>
            </a:r>
            <a:r>
              <a:rPr lang="it-IT" sz="1600" b="1" dirty="0" err="1"/>
              <a:t>Edit</a:t>
            </a:r>
            <a:r>
              <a:rPr lang="it-IT" sz="1600" b="1" dirty="0"/>
              <a:t> mode</a:t>
            </a:r>
            <a:r>
              <a:rPr lang="it-IT" sz="1600" dirty="0"/>
              <a:t>) a quella di esecuzione (</a:t>
            </a:r>
            <a:r>
              <a:rPr lang="it-IT" sz="1600" b="1" dirty="0"/>
              <a:t>Play mode</a:t>
            </a:r>
            <a:r>
              <a:rPr lang="it-IT" sz="1600" dirty="0"/>
              <a:t>) e viceversa.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4FC69-6F3D-4C14-B9CF-119C0C73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90" y="1845734"/>
            <a:ext cx="2051968" cy="2245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8165CF-4CF0-4A70-9E1C-8B856A512ACD}"/>
              </a:ext>
            </a:extLst>
          </p:cNvPr>
          <p:cNvSpPr txBox="1">
            <a:spLocks/>
          </p:cNvSpPr>
          <p:nvPr/>
        </p:nvSpPr>
        <p:spPr>
          <a:xfrm>
            <a:off x="822960" y="4090970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Ad ogni </a:t>
            </a:r>
            <a:r>
              <a:rPr lang="it-IT" sz="2000" b="1" dirty="0"/>
              <a:t>Attore</a:t>
            </a:r>
            <a:r>
              <a:rPr lang="it-IT" sz="2000" dirty="0"/>
              <a:t> sono associati</a:t>
            </a:r>
            <a:endParaRPr lang="it-IT" sz="2000" b="1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Una </a:t>
            </a:r>
            <a:r>
              <a:rPr lang="it-IT" sz="1600" b="1" dirty="0"/>
              <a:t>posizione</a:t>
            </a:r>
            <a:r>
              <a:rPr lang="it-IT" sz="1600" dirty="0"/>
              <a:t>, una </a:t>
            </a:r>
            <a:r>
              <a:rPr lang="it-IT" sz="1600" b="1" dirty="0"/>
              <a:t>rotazione</a:t>
            </a:r>
            <a:r>
              <a:rPr lang="it-IT" sz="1600" dirty="0"/>
              <a:t>, un </a:t>
            </a:r>
            <a:r>
              <a:rPr lang="it-IT" sz="1600" b="1" dirty="0"/>
              <a:t>coefficiente di scala</a:t>
            </a:r>
            <a:r>
              <a:rPr lang="it-IT" sz="1600" dirty="0"/>
              <a:t> e un valore di </a:t>
            </a:r>
            <a:r>
              <a:rPr lang="it-IT" sz="1600" b="1" dirty="0"/>
              <a:t>volume sonoro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Script</a:t>
            </a:r>
            <a:r>
              <a:rPr lang="it-IT" sz="1600" dirty="0"/>
              <a:t>: programmi realizzabili con l’apposita interfaccia.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</a:t>
            </a:r>
            <a:r>
              <a:rPr lang="it-IT" sz="1600" b="1" dirty="0"/>
              <a:t> modello</a:t>
            </a:r>
            <a:r>
              <a:rPr lang="it-IT" sz="1600" dirty="0"/>
              <a:t> tridimensionale che lo rappresenta.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 </a:t>
            </a:r>
            <a:r>
              <a:rPr lang="it-IT" sz="1600" b="1" dirty="0"/>
              <a:t>messaggio</a:t>
            </a:r>
            <a:r>
              <a:rPr lang="it-IT" sz="1600" dirty="0"/>
              <a:t> che può essere usato per fare output.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3793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22013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b="1" dirty="0"/>
              <a:t>Blocchi semplici</a:t>
            </a:r>
            <a:r>
              <a:rPr lang="it-IT" sz="1600" dirty="0"/>
              <a:t>, che contengono una sola istruzione.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Blocchi di controllo</a:t>
            </a:r>
            <a:r>
              <a:rPr lang="it-IT" sz="1600" dirty="0"/>
              <a:t>, usati per le strutture di controllo (</a:t>
            </a:r>
            <a:r>
              <a:rPr lang="it-IT" sz="1600" i="1" dirty="0" err="1"/>
              <a:t>if</a:t>
            </a:r>
            <a:r>
              <a:rPr lang="it-IT" sz="1600" i="1" dirty="0"/>
              <a:t>, </a:t>
            </a:r>
            <a:r>
              <a:rPr lang="it-IT" sz="1600" i="1" dirty="0" err="1"/>
              <a:t>while</a:t>
            </a:r>
            <a:r>
              <a:rPr lang="it-IT" sz="1600" i="1" dirty="0"/>
              <a:t>, …</a:t>
            </a:r>
            <a:r>
              <a:rPr lang="it-IT" sz="1600" dirty="0"/>
              <a:t>). Presentano una </a:t>
            </a:r>
            <a:r>
              <a:rPr lang="it-IT" sz="1600" i="1" dirty="0"/>
              <a:t>bocca</a:t>
            </a:r>
            <a:r>
              <a:rPr lang="it-IT" sz="1600" dirty="0"/>
              <a:t> in cui è possibile inserire una sequenza di blocchi aggiuntiva.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Sintassi (I)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Gli </a:t>
            </a:r>
            <a:r>
              <a:rPr lang="it-IT" sz="2000" b="1" dirty="0"/>
              <a:t>script</a:t>
            </a:r>
            <a:r>
              <a:rPr lang="it-IT" sz="2000" dirty="0"/>
              <a:t> sono composti dagli elementi seguenti: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1CB8C-271D-42F3-B6A0-E4F5200B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15" y="2842114"/>
            <a:ext cx="3004287" cy="496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EAB2D9-0C4A-45AB-8C15-6CD1C21B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075" y="4556352"/>
            <a:ext cx="987566" cy="115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13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8" y="2196300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b="1" dirty="0"/>
              <a:t>Blocchi di controllo doppi</a:t>
            </a:r>
            <a:r>
              <a:rPr lang="it-IT" sz="1600" dirty="0"/>
              <a:t>, usati per la struttura di controllo </a:t>
            </a:r>
            <a:r>
              <a:rPr lang="it-IT" sz="1600" dirty="0" err="1"/>
              <a:t>if</a:t>
            </a:r>
            <a:r>
              <a:rPr lang="it-IT" sz="1600" dirty="0"/>
              <a:t>/else. Presentano due </a:t>
            </a:r>
            <a:r>
              <a:rPr lang="it-IT" sz="1600" i="1" dirty="0"/>
              <a:t>bocche</a:t>
            </a:r>
            <a:r>
              <a:rPr lang="it-IT" sz="1600" dirty="0"/>
              <a:t> per l’inserimento di sequenze di blocchi aggiuntive.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b="1" dirty="0"/>
          </a:p>
          <a:p>
            <a:pPr lvl="2">
              <a:buFont typeface="Arial" charset="0"/>
              <a:buChar char="•"/>
            </a:pPr>
            <a:endParaRPr lang="it-IT" sz="1600" b="1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Cappelli</a:t>
            </a:r>
            <a:r>
              <a:rPr lang="it-IT" sz="1600" dirty="0"/>
              <a:t>, elementi che aprono gli script e ne contengono la condizione di esecuzione.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Sintassi (II)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Gli </a:t>
            </a:r>
            <a:r>
              <a:rPr lang="it-IT" sz="2000" b="1" dirty="0"/>
              <a:t>script</a:t>
            </a:r>
            <a:r>
              <a:rPr lang="it-IT" sz="2000" dirty="0"/>
              <a:t> sono composti dagli elementi seguenti: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61DD8-9274-4BCC-A359-3B073076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095" y="5342651"/>
            <a:ext cx="1401523" cy="700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85FF8-4D70-4F55-98D0-C7E2EF95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349" y="2819146"/>
            <a:ext cx="1013017" cy="18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8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24680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Un operando è una </a:t>
            </a:r>
            <a:r>
              <a:rPr lang="it-IT" sz="1600" b="1" dirty="0"/>
              <a:t>variabile</a:t>
            </a:r>
            <a:r>
              <a:rPr lang="it-IT" sz="1600" dirty="0"/>
              <a:t> o una </a:t>
            </a:r>
            <a:r>
              <a:rPr lang="it-IT" sz="1600" b="1" dirty="0"/>
              <a:t>espressione</a:t>
            </a:r>
            <a:r>
              <a:rPr lang="it-IT" sz="1600" dirty="0"/>
              <a:t> di altri operandi. Entrambi questi elementi sono rappresentati con opportuni elementi di </a:t>
            </a:r>
            <a:r>
              <a:rPr lang="it-IT" sz="1600" dirty="0" err="1"/>
              <a:t>scripting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Un operando è sempre associato ad un </a:t>
            </a:r>
            <a:r>
              <a:rPr lang="it-IT" sz="1600" b="1" dirty="0"/>
              <a:t>tipo </a:t>
            </a:r>
            <a:r>
              <a:rPr lang="it-IT" sz="1600" dirty="0"/>
              <a:t>tra </a:t>
            </a:r>
            <a:r>
              <a:rPr lang="it-IT" sz="1600" b="1" dirty="0"/>
              <a:t>stringa</a:t>
            </a:r>
            <a:r>
              <a:rPr lang="it-IT" sz="1600" dirty="0"/>
              <a:t>, </a:t>
            </a:r>
            <a:r>
              <a:rPr lang="it-IT" sz="1600" b="1" dirty="0"/>
              <a:t>numero</a:t>
            </a:r>
            <a:r>
              <a:rPr lang="it-IT" sz="1600" dirty="0"/>
              <a:t> e </a:t>
            </a:r>
            <a:r>
              <a:rPr lang="it-IT" sz="1600" b="1" dirty="0"/>
              <a:t>booleano</a:t>
            </a:r>
            <a:r>
              <a:rPr lang="it-IT" sz="1600" dirty="0"/>
              <a:t>. In una casella in cui si richiede un operando di tipo stringa, è possibile usare anche operandi di tipo numero e booleano.</a:t>
            </a:r>
            <a:br>
              <a:rPr lang="it-IT" sz="1600" dirty="0"/>
            </a:br>
            <a:r>
              <a:rPr lang="it-IT" sz="1600" dirty="0"/>
              <a:t>Caselle ed elementi di </a:t>
            </a:r>
            <a:r>
              <a:rPr lang="it-IT" sz="1600" dirty="0" err="1"/>
              <a:t>scripting</a:t>
            </a:r>
            <a:r>
              <a:rPr lang="it-IT" sz="1600" dirty="0"/>
              <a:t> di tipo diverso sono riconoscibili dalla loro </a:t>
            </a:r>
            <a:r>
              <a:rPr lang="it-IT" sz="1600" b="1" dirty="0"/>
              <a:t>forma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Sintassi</a:t>
            </a:r>
            <a:r>
              <a:rPr lang="en-US" dirty="0"/>
              <a:t> (III)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Alcuni blocchi presentano </a:t>
            </a:r>
            <a:r>
              <a:rPr lang="it-IT" sz="2000" b="1" dirty="0"/>
              <a:t>caselle</a:t>
            </a:r>
            <a:r>
              <a:rPr lang="it-IT" sz="2000" dirty="0"/>
              <a:t> in cui possono essere inseriti </a:t>
            </a:r>
            <a:r>
              <a:rPr lang="it-IT" sz="2000" b="1" dirty="0"/>
              <a:t>operandi</a:t>
            </a:r>
            <a:r>
              <a:rPr lang="it-IT" sz="2000" dirty="0"/>
              <a:t>.</a:t>
            </a: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858C8-CCFD-45A5-B7B4-E10FE11C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516" y="5034476"/>
            <a:ext cx="2552086" cy="556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2E0B30-0345-4BA7-8733-F3C89055D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244" y="3117624"/>
            <a:ext cx="1439878" cy="556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27989-E2DB-4B99-9EFB-950ED9DAD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816" y="3117624"/>
            <a:ext cx="1059188" cy="5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2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Sintassi</a:t>
            </a:r>
            <a:r>
              <a:rPr lang="en-US" dirty="0"/>
              <a:t> (IV)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Alcuni blocchi presentano </a:t>
            </a:r>
            <a:r>
              <a:rPr lang="it-IT" sz="2000" b="1" dirty="0"/>
              <a:t>opzioni</a:t>
            </a:r>
            <a:r>
              <a:rPr lang="it-IT" sz="2000" dirty="0"/>
              <a:t>: caselle con menù a tendina per la selezione di un valore in un elenco prestabilito.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it-IT" sz="2000" dirty="0"/>
              <a:t>Le </a:t>
            </a:r>
            <a:r>
              <a:rPr lang="it-IT" sz="2000" b="1" dirty="0"/>
              <a:t>variabili</a:t>
            </a:r>
            <a:r>
              <a:rPr lang="it-IT" sz="2000" dirty="0"/>
              <a:t> si definiscono con i controlli dell’ambiente di programmazione (separatamente rispetto agli script), ma sono disponibili istruzioni per </a:t>
            </a:r>
            <a:r>
              <a:rPr lang="it-IT" sz="2000" b="1" dirty="0"/>
              <a:t>assegnare loro valori diversi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5BB8A-B15B-4C12-B9AC-7649B0BD0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329" y="2561786"/>
            <a:ext cx="2295059" cy="1169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35BB8A-B15B-4C12-B9AC-7649B0BD0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50" y="4872569"/>
            <a:ext cx="3696216" cy="137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6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Semantica</a:t>
            </a:r>
            <a:r>
              <a:rPr lang="en-US" dirty="0"/>
              <a:t> (I)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Ciascun </a:t>
            </a:r>
            <a:r>
              <a:rPr lang="it-IT" sz="2000" b="1" dirty="0"/>
              <a:t>attore</a:t>
            </a:r>
            <a:r>
              <a:rPr lang="it-IT" sz="2000" dirty="0"/>
              <a:t> definisce </a:t>
            </a:r>
            <a:r>
              <a:rPr lang="it-IT" sz="2000" b="1" dirty="0"/>
              <a:t>variabili locali</a:t>
            </a:r>
            <a:r>
              <a:rPr lang="it-IT" sz="2000" dirty="0"/>
              <a:t> su cui ha visibilità esclusiva.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it-IT" sz="2000" dirty="0"/>
              <a:t>Sono definibili </a:t>
            </a:r>
            <a:r>
              <a:rPr lang="it-IT" sz="2000" b="1" dirty="0"/>
              <a:t>variabili globali</a:t>
            </a:r>
            <a:r>
              <a:rPr lang="it-IT" sz="2000" dirty="0"/>
              <a:t> che risultano visibili per qualsiasi attore.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79" y="2222500"/>
            <a:ext cx="875241" cy="875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97" y="4901473"/>
            <a:ext cx="1021399" cy="1117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724676" y="2202920"/>
            <a:ext cx="3892023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/>
          <p:cNvSpPr txBox="1"/>
          <p:nvPr/>
        </p:nvSpPr>
        <p:spPr>
          <a:xfrm>
            <a:off x="3794379" y="233695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94859" y="265565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8813" y="2332297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79" y="3225694"/>
            <a:ext cx="875241" cy="87524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724676" y="3206114"/>
            <a:ext cx="3892023" cy="9144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/>
          <p:cNvSpPr txBox="1"/>
          <p:nvPr/>
        </p:nvSpPr>
        <p:spPr>
          <a:xfrm>
            <a:off x="3794379" y="3340148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94859" y="3658848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8813" y="3335491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27" y="4721775"/>
            <a:ext cx="723340" cy="7233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82" y="5282211"/>
            <a:ext cx="723340" cy="7233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77" y="4721775"/>
            <a:ext cx="723340" cy="72334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724676" y="4695327"/>
            <a:ext cx="3892023" cy="1484272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extBox 22"/>
          <p:cNvSpPr txBox="1"/>
          <p:nvPr/>
        </p:nvSpPr>
        <p:spPr>
          <a:xfrm>
            <a:off x="3794379" y="4825643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68776" y="518818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48618" y="5565705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VARG3</a:t>
            </a:r>
          </a:p>
        </p:txBody>
      </p:sp>
    </p:spTree>
    <p:extLst>
      <p:ext uri="{BB962C8B-B14F-4D97-AF65-F5344CB8AC3E}">
        <p14:creationId xmlns:p14="http://schemas.microsoft.com/office/powerpoint/2010/main" val="1083294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2" grpId="0" animBg="1"/>
      <p:bldP spid="13" grpId="0"/>
      <p:bldP spid="14" grpId="0"/>
      <p:bldP spid="15" grpId="0"/>
      <p:bldP spid="22" grpId="0" animBg="1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415</TotalTime>
  <Words>1363</Words>
  <Application>Microsoft Office PowerPoint</Application>
  <PresentationFormat>On-screen Show (4:3)</PresentationFormat>
  <Paragraphs>193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Open Sans</vt:lpstr>
      <vt:lpstr>Retrospect</vt:lpstr>
      <vt:lpstr>ScARtch</vt:lpstr>
      <vt:lpstr>Finalità</vt:lpstr>
      <vt:lpstr>Obiettivi</vt:lpstr>
      <vt:lpstr>Overview</vt:lpstr>
      <vt:lpstr>Sintassi (I)</vt:lpstr>
      <vt:lpstr>Sintassi (II)</vt:lpstr>
      <vt:lpstr>Sintassi (III)</vt:lpstr>
      <vt:lpstr>Sintassi (IV)</vt:lpstr>
      <vt:lpstr>Semantica (I)</vt:lpstr>
      <vt:lpstr>Semantica (II)</vt:lpstr>
      <vt:lpstr>Grammatica visuale (I)</vt:lpstr>
      <vt:lpstr>Grammatica visuale (II)</vt:lpstr>
      <vt:lpstr>Grammatica visuale (III)</vt:lpstr>
      <vt:lpstr>Motore di Valutazione (I)</vt:lpstr>
      <vt:lpstr>Motore di Valutazione (II)</vt:lpstr>
      <vt:lpstr>Architettura dell’ambiente</vt:lpstr>
      <vt:lpstr>Interfaccia (I)</vt:lpstr>
      <vt:lpstr>Interfaccia (II)</vt:lpstr>
      <vt:lpstr>Interfaccia (III)</vt:lpstr>
      <vt:lpstr>Interfaccia (IV)</vt:lpstr>
      <vt:lpstr>Interfaccia (V)</vt:lpstr>
      <vt:lpstr>Interfaccia (VI)</vt:lpstr>
      <vt:lpstr>Demo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Scartch</dc:title>
  <dc:creator>Matteo Boschini</dc:creator>
  <cp:lastModifiedBy>Matteo Boschini</cp:lastModifiedBy>
  <cp:revision>86</cp:revision>
  <dcterms:created xsi:type="dcterms:W3CDTF">2017-09-07T14:14:41Z</dcterms:created>
  <dcterms:modified xsi:type="dcterms:W3CDTF">2017-09-09T09:05:17Z</dcterms:modified>
</cp:coreProperties>
</file>