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7" r:id="rId2"/>
    <p:sldId id="259" r:id="rId3"/>
    <p:sldId id="269" r:id="rId4"/>
    <p:sldId id="270" r:id="rId5"/>
    <p:sldId id="262" r:id="rId6"/>
    <p:sldId id="273" r:id="rId7"/>
    <p:sldId id="271" r:id="rId8"/>
    <p:sldId id="274" r:id="rId9"/>
    <p:sldId id="272" r:id="rId10"/>
    <p:sldId id="275" r:id="rId11"/>
    <p:sldId id="263" r:id="rId12"/>
    <p:sldId id="276" r:id="rId13"/>
    <p:sldId id="277" r:id="rId14"/>
    <p:sldId id="278" r:id="rId15"/>
    <p:sldId id="264" r:id="rId16"/>
    <p:sldId id="265" r:id="rId17"/>
    <p:sldId id="266" r:id="rId18"/>
    <p:sldId id="280" r:id="rId19"/>
    <p:sldId id="281" r:id="rId20"/>
    <p:sldId id="282" r:id="rId21"/>
    <p:sldId id="284" r:id="rId22"/>
    <p:sldId id="283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1" autoAdjust="0"/>
    <p:restoredTop sz="94687"/>
  </p:normalViewPr>
  <p:slideViewPr>
    <p:cSldViewPr snapToGrid="0" snapToObjects="1">
      <p:cViewPr varScale="1">
        <p:scale>
          <a:sx n="110" d="100"/>
          <a:sy n="110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84AA-5D7F-044C-A2CA-A90C4BB986C9}" type="datetimeFigureOut">
              <a:rPr lang="it-IT" smtClean="0"/>
              <a:t>05/04/2018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4FF6F-4C3B-094D-8C90-2D25E56D1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40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CE6F29-DBF2-C24A-928C-69596927030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CE6F29-DBF2-C24A-928C-69596927030A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tiff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MaterialePresentazione/Model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MaterialePresentazione/View.pdf" TargetMode="External"/><Relationship Id="rId5" Type="http://schemas.openxmlformats.org/officeDocument/2006/relationships/hyperlink" Target="MaterialePresentazione/Controller.pdf" TargetMode="External"/><Relationship Id="rId4" Type="http://schemas.openxmlformats.org/officeDocument/2006/relationships/hyperlink" Target="MaterialePresentazione/Scripting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6319" y="195484"/>
            <a:ext cx="5981125" cy="4150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175000"/>
            <a:ext cx="7543800" cy="1150112"/>
          </a:xfrm>
        </p:spPr>
        <p:txBody>
          <a:bodyPr/>
          <a:lstStyle/>
          <a:p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ScARtch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augmented-reality VISUAL environment for PROGRAMMING BEGINNERS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8471" y="572913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Matteo Boschini</a:t>
            </a:r>
          </a:p>
        </p:txBody>
      </p:sp>
    </p:spTree>
    <p:extLst>
      <p:ext uri="{BB962C8B-B14F-4D97-AF65-F5344CB8AC3E}">
        <p14:creationId xmlns:p14="http://schemas.microsoft.com/office/powerpoint/2010/main" val="91917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000" dirty="0"/>
              <a:t>An actor can </a:t>
            </a:r>
            <a:r>
              <a:rPr lang="en-US" sz="2000" b="1" dirty="0"/>
              <a:t>broadcast a message </a:t>
            </a:r>
            <a:r>
              <a:rPr lang="en-US" sz="2000" dirty="0"/>
              <a:t>that contains a string, triggering the execution of scripts that begin with the </a:t>
            </a:r>
            <a:r>
              <a:rPr lang="en-US" sz="2000" b="1" dirty="0"/>
              <a:t>appropriate receiving hat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en-US" sz="1600" dirty="0"/>
              <a:t>You can take advantage of this mechanism for simulating function calls (without explicit arguments)</a:t>
            </a:r>
            <a:r>
              <a:rPr lang="it-IT" sz="16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16" y="3096064"/>
            <a:ext cx="1409585" cy="1409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40" y="3002867"/>
            <a:ext cx="723340" cy="562670"/>
          </a:xfrm>
          <a:prstGeom prst="rect">
            <a:avLst/>
          </a:prstGeom>
        </p:spPr>
      </p:pic>
      <p:sp>
        <p:nvSpPr>
          <p:cNvPr id="6" name="Lightning Bolt 5"/>
          <p:cNvSpPr/>
          <p:nvPr/>
        </p:nvSpPr>
        <p:spPr>
          <a:xfrm rot="637100">
            <a:off x="5500989" y="2866930"/>
            <a:ext cx="469029" cy="469029"/>
          </a:xfrm>
          <a:prstGeom prst="lightningBol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17" y="3152621"/>
            <a:ext cx="1409585" cy="1409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878" y="3002867"/>
            <a:ext cx="680677" cy="680677"/>
          </a:xfrm>
          <a:prstGeom prst="rect">
            <a:avLst/>
          </a:prstGeom>
        </p:spPr>
      </p:pic>
      <p:sp>
        <p:nvSpPr>
          <p:cNvPr id="12" name="Circular Arrow 11"/>
          <p:cNvSpPr/>
          <p:nvPr/>
        </p:nvSpPr>
        <p:spPr>
          <a:xfrm rot="19027326">
            <a:off x="3393943" y="2904092"/>
            <a:ext cx="1906641" cy="19066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393371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67" y="4824462"/>
            <a:ext cx="1409585" cy="1409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028" y="4674708"/>
            <a:ext cx="680677" cy="680677"/>
          </a:xfrm>
          <a:prstGeom prst="rect">
            <a:avLst/>
          </a:prstGeom>
        </p:spPr>
      </p:pic>
      <p:sp>
        <p:nvSpPr>
          <p:cNvPr id="15" name="Circular Arrow 14"/>
          <p:cNvSpPr/>
          <p:nvPr/>
        </p:nvSpPr>
        <p:spPr>
          <a:xfrm rot="7871884">
            <a:off x="4387030" y="4618916"/>
            <a:ext cx="1242971" cy="13717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642470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1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38781" y="409217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Grammar (I)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57" y="3000346"/>
            <a:ext cx="1550544" cy="12061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60" y="3436080"/>
            <a:ext cx="91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chemeClr val="bg1"/>
                </a:solidFill>
              </a:rPr>
              <a:t>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2460" y="3436079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7060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73" y="2661638"/>
            <a:ext cx="1550544" cy="7744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6065" y="272912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Cappello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9378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78" y="393290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4581" y="409217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55249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6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64319" y="396009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Grammar (II)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2598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4916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16" y="380082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50119" y="396009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60" y="331376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7" y="3154492"/>
            <a:ext cx="1550544" cy="8056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37260" y="3313762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6965" y="2840045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3249211" y="2948666"/>
            <a:ext cx="1533549" cy="37815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72765" y="2865446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9209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12616" y="326555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774862" y="3374177"/>
            <a:ext cx="1533549" cy="37815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8416" y="3290957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785622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33945" y="3260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/>
              <a:t>ε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30108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24" grpId="0"/>
      <p:bldP spid="26" grpId="0"/>
      <p:bldP spid="30" grpId="0"/>
      <p:bldP spid="32" grpId="0"/>
      <p:bldP spid="34" grpId="0"/>
      <p:bldP spid="36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09323" y="233267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Grammar (III)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905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199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20" y="2173403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95123" y="2332673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39962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50" y="2453441"/>
            <a:ext cx="2245268" cy="37121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169851" y="2370317"/>
            <a:ext cx="189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>
                <a:solidFill>
                  <a:schemeClr val="bg1"/>
                </a:solidFill>
              </a:rPr>
              <a:t>Blocco Semplice</a:t>
            </a:r>
            <a:endParaRPr lang="it-IT" sz="2000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609163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235" y="2362993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652481" y="2471614"/>
            <a:ext cx="1533549" cy="3781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76035" y="2388394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87" y="2241180"/>
            <a:ext cx="682063" cy="7957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39962" y="3024728"/>
            <a:ext cx="1246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Cnt Block.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544461" y="3852717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62921" y="386339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5588" y="40309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18" y="3704127"/>
            <a:ext cx="1550544" cy="80560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448721" y="386339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8" y="3931946"/>
            <a:ext cx="699637" cy="12815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04313" y="5233045"/>
            <a:ext cx="1246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Double
Cnt Block.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58779" y="468855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21446" y="45474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76" y="4529288"/>
            <a:ext cx="1550544" cy="80560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44579" y="468855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22256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36" grpId="0"/>
      <p:bldP spid="20" grpId="0"/>
      <p:bldP spid="22" grpId="0"/>
      <p:bldP spid="27" grpId="0"/>
      <p:bldP spid="29" grpId="0"/>
      <p:bldP spid="39" grpId="0"/>
      <p:bldP spid="41" grpId="0"/>
      <p:bldP spid="45" grpId="0"/>
      <p:bldP spid="46" grpId="0"/>
      <p:bldP spid="47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(I)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16171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000" dirty="0"/>
              <a:t>In Play Mode, under certain conditions (e.g. hat), an </a:t>
            </a:r>
            <a:r>
              <a:rPr lang="en-US" sz="2000" b="1" dirty="0"/>
              <a:t>execution flow</a:t>
            </a:r>
            <a:r>
              <a:rPr lang="en-US" sz="2000" dirty="0"/>
              <a:t> is generated, which contains a </a:t>
            </a:r>
            <a:r>
              <a:rPr lang="en-US" sz="2000" b="1" dirty="0"/>
              <a:t>pointer</a:t>
            </a:r>
            <a:r>
              <a:rPr lang="en-US" sz="2000" dirty="0"/>
              <a:t> to the current block</a:t>
            </a:r>
            <a:r>
              <a:rPr lang="it-IT" sz="2000" dirty="0"/>
              <a:t>.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The block contains in its class the logic for </a:t>
            </a:r>
            <a:r>
              <a:rPr lang="en-US" sz="2000" b="1" dirty="0"/>
              <a:t>evaluating</a:t>
            </a:r>
            <a:r>
              <a:rPr lang="en-US" sz="2000" dirty="0"/>
              <a:t> and </a:t>
            </a:r>
            <a:r>
              <a:rPr lang="en-US" sz="2000" b="1" dirty="0"/>
              <a:t>updating</a:t>
            </a:r>
            <a:r>
              <a:rPr lang="en-US" sz="2000" dirty="0"/>
              <a:t> the flow with the next block</a:t>
            </a:r>
            <a:r>
              <a:rPr lang="it-IT" sz="2000" dirty="0"/>
              <a:t>.</a:t>
            </a:r>
            <a:endParaRPr lang="it-IT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21" y="3946285"/>
            <a:ext cx="1619850" cy="12600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80" y="4429166"/>
            <a:ext cx="1533549" cy="3781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80" y="3690679"/>
            <a:ext cx="1059042" cy="5289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9" y="4075001"/>
            <a:ext cx="1533549" cy="3781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8" y="4768980"/>
            <a:ext cx="1533549" cy="3781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7" y="4989927"/>
            <a:ext cx="1533549" cy="3781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6" y="5204282"/>
            <a:ext cx="1533549" cy="37815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7132" y="4356022"/>
            <a:ext cx="1183874" cy="440575"/>
          </a:xfrm>
          <a:prstGeom prst="rightArrow">
            <a:avLst>
              <a:gd name="adj1" fmla="val 50000"/>
              <a:gd name="adj2" fmla="val 84530"/>
            </a:avLst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3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(II)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1" y="2420541"/>
            <a:ext cx="2746883" cy="2362703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000" dirty="0"/>
              <a:t>The script evaluation engine executes the instructions </a:t>
            </a:r>
            <a:r>
              <a:rPr lang="en-US" sz="2000" b="1" dirty="0"/>
              <a:t>sequentially and with Time-Division</a:t>
            </a:r>
            <a:r>
              <a:rPr lang="en-US" sz="2000" dirty="0"/>
              <a:t>. Instructions are kept in a </a:t>
            </a:r>
            <a:r>
              <a:rPr lang="en-US" sz="2000" b="1" dirty="0"/>
              <a:t>queue of execution flows</a:t>
            </a:r>
            <a:r>
              <a:rPr lang="it-IT" sz="2000" dirty="0"/>
              <a:t>.</a:t>
            </a:r>
            <a:endParaRPr lang="it-IT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59" y="2733212"/>
            <a:ext cx="5269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first statement of the flow</a:t>
            </a:r>
            <a:r>
              <a:rPr lang="en-US" sz="1600" dirty="0"/>
              <a:t> stream is executed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en-US" sz="1600" dirty="0"/>
              <a:t>Upon completion, if the flow </a:t>
            </a:r>
            <a:r>
              <a:rPr lang="en-US" sz="1600" b="1" dirty="0"/>
              <a:t>still contains instructions</a:t>
            </a:r>
            <a:r>
              <a:rPr lang="en-US" sz="1600" dirty="0"/>
              <a:t>, it is inserted in the </a:t>
            </a:r>
            <a:r>
              <a:rPr lang="en-US" sz="1600" b="1" dirty="0"/>
              <a:t>back of the queue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en-US" sz="1600" dirty="0"/>
              <a:t>After a "didactic" waiting time, the first instruction of the following flow is executed</a:t>
            </a:r>
            <a:r>
              <a:rPr lang="it-IT" sz="16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50" y="5618417"/>
            <a:ext cx="624524" cy="485804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15" y="4615449"/>
            <a:ext cx="624524" cy="485804"/>
          </a:xfrm>
          <a:prstGeom prst="rect">
            <a:avLst/>
          </a:prstGeom>
        </p:spPr>
      </p:pic>
      <p:sp>
        <p:nvSpPr>
          <p:cNvPr id="13" name="Circular Arrow 12"/>
          <p:cNvSpPr/>
          <p:nvPr/>
        </p:nvSpPr>
        <p:spPr>
          <a:xfrm rot="12868520">
            <a:off x="6204618" y="4679422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751100" y="3940666"/>
            <a:ext cx="273610" cy="694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889660" y="3976121"/>
            <a:ext cx="113945" cy="3073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05533" y="3851180"/>
            <a:ext cx="205327" cy="205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00" y="549649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22" y="540505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26" name="Circular Arrow 25"/>
          <p:cNvSpPr/>
          <p:nvPr/>
        </p:nvSpPr>
        <p:spPr>
          <a:xfrm rot="1070532">
            <a:off x="6528751" y="4539319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Architettura dell’ambiente</a:t>
            </a:r>
            <a:endParaRPr lang="en-US" dirty="0"/>
          </a:p>
        </p:txBody>
      </p:sp>
      <p:pic>
        <p:nvPicPr>
          <p:cNvPr id="8" name="Picture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03" y="2044016"/>
            <a:ext cx="1203583" cy="1677123"/>
          </a:xfrm>
          <a:prstGeom prst="rect">
            <a:avLst/>
          </a:prstGeom>
        </p:spPr>
      </p:pic>
      <p:pic>
        <p:nvPicPr>
          <p:cNvPr id="9" name="Picture 8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76" y="2044015"/>
            <a:ext cx="1203583" cy="1677123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92" y="4128133"/>
            <a:ext cx="1203583" cy="1677123"/>
          </a:xfrm>
          <a:prstGeom prst="rect">
            <a:avLst/>
          </a:prstGeom>
        </p:spPr>
      </p:pic>
      <p:pic>
        <p:nvPicPr>
          <p:cNvPr id="12" name="Picture 11">
            <a:hlinkClick r:id="rId6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66" y="4125096"/>
            <a:ext cx="1203583" cy="16771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1012" y="362768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Model</a:t>
            </a:r>
            <a:endParaRPr lang="it-IT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2836" y="3627684"/>
            <a:ext cx="111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Scripting</a:t>
            </a:r>
            <a:endParaRPr lang="it-IT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66435" y="5705540"/>
            <a:ext cx="1254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Controller</a:t>
            </a:r>
            <a:endParaRPr lang="it-IT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10935" y="5696140"/>
            <a:ext cx="71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View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44738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Interface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000" dirty="0"/>
              <a:t>The user displays the environment through a </a:t>
            </a:r>
            <a:r>
              <a:rPr lang="en-US" sz="2000" b="1" dirty="0" err="1"/>
              <a:t>NewtonVR</a:t>
            </a:r>
            <a:r>
              <a:rPr lang="en-US" sz="2000" b="1" dirty="0"/>
              <a:t>-compatible headset</a:t>
            </a:r>
            <a:r>
              <a:rPr lang="en-US" sz="2000" dirty="0"/>
              <a:t> </a:t>
            </a:r>
            <a:r>
              <a:rPr lang="it-IT" sz="2000" dirty="0"/>
              <a:t>(i.e. </a:t>
            </a:r>
            <a:r>
              <a:rPr lang="it-IT" sz="2000" i="1" dirty="0"/>
              <a:t>Oculus Rift </a:t>
            </a:r>
            <a:r>
              <a:rPr lang="it-IT" sz="2000" dirty="0"/>
              <a:t>o </a:t>
            </a:r>
            <a:r>
              <a:rPr lang="it-IT" sz="2000" i="1" dirty="0"/>
              <a:t>HTC Vive</a:t>
            </a:r>
            <a:r>
              <a:rPr lang="it-IT" sz="20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You can move by </a:t>
            </a:r>
            <a:r>
              <a:rPr lang="en-US" sz="1600" b="1" dirty="0"/>
              <a:t>teleporting </a:t>
            </a:r>
            <a:r>
              <a:rPr lang="it-IT" sz="1600" dirty="0"/>
              <a:t>(using buttons </a:t>
            </a:r>
            <a:r>
              <a:rPr lang="it-IT" sz="1600" i="1" dirty="0"/>
              <a:t>B/Y</a:t>
            </a:r>
            <a:r>
              <a:rPr lang="it-IT" sz="1600" dirty="0"/>
              <a:t>).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en-US" sz="2000" dirty="0"/>
              <a:t>Interaction is possible through the </a:t>
            </a:r>
            <a:r>
              <a:rPr lang="en-US" sz="2000" b="1" dirty="0"/>
              <a:t>controllers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Windows and scripting elements can be </a:t>
            </a:r>
            <a:r>
              <a:rPr lang="en-US" sz="1600" b="1" dirty="0"/>
              <a:t>grabbed</a:t>
            </a:r>
            <a:r>
              <a:rPr lang="en-US" sz="1600" dirty="0"/>
              <a:t> (using the </a:t>
            </a:r>
            <a:r>
              <a:rPr lang="en-US" sz="1600" i="1" dirty="0"/>
              <a:t>grip</a:t>
            </a:r>
            <a:r>
              <a:rPr lang="en-US" sz="1600" dirty="0"/>
              <a:t> button)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Buttons, actors, textboxes, etc. allow for interaction with laser pointers (activated with buttons A/X)</a:t>
            </a:r>
            <a:r>
              <a:rPr lang="it-IT" sz="1600" dirty="0"/>
              <a:t>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The </a:t>
            </a:r>
            <a:r>
              <a:rPr lang="it-IT" sz="1600" b="1" dirty="0"/>
              <a:t>blue pointer</a:t>
            </a:r>
            <a:r>
              <a:rPr lang="it-IT" sz="1600" dirty="0"/>
              <a:t> is used for selection.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The </a:t>
            </a:r>
            <a:r>
              <a:rPr lang="it-IT" sz="1600" b="1" dirty="0"/>
              <a:t>red pointer </a:t>
            </a:r>
            <a:r>
              <a:rPr lang="it-IT" sz="1600" dirty="0"/>
              <a:t>is used for deleting </a:t>
            </a:r>
            <a:br>
              <a:rPr lang="it-IT" sz="1600" dirty="0"/>
            </a:br>
            <a:r>
              <a:rPr lang="it-IT" sz="1600" dirty="0"/>
              <a:t>items/closing windows.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77" y="4185488"/>
            <a:ext cx="1062639" cy="1524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91" y="4185487"/>
            <a:ext cx="1062639" cy="15246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D377C-CD93-4542-9DDF-C21988518413}"/>
              </a:ext>
            </a:extLst>
          </p:cNvPr>
          <p:cNvSpPr txBox="1">
            <a:spLocks/>
          </p:cNvSpPr>
          <p:nvPr/>
        </p:nvSpPr>
        <p:spPr>
          <a:xfrm>
            <a:off x="822961" y="5074112"/>
            <a:ext cx="4654648" cy="16412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en-US" sz="1600" dirty="0"/>
              <a:t>During Play mode, only the blue pointer is available and you scripting elements cannot be moved.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723773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000" dirty="0"/>
              <a:t>For interactions that require textual input, a </a:t>
            </a:r>
            <a:r>
              <a:rPr lang="en-US" sz="2000" b="1" dirty="0"/>
              <a:t>virtual keyboard </a:t>
            </a:r>
            <a:r>
              <a:rPr lang="en-US" sz="2000" dirty="0"/>
              <a:t>is employed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It is activated when by </a:t>
            </a:r>
            <a:r>
              <a:rPr lang="en-US" sz="1600" b="1" dirty="0"/>
              <a:t>clicking the analog stick</a:t>
            </a:r>
            <a:r>
              <a:rPr lang="en-US" sz="1600" dirty="0"/>
              <a:t> and appears near the controller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Select a text area while the keyboard is open and assigns it </a:t>
            </a:r>
            <a:r>
              <a:rPr lang="en-US" sz="1600" b="1" dirty="0"/>
              <a:t>focus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Any virtual keyboard input is </a:t>
            </a:r>
            <a:r>
              <a:rPr lang="en-US" sz="1600" b="1" dirty="0"/>
              <a:t>subjected to a compatibility check </a:t>
            </a:r>
            <a:r>
              <a:rPr lang="en-US" sz="1600" dirty="0"/>
              <a:t>before being accepted. Syntax errors are filtered at this level</a:t>
            </a:r>
            <a:r>
              <a:rPr lang="it-IT" sz="1600" dirty="0"/>
              <a:t>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A68B4-D497-4860-9C0F-7BBB3857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32" y="3995303"/>
            <a:ext cx="3051654" cy="15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000" dirty="0"/>
              <a:t>At startup, the user finds an empty table in front of them, with several buttons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Mode</a:t>
            </a:r>
            <a:r>
              <a:rPr lang="it-IT" sz="1600" dirty="0"/>
              <a:t> change (Play/Edit mode).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Actors</a:t>
            </a:r>
            <a:r>
              <a:rPr lang="it-IT" sz="1600" dirty="0"/>
              <a:t> insertion.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Timer Monitor</a:t>
            </a:r>
            <a:r>
              <a:rPr lang="it-IT" sz="1600" dirty="0"/>
              <a:t> toggle.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Global variables management</a:t>
            </a:r>
            <a:r>
              <a:rPr lang="it-IT" sz="1600" dirty="0"/>
              <a:t> window.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58" y="3798277"/>
            <a:ext cx="3050201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01" y="3031905"/>
            <a:ext cx="2895600" cy="1367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Purpose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7" y="1850458"/>
            <a:ext cx="1285744" cy="1402630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1592128" y="2803713"/>
            <a:ext cx="687003" cy="687003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16400" y="2125134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b="1" i="1" dirty="0"/>
              <a:t>Scratch</a:t>
            </a:r>
            <a:r>
              <a:rPr lang="it-IT" sz="2000" dirty="0"/>
              <a:t> is a coding learning enviroment that employs a block-based </a:t>
            </a:r>
            <a:r>
              <a:rPr lang="it-IT" sz="2000" b="1" dirty="0"/>
              <a:t>visual programming language</a:t>
            </a:r>
            <a:r>
              <a:rPr lang="it-IT" sz="2000" dirty="0"/>
              <a:t>.</a:t>
            </a:r>
          </a:p>
          <a:p>
            <a:pPr lvl="1">
              <a:buFont typeface="Arial" charset="0"/>
              <a:buChar char="•"/>
            </a:pPr>
            <a:endParaRPr lang="it-IT" sz="7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960" y="4785260"/>
            <a:ext cx="7543800" cy="150255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Applying the latter to the former </a:t>
            </a:r>
            <a:r>
              <a:rPr lang="it-IT" sz="2000" b="1" dirty="0"/>
              <a:t>simplifies user interaction </a:t>
            </a:r>
            <a:r>
              <a:rPr lang="it-IT" sz="2000" dirty="0"/>
              <a:t>(especially relevant if they are not used to traditional UI).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423904-5B0D-4BD9-B271-FAAC5E33A244}"/>
              </a:ext>
            </a:extLst>
          </p:cNvPr>
          <p:cNvSpPr txBox="1">
            <a:spLocks/>
          </p:cNvSpPr>
          <p:nvPr/>
        </p:nvSpPr>
        <p:spPr>
          <a:xfrm>
            <a:off x="4216400" y="3472856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b="1" dirty="0"/>
              <a:t>Virtual Reality</a:t>
            </a:r>
            <a:r>
              <a:rPr lang="it-IT" sz="2000" dirty="0"/>
              <a:t> technology allows for </a:t>
            </a:r>
            <a:r>
              <a:rPr lang="it-IT" sz="2000" b="1" dirty="0"/>
              <a:t>intuitive and natural interaction</a:t>
            </a:r>
            <a:r>
              <a:rPr lang="it-IT" sz="2000" dirty="0"/>
              <a:t> with computers. </a:t>
            </a:r>
          </a:p>
        </p:txBody>
      </p:sp>
    </p:spTree>
    <p:extLst>
      <p:ext uri="{BB962C8B-B14F-4D97-AF65-F5344CB8AC3E}">
        <p14:creationId xmlns:p14="http://schemas.microsoft.com/office/powerpoint/2010/main" val="174316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Selecting an actor </a:t>
            </a:r>
            <a:r>
              <a:rPr lang="it-IT" sz="2000" b="1" dirty="0"/>
              <a:t>highlights it</a:t>
            </a:r>
            <a:r>
              <a:rPr lang="it-IT" sz="2000" dirty="0"/>
              <a:t> </a:t>
            </a:r>
            <a:r>
              <a:rPr lang="en-US" sz="2000" dirty="0"/>
              <a:t>and makes its </a:t>
            </a:r>
            <a:r>
              <a:rPr lang="en-US" sz="2000" b="1" dirty="0"/>
              <a:t>Actor Window</a:t>
            </a:r>
            <a:r>
              <a:rPr lang="en-US" sz="2000" dirty="0"/>
              <a:t> appear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Use it to </a:t>
            </a:r>
            <a:r>
              <a:rPr lang="en-US" sz="1600" b="1" dirty="0"/>
              <a:t>manually view and edit </a:t>
            </a:r>
            <a:r>
              <a:rPr lang="en-US" sz="1600" dirty="0"/>
              <a:t>all the parameters related to the actor.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Use it to access </a:t>
            </a:r>
            <a:r>
              <a:rPr lang="it-IT" sz="1600" b="1" dirty="0"/>
              <a:t>local variables management</a:t>
            </a:r>
            <a:r>
              <a:rPr lang="it-IT" sz="1600" dirty="0"/>
              <a:t> and </a:t>
            </a:r>
            <a:r>
              <a:rPr lang="it-IT" sz="1600" b="1" dirty="0"/>
              <a:t>scripting element insertion </a:t>
            </a:r>
            <a:r>
              <a:rPr lang="it-IT" sz="1600" dirty="0"/>
              <a:t>sub-menus.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A84E6-5435-45B5-914C-21E1CF06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67" y="3711787"/>
            <a:ext cx="3933385" cy="2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6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 </a:t>
            </a:r>
            <a:r>
              <a:rPr lang="it-IT" sz="2000" b="1" dirty="0"/>
              <a:t>variable management </a:t>
            </a:r>
            <a:r>
              <a:rPr lang="it-IT" sz="2000" dirty="0"/>
              <a:t>window contains the list of all variables that are associated with a given scope.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You can change the </a:t>
            </a:r>
            <a:r>
              <a:rPr lang="en-US" sz="1600" b="1" dirty="0"/>
              <a:t>name</a:t>
            </a:r>
            <a:r>
              <a:rPr lang="en-US" sz="1600" dirty="0"/>
              <a:t> and/or </a:t>
            </a:r>
            <a:r>
              <a:rPr lang="en-US" sz="1600" b="1" dirty="0"/>
              <a:t>type</a:t>
            </a:r>
            <a:r>
              <a:rPr lang="en-US" sz="1600" dirty="0"/>
              <a:t> of the variable only if there are </a:t>
            </a:r>
            <a:r>
              <a:rPr lang="en-US" sz="1600" b="1" dirty="0"/>
              <a:t>no active references to that variable in any 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You can change the </a:t>
            </a:r>
            <a:r>
              <a:rPr lang="en-US" sz="1600" b="1" dirty="0"/>
              <a:t>value</a:t>
            </a:r>
            <a:r>
              <a:rPr lang="en-US" sz="1600" dirty="0"/>
              <a:t> of the variable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You can open a </a:t>
            </a:r>
            <a:r>
              <a:rPr lang="en-US" sz="1600" b="1" dirty="0"/>
              <a:t>monitoring window </a:t>
            </a:r>
            <a:r>
              <a:rPr lang="en-US" sz="1600" dirty="0"/>
              <a:t>that shows the value of the variable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73" y="3900919"/>
            <a:ext cx="4501654" cy="16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(VI)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60" y="1845734"/>
            <a:ext cx="5094264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scripting element insertion window </a:t>
            </a:r>
            <a:r>
              <a:rPr lang="en-US" sz="2000" dirty="0"/>
              <a:t>allows you to instantiate elements that will be used to compose a script</a:t>
            </a:r>
            <a:r>
              <a:rPr lang="it-IT" sz="20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Items are </a:t>
            </a:r>
            <a:r>
              <a:rPr lang="it-IT" sz="1600" b="1" dirty="0"/>
              <a:t>categorized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en-US" sz="1600" dirty="0"/>
              <a:t>Each element is shown with its textual description and an icon indicating its type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Variables </a:t>
            </a:r>
            <a:r>
              <a:rPr lang="it-IT" sz="1600" dirty="0"/>
              <a:t>tab contains both </a:t>
            </a:r>
            <a:r>
              <a:rPr lang="it-IT" sz="1600" b="1" dirty="0"/>
              <a:t>global</a:t>
            </a:r>
            <a:r>
              <a:rPr lang="it-IT" sz="1600" dirty="0"/>
              <a:t> variables and variables that are </a:t>
            </a:r>
            <a:r>
              <a:rPr lang="it-IT" sz="1600" b="1" dirty="0"/>
              <a:t>local</a:t>
            </a:r>
            <a:r>
              <a:rPr lang="it-IT" sz="1600" dirty="0"/>
              <a:t> to the active actor.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F4D35-53A0-4B61-876E-ABD9D339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3" y="1969461"/>
            <a:ext cx="2338797" cy="34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AE26-C4B7-4337-8801-4C5D483D6BF6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000" dirty="0"/>
              <a:t>Creation of a program from scratch (actor that moves and says «Hello World»).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Factorial computation (iterative: new allocation record creation is not supported).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Actor following the controller and example the usage of the messaging system.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45552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8EBC-D3BA-48D9-B4BD-EC5320E199E3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54236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Possibilities of further development: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A proper </a:t>
            </a:r>
            <a:r>
              <a:rPr lang="en-US" sz="1600" b="1" dirty="0"/>
              <a:t>saving and loading system</a:t>
            </a:r>
            <a:r>
              <a:rPr lang="en-US" sz="1600" dirty="0"/>
              <a:t>, possibly emphasizing sharing (see Scratch Community).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Introduction of a function definition sub-system and correct handling of </a:t>
            </a:r>
            <a:r>
              <a:rPr lang="it-IT" sz="1600" b="1" dirty="0"/>
              <a:t>activation records</a:t>
            </a:r>
            <a:r>
              <a:rPr lang="it-IT" sz="1600" dirty="0"/>
              <a:t> (allowing, in particular, to define recursive functions).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en-US" sz="1600" dirty="0"/>
              <a:t>Expansion of the repertoire of instructions under the </a:t>
            </a:r>
            <a:r>
              <a:rPr lang="en-US" sz="1600" b="1" dirty="0"/>
              <a:t>sensors</a:t>
            </a:r>
            <a:r>
              <a:rPr lang="en-US" sz="1600" dirty="0"/>
              <a:t> category by introducing blocks to detect </a:t>
            </a:r>
            <a:r>
              <a:rPr lang="en-US" sz="1600" b="1" dirty="0"/>
              <a:t>collisions</a:t>
            </a:r>
            <a:r>
              <a:rPr lang="en-US" sz="1600" dirty="0"/>
              <a:t> between actors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en-US" sz="1600" dirty="0"/>
              <a:t>VR/AR platforms are currently evolving</a:t>
            </a:r>
            <a:r>
              <a:rPr lang="it-IT" sz="1600" dirty="0"/>
              <a:t>: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Porting on smartphone-based platforms.</a:t>
            </a:r>
          </a:p>
          <a:p>
            <a:pPr lvl="3">
              <a:buFont typeface="Arial" charset="0"/>
              <a:buChar char="•"/>
            </a:pPr>
            <a:r>
              <a:rPr lang="en-US" sz="1600" dirty="0"/>
              <a:t>Consider porting on future platforms that are </a:t>
            </a:r>
            <a:r>
              <a:rPr lang="en-US" sz="1600"/>
              <a:t>being developed </a:t>
            </a:r>
            <a:r>
              <a:rPr lang="en-US" sz="1600" dirty="0"/>
              <a:t>(Google Daydream, Windows Holographic, Apple </a:t>
            </a:r>
            <a:r>
              <a:rPr lang="en-US" sz="1600" dirty="0" err="1"/>
              <a:t>ARKit</a:t>
            </a:r>
            <a:r>
              <a:rPr lang="en-US" sz="1600" dirty="0"/>
              <a:t>, new standalone headsets that will appear in the next few years).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85045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dirty="0"/>
              <a:t>Definition of a </a:t>
            </a:r>
            <a:r>
              <a:rPr lang="it-IT" sz="2000" b="1" dirty="0"/>
              <a:t>graphic block-based </a:t>
            </a:r>
            <a:r>
              <a:rPr lang="it-IT" sz="2000" dirty="0"/>
              <a:t>language built upon the </a:t>
            </a:r>
            <a:r>
              <a:rPr lang="it-IT" sz="2000" b="1" dirty="0"/>
              <a:t>structured programming </a:t>
            </a:r>
            <a:r>
              <a:rPr lang="it-IT" sz="2000" dirty="0"/>
              <a:t>paradigm with the following characteristics: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F529E2-29E0-45A6-A2EE-5C0362007B52}"/>
              </a:ext>
            </a:extLst>
          </p:cNvPr>
          <p:cNvSpPr txBox="1">
            <a:spLocks/>
          </p:cNvSpPr>
          <p:nvPr/>
        </p:nvSpPr>
        <p:spPr>
          <a:xfrm>
            <a:off x="819440" y="2472919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en-US" sz="1600" dirty="0"/>
              <a:t>Instructions are represented by </a:t>
            </a:r>
            <a:r>
              <a:rPr lang="it-IT" sz="1600" b="1" dirty="0"/>
              <a:t>blocks </a:t>
            </a:r>
            <a:r>
              <a:rPr lang="it-IT" sz="1600" dirty="0"/>
              <a:t>that can be </a:t>
            </a:r>
            <a:r>
              <a:rPr lang="it-IT" sz="1600" b="1" dirty="0"/>
              <a:t>composed </a:t>
            </a:r>
            <a:r>
              <a:rPr lang="it-IT" sz="1600" dirty="0"/>
              <a:t>to obtain </a:t>
            </a:r>
            <a:r>
              <a:rPr lang="it-IT" sz="1600" b="1" dirty="0"/>
              <a:t>scripts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Special blocks with </a:t>
            </a:r>
            <a:r>
              <a:rPr lang="en-US" sz="1600" b="1" dirty="0"/>
              <a:t>intuitive shapes </a:t>
            </a:r>
            <a:r>
              <a:rPr lang="en-US" sz="1600" dirty="0"/>
              <a:t>represent specific </a:t>
            </a:r>
            <a:r>
              <a:rPr lang="en-US" sz="1600" b="1" dirty="0"/>
              <a:t>control structures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Introduction of different types of </a:t>
            </a:r>
            <a:r>
              <a:rPr lang="en-US" sz="1600" b="1" dirty="0"/>
              <a:t>variables</a:t>
            </a:r>
            <a:r>
              <a:rPr lang="en-US" sz="1600" dirty="0"/>
              <a:t> and </a:t>
            </a:r>
            <a:r>
              <a:rPr lang="en-US" sz="1600" b="1" dirty="0"/>
              <a:t>expressions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Implementation of a </a:t>
            </a:r>
            <a:r>
              <a:rPr lang="it-IT" sz="1600" b="1" dirty="0"/>
              <a:t>message transmission system </a:t>
            </a:r>
            <a:r>
              <a:rPr lang="en-US" sz="1600" dirty="0"/>
              <a:t>to allow an instruction to trigger other scripts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(Limited) ability to provide </a:t>
            </a:r>
            <a:r>
              <a:rPr lang="en-US" sz="1600" b="1" dirty="0"/>
              <a:t>input</a:t>
            </a:r>
            <a:r>
              <a:rPr lang="en-US" sz="1600" dirty="0"/>
              <a:t> through VR controllers</a:t>
            </a:r>
            <a:r>
              <a:rPr lang="it-IT" sz="16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034543-9491-44D3-97B3-A015EEF9CFC7}"/>
              </a:ext>
            </a:extLst>
          </p:cNvPr>
          <p:cNvSpPr txBox="1">
            <a:spLocks/>
          </p:cNvSpPr>
          <p:nvPr/>
        </p:nvSpPr>
        <p:spPr>
          <a:xfrm>
            <a:off x="826478" y="4162215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000" dirty="0"/>
              <a:t>Realization of a development environment, called </a:t>
            </a:r>
            <a:r>
              <a:rPr lang="en-US" sz="2000" b="1" dirty="0"/>
              <a:t>Playground</a:t>
            </a:r>
            <a:r>
              <a:rPr lang="en-US" sz="2000" dirty="0"/>
              <a:t>, where the user can</a:t>
            </a:r>
            <a:r>
              <a:rPr lang="it-IT" sz="2000" dirty="0"/>
              <a:t>: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Build</a:t>
            </a:r>
            <a:r>
              <a:rPr lang="it-IT" sz="1600" dirty="0"/>
              <a:t> Scripts.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Run them and observe their effects on </a:t>
            </a:r>
            <a:r>
              <a:rPr lang="en-US" sz="1600" b="1" dirty="0"/>
              <a:t>graphic elements</a:t>
            </a:r>
            <a:r>
              <a:rPr lang="it-IT" sz="16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89202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5595426" cy="4023360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b="1" dirty="0"/>
              <a:t>Playground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Scene: </a:t>
            </a:r>
            <a:r>
              <a:rPr lang="it-IT" sz="1600" dirty="0"/>
              <a:t>a static background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Actors</a:t>
            </a:r>
            <a:r>
              <a:rPr lang="it-IT" sz="1600" dirty="0"/>
              <a:t>: </a:t>
            </a:r>
            <a:r>
              <a:rPr lang="en-US" sz="1600" dirty="0"/>
              <a:t>entities moving on the scene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Sound and Models Archive</a:t>
            </a:r>
            <a:r>
              <a:rPr lang="it-IT" sz="1600" dirty="0"/>
              <a:t>: </a:t>
            </a:r>
            <a:r>
              <a:rPr lang="en-US" sz="1600" dirty="0"/>
              <a:t>respectively sound effects and three-dimensional models that we can associate with actors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Controls:</a:t>
            </a:r>
            <a:r>
              <a:rPr lang="it-IT" sz="1600" dirty="0"/>
              <a:t> </a:t>
            </a:r>
            <a:r>
              <a:rPr lang="en-US" sz="1600" dirty="0"/>
              <a:t>In particular, to switch between the scripting mode </a:t>
            </a:r>
            <a:r>
              <a:rPr lang="it-IT" sz="1600" dirty="0"/>
              <a:t>(</a:t>
            </a:r>
            <a:r>
              <a:rPr lang="it-IT" sz="1600" b="1" dirty="0"/>
              <a:t>Edit mode</a:t>
            </a:r>
            <a:r>
              <a:rPr lang="it-IT" sz="1600" dirty="0"/>
              <a:t>) and execution mode (</a:t>
            </a:r>
            <a:r>
              <a:rPr lang="it-IT" sz="1600" b="1" dirty="0"/>
              <a:t>Play mode</a:t>
            </a:r>
            <a:r>
              <a:rPr lang="it-IT" sz="1600" dirty="0"/>
              <a:t>) and vice versa.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4FC69-6F3D-4C14-B9CF-119C0C7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90" y="1845734"/>
            <a:ext cx="2051968" cy="2245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8165CF-4CF0-4A70-9E1C-8B856A512ACD}"/>
              </a:ext>
            </a:extLst>
          </p:cNvPr>
          <p:cNvSpPr txBox="1">
            <a:spLocks/>
          </p:cNvSpPr>
          <p:nvPr/>
        </p:nvSpPr>
        <p:spPr>
          <a:xfrm>
            <a:off x="822960" y="4090970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We associate every </a:t>
            </a:r>
            <a:r>
              <a:rPr lang="it-IT" sz="2000" b="1" dirty="0"/>
              <a:t>Actor</a:t>
            </a:r>
            <a:r>
              <a:rPr lang="it-IT" sz="2000" dirty="0"/>
              <a:t> with</a:t>
            </a:r>
            <a:endParaRPr lang="it-IT" sz="2000" b="1" dirty="0"/>
          </a:p>
          <a:p>
            <a:pPr lvl="2">
              <a:buFont typeface="Arial" charset="0"/>
              <a:buChar char="•"/>
            </a:pPr>
            <a:r>
              <a:rPr lang="en-US" sz="1600" dirty="0"/>
              <a:t>A </a:t>
            </a:r>
            <a:r>
              <a:rPr lang="en-US" sz="1600" b="1" dirty="0"/>
              <a:t>position</a:t>
            </a:r>
            <a:r>
              <a:rPr lang="en-US" sz="1600" dirty="0"/>
              <a:t>, a </a:t>
            </a:r>
            <a:r>
              <a:rPr lang="en-US" sz="1600" b="1" dirty="0"/>
              <a:t>rotation</a:t>
            </a:r>
            <a:r>
              <a:rPr lang="en-US" sz="1600" dirty="0"/>
              <a:t>, a </a:t>
            </a:r>
            <a:r>
              <a:rPr lang="en-US" sz="1600" b="1" dirty="0"/>
              <a:t>scale coefficient</a:t>
            </a:r>
            <a:r>
              <a:rPr lang="en-US" sz="1600" dirty="0"/>
              <a:t>, and a </a:t>
            </a:r>
            <a:r>
              <a:rPr lang="en-US" sz="1600" b="1" dirty="0"/>
              <a:t>sound volume </a:t>
            </a:r>
            <a:r>
              <a:rPr lang="en-US" sz="1600" dirty="0"/>
              <a:t>value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A three-dimensional </a:t>
            </a:r>
            <a:r>
              <a:rPr lang="en-US" sz="1600" b="1" dirty="0"/>
              <a:t>model</a:t>
            </a:r>
            <a:r>
              <a:rPr lang="en-US" sz="1600" dirty="0"/>
              <a:t> that represents it</a:t>
            </a:r>
            <a:r>
              <a:rPr lang="it-IT" sz="1600" dirty="0"/>
              <a:t>.</a:t>
            </a: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Scripts</a:t>
            </a:r>
            <a:r>
              <a:rPr lang="it-IT" sz="1600" dirty="0"/>
              <a:t>: </a:t>
            </a:r>
            <a:r>
              <a:rPr lang="en-US" sz="1600" dirty="0"/>
              <a:t>programs that are assembled through the appropriate interface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en-US" sz="1600" dirty="0"/>
              <a:t>A </a:t>
            </a:r>
            <a:r>
              <a:rPr lang="en-US" sz="1600" b="1" dirty="0"/>
              <a:t>message</a:t>
            </a:r>
            <a:r>
              <a:rPr lang="en-US" sz="1600" dirty="0"/>
              <a:t> that can be used to provide output</a:t>
            </a:r>
            <a:r>
              <a:rPr lang="it-IT" sz="16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3793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2013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Simple Blocks</a:t>
            </a:r>
            <a:r>
              <a:rPr lang="it-IT" sz="1600" dirty="0"/>
              <a:t>, containing a single statement.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Control blocks</a:t>
            </a:r>
            <a:r>
              <a:rPr lang="it-IT" sz="1600" dirty="0"/>
              <a:t>, </a:t>
            </a:r>
            <a:r>
              <a:rPr lang="en-US" sz="1600" dirty="0"/>
              <a:t>Used for control structures (if, while,...). They have a </a:t>
            </a:r>
            <a:r>
              <a:rPr lang="en-US" sz="1600" i="1" dirty="0"/>
              <a:t>port</a:t>
            </a:r>
            <a:r>
              <a:rPr lang="en-US" sz="1600" dirty="0"/>
              <a:t> in which a sequence of additional blocks can be added</a:t>
            </a:r>
            <a:r>
              <a:rPr lang="it-IT" sz="16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Scripting Elements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000" b="1" dirty="0"/>
              <a:t>Scripts</a:t>
            </a:r>
            <a:r>
              <a:rPr lang="en-US" sz="2000" dirty="0"/>
              <a:t> are composed of the following elements</a:t>
            </a:r>
            <a:r>
              <a:rPr lang="it-IT" sz="20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1CB8C-271D-42F3-B6A0-E4F5200B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15" y="2842114"/>
            <a:ext cx="3004287" cy="496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AB2D9-0C4A-45AB-8C15-6CD1C21B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75" y="4556352"/>
            <a:ext cx="987566" cy="11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3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2196300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Double control Blocks</a:t>
            </a:r>
            <a:r>
              <a:rPr lang="it-IT" sz="1600" dirty="0"/>
              <a:t>, </a:t>
            </a:r>
            <a:r>
              <a:rPr lang="en-US" sz="1600" dirty="0"/>
              <a:t>used for the If/else control structure. They have two </a:t>
            </a:r>
            <a:r>
              <a:rPr lang="en-US" sz="1600" i="1" dirty="0"/>
              <a:t>ports</a:t>
            </a:r>
            <a:r>
              <a:rPr lang="en-US" sz="1600" dirty="0"/>
              <a:t> for the insertion of additional block sequences.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Hats</a:t>
            </a:r>
            <a:r>
              <a:rPr lang="it-IT" sz="1600" dirty="0"/>
              <a:t>, </a:t>
            </a:r>
            <a:r>
              <a:rPr lang="en-US" sz="1600" dirty="0"/>
              <a:t>elements that begin scripts and contain their execution condition.</a:t>
            </a: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Scripting Elements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000" b="1" dirty="0"/>
              <a:t>Scripts</a:t>
            </a:r>
            <a:r>
              <a:rPr lang="en-US" sz="2000" dirty="0"/>
              <a:t> are composed of the following elements</a:t>
            </a:r>
            <a:r>
              <a:rPr lang="it-IT" sz="2000" dirty="0"/>
              <a:t>: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61DD8-9274-4BCC-A359-3B073076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95" y="5342651"/>
            <a:ext cx="1401523" cy="700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85FF8-4D70-4F55-98D0-C7E2EF95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49" y="2819146"/>
            <a:ext cx="1013017" cy="18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4680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en-US" sz="1600" dirty="0"/>
              <a:t>An operand is a </a:t>
            </a:r>
            <a:r>
              <a:rPr lang="en-US" sz="1600" b="1" dirty="0"/>
              <a:t>variable</a:t>
            </a:r>
            <a:r>
              <a:rPr lang="en-US" sz="1600" dirty="0"/>
              <a:t> or an </a:t>
            </a:r>
            <a:r>
              <a:rPr lang="en-US" sz="1600" b="1" dirty="0"/>
              <a:t>expression</a:t>
            </a:r>
            <a:r>
              <a:rPr lang="en-US" sz="1600" dirty="0"/>
              <a:t> of other operands. Both of these elements are represented with appropriate scripting elements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en-US" sz="1600" dirty="0"/>
              <a:t>An operand is always associated with a type (can be </a:t>
            </a:r>
            <a:r>
              <a:rPr lang="en-US" sz="1600" b="1" dirty="0"/>
              <a:t>string</a:t>
            </a:r>
            <a:r>
              <a:rPr lang="en-US" sz="1600" dirty="0"/>
              <a:t>, </a:t>
            </a:r>
            <a:r>
              <a:rPr lang="en-US" sz="1600" b="1" dirty="0"/>
              <a:t>number</a:t>
            </a:r>
            <a:r>
              <a:rPr lang="en-US" sz="1600" dirty="0"/>
              <a:t>, or </a:t>
            </a:r>
            <a:r>
              <a:rPr lang="en-US" sz="1600" b="1" dirty="0"/>
              <a:t>Boolean</a:t>
            </a:r>
            <a:r>
              <a:rPr lang="en-US" sz="1600" dirty="0"/>
              <a:t>). Numbers and Booleans can also be inserted in boxes that require a string.</a:t>
            </a:r>
            <a:br>
              <a:rPr lang="en-US" sz="1600" dirty="0"/>
            </a:br>
            <a:r>
              <a:rPr lang="en-US" sz="1600" dirty="0"/>
              <a:t>Different types of boxes and scripting elements are recognizable by their </a:t>
            </a:r>
            <a:r>
              <a:rPr lang="en-US" sz="1600" b="1" dirty="0"/>
              <a:t>shape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Scripting Elements (III)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000" dirty="0"/>
              <a:t>Some blocks have </a:t>
            </a:r>
            <a:r>
              <a:rPr lang="en-US" sz="2000" b="1" dirty="0"/>
              <a:t>boxes</a:t>
            </a:r>
            <a:r>
              <a:rPr lang="en-US" sz="2000" dirty="0"/>
              <a:t> where </a:t>
            </a:r>
            <a:r>
              <a:rPr lang="en-US" sz="2000" b="1" dirty="0"/>
              <a:t>operands</a:t>
            </a:r>
            <a:r>
              <a:rPr lang="en-US" sz="2000" dirty="0"/>
              <a:t> can be inserted.</a:t>
            </a: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858C8-CCFD-45A5-B7B4-E10FE11C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16" y="5034476"/>
            <a:ext cx="2552086" cy="556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E0B30-0345-4BA7-8733-F3C89055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44" y="3117624"/>
            <a:ext cx="1439878" cy="556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27989-E2DB-4B99-9EFB-950ED9DA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16" y="3117624"/>
            <a:ext cx="1059188" cy="5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dirty="0"/>
              <a:t>Scripting Elements (IV)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000" b="1" dirty="0"/>
              <a:t>Variables</a:t>
            </a:r>
            <a:r>
              <a:rPr lang="en-US" sz="2000" dirty="0"/>
              <a:t> are defined through the controls of the programming environment </a:t>
            </a:r>
            <a:r>
              <a:rPr lang="it-IT" sz="2000" dirty="0"/>
              <a:t>(separately from scripts), there are, however, instructions to </a:t>
            </a:r>
            <a:r>
              <a:rPr lang="it-IT" sz="2000" b="1" dirty="0"/>
              <a:t>assign them new values</a:t>
            </a:r>
            <a:r>
              <a:rPr lang="it-IT" sz="20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en-US" sz="2000" dirty="0"/>
              <a:t>Some blocks have </a:t>
            </a:r>
            <a:r>
              <a:rPr lang="en-US" sz="2000" b="1" dirty="0"/>
              <a:t>options</a:t>
            </a:r>
            <a:r>
              <a:rPr lang="en-US" sz="2000" dirty="0"/>
              <a:t>: boxes with drop-down menus for selecting a value in a predetermined list.</a:t>
            </a: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29" y="5330386"/>
            <a:ext cx="2295059" cy="1169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50" y="2891369"/>
            <a:ext cx="3696216" cy="13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000" dirty="0"/>
              <a:t>Each </a:t>
            </a:r>
            <a:r>
              <a:rPr lang="en-US" sz="2000" b="1" dirty="0"/>
              <a:t>actor</a:t>
            </a:r>
            <a:r>
              <a:rPr lang="en-US" sz="2000" dirty="0"/>
              <a:t> defines </a:t>
            </a:r>
            <a:r>
              <a:rPr lang="en-US" sz="2000" b="1" dirty="0"/>
              <a:t>local variables</a:t>
            </a:r>
            <a:r>
              <a:rPr lang="en-US" sz="2000" dirty="0"/>
              <a:t> on which he has exclusive visibility</a:t>
            </a:r>
            <a:r>
              <a:rPr lang="it-IT" sz="20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marL="201168" lvl="1" indent="0">
              <a:buNone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en-US" sz="2000" b="1" dirty="0"/>
              <a:t>Global variables </a:t>
            </a:r>
            <a:r>
              <a:rPr lang="en-US" sz="2000" dirty="0"/>
              <a:t>that are visible to any actor can also be defined.</a:t>
            </a:r>
            <a:endParaRPr lang="it-IT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2222500"/>
            <a:ext cx="875241" cy="875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97" y="4901473"/>
            <a:ext cx="1021399" cy="1117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724676" y="2202920"/>
            <a:ext cx="3892023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3794379" y="23369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4859" y="26556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8813" y="2332297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3225694"/>
            <a:ext cx="875241" cy="87524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724676" y="3206114"/>
            <a:ext cx="3892023" cy="914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3794379" y="33401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4859" y="36588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813" y="3335491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27" y="4721775"/>
            <a:ext cx="723340" cy="7233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2" y="5282211"/>
            <a:ext cx="723340" cy="7233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77" y="4721775"/>
            <a:ext cx="723340" cy="72334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724676" y="4695327"/>
            <a:ext cx="3892023" cy="1484272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/>
          <p:cNvSpPr txBox="1"/>
          <p:nvPr/>
        </p:nvSpPr>
        <p:spPr>
          <a:xfrm>
            <a:off x="3794379" y="4825643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8776" y="518818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48618" y="5565705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VARG3</a:t>
            </a:r>
          </a:p>
        </p:txBody>
      </p:sp>
    </p:spTree>
    <p:extLst>
      <p:ext uri="{BB962C8B-B14F-4D97-AF65-F5344CB8AC3E}">
        <p14:creationId xmlns:p14="http://schemas.microsoft.com/office/powerpoint/2010/main" val="1083294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 animBg="1"/>
      <p:bldP spid="13" grpId="0"/>
      <p:bldP spid="14" grpId="0"/>
      <p:bldP spid="15" grpId="0"/>
      <p:bldP spid="22" grpId="0" animBg="1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1057</TotalTime>
  <Words>1302</Words>
  <Application>Microsoft Office PowerPoint</Application>
  <PresentationFormat>On-screen Show (4:3)</PresentationFormat>
  <Paragraphs>194</Paragraphs>
  <Slides>24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ScARtch</vt:lpstr>
      <vt:lpstr>Purpose</vt:lpstr>
      <vt:lpstr>Objectives</vt:lpstr>
      <vt:lpstr>Overview</vt:lpstr>
      <vt:lpstr>Scripting Elements (I)</vt:lpstr>
      <vt:lpstr>Scripting Elements (II)</vt:lpstr>
      <vt:lpstr>Scripting Elements (III)</vt:lpstr>
      <vt:lpstr>Scripting Elements (IV)</vt:lpstr>
      <vt:lpstr>Scoping</vt:lpstr>
      <vt:lpstr>Messages</vt:lpstr>
      <vt:lpstr>Visual Grammar (I)</vt:lpstr>
      <vt:lpstr>Visual Grammar (II)</vt:lpstr>
      <vt:lpstr>Visual Grammar (III)</vt:lpstr>
      <vt:lpstr>Evaluation (I)</vt:lpstr>
      <vt:lpstr>Evaluation (II)</vt:lpstr>
      <vt:lpstr>Architettura dell’ambiente</vt:lpstr>
      <vt:lpstr>Interface (I)</vt:lpstr>
      <vt:lpstr>Interface (II)</vt:lpstr>
      <vt:lpstr>Interface (III)</vt:lpstr>
      <vt:lpstr>Interface (IV)</vt:lpstr>
      <vt:lpstr>Interface (V)</vt:lpstr>
      <vt:lpstr>Interface (VI)</vt:lpstr>
      <vt:lpstr>Demo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Scartch</dc:title>
  <dc:creator>Matteo Boschini</dc:creator>
  <cp:lastModifiedBy>Matteo Boschini</cp:lastModifiedBy>
  <cp:revision>150</cp:revision>
  <dcterms:created xsi:type="dcterms:W3CDTF">2017-09-07T14:14:41Z</dcterms:created>
  <dcterms:modified xsi:type="dcterms:W3CDTF">2018-04-05T06:49:44Z</dcterms:modified>
</cp:coreProperties>
</file>