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26"/>
  </p:notesMasterIdLst>
  <p:sldIdLst>
    <p:sldId id="257" r:id="rId2"/>
    <p:sldId id="259" r:id="rId3"/>
    <p:sldId id="269" r:id="rId4"/>
    <p:sldId id="270" r:id="rId5"/>
    <p:sldId id="262" r:id="rId6"/>
    <p:sldId id="273" r:id="rId7"/>
    <p:sldId id="271" r:id="rId8"/>
    <p:sldId id="274" r:id="rId9"/>
    <p:sldId id="272" r:id="rId10"/>
    <p:sldId id="275" r:id="rId11"/>
    <p:sldId id="263" r:id="rId12"/>
    <p:sldId id="276" r:id="rId13"/>
    <p:sldId id="277" r:id="rId14"/>
    <p:sldId id="264" r:id="rId15"/>
    <p:sldId id="278" r:id="rId16"/>
    <p:sldId id="265" r:id="rId17"/>
    <p:sldId id="266" r:id="rId18"/>
    <p:sldId id="280" r:id="rId19"/>
    <p:sldId id="281" r:id="rId20"/>
    <p:sldId id="282" r:id="rId21"/>
    <p:sldId id="284" r:id="rId22"/>
    <p:sldId id="283" r:id="rId23"/>
    <p:sldId id="267" r:id="rId24"/>
    <p:sldId id="268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11" autoAdjust="0"/>
    <p:restoredTop sz="94687"/>
  </p:normalViewPr>
  <p:slideViewPr>
    <p:cSldViewPr snapToGrid="0" snapToObjects="1">
      <p:cViewPr varScale="1">
        <p:scale>
          <a:sx n="109" d="100"/>
          <a:sy n="109" d="100"/>
        </p:scale>
        <p:origin x="148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4B84AA-5D7F-044C-A2CA-A90C4BB986C9}" type="datetimeFigureOut">
              <a:rPr lang="it-IT" smtClean="0"/>
              <a:t>08/09/2017</a:t>
            </a:fld>
            <a:endParaRPr lang="it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64FF6F-4C3B-094D-8C90-2D25E56D164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414024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E6F29-DBF2-C24A-928C-69596927030A}" type="datetimeFigureOut">
              <a:rPr lang="en-US" smtClean="0"/>
              <a:t>9/8/2017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D6449-3985-0948-B04F-2881838ED32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E6F29-DBF2-C24A-928C-69596927030A}" type="datetimeFigureOut">
              <a:rPr lang="en-US" smtClean="0"/>
              <a:t>9/8/2017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D6449-3985-0948-B04F-2881838ED3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E6F29-DBF2-C24A-928C-69596927030A}" type="datetimeFigureOut">
              <a:rPr lang="en-US" smtClean="0"/>
              <a:t>9/8/2017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D6449-3985-0948-B04F-2881838ED3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E6F29-DBF2-C24A-928C-69596927030A}" type="datetimeFigureOut">
              <a:rPr lang="en-US" smtClean="0"/>
              <a:t>9/8/2017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D6449-3985-0948-B04F-2881838ED3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E6F29-DBF2-C24A-928C-69596927030A}" type="datetimeFigureOut">
              <a:rPr lang="en-US" smtClean="0"/>
              <a:t>9/8/2017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D6449-3985-0948-B04F-2881838ED32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E6F29-DBF2-C24A-928C-69596927030A}" type="datetimeFigureOut">
              <a:rPr lang="en-US" smtClean="0"/>
              <a:t>9/8/2017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D6449-3985-0948-B04F-2881838ED3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E6F29-DBF2-C24A-928C-69596927030A}" type="datetimeFigureOut">
              <a:rPr lang="en-US" smtClean="0"/>
              <a:t>9/8/2017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D6449-3985-0948-B04F-2881838ED3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E6F29-DBF2-C24A-928C-69596927030A}" type="datetimeFigureOut">
              <a:rPr lang="en-US" smtClean="0"/>
              <a:t>9/8/2017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D6449-3985-0948-B04F-2881838ED3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E6F29-DBF2-C24A-928C-69596927030A}" type="datetimeFigureOut">
              <a:rPr lang="en-US" smtClean="0"/>
              <a:t>9/8/2017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D6449-3985-0948-B04F-2881838ED3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83CE6F29-DBF2-C24A-928C-69596927030A}" type="datetimeFigureOut">
              <a:rPr lang="en-US" smtClean="0"/>
              <a:t>9/8/2017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D4D6449-3985-0948-B04F-2881838ED3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E6F29-DBF2-C24A-928C-69596927030A}" type="datetimeFigureOut">
              <a:rPr lang="en-US" smtClean="0"/>
              <a:t>9/8/2017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D6449-3985-0948-B04F-2881838ED3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3CE6F29-DBF2-C24A-928C-69596927030A}" type="datetimeFigureOut">
              <a:rPr lang="en-US" smtClean="0"/>
              <a:t>9/8/2017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D4D6449-3985-0948-B04F-2881838ED32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92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0.tiff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hyperlink" Target="MaterialePresentazione/Model.pdf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MaterialePresentazione/View.pdf" TargetMode="External"/><Relationship Id="rId5" Type="http://schemas.openxmlformats.org/officeDocument/2006/relationships/hyperlink" Target="MaterialePresentazione/Controller.pdf" TargetMode="External"/><Relationship Id="rId4" Type="http://schemas.openxmlformats.org/officeDocument/2006/relationships/hyperlink" Target="MaterialePresentazione/Scripting.pdf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546319" y="195484"/>
            <a:ext cx="5981125" cy="41506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3175000"/>
            <a:ext cx="7543800" cy="1150112"/>
          </a:xfrm>
        </p:spPr>
        <p:txBody>
          <a:bodyPr/>
          <a:lstStyle/>
          <a:p>
            <a:r>
              <a:rPr lang="it-IT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ScARtch</a:t>
            </a:r>
            <a:endParaRPr lang="it-IT" dirty="0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Ambiente didattico in realtà AUMENTATA PER L’AVVIAMENTO ALLA PROGRAMMAZIONE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38471" y="5729130"/>
            <a:ext cx="1712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Matteo Boschini</a:t>
            </a:r>
          </a:p>
        </p:txBody>
      </p:sp>
    </p:spTree>
    <p:extLst>
      <p:ext uri="{BB962C8B-B14F-4D97-AF65-F5344CB8AC3E}">
        <p14:creationId xmlns:p14="http://schemas.microsoft.com/office/powerpoint/2010/main" val="9191705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Semantica</a:t>
            </a:r>
            <a:r>
              <a:rPr lang="en-US" dirty="0"/>
              <a:t> (II)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charset="0"/>
              <a:buChar char="•"/>
            </a:pPr>
            <a:r>
              <a:rPr lang="it-IT" sz="2000" dirty="0"/>
              <a:t>Un attore può </a:t>
            </a:r>
            <a:r>
              <a:rPr lang="it-IT" sz="2000" b="1" dirty="0"/>
              <a:t>trasmettere in broadcast un messaggio</a:t>
            </a:r>
            <a:r>
              <a:rPr lang="it-IT" sz="2000" dirty="0"/>
              <a:t> che contiene una stringa, scatenando l’esecuzione di script che cominciano con l’</a:t>
            </a:r>
            <a:r>
              <a:rPr lang="it-IT" sz="2000" b="1" dirty="0"/>
              <a:t>opportuno cappello di ricezione</a:t>
            </a:r>
            <a:r>
              <a:rPr lang="it-IT" sz="2000" dirty="0"/>
              <a:t>.</a:t>
            </a:r>
          </a:p>
          <a:p>
            <a:pPr lvl="2">
              <a:buFont typeface="Arial" charset="0"/>
              <a:buChar char="•"/>
            </a:pPr>
            <a:endParaRPr lang="it-IT" sz="1600" dirty="0"/>
          </a:p>
          <a:p>
            <a:pPr lvl="2">
              <a:buFont typeface="Arial" charset="0"/>
              <a:buChar char="•"/>
            </a:pPr>
            <a:endParaRPr lang="it-IT" sz="1600" dirty="0"/>
          </a:p>
          <a:p>
            <a:pPr lvl="2">
              <a:buFont typeface="Arial" charset="0"/>
              <a:buChar char="•"/>
            </a:pPr>
            <a:endParaRPr lang="it-IT" sz="1600" dirty="0"/>
          </a:p>
          <a:p>
            <a:pPr lvl="2">
              <a:buFont typeface="Arial" charset="0"/>
              <a:buChar char="•"/>
            </a:pPr>
            <a:endParaRPr lang="it-IT" sz="1600" dirty="0"/>
          </a:p>
          <a:p>
            <a:pPr lvl="2">
              <a:buFont typeface="Arial" charset="0"/>
              <a:buChar char="•"/>
            </a:pPr>
            <a:endParaRPr lang="it-IT" sz="1600" dirty="0"/>
          </a:p>
          <a:p>
            <a:pPr lvl="2">
              <a:buFont typeface="Arial" charset="0"/>
              <a:buChar char="•"/>
            </a:pPr>
            <a:r>
              <a:rPr lang="it-IT" sz="1600" dirty="0"/>
              <a:t>È possibile sfruttare questo meccanismo per la simulazione di chiamate a funzione (senza argomenti espliciti).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8516" y="3096064"/>
            <a:ext cx="1409585" cy="140958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2940" y="3002867"/>
            <a:ext cx="723340" cy="562670"/>
          </a:xfrm>
          <a:prstGeom prst="rect">
            <a:avLst/>
          </a:prstGeom>
        </p:spPr>
      </p:pic>
      <p:sp>
        <p:nvSpPr>
          <p:cNvPr id="6" name="Lightning Bolt 5"/>
          <p:cNvSpPr/>
          <p:nvPr/>
        </p:nvSpPr>
        <p:spPr>
          <a:xfrm rot="637100">
            <a:off x="5500989" y="2866930"/>
            <a:ext cx="469029" cy="469029"/>
          </a:xfrm>
          <a:prstGeom prst="lightningBolt">
            <a:avLst/>
          </a:prstGeom>
          <a:solidFill>
            <a:srgbClr val="FFC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0117" y="3152621"/>
            <a:ext cx="1409585" cy="140958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61878" y="3002867"/>
            <a:ext cx="680677" cy="680677"/>
          </a:xfrm>
          <a:prstGeom prst="rect">
            <a:avLst/>
          </a:prstGeom>
        </p:spPr>
      </p:pic>
      <p:sp>
        <p:nvSpPr>
          <p:cNvPr id="12" name="Circular Arrow 11"/>
          <p:cNvSpPr/>
          <p:nvPr/>
        </p:nvSpPr>
        <p:spPr>
          <a:xfrm rot="19027326">
            <a:off x="3393943" y="2904092"/>
            <a:ext cx="1906641" cy="1906641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7393371"/>
              <a:gd name="adj5" fmla="val 12500"/>
            </a:avLst>
          </a:prstGeom>
          <a:pattFill prst="pct80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6567" y="4824462"/>
            <a:ext cx="1409585" cy="140958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91028" y="4674708"/>
            <a:ext cx="680677" cy="680677"/>
          </a:xfrm>
          <a:prstGeom prst="rect">
            <a:avLst/>
          </a:prstGeom>
        </p:spPr>
      </p:pic>
      <p:sp>
        <p:nvSpPr>
          <p:cNvPr id="15" name="Circular Arrow 14"/>
          <p:cNvSpPr/>
          <p:nvPr/>
        </p:nvSpPr>
        <p:spPr>
          <a:xfrm rot="7871884">
            <a:off x="4387030" y="4618916"/>
            <a:ext cx="1242971" cy="1371770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6642470"/>
              <a:gd name="adj5" fmla="val 12500"/>
            </a:avLst>
          </a:prstGeom>
          <a:pattFill prst="pct80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83120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 animBg="1"/>
      <p:bldP spid="1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4538781" y="4092177"/>
            <a:ext cx="2284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/>
              <a:t>&lt;                          &gt;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Grammatica</a:t>
            </a:r>
            <a:r>
              <a:rPr lang="en-US" dirty="0"/>
              <a:t> </a:t>
            </a:r>
            <a:r>
              <a:rPr lang="en-US" dirty="0" err="1"/>
              <a:t>visuale</a:t>
            </a:r>
            <a:r>
              <a:rPr lang="en-US" dirty="0"/>
              <a:t> (I)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357" y="3000346"/>
            <a:ext cx="1550544" cy="120613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588260" y="3436080"/>
            <a:ext cx="9147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>
                <a:solidFill>
                  <a:schemeClr val="bg1"/>
                </a:solidFill>
              </a:rPr>
              <a:t>Script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02460" y="3436079"/>
            <a:ext cx="2284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/>
              <a:t>&lt;                          &gt;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87060" y="3436079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/>
              <a:t>=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1773" y="2661638"/>
            <a:ext cx="1550544" cy="77444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016065" y="2729125"/>
            <a:ext cx="13019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>
                <a:solidFill>
                  <a:schemeClr val="bg1"/>
                </a:solidFill>
              </a:rPr>
              <a:t>Cappello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919378" y="3436079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/>
              <a:t>+</a:t>
            </a:r>
            <a:endParaRPr lang="it-IT" sz="2400" b="1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6678" y="3932908"/>
            <a:ext cx="1550544" cy="80560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224581" y="4092178"/>
            <a:ext cx="9525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>
                <a:solidFill>
                  <a:schemeClr val="bg1"/>
                </a:solidFill>
              </a:rPr>
              <a:t>Corpo</a:t>
            </a:r>
          </a:p>
        </p:txBody>
      </p:sp>
    </p:spTree>
    <p:extLst>
      <p:ext uri="{BB962C8B-B14F-4D97-AF65-F5344CB8AC3E}">
        <p14:creationId xmlns:p14="http://schemas.microsoft.com/office/powerpoint/2010/main" val="55249851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4" grpId="0"/>
      <p:bldP spid="5" grpId="0"/>
      <p:bldP spid="6" grpId="0"/>
      <p:bldP spid="9" grpId="0"/>
      <p:bldP spid="10" grpId="0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2864319" y="3960097"/>
            <a:ext cx="2284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/>
              <a:t>&lt;                          &gt;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Grammatica</a:t>
            </a:r>
            <a:r>
              <a:rPr lang="en-US" dirty="0"/>
              <a:t> </a:t>
            </a:r>
            <a:r>
              <a:rPr lang="en-US" dirty="0" err="1"/>
              <a:t>visuale</a:t>
            </a:r>
            <a:r>
              <a:rPr lang="en-US" dirty="0"/>
              <a:t> (II)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12598" y="3303999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/>
              <a:t>=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44916" y="3303999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/>
              <a:t>+</a:t>
            </a:r>
            <a:endParaRPr lang="it-IT" sz="2400" b="1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2216" y="3800828"/>
            <a:ext cx="1550544" cy="80560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550119" y="3960098"/>
            <a:ext cx="9525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>
                <a:solidFill>
                  <a:schemeClr val="bg1"/>
                </a:solidFill>
              </a:rPr>
              <a:t>Corpo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51460" y="3313761"/>
            <a:ext cx="2284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/>
              <a:t>&lt;                          &gt;</a:t>
            </a: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357" y="3154492"/>
            <a:ext cx="1550544" cy="805605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937260" y="3313762"/>
            <a:ext cx="9525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>
                <a:solidFill>
                  <a:schemeClr val="bg1"/>
                </a:solidFill>
              </a:rPr>
              <a:t>Corpo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886965" y="2840045"/>
            <a:ext cx="2284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/>
              <a:t>&lt;                          &gt;</a:t>
            </a: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087"/>
          <a:stretch/>
        </p:blipFill>
        <p:spPr>
          <a:xfrm>
            <a:off x="3249211" y="2948666"/>
            <a:ext cx="1533549" cy="378155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3572765" y="2865446"/>
            <a:ext cx="8809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 dirty="0">
                <a:solidFill>
                  <a:schemeClr val="bg1"/>
                </a:solidFill>
              </a:rPr>
              <a:t>Blocco</a:t>
            </a:r>
          </a:p>
        </p:txBody>
      </p:sp>
      <p:cxnSp>
        <p:nvCxnSpPr>
          <p:cNvPr id="33" name="Straight Connector 32"/>
          <p:cNvCxnSpPr/>
          <p:nvPr/>
        </p:nvCxnSpPr>
        <p:spPr>
          <a:xfrm>
            <a:off x="5292090" y="2948666"/>
            <a:ext cx="0" cy="144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412616" y="3265556"/>
            <a:ext cx="2284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/>
              <a:t>&lt;                          &gt;</a:t>
            </a: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087"/>
          <a:stretch/>
        </p:blipFill>
        <p:spPr>
          <a:xfrm>
            <a:off x="5774862" y="3374177"/>
            <a:ext cx="1533549" cy="378155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6098416" y="3290957"/>
            <a:ext cx="8809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 dirty="0">
                <a:solidFill>
                  <a:schemeClr val="bg1"/>
                </a:solidFill>
              </a:rPr>
              <a:t>Blocco</a:t>
            </a:r>
          </a:p>
        </p:txBody>
      </p:sp>
      <p:cxnSp>
        <p:nvCxnSpPr>
          <p:cNvPr id="37" name="Straight Connector 36"/>
          <p:cNvCxnSpPr/>
          <p:nvPr/>
        </p:nvCxnSpPr>
        <p:spPr>
          <a:xfrm>
            <a:off x="7856220" y="2948666"/>
            <a:ext cx="0" cy="144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8033945" y="3260179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400" b="1"/>
              <a:t>ε</a:t>
            </a:r>
            <a:endParaRPr lang="it-IT" sz="2400" b="1" dirty="0"/>
          </a:p>
        </p:txBody>
      </p:sp>
    </p:spTree>
    <p:extLst>
      <p:ext uri="{BB962C8B-B14F-4D97-AF65-F5344CB8AC3E}">
        <p14:creationId xmlns:p14="http://schemas.microsoft.com/office/powerpoint/2010/main" val="13010823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6" grpId="0"/>
      <p:bldP spid="10" grpId="0"/>
      <p:bldP spid="12" grpId="0"/>
      <p:bldP spid="24" grpId="0"/>
      <p:bldP spid="26" grpId="0"/>
      <p:bldP spid="30" grpId="0"/>
      <p:bldP spid="32" grpId="0"/>
      <p:bldP spid="34" grpId="0"/>
      <p:bldP spid="36" grpId="0"/>
      <p:bldP spid="3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6309323" y="2332672"/>
            <a:ext cx="2284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/>
              <a:t>&lt;                          &gt;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Grammatica</a:t>
            </a:r>
            <a:r>
              <a:rPr lang="en-US" dirty="0"/>
              <a:t> </a:t>
            </a:r>
            <a:r>
              <a:rPr lang="en-US" dirty="0" err="1"/>
              <a:t>visuale</a:t>
            </a:r>
            <a:r>
              <a:rPr lang="en-US" dirty="0"/>
              <a:t> (III)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29050" y="2340171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/>
              <a:t>=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071990" y="2340171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/>
              <a:t>+</a:t>
            </a:r>
            <a:endParaRPr lang="it-IT" sz="2400" b="1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7220" y="2173403"/>
            <a:ext cx="1550544" cy="80560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995123" y="2332673"/>
            <a:ext cx="9525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>
                <a:solidFill>
                  <a:schemeClr val="bg1"/>
                </a:solidFill>
              </a:rPr>
              <a:t>Corpo</a:t>
            </a:r>
          </a:p>
        </p:txBody>
      </p:sp>
      <p:cxnSp>
        <p:nvCxnSpPr>
          <p:cNvPr id="33" name="Straight Connector 32"/>
          <p:cNvCxnSpPr/>
          <p:nvPr/>
        </p:nvCxnSpPr>
        <p:spPr>
          <a:xfrm>
            <a:off x="5239962" y="1984838"/>
            <a:ext cx="0" cy="144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5550" y="2453441"/>
            <a:ext cx="2245268" cy="371217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3169851" y="2370317"/>
            <a:ext cx="18988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>
                <a:solidFill>
                  <a:schemeClr val="bg1"/>
                </a:solidFill>
              </a:rPr>
              <a:t>Blocco Semplice</a:t>
            </a:r>
            <a:endParaRPr lang="it-IT" sz="2000" b="1" dirty="0">
              <a:solidFill>
                <a:schemeClr val="bg1"/>
              </a:solidFill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>
            <a:off x="8609163" y="1984838"/>
            <a:ext cx="0" cy="144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90235" y="2362993"/>
            <a:ext cx="2284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/>
              <a:t>&lt;                          &gt;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087"/>
          <a:stretch/>
        </p:blipFill>
        <p:spPr>
          <a:xfrm>
            <a:off x="652481" y="2471614"/>
            <a:ext cx="1533549" cy="378155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976035" y="2388394"/>
            <a:ext cx="8809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 dirty="0">
                <a:solidFill>
                  <a:schemeClr val="bg1"/>
                </a:solidFill>
              </a:rPr>
              <a:t>Blocco</a:t>
            </a: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7687" y="2241180"/>
            <a:ext cx="682063" cy="795737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5239962" y="3024728"/>
            <a:ext cx="1367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 dirty="0"/>
              <a:t>Blocco </a:t>
            </a:r>
            <a:r>
              <a:rPr lang="it-IT" sz="2000" b="1" dirty="0" err="1"/>
              <a:t>Cnt</a:t>
            </a:r>
            <a:r>
              <a:rPr lang="it-IT" sz="2000" b="1" dirty="0"/>
              <a:t>.</a:t>
            </a:r>
          </a:p>
        </p:txBody>
      </p:sp>
      <p:cxnSp>
        <p:nvCxnSpPr>
          <p:cNvPr id="28" name="Straight Connector 27"/>
          <p:cNvCxnSpPr/>
          <p:nvPr/>
        </p:nvCxnSpPr>
        <p:spPr>
          <a:xfrm>
            <a:off x="3544461" y="3852717"/>
            <a:ext cx="0" cy="144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762921" y="3863396"/>
            <a:ext cx="2284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/>
              <a:t>&lt;                          &gt;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525588" y="403091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/>
              <a:t>+</a:t>
            </a:r>
            <a:endParaRPr lang="it-IT" sz="2400" b="1" dirty="0"/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0818" y="3704127"/>
            <a:ext cx="1550544" cy="805605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5448721" y="3863397"/>
            <a:ext cx="9525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>
                <a:solidFill>
                  <a:schemeClr val="bg1"/>
                </a:solidFill>
              </a:rPr>
              <a:t>Corpo</a:t>
            </a:r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9458" y="3931946"/>
            <a:ext cx="699637" cy="1281543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3604313" y="5233045"/>
            <a:ext cx="13675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/>
              <a:t>Doppio</a:t>
            </a:r>
          </a:p>
          <a:p>
            <a:r>
              <a:rPr lang="it-IT" sz="2000" b="1" dirty="0"/>
              <a:t>Blocco </a:t>
            </a:r>
            <a:r>
              <a:rPr lang="it-IT" sz="2000" b="1" dirty="0" err="1"/>
              <a:t>Cnt</a:t>
            </a:r>
            <a:r>
              <a:rPr lang="it-IT" sz="2000" b="1" dirty="0"/>
              <a:t>.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758779" y="4688557"/>
            <a:ext cx="2284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/>
              <a:t>&lt;                          &gt;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4521446" y="4547466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/>
              <a:t>+</a:t>
            </a:r>
            <a:endParaRPr lang="it-IT" sz="2400" b="1" dirty="0"/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6676" y="4529288"/>
            <a:ext cx="1550544" cy="805605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5444579" y="4688558"/>
            <a:ext cx="9525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>
                <a:solidFill>
                  <a:schemeClr val="bg1"/>
                </a:solidFill>
              </a:rPr>
              <a:t>Corpo</a:t>
            </a:r>
          </a:p>
        </p:txBody>
      </p:sp>
    </p:spTree>
    <p:extLst>
      <p:ext uri="{BB962C8B-B14F-4D97-AF65-F5344CB8AC3E}">
        <p14:creationId xmlns:p14="http://schemas.microsoft.com/office/powerpoint/2010/main" val="2225683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6" grpId="0"/>
      <p:bldP spid="10" grpId="0"/>
      <p:bldP spid="12" grpId="0"/>
      <p:bldP spid="36" grpId="0"/>
      <p:bldP spid="20" grpId="0"/>
      <p:bldP spid="22" grpId="0"/>
      <p:bldP spid="27" grpId="0"/>
      <p:bldP spid="29" grpId="0"/>
      <p:bldP spid="39" grpId="0"/>
      <p:bldP spid="41" grpId="0"/>
      <p:bldP spid="45" grpId="0"/>
      <p:bldP spid="46" grpId="0"/>
      <p:bldP spid="47" grpId="0"/>
      <p:bldP spid="4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Motore</a:t>
            </a:r>
            <a:r>
              <a:rPr lang="en-US" dirty="0"/>
              <a:t> di </a:t>
            </a:r>
            <a:r>
              <a:rPr lang="en-US" dirty="0" err="1"/>
              <a:t>Valutazione</a:t>
            </a:r>
            <a:r>
              <a:rPr lang="en-US" dirty="0"/>
              <a:t> (I)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6441" y="2420541"/>
            <a:ext cx="2746883" cy="2362703"/>
          </a:xfrm>
          <a:prstGeom prst="rect">
            <a:avLst/>
          </a:prstGeom>
          <a:ln>
            <a:noFill/>
          </a:ln>
        </p:spPr>
      </p:pic>
      <p:sp>
        <p:nvSpPr>
          <p:cNvPr id="4" name="Content Placeholder 2"/>
          <p:cNvSpPr txBox="1">
            <a:spLocks/>
          </p:cNvSpPr>
          <p:nvPr/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charset="0"/>
              <a:buChar char="•"/>
            </a:pPr>
            <a:r>
              <a:rPr lang="it-IT" sz="2000" dirty="0"/>
              <a:t>Il motore di valutazione degli script esegue le istruzioni</a:t>
            </a:r>
            <a:r>
              <a:rPr lang="it-IT" sz="2000" b="1" dirty="0"/>
              <a:t> in sequenza e a divisione di tempo</a:t>
            </a:r>
            <a:r>
              <a:rPr lang="it-IT" sz="2000" dirty="0"/>
              <a:t>. Le istruzioni sono mantenute in una </a:t>
            </a:r>
            <a:r>
              <a:rPr lang="it-IT" sz="2000" b="1" dirty="0"/>
              <a:t>coda di flussi di esecuzione</a:t>
            </a:r>
            <a:r>
              <a:rPr lang="it-IT" sz="2000" dirty="0"/>
              <a:t>.</a:t>
            </a:r>
            <a:endParaRPr lang="it-IT" sz="16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22959" y="2733212"/>
            <a:ext cx="5269232" cy="4023360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buFont typeface="Arial" charset="0"/>
              <a:buChar char="•"/>
            </a:pPr>
            <a:r>
              <a:rPr lang="it-IT" sz="1600" dirty="0"/>
              <a:t>Viene mandata in esecuzione la </a:t>
            </a:r>
            <a:r>
              <a:rPr lang="it-IT" sz="1600" b="1" dirty="0"/>
              <a:t>prima istruzione del primo flusso</a:t>
            </a:r>
            <a:r>
              <a:rPr lang="it-IT" sz="1600" dirty="0"/>
              <a:t>.</a:t>
            </a:r>
          </a:p>
          <a:p>
            <a:pPr lvl="2">
              <a:buFont typeface="Arial" charset="0"/>
              <a:buChar char="•"/>
            </a:pPr>
            <a:endParaRPr lang="it-IT" sz="1600" dirty="0"/>
          </a:p>
          <a:p>
            <a:pPr lvl="2">
              <a:buFont typeface="Arial" charset="0"/>
              <a:buChar char="•"/>
            </a:pPr>
            <a:r>
              <a:rPr lang="it-IT" sz="1600" dirty="0"/>
              <a:t>Al suo completamento, se il flusso non è </a:t>
            </a:r>
            <a:r>
              <a:rPr lang="it-IT" sz="1600" b="1" dirty="0"/>
              <a:t>esaurito</a:t>
            </a:r>
            <a:r>
              <a:rPr lang="it-IT" sz="1600" dirty="0"/>
              <a:t>, viene inserito </a:t>
            </a:r>
            <a:r>
              <a:rPr lang="it-IT" sz="1600" b="1" dirty="0"/>
              <a:t>in fondo alla coda</a:t>
            </a:r>
            <a:r>
              <a:rPr lang="it-IT" sz="1600" dirty="0"/>
              <a:t>.</a:t>
            </a:r>
          </a:p>
          <a:p>
            <a:pPr lvl="2">
              <a:buFont typeface="Arial" charset="0"/>
              <a:buChar char="•"/>
            </a:pPr>
            <a:endParaRPr lang="it-IT" sz="1600" dirty="0"/>
          </a:p>
          <a:p>
            <a:pPr lvl="2">
              <a:buFont typeface="Arial" charset="0"/>
              <a:buChar char="•"/>
            </a:pPr>
            <a:r>
              <a:rPr lang="it-IT" sz="1600" dirty="0"/>
              <a:t>Si ha una attesa ”didattica” e si manda in esecuzione la prima istruzione del flusso seguente.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8250" y="5618417"/>
            <a:ext cx="624524" cy="485804"/>
          </a:xfrm>
          <a:prstGeom prst="rect">
            <a:avLst/>
          </a:prstGeom>
          <a:scene3d>
            <a:camera prst="isometricLeftDown"/>
            <a:lightRig rig="threePt" dir="t"/>
          </a:scene3d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0615" y="4615449"/>
            <a:ext cx="624524" cy="485804"/>
          </a:xfrm>
          <a:prstGeom prst="rect">
            <a:avLst/>
          </a:prstGeom>
        </p:spPr>
      </p:pic>
      <p:sp>
        <p:nvSpPr>
          <p:cNvPr id="13" name="Circular Arrow 12"/>
          <p:cNvSpPr/>
          <p:nvPr/>
        </p:nvSpPr>
        <p:spPr>
          <a:xfrm rot="12868520">
            <a:off x="6204618" y="4679422"/>
            <a:ext cx="1302261" cy="1302261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4510819"/>
              <a:gd name="adj5" fmla="val 12500"/>
            </a:avLst>
          </a:prstGeom>
          <a:pattFill prst="pct80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6751100" y="3940666"/>
            <a:ext cx="273610" cy="6946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6889660" y="3976121"/>
            <a:ext cx="113945" cy="307369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905533" y="3851180"/>
            <a:ext cx="205327" cy="20532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7800" y="5496497"/>
            <a:ext cx="624524" cy="485803"/>
          </a:xfrm>
          <a:prstGeom prst="rect">
            <a:avLst/>
          </a:prstGeom>
          <a:scene3d>
            <a:camera prst="isometricLeftDown"/>
            <a:lightRig rig="threePt" dir="t"/>
          </a:scene3d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8622" y="5405057"/>
            <a:ext cx="624524" cy="485803"/>
          </a:xfrm>
          <a:prstGeom prst="rect">
            <a:avLst/>
          </a:prstGeom>
          <a:scene3d>
            <a:camera prst="isometricLeftDown"/>
            <a:lightRig rig="threePt" dir="t"/>
          </a:scene3d>
        </p:spPr>
      </p:pic>
      <p:sp>
        <p:nvSpPr>
          <p:cNvPr id="26" name="Circular Arrow 25"/>
          <p:cNvSpPr/>
          <p:nvPr/>
        </p:nvSpPr>
        <p:spPr>
          <a:xfrm rot="1070532">
            <a:off x="6528751" y="4539319"/>
            <a:ext cx="1302261" cy="1302261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4510819"/>
              <a:gd name="adj5" fmla="val 12500"/>
            </a:avLst>
          </a:prstGeom>
          <a:pattFill prst="pct80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774031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0" grpId="0" animBg="1"/>
      <p:bldP spid="2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Motore</a:t>
            </a:r>
            <a:r>
              <a:rPr lang="en-US" dirty="0"/>
              <a:t> di </a:t>
            </a:r>
            <a:r>
              <a:rPr lang="en-US" dirty="0" err="1"/>
              <a:t>Valutazione</a:t>
            </a:r>
            <a:r>
              <a:rPr lang="en-US" dirty="0"/>
              <a:t> (II)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22959" y="1845734"/>
            <a:ext cx="7543801" cy="1617192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charset="0"/>
              <a:buChar char="•"/>
            </a:pPr>
            <a:r>
              <a:rPr lang="it-IT" sz="2000" dirty="0"/>
              <a:t>Un </a:t>
            </a:r>
            <a:r>
              <a:rPr lang="it-IT" sz="2000" b="1" dirty="0"/>
              <a:t>flusso di esecuzione</a:t>
            </a:r>
            <a:r>
              <a:rPr lang="it-IT" sz="2000" dirty="0"/>
              <a:t> viene inizialmente generato da un </a:t>
            </a:r>
            <a:r>
              <a:rPr lang="it-IT" sz="2000" b="1" dirty="0"/>
              <a:t>cappello</a:t>
            </a:r>
            <a:r>
              <a:rPr lang="it-IT" sz="2000" dirty="0"/>
              <a:t> e contiene un puntatore al blocco corrente.</a:t>
            </a:r>
          </a:p>
          <a:p>
            <a:pPr lvl="1">
              <a:buFont typeface="Arial" charset="0"/>
              <a:buChar char="•"/>
            </a:pPr>
            <a:r>
              <a:rPr lang="it-IT" sz="2000" dirty="0"/>
              <a:t>Il blocco contiene nella sua classe la logica per la </a:t>
            </a:r>
            <a:r>
              <a:rPr lang="it-IT" sz="2000" b="1" dirty="0"/>
              <a:t>valutazione</a:t>
            </a:r>
            <a:r>
              <a:rPr lang="it-IT" sz="2000" dirty="0"/>
              <a:t> e per </a:t>
            </a:r>
            <a:r>
              <a:rPr lang="it-IT" sz="2000" b="1" dirty="0"/>
              <a:t>l’aggiornamento</a:t>
            </a:r>
            <a:r>
              <a:rPr lang="it-IT" sz="2000" dirty="0"/>
              <a:t> del flusso con il blocco successivo.</a:t>
            </a:r>
            <a:endParaRPr lang="it-IT" sz="16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8721" y="3781185"/>
            <a:ext cx="1619850" cy="1260047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087"/>
          <a:stretch/>
        </p:blipFill>
        <p:spPr>
          <a:xfrm>
            <a:off x="5083880" y="4264066"/>
            <a:ext cx="1533549" cy="37815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3880" y="3525579"/>
            <a:ext cx="1059042" cy="528954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087"/>
          <a:stretch/>
        </p:blipFill>
        <p:spPr>
          <a:xfrm>
            <a:off x="5083879" y="3909901"/>
            <a:ext cx="1533549" cy="378155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087"/>
          <a:stretch/>
        </p:blipFill>
        <p:spPr>
          <a:xfrm>
            <a:off x="5083878" y="4603880"/>
            <a:ext cx="1533549" cy="378155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087"/>
          <a:stretch/>
        </p:blipFill>
        <p:spPr>
          <a:xfrm>
            <a:off x="5083877" y="4824827"/>
            <a:ext cx="1533549" cy="378155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087"/>
          <a:stretch/>
        </p:blipFill>
        <p:spPr>
          <a:xfrm>
            <a:off x="5083876" y="5039182"/>
            <a:ext cx="1533549" cy="378155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3797132" y="4190922"/>
            <a:ext cx="1183874" cy="440575"/>
          </a:xfrm>
          <a:prstGeom prst="rightArrow">
            <a:avLst>
              <a:gd name="adj1" fmla="val 50000"/>
              <a:gd name="adj2" fmla="val 84530"/>
            </a:avLst>
          </a:prstGeom>
          <a:pattFill prst="pct90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434365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Architettura</a:t>
            </a:r>
            <a:r>
              <a:rPr lang="en-US" dirty="0"/>
              <a:t> </a:t>
            </a:r>
            <a:r>
              <a:rPr lang="en-US" dirty="0" err="1"/>
              <a:t>dell’ambiente</a:t>
            </a:r>
            <a:endParaRPr lang="en-US" dirty="0"/>
          </a:p>
        </p:txBody>
      </p:sp>
      <p:pic>
        <p:nvPicPr>
          <p:cNvPr id="8" name="Picture 7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7803" y="2044016"/>
            <a:ext cx="1203583" cy="1677123"/>
          </a:xfrm>
          <a:prstGeom prst="rect">
            <a:avLst/>
          </a:prstGeom>
        </p:spPr>
      </p:pic>
      <p:pic>
        <p:nvPicPr>
          <p:cNvPr id="9" name="Picture 8">
            <a:hlinkClick r:id="rId4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376" y="2044015"/>
            <a:ext cx="1203583" cy="1677123"/>
          </a:xfrm>
          <a:prstGeom prst="rect">
            <a:avLst/>
          </a:prstGeom>
        </p:spPr>
      </p:pic>
      <p:pic>
        <p:nvPicPr>
          <p:cNvPr id="11" name="Picture 10">
            <a:hlinkClick r:id="rId5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2092" y="4128133"/>
            <a:ext cx="1203583" cy="1677123"/>
          </a:xfrm>
          <a:prstGeom prst="rect">
            <a:avLst/>
          </a:prstGeom>
        </p:spPr>
      </p:pic>
      <p:pic>
        <p:nvPicPr>
          <p:cNvPr id="12" name="Picture 11">
            <a:hlinkClick r:id="rId6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8666" y="4125096"/>
            <a:ext cx="1203583" cy="167712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621012" y="3627684"/>
            <a:ext cx="8771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/>
              <a:t>Model</a:t>
            </a:r>
            <a:endParaRPr lang="it-IT" sz="20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5412836" y="3627684"/>
            <a:ext cx="11152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/>
              <a:t>Scripting</a:t>
            </a:r>
            <a:endParaRPr lang="it-IT" sz="20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2466435" y="5705540"/>
            <a:ext cx="12548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/>
              <a:t>Controller</a:t>
            </a:r>
            <a:endParaRPr lang="it-IT" sz="20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5610935" y="5696140"/>
            <a:ext cx="719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/>
              <a:t>View</a:t>
            </a:r>
            <a:endParaRPr lang="it-IT" sz="2000" b="1" dirty="0"/>
          </a:p>
        </p:txBody>
      </p:sp>
    </p:spTree>
    <p:extLst>
      <p:ext uri="{BB962C8B-B14F-4D97-AF65-F5344CB8AC3E}">
        <p14:creationId xmlns:p14="http://schemas.microsoft.com/office/powerpoint/2010/main" val="4473880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  <p:bldP spid="16" grpId="0"/>
      <p:bldP spid="1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Interfaccia</a:t>
            </a:r>
            <a:r>
              <a:rPr lang="en-US" dirty="0"/>
              <a:t> (I)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822959" y="1845734"/>
            <a:ext cx="7543801" cy="3732106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charset="0"/>
              <a:buChar char="•"/>
            </a:pPr>
            <a:r>
              <a:rPr lang="it-IT" sz="2000" dirty="0"/>
              <a:t>L’utente visualizza l’ambiente attraverso un </a:t>
            </a:r>
            <a:r>
              <a:rPr lang="it-IT" sz="2000" b="1" dirty="0"/>
              <a:t>visore</a:t>
            </a:r>
            <a:r>
              <a:rPr lang="it-IT" sz="2000" dirty="0"/>
              <a:t> compatibile con </a:t>
            </a:r>
            <a:r>
              <a:rPr lang="it-IT" sz="2000" b="1" dirty="0" err="1"/>
              <a:t>NewtonVR</a:t>
            </a:r>
            <a:r>
              <a:rPr lang="it-IT" sz="2000" dirty="0"/>
              <a:t> (i.e. </a:t>
            </a:r>
            <a:r>
              <a:rPr lang="it-IT" sz="2000" i="1" dirty="0" err="1"/>
              <a:t>Oculus</a:t>
            </a:r>
            <a:r>
              <a:rPr lang="it-IT" sz="2000" i="1" dirty="0"/>
              <a:t> </a:t>
            </a:r>
            <a:r>
              <a:rPr lang="it-IT" sz="2000" i="1" dirty="0" err="1"/>
              <a:t>Rift</a:t>
            </a:r>
            <a:r>
              <a:rPr lang="it-IT" sz="2000" i="1" dirty="0"/>
              <a:t> </a:t>
            </a:r>
            <a:r>
              <a:rPr lang="it-IT" sz="2000" dirty="0"/>
              <a:t>o </a:t>
            </a:r>
            <a:r>
              <a:rPr lang="it-IT" sz="2000" i="1" dirty="0"/>
              <a:t>HTC Vive</a:t>
            </a:r>
            <a:r>
              <a:rPr lang="it-IT" sz="2000" dirty="0"/>
              <a:t>).</a:t>
            </a:r>
          </a:p>
          <a:p>
            <a:pPr lvl="2">
              <a:buFont typeface="Arial" charset="0"/>
              <a:buChar char="•"/>
            </a:pPr>
            <a:r>
              <a:rPr lang="it-IT" sz="1600" dirty="0"/>
              <a:t>È possibile spostarsi </a:t>
            </a:r>
            <a:r>
              <a:rPr lang="it-IT" sz="1600" b="1" dirty="0" err="1"/>
              <a:t>teletrasportandosi</a:t>
            </a:r>
            <a:r>
              <a:rPr lang="it-IT" sz="1600" dirty="0"/>
              <a:t> (tasti </a:t>
            </a:r>
            <a:r>
              <a:rPr lang="it-IT" sz="1600" i="1" dirty="0"/>
              <a:t>B/Y</a:t>
            </a:r>
            <a:r>
              <a:rPr lang="it-IT" sz="1600" b="1" dirty="0"/>
              <a:t> </a:t>
            </a:r>
            <a:r>
              <a:rPr lang="it-IT" sz="1600" dirty="0"/>
              <a:t>per attivare).</a:t>
            </a:r>
          </a:p>
          <a:p>
            <a:pPr lvl="1">
              <a:buFont typeface="Arial" charset="0"/>
              <a:buChar char="•"/>
            </a:pPr>
            <a:endParaRPr lang="it-IT" sz="2000" dirty="0"/>
          </a:p>
          <a:p>
            <a:pPr lvl="1">
              <a:buFont typeface="Arial" charset="0"/>
              <a:buChar char="•"/>
            </a:pPr>
            <a:r>
              <a:rPr lang="it-IT" sz="2000" dirty="0"/>
              <a:t>Si può interagire attraverso i </a:t>
            </a:r>
            <a:r>
              <a:rPr lang="it-IT" sz="2000" b="1" dirty="0"/>
              <a:t>controller</a:t>
            </a:r>
            <a:r>
              <a:rPr lang="it-IT" sz="2000" dirty="0"/>
              <a:t>.</a:t>
            </a:r>
          </a:p>
          <a:p>
            <a:pPr lvl="2">
              <a:buFont typeface="Arial" charset="0"/>
              <a:buChar char="•"/>
            </a:pPr>
            <a:r>
              <a:rPr lang="it-IT" sz="1600" dirty="0"/>
              <a:t>Finestre ed elementi di </a:t>
            </a:r>
            <a:r>
              <a:rPr lang="it-IT" sz="1600" dirty="0" err="1"/>
              <a:t>scripting</a:t>
            </a:r>
            <a:r>
              <a:rPr lang="it-IT" sz="1600" dirty="0"/>
              <a:t> possono essere </a:t>
            </a:r>
            <a:r>
              <a:rPr lang="it-IT" sz="1600" b="1" dirty="0"/>
              <a:t>afferrati</a:t>
            </a:r>
            <a:r>
              <a:rPr lang="it-IT" sz="1600" dirty="0"/>
              <a:t> (usando il tasto </a:t>
            </a:r>
            <a:r>
              <a:rPr lang="it-IT" sz="1600" i="1" dirty="0" err="1"/>
              <a:t>grip</a:t>
            </a:r>
            <a:r>
              <a:rPr lang="it-IT" sz="1600" dirty="0"/>
              <a:t>).</a:t>
            </a:r>
          </a:p>
          <a:p>
            <a:pPr lvl="2">
              <a:buFont typeface="Arial" charset="0"/>
              <a:buChar char="•"/>
            </a:pPr>
            <a:r>
              <a:rPr lang="it-IT" sz="1600" dirty="0"/>
              <a:t>Bottoni, attori, </a:t>
            </a:r>
            <a:r>
              <a:rPr lang="it-IT" sz="1600" dirty="0" err="1"/>
              <a:t>textbox</a:t>
            </a:r>
            <a:r>
              <a:rPr lang="it-IT" sz="1600" dirty="0"/>
              <a:t>, ecc. permettono di interagire con i </a:t>
            </a:r>
            <a:r>
              <a:rPr lang="it-IT" sz="1600" b="1" dirty="0"/>
              <a:t>puntatori laser</a:t>
            </a:r>
            <a:r>
              <a:rPr lang="it-IT" sz="1600" dirty="0"/>
              <a:t> (si attivano con i tasti </a:t>
            </a:r>
            <a:r>
              <a:rPr lang="it-IT" sz="1600" i="1" dirty="0"/>
              <a:t>A/X</a:t>
            </a:r>
            <a:r>
              <a:rPr lang="it-IT" sz="1600" dirty="0"/>
              <a:t>).</a:t>
            </a:r>
          </a:p>
          <a:p>
            <a:pPr lvl="3">
              <a:buFont typeface="Arial" charset="0"/>
              <a:buChar char="•"/>
            </a:pPr>
            <a:r>
              <a:rPr lang="it-IT" sz="1600" dirty="0"/>
              <a:t>Puntatore </a:t>
            </a:r>
            <a:r>
              <a:rPr lang="it-IT" sz="1600" b="1" dirty="0"/>
              <a:t>blu</a:t>
            </a:r>
            <a:r>
              <a:rPr lang="it-IT" sz="1600" dirty="0"/>
              <a:t> per selezionare.</a:t>
            </a:r>
          </a:p>
          <a:p>
            <a:pPr lvl="3">
              <a:buFont typeface="Arial" charset="0"/>
              <a:buChar char="•"/>
            </a:pPr>
            <a:r>
              <a:rPr lang="it-IT" sz="1600" dirty="0"/>
              <a:t>Puntatore </a:t>
            </a:r>
            <a:r>
              <a:rPr lang="it-IT" sz="1600" b="1" dirty="0"/>
              <a:t>rosso</a:t>
            </a:r>
            <a:r>
              <a:rPr lang="it-IT" sz="1600" dirty="0"/>
              <a:t> per eliminare/chiudere.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4877" y="4185488"/>
            <a:ext cx="1062639" cy="15246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3091" y="4185487"/>
            <a:ext cx="1062639" cy="1524656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5CD377C-CD93-4542-9DDF-C21988518413}"/>
              </a:ext>
            </a:extLst>
          </p:cNvPr>
          <p:cNvSpPr txBox="1">
            <a:spLocks/>
          </p:cNvSpPr>
          <p:nvPr/>
        </p:nvSpPr>
        <p:spPr>
          <a:xfrm>
            <a:off x="822961" y="4865106"/>
            <a:ext cx="4654648" cy="1641202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buFont typeface="Arial" charset="0"/>
              <a:buChar char="•"/>
            </a:pPr>
            <a:r>
              <a:rPr lang="it-IT" sz="1600" dirty="0"/>
              <a:t>Durante il Play mode, è disponibile solo il raggio blu e non è possibile spostare elementi di </a:t>
            </a:r>
            <a:r>
              <a:rPr lang="it-IT" sz="1600" dirty="0" err="1"/>
              <a:t>scripting</a:t>
            </a:r>
            <a:r>
              <a:rPr lang="it-IT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2377336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Interfaccia</a:t>
            </a:r>
            <a:r>
              <a:rPr lang="en-US" dirty="0"/>
              <a:t> (II)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822959" y="1845734"/>
            <a:ext cx="7543801" cy="3732106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charset="0"/>
              <a:buChar char="•"/>
            </a:pPr>
            <a:r>
              <a:rPr lang="it-IT" sz="2000" dirty="0"/>
              <a:t>Per le interazioni che richiedono input testuale, viene introdotta una </a:t>
            </a:r>
            <a:r>
              <a:rPr lang="it-IT" sz="2000" b="1" dirty="0"/>
              <a:t>tastiera virtuale</a:t>
            </a:r>
            <a:r>
              <a:rPr lang="it-IT" sz="2000" dirty="0"/>
              <a:t>.</a:t>
            </a:r>
          </a:p>
          <a:p>
            <a:pPr lvl="2">
              <a:buFont typeface="Arial" charset="0"/>
              <a:buChar char="•"/>
            </a:pPr>
            <a:r>
              <a:rPr lang="it-IT" sz="1600" dirty="0"/>
              <a:t>Si attiva alla pressione dello </a:t>
            </a:r>
            <a:r>
              <a:rPr lang="it-IT" sz="1600" i="1" dirty="0" err="1"/>
              <a:t>stick</a:t>
            </a:r>
            <a:r>
              <a:rPr lang="it-IT" sz="1600" i="1" dirty="0"/>
              <a:t> analogico</a:t>
            </a:r>
            <a:r>
              <a:rPr lang="it-IT" sz="1600" dirty="0"/>
              <a:t> e compare vicino al controller.</a:t>
            </a:r>
          </a:p>
          <a:p>
            <a:pPr lvl="2">
              <a:buFont typeface="Arial" charset="0"/>
              <a:buChar char="•"/>
            </a:pPr>
            <a:r>
              <a:rPr lang="it-IT" sz="1600" dirty="0"/>
              <a:t>Selezionare un’area di testo con la tastiera aperta le assegna il </a:t>
            </a:r>
            <a:r>
              <a:rPr lang="it-IT" sz="1600" b="1" dirty="0"/>
              <a:t>focus</a:t>
            </a:r>
            <a:r>
              <a:rPr lang="it-IT" sz="1600" dirty="0"/>
              <a:t>.</a:t>
            </a:r>
          </a:p>
          <a:p>
            <a:pPr lvl="2">
              <a:buFont typeface="Arial" charset="0"/>
              <a:buChar char="•"/>
            </a:pPr>
            <a:r>
              <a:rPr lang="it-IT" sz="1600" dirty="0"/>
              <a:t>Qualsiasi input da tastiera virtuale viene </a:t>
            </a:r>
            <a:r>
              <a:rPr lang="it-IT" sz="1600" b="1" dirty="0"/>
              <a:t>sottoposto ad un check di compatibilità</a:t>
            </a:r>
            <a:r>
              <a:rPr lang="it-IT" sz="1600" dirty="0"/>
              <a:t> prima di essere accettato. Errori di sintassi sono filtrati a questo livello.</a:t>
            </a:r>
            <a:endParaRPr lang="it-IT" sz="1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5A68B4-D497-4860-9C0F-7BBB3857E9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9032" y="3995303"/>
            <a:ext cx="3051654" cy="1582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4714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Interfaccia</a:t>
            </a:r>
            <a:r>
              <a:rPr lang="en-US" dirty="0"/>
              <a:t> (III)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822959" y="1845734"/>
            <a:ext cx="7543801" cy="3732106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charset="0"/>
              <a:buChar char="•"/>
            </a:pPr>
            <a:r>
              <a:rPr lang="it-IT" sz="2000" dirty="0"/>
              <a:t>All’avvio, l’utente trova davanti a sé un </a:t>
            </a:r>
            <a:r>
              <a:rPr lang="it-IT" sz="2000" b="1" dirty="0"/>
              <a:t>tavolo</a:t>
            </a:r>
            <a:r>
              <a:rPr lang="it-IT" sz="2000" dirty="0"/>
              <a:t> vuoto, attorno al quale sono disponibili diversi bottoni.</a:t>
            </a:r>
          </a:p>
          <a:p>
            <a:pPr lvl="2">
              <a:buFont typeface="Arial" charset="0"/>
              <a:buChar char="•"/>
            </a:pPr>
            <a:r>
              <a:rPr lang="it-IT" sz="1600" dirty="0"/>
              <a:t>Cambio </a:t>
            </a:r>
            <a:r>
              <a:rPr lang="it-IT" sz="1600" b="1" dirty="0"/>
              <a:t>modalità </a:t>
            </a:r>
            <a:r>
              <a:rPr lang="it-IT" sz="1600" dirty="0"/>
              <a:t>(Play/</a:t>
            </a:r>
            <a:r>
              <a:rPr lang="it-IT" sz="1600" dirty="0" err="1"/>
              <a:t>Edit</a:t>
            </a:r>
            <a:r>
              <a:rPr lang="it-IT" sz="1600" dirty="0"/>
              <a:t> mode).</a:t>
            </a:r>
          </a:p>
          <a:p>
            <a:pPr lvl="2">
              <a:buFont typeface="Arial" charset="0"/>
              <a:buChar char="•"/>
            </a:pPr>
            <a:r>
              <a:rPr lang="it-IT" sz="1600" dirty="0"/>
              <a:t>Aggiunta di </a:t>
            </a:r>
            <a:r>
              <a:rPr lang="it-IT" sz="1600" b="1" dirty="0"/>
              <a:t>attori</a:t>
            </a:r>
            <a:r>
              <a:rPr lang="it-IT" sz="1600" dirty="0"/>
              <a:t>.</a:t>
            </a:r>
          </a:p>
          <a:p>
            <a:pPr lvl="2">
              <a:buFont typeface="Arial" charset="0"/>
              <a:buChar char="•"/>
            </a:pPr>
            <a:r>
              <a:rPr lang="it-IT" sz="1600" dirty="0"/>
              <a:t>Monitor del </a:t>
            </a:r>
            <a:r>
              <a:rPr lang="it-IT" sz="1600" b="1" dirty="0"/>
              <a:t>timer</a:t>
            </a:r>
            <a:r>
              <a:rPr lang="it-IT" sz="1600" dirty="0"/>
              <a:t>.</a:t>
            </a:r>
          </a:p>
          <a:p>
            <a:pPr lvl="2">
              <a:buFont typeface="Arial" charset="0"/>
              <a:buChar char="•"/>
            </a:pPr>
            <a:r>
              <a:rPr lang="it-IT" sz="1600" dirty="0"/>
              <a:t>Finestra di gestione delle </a:t>
            </a:r>
            <a:r>
              <a:rPr lang="it-IT" sz="1600" b="1" dirty="0"/>
              <a:t>variabili globali</a:t>
            </a:r>
            <a:r>
              <a:rPr lang="it-IT" sz="1600" dirty="0"/>
              <a:t>.</a:t>
            </a:r>
            <a:endParaRPr lang="it-IT" sz="1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92416C-A10A-40C5-801E-C837BFF228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9758" y="3798277"/>
            <a:ext cx="3050201" cy="3059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4567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201" y="3031905"/>
            <a:ext cx="2895600" cy="136736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Finalità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57" y="1850458"/>
            <a:ext cx="1285744" cy="1402630"/>
          </a:xfrm>
          <a:prstGeom prst="rect">
            <a:avLst/>
          </a:prstGeom>
        </p:spPr>
      </p:pic>
      <p:sp>
        <p:nvSpPr>
          <p:cNvPr id="7" name="Cross 6"/>
          <p:cNvSpPr/>
          <p:nvPr/>
        </p:nvSpPr>
        <p:spPr>
          <a:xfrm>
            <a:off x="1592128" y="2803713"/>
            <a:ext cx="687003" cy="687003"/>
          </a:xfrm>
          <a:prstGeom prst="plus">
            <a:avLst>
              <a:gd name="adj" fmla="val 3888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216400" y="2125134"/>
            <a:ext cx="4150360" cy="1951566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charset="0"/>
              <a:buChar char="•"/>
            </a:pPr>
            <a:r>
              <a:rPr lang="it-IT" sz="2000" b="1" i="1" dirty="0"/>
              <a:t>Scratch</a:t>
            </a:r>
            <a:r>
              <a:rPr lang="it-IT" sz="2000" dirty="0"/>
              <a:t> è un ambiente di sviluppo a fini didattici che fa uso di un </a:t>
            </a:r>
            <a:r>
              <a:rPr lang="it-IT" sz="2000" b="1" dirty="0"/>
              <a:t>linguaggio di programmazione grafico</a:t>
            </a:r>
            <a:r>
              <a:rPr lang="it-IT" sz="2000" dirty="0"/>
              <a:t> a blocchi.</a:t>
            </a:r>
          </a:p>
          <a:p>
            <a:pPr lvl="1">
              <a:buFont typeface="Arial" charset="0"/>
              <a:buChar char="•"/>
            </a:pPr>
            <a:endParaRPr lang="it-IT" sz="700" dirty="0"/>
          </a:p>
          <a:p>
            <a:pPr lvl="1">
              <a:buFont typeface="Arial" charset="0"/>
              <a:buChar char="•"/>
            </a:pPr>
            <a:endParaRPr lang="it-IT" sz="2000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822960" y="4785260"/>
            <a:ext cx="7543800" cy="1502558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charset="0"/>
              <a:buChar char="•"/>
            </a:pPr>
            <a:r>
              <a:rPr lang="it-IT" sz="2000" dirty="0"/>
              <a:t>La applicazione della seconda al primo </a:t>
            </a:r>
            <a:r>
              <a:rPr lang="it-IT" sz="2000" b="1" dirty="0"/>
              <a:t>facilita l’interazione</a:t>
            </a:r>
            <a:r>
              <a:rPr lang="it-IT" sz="2000" dirty="0"/>
              <a:t> dell’utente (specie se non abituato alle interfacce classiche).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E423904-5B0D-4BD9-B271-FAAC5E33A244}"/>
              </a:ext>
            </a:extLst>
          </p:cNvPr>
          <p:cNvSpPr txBox="1">
            <a:spLocks/>
          </p:cNvSpPr>
          <p:nvPr/>
        </p:nvSpPr>
        <p:spPr>
          <a:xfrm>
            <a:off x="4216400" y="3472856"/>
            <a:ext cx="4150360" cy="1951566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charset="0"/>
              <a:buChar char="•"/>
            </a:pPr>
            <a:r>
              <a:rPr lang="it-IT" sz="2000" dirty="0"/>
              <a:t>La tecnologia di </a:t>
            </a:r>
            <a:r>
              <a:rPr lang="it-IT" sz="2000" b="1" dirty="0"/>
              <a:t>realtà virtuale</a:t>
            </a:r>
            <a:r>
              <a:rPr lang="it-IT" sz="2000" dirty="0"/>
              <a:t> consente un’</a:t>
            </a:r>
            <a:r>
              <a:rPr lang="it-IT" sz="2000" b="1" dirty="0"/>
              <a:t>interazione più intuitiva e naturale</a:t>
            </a:r>
            <a:r>
              <a:rPr lang="it-IT" sz="2000" dirty="0"/>
              <a:t> con il calcolatore</a:t>
            </a:r>
          </a:p>
          <a:p>
            <a:pPr lvl="1">
              <a:buFont typeface="Arial" charset="0"/>
              <a:buChar char="•"/>
            </a:pP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174316148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  <p:bldP spid="11" grpId="0"/>
      <p:bldP spid="1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Interfaccia</a:t>
            </a:r>
            <a:r>
              <a:rPr lang="en-US" dirty="0"/>
              <a:t> (IV)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822959" y="1845734"/>
            <a:ext cx="7543801" cy="3732106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charset="0"/>
              <a:buChar char="•"/>
            </a:pPr>
            <a:r>
              <a:rPr lang="it-IT" sz="2000" dirty="0"/>
              <a:t>Selezionare un attore lo </a:t>
            </a:r>
            <a:r>
              <a:rPr lang="it-IT" sz="2000" b="1" dirty="0"/>
              <a:t>mette in evidenza</a:t>
            </a:r>
            <a:r>
              <a:rPr lang="it-IT" sz="2000" dirty="0"/>
              <a:t> e fa comparire la sua relativa </a:t>
            </a:r>
            <a:r>
              <a:rPr lang="it-IT" sz="2000" b="1" dirty="0"/>
              <a:t>finestra attore</a:t>
            </a:r>
            <a:r>
              <a:rPr lang="it-IT" sz="2000" dirty="0"/>
              <a:t>.</a:t>
            </a:r>
          </a:p>
          <a:p>
            <a:pPr lvl="2">
              <a:buFont typeface="Arial" charset="0"/>
              <a:buChar char="•"/>
            </a:pPr>
            <a:r>
              <a:rPr lang="it-IT" sz="1600" dirty="0"/>
              <a:t>Da qui è possibile visualizzare e modificare manualmente tutti i </a:t>
            </a:r>
            <a:r>
              <a:rPr lang="it-IT" sz="1600" b="1" dirty="0"/>
              <a:t>parametri</a:t>
            </a:r>
            <a:r>
              <a:rPr lang="it-IT" sz="1600" dirty="0"/>
              <a:t> relativi all’attore.</a:t>
            </a:r>
          </a:p>
          <a:p>
            <a:pPr lvl="2">
              <a:buFont typeface="Arial" charset="0"/>
              <a:buChar char="•"/>
            </a:pPr>
            <a:r>
              <a:rPr lang="it-IT" sz="1600" dirty="0"/>
              <a:t>Da qui si accede ai sotto-menù di </a:t>
            </a:r>
            <a:r>
              <a:rPr lang="it-IT" sz="1600" b="1" dirty="0"/>
              <a:t>gestione delle variabili locali</a:t>
            </a:r>
            <a:r>
              <a:rPr lang="it-IT" sz="1600" dirty="0"/>
              <a:t> e di </a:t>
            </a:r>
            <a:r>
              <a:rPr lang="it-IT" sz="1600" b="1" dirty="0"/>
              <a:t>inserimento di elementi di </a:t>
            </a:r>
            <a:r>
              <a:rPr lang="it-IT" sz="1600" b="1" dirty="0" err="1"/>
              <a:t>scripting</a:t>
            </a:r>
            <a:r>
              <a:rPr lang="it-IT" sz="1600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FA84E6-5435-45B5-914C-21E1CF06BA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4467" y="3711787"/>
            <a:ext cx="3933385" cy="2679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0681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Interfaccia</a:t>
            </a:r>
            <a:r>
              <a:rPr lang="en-US" dirty="0"/>
              <a:t> (V)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822959" y="1845734"/>
            <a:ext cx="7543801" cy="3732106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charset="0"/>
              <a:buChar char="•"/>
            </a:pPr>
            <a:r>
              <a:rPr lang="it-IT" sz="2000" dirty="0"/>
              <a:t>In una finestra di </a:t>
            </a:r>
            <a:r>
              <a:rPr lang="it-IT" sz="2000" b="1" dirty="0"/>
              <a:t>gestione variabili </a:t>
            </a:r>
            <a:r>
              <a:rPr lang="it-IT" sz="2000" dirty="0"/>
              <a:t>sono elencate tutte le variabili associate ad uno specifico scope.</a:t>
            </a:r>
          </a:p>
          <a:p>
            <a:pPr lvl="2">
              <a:buFont typeface="Arial" charset="0"/>
              <a:buChar char="•"/>
            </a:pPr>
            <a:r>
              <a:rPr lang="it-IT" sz="1600" dirty="0"/>
              <a:t>È possibile cambiare </a:t>
            </a:r>
            <a:r>
              <a:rPr lang="it-IT" sz="1600" b="1" dirty="0"/>
              <a:t>nome </a:t>
            </a:r>
            <a:r>
              <a:rPr lang="it-IT" sz="1600" dirty="0"/>
              <a:t>e/o </a:t>
            </a:r>
            <a:r>
              <a:rPr lang="it-IT" sz="1600" b="1" dirty="0"/>
              <a:t>tipo</a:t>
            </a:r>
            <a:r>
              <a:rPr lang="it-IT" sz="1600" dirty="0"/>
              <a:t> della variabile solo se non vi sono attivi </a:t>
            </a:r>
            <a:r>
              <a:rPr lang="it-IT" sz="1600" b="1" dirty="0"/>
              <a:t>riferimenti a quella variabile in nessuno script</a:t>
            </a:r>
            <a:r>
              <a:rPr lang="it-IT" sz="1600" dirty="0"/>
              <a:t>.</a:t>
            </a:r>
          </a:p>
          <a:p>
            <a:pPr lvl="2">
              <a:buFont typeface="Arial" charset="0"/>
              <a:buChar char="•"/>
            </a:pPr>
            <a:r>
              <a:rPr lang="it-IT" sz="1600" dirty="0"/>
              <a:t>È possibile cambiare il </a:t>
            </a:r>
            <a:r>
              <a:rPr lang="it-IT" sz="1600" b="1" dirty="0"/>
              <a:t>valore</a:t>
            </a:r>
            <a:r>
              <a:rPr lang="it-IT" sz="1600" dirty="0"/>
              <a:t> della variabile.</a:t>
            </a:r>
          </a:p>
          <a:p>
            <a:pPr lvl="2">
              <a:buFont typeface="Arial" charset="0"/>
              <a:buChar char="•"/>
            </a:pPr>
            <a:r>
              <a:rPr lang="it-IT" sz="1600" dirty="0"/>
              <a:t>È possibile aprire una finestra di </a:t>
            </a:r>
            <a:r>
              <a:rPr lang="it-IT" sz="1600" b="1" dirty="0"/>
              <a:t>monitoraggio</a:t>
            </a:r>
            <a:r>
              <a:rPr lang="it-IT" sz="1600" dirty="0"/>
              <a:t> che mostra il valore della variabile.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92416C-A10A-40C5-801E-C837BFF228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1173" y="3900919"/>
            <a:ext cx="4501654" cy="1676921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CBCD0629-7E6C-4055-916A-A81BB206B4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Fondamentalmente,</a:t>
            </a:r>
            <a:r>
              <a:rPr kumimoji="0" lang="it-IT" altLang="it-IT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it-IT" altLang="it-I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10354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Interfaccia</a:t>
            </a:r>
            <a:r>
              <a:rPr lang="en-US" dirty="0"/>
              <a:t> (VI)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822960" y="1845734"/>
            <a:ext cx="5094264" cy="3732106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charset="0"/>
              <a:buChar char="•"/>
            </a:pPr>
            <a:r>
              <a:rPr lang="it-IT" sz="2000" dirty="0"/>
              <a:t>La </a:t>
            </a:r>
            <a:r>
              <a:rPr lang="it-IT" sz="2000" b="1" dirty="0"/>
              <a:t>finestra di inserimento di elementi di </a:t>
            </a:r>
            <a:r>
              <a:rPr lang="it-IT" sz="2000" b="1" dirty="0" err="1"/>
              <a:t>scripting</a:t>
            </a:r>
            <a:r>
              <a:rPr lang="it-IT" sz="2000" dirty="0"/>
              <a:t> consente di istanziare elementi che </a:t>
            </a:r>
            <a:r>
              <a:rPr lang="it-IT" sz="2000" dirty="0" err="1"/>
              <a:t>verrano</a:t>
            </a:r>
            <a:r>
              <a:rPr lang="it-IT" sz="2000" dirty="0"/>
              <a:t> usati per comporre uno script.</a:t>
            </a:r>
          </a:p>
          <a:p>
            <a:pPr lvl="1">
              <a:buFont typeface="Arial" charset="0"/>
              <a:buChar char="•"/>
            </a:pPr>
            <a:endParaRPr lang="it-IT" sz="2000" dirty="0"/>
          </a:p>
          <a:p>
            <a:pPr lvl="2">
              <a:buFont typeface="Arial" charset="0"/>
              <a:buChar char="•"/>
            </a:pPr>
            <a:r>
              <a:rPr lang="it-IT" sz="1600" dirty="0"/>
              <a:t>Gli elementi sono </a:t>
            </a:r>
            <a:r>
              <a:rPr lang="it-IT" sz="1600" b="1" dirty="0"/>
              <a:t>suddivisi per categorie</a:t>
            </a:r>
            <a:r>
              <a:rPr lang="it-IT" sz="1600" dirty="0"/>
              <a:t>.</a:t>
            </a:r>
          </a:p>
          <a:p>
            <a:pPr lvl="2">
              <a:buFont typeface="Arial" charset="0"/>
              <a:buChar char="•"/>
            </a:pPr>
            <a:endParaRPr lang="it-IT" sz="1600" dirty="0"/>
          </a:p>
          <a:p>
            <a:pPr lvl="2">
              <a:buFont typeface="Arial" charset="0"/>
              <a:buChar char="•"/>
            </a:pPr>
            <a:r>
              <a:rPr lang="it-IT" sz="1600" dirty="0"/>
              <a:t>Ogni elemento è riportato con la sua descrizione testuale e con un’icona che ne indica il tipo.</a:t>
            </a:r>
          </a:p>
          <a:p>
            <a:pPr lvl="2">
              <a:buFont typeface="Arial" charset="0"/>
              <a:buChar char="•"/>
            </a:pPr>
            <a:endParaRPr lang="it-IT" sz="1600" dirty="0"/>
          </a:p>
          <a:p>
            <a:pPr lvl="2">
              <a:buFont typeface="Arial" charset="0"/>
              <a:buChar char="•"/>
            </a:pPr>
            <a:r>
              <a:rPr lang="it-IT" sz="1600" dirty="0"/>
              <a:t>Sotto la voce </a:t>
            </a:r>
            <a:r>
              <a:rPr lang="it-IT" sz="1600" b="1" dirty="0"/>
              <a:t>variabili</a:t>
            </a:r>
            <a:r>
              <a:rPr lang="it-IT" sz="1600" dirty="0"/>
              <a:t> compaiono sia le variabili </a:t>
            </a:r>
            <a:r>
              <a:rPr lang="it-IT" sz="1600" b="1" dirty="0"/>
              <a:t>locali</a:t>
            </a:r>
            <a:r>
              <a:rPr lang="it-IT" sz="1600" dirty="0"/>
              <a:t> all’attore corrente che quelle </a:t>
            </a:r>
            <a:r>
              <a:rPr lang="it-IT" sz="1600" b="1" dirty="0"/>
              <a:t>globali</a:t>
            </a:r>
            <a:r>
              <a:rPr lang="it-IT" sz="1600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0F4D35-53A0-4B61-876E-ABD9D33910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7963" y="1969461"/>
            <a:ext cx="2338797" cy="3484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22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6AE26-C4B7-4337-8801-4C5D483D6BF6}"/>
              </a:ext>
            </a:extLst>
          </p:cNvPr>
          <p:cNvSpPr txBox="1">
            <a:spLocks/>
          </p:cNvSpPr>
          <p:nvPr/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charset="0"/>
              <a:buChar char="•"/>
            </a:pPr>
            <a:r>
              <a:rPr lang="it-IT" sz="2000" dirty="0"/>
              <a:t>Esempio di creazione di un programma da zero (attore che si sposta, arriva al muro e dice «Hello World»).</a:t>
            </a:r>
          </a:p>
          <a:p>
            <a:pPr lvl="1">
              <a:buFont typeface="Arial" charset="0"/>
              <a:buChar char="•"/>
            </a:pPr>
            <a:r>
              <a:rPr lang="it-IT" sz="2000" dirty="0"/>
              <a:t>Esempio di sfruttamento del sistema di messaggistica per il calcolo del fattoriale.</a:t>
            </a:r>
          </a:p>
          <a:p>
            <a:pPr lvl="1">
              <a:buFont typeface="Arial" charset="0"/>
              <a:buChar char="•"/>
            </a:pPr>
            <a:r>
              <a:rPr lang="it-IT" sz="2000" dirty="0"/>
              <a:t>Attore che segue </a:t>
            </a:r>
            <a:r>
              <a:rPr lang="it-IT" sz="2000"/>
              <a:t>il controller.</a:t>
            </a: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94555257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Conclusioni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938EBC-D3BA-48D9-B4BD-EC5320E199E3}"/>
              </a:ext>
            </a:extLst>
          </p:cNvPr>
          <p:cNvSpPr txBox="1">
            <a:spLocks/>
          </p:cNvSpPr>
          <p:nvPr/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charset="0"/>
              <a:buChar char="•"/>
            </a:pPr>
            <a:r>
              <a:rPr lang="it-IT" sz="2000" dirty="0"/>
              <a:t>Possibilità di sviluppo ulteriore:</a:t>
            </a:r>
          </a:p>
          <a:p>
            <a:pPr lvl="2">
              <a:buFont typeface="Arial" charset="0"/>
              <a:buChar char="•"/>
            </a:pPr>
            <a:r>
              <a:rPr lang="it-IT" sz="1600" dirty="0"/>
              <a:t>Un sistema adeguato di </a:t>
            </a:r>
            <a:r>
              <a:rPr lang="it-IT" sz="1600" b="1" dirty="0"/>
              <a:t>salvataggio e caricamento</a:t>
            </a:r>
            <a:r>
              <a:rPr lang="it-IT" sz="1600" dirty="0"/>
              <a:t>, che enfatizzi la </a:t>
            </a:r>
            <a:r>
              <a:rPr lang="it-IT" sz="1600" b="1" dirty="0"/>
              <a:t>condivisione</a:t>
            </a:r>
            <a:r>
              <a:rPr lang="it-IT" sz="1600" dirty="0"/>
              <a:t> (vedi comunità di </a:t>
            </a:r>
            <a:r>
              <a:rPr lang="it-IT" sz="1600" i="1" dirty="0"/>
              <a:t>Scratch</a:t>
            </a:r>
            <a:r>
              <a:rPr lang="it-IT" sz="1600" dirty="0"/>
              <a:t>).</a:t>
            </a:r>
          </a:p>
          <a:p>
            <a:pPr lvl="2">
              <a:buFont typeface="Arial" charset="0"/>
              <a:buChar char="•"/>
            </a:pPr>
            <a:endParaRPr lang="it-IT" sz="1600" dirty="0"/>
          </a:p>
          <a:p>
            <a:pPr lvl="2">
              <a:buFont typeface="Arial" charset="0"/>
              <a:buChar char="•"/>
            </a:pPr>
            <a:r>
              <a:rPr lang="it-IT" sz="1600" dirty="0"/>
              <a:t>Espandere la categoria </a:t>
            </a:r>
            <a:r>
              <a:rPr lang="it-IT" sz="1600" b="1" dirty="0"/>
              <a:t>sensori</a:t>
            </a:r>
            <a:r>
              <a:rPr lang="it-IT" sz="1600" dirty="0"/>
              <a:t> introducendo blocchi per l’individuazione di </a:t>
            </a:r>
            <a:r>
              <a:rPr lang="it-IT" sz="1600" b="1" dirty="0"/>
              <a:t>collisioni</a:t>
            </a:r>
            <a:r>
              <a:rPr lang="it-IT" sz="1600" dirty="0"/>
              <a:t> tra gli attori.</a:t>
            </a:r>
          </a:p>
          <a:p>
            <a:pPr lvl="2">
              <a:buFont typeface="Arial" charset="0"/>
              <a:buChar char="•"/>
            </a:pPr>
            <a:endParaRPr lang="it-IT" sz="1600" dirty="0"/>
          </a:p>
          <a:p>
            <a:pPr lvl="2">
              <a:buFont typeface="Arial" charset="0"/>
              <a:buChar char="•"/>
            </a:pPr>
            <a:r>
              <a:rPr lang="it-IT" sz="1600" dirty="0"/>
              <a:t>Le piattaforme di VR/AR sono correntemente in via di evoluzione:</a:t>
            </a:r>
          </a:p>
          <a:p>
            <a:pPr lvl="3">
              <a:buFont typeface="Arial" charset="0"/>
              <a:buChar char="•"/>
            </a:pPr>
            <a:r>
              <a:rPr lang="it-IT" sz="1600" dirty="0"/>
              <a:t>Effettuare </a:t>
            </a:r>
            <a:r>
              <a:rPr lang="it-IT" sz="1600" dirty="0" err="1"/>
              <a:t>porting</a:t>
            </a:r>
            <a:r>
              <a:rPr lang="it-IT" sz="1600" dirty="0"/>
              <a:t> su piattaforme smartphone-</a:t>
            </a:r>
            <a:r>
              <a:rPr lang="it-IT" sz="1600" dirty="0" err="1"/>
              <a:t>based</a:t>
            </a:r>
            <a:r>
              <a:rPr lang="it-IT" sz="1600" dirty="0"/>
              <a:t>.</a:t>
            </a:r>
          </a:p>
          <a:p>
            <a:pPr lvl="3">
              <a:buFont typeface="Arial" charset="0"/>
              <a:buChar char="•"/>
            </a:pPr>
            <a:r>
              <a:rPr lang="it-IT" sz="1600" dirty="0"/>
              <a:t>Considerare future piattaforme in via di definizione (Windows </a:t>
            </a:r>
            <a:r>
              <a:rPr lang="it-IT" sz="1600" dirty="0" err="1"/>
              <a:t>Holographic</a:t>
            </a:r>
            <a:r>
              <a:rPr lang="it-IT" sz="1600" dirty="0"/>
              <a:t>, Apple </a:t>
            </a:r>
            <a:r>
              <a:rPr lang="it-IT" sz="1600" dirty="0" err="1"/>
              <a:t>ARKit</a:t>
            </a:r>
            <a:r>
              <a:rPr lang="it-IT" sz="1600" dirty="0"/>
              <a:t>, nuovi </a:t>
            </a:r>
            <a:r>
              <a:rPr lang="it-IT" sz="1600" dirty="0" err="1"/>
              <a:t>headset</a:t>
            </a:r>
            <a:r>
              <a:rPr lang="it-IT" sz="1600" dirty="0"/>
              <a:t> </a:t>
            </a:r>
            <a:r>
              <a:rPr lang="it-IT" sz="1600" dirty="0" err="1"/>
              <a:t>standalone</a:t>
            </a:r>
            <a:r>
              <a:rPr lang="it-IT" sz="1600" dirty="0"/>
              <a:t> che compariranno nei prossimi anni).</a:t>
            </a:r>
          </a:p>
        </p:txBody>
      </p:sp>
    </p:spTree>
    <p:extLst>
      <p:ext uri="{BB962C8B-B14F-4D97-AF65-F5344CB8AC3E}">
        <p14:creationId xmlns:p14="http://schemas.microsoft.com/office/powerpoint/2010/main" val="85045947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Obiettivi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Arial" charset="0"/>
              <a:buChar char="•"/>
            </a:pPr>
            <a:r>
              <a:rPr lang="it-IT" sz="2000" dirty="0"/>
              <a:t>Definizione di un linguaggio </a:t>
            </a:r>
            <a:r>
              <a:rPr lang="it-IT" sz="2000" b="1" dirty="0"/>
              <a:t>grafico</a:t>
            </a:r>
            <a:r>
              <a:rPr lang="it-IT" sz="2000" dirty="0"/>
              <a:t> a </a:t>
            </a:r>
            <a:r>
              <a:rPr lang="it-IT" sz="2000" b="1" u="sng" dirty="0"/>
              <a:t>blocchi</a:t>
            </a:r>
            <a:r>
              <a:rPr lang="it-IT" sz="2000" dirty="0"/>
              <a:t> basato sul paradigma di </a:t>
            </a:r>
            <a:r>
              <a:rPr lang="it-IT" sz="2000" b="1" dirty="0"/>
              <a:t>programmazione strutturata</a:t>
            </a:r>
            <a:r>
              <a:rPr lang="it-IT" sz="2000" dirty="0"/>
              <a:t> con le seguenti caratteristiche: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BF529E2-29E0-45A6-A2EE-5C0362007B52}"/>
              </a:ext>
            </a:extLst>
          </p:cNvPr>
          <p:cNvSpPr txBox="1">
            <a:spLocks/>
          </p:cNvSpPr>
          <p:nvPr/>
        </p:nvSpPr>
        <p:spPr>
          <a:xfrm>
            <a:off x="819440" y="2472919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buFont typeface="Arial" charset="0"/>
              <a:buChar char="•"/>
            </a:pPr>
            <a:r>
              <a:rPr lang="it-IT" sz="1600" dirty="0"/>
              <a:t>Le istruzioni sono rappresentate da </a:t>
            </a:r>
            <a:r>
              <a:rPr lang="it-IT" sz="1600" b="1" dirty="0"/>
              <a:t>elementi componibili </a:t>
            </a:r>
            <a:r>
              <a:rPr lang="it-IT" sz="1600" dirty="0"/>
              <a:t>in script.</a:t>
            </a:r>
          </a:p>
          <a:p>
            <a:pPr lvl="2">
              <a:buFont typeface="Arial" charset="0"/>
              <a:buChar char="•"/>
            </a:pPr>
            <a:r>
              <a:rPr lang="it-IT" sz="1600" dirty="0"/>
              <a:t>Blocchi speciali con </a:t>
            </a:r>
            <a:r>
              <a:rPr lang="it-IT" sz="1600" b="1" dirty="0"/>
              <a:t>forme intuitive</a:t>
            </a:r>
            <a:r>
              <a:rPr lang="it-IT" sz="1600" dirty="0"/>
              <a:t> rappresentano le diverse </a:t>
            </a:r>
            <a:r>
              <a:rPr lang="it-IT" sz="1600" b="1" dirty="0"/>
              <a:t>strutture di controllo</a:t>
            </a:r>
            <a:r>
              <a:rPr lang="it-IT" sz="1600" dirty="0"/>
              <a:t>.</a:t>
            </a:r>
          </a:p>
          <a:p>
            <a:pPr lvl="2">
              <a:buFont typeface="Arial" charset="0"/>
              <a:buChar char="•"/>
            </a:pPr>
            <a:r>
              <a:rPr lang="it-IT" sz="1600" dirty="0"/>
              <a:t>Introduzione di </a:t>
            </a:r>
            <a:r>
              <a:rPr lang="it-IT" sz="1600" b="1" dirty="0"/>
              <a:t>variabili</a:t>
            </a:r>
            <a:r>
              <a:rPr lang="it-IT" sz="1600" dirty="0"/>
              <a:t> ed </a:t>
            </a:r>
            <a:r>
              <a:rPr lang="it-IT" sz="1600" b="1" dirty="0"/>
              <a:t>espressioni</a:t>
            </a:r>
            <a:r>
              <a:rPr lang="it-IT" sz="1600" dirty="0"/>
              <a:t> di diversi tipi.</a:t>
            </a:r>
          </a:p>
          <a:p>
            <a:pPr lvl="2">
              <a:buFont typeface="Arial" charset="0"/>
              <a:buChar char="•"/>
            </a:pPr>
            <a:r>
              <a:rPr lang="it-IT" sz="1600" dirty="0"/>
              <a:t>Implementazione un </a:t>
            </a:r>
            <a:r>
              <a:rPr lang="it-IT" sz="1600" b="1" dirty="0"/>
              <a:t>sistema di trasmissione di messaggi</a:t>
            </a:r>
            <a:r>
              <a:rPr lang="it-IT" sz="1600" dirty="0"/>
              <a:t> per consentire ad una istruzione l’innesco di altri script.</a:t>
            </a:r>
          </a:p>
          <a:p>
            <a:pPr lvl="2">
              <a:buFont typeface="Arial" charset="0"/>
              <a:buChar char="•"/>
            </a:pPr>
            <a:r>
              <a:rPr lang="it-IT" sz="1600" dirty="0"/>
              <a:t>Possibilità (limitata) di fornire </a:t>
            </a:r>
            <a:r>
              <a:rPr lang="it-IT" sz="1600" b="1" dirty="0"/>
              <a:t>input</a:t>
            </a:r>
            <a:r>
              <a:rPr lang="it-IT" sz="1600" dirty="0"/>
              <a:t> attraverso i controller VR.</a:t>
            </a:r>
          </a:p>
          <a:p>
            <a:pPr lvl="1">
              <a:buFont typeface="Arial" charset="0"/>
              <a:buChar char="•"/>
            </a:pPr>
            <a:endParaRPr lang="it-IT" sz="20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C034543-9491-44D3-97B3-A015EEF9CFC7}"/>
              </a:ext>
            </a:extLst>
          </p:cNvPr>
          <p:cNvSpPr txBox="1">
            <a:spLocks/>
          </p:cNvSpPr>
          <p:nvPr/>
        </p:nvSpPr>
        <p:spPr>
          <a:xfrm>
            <a:off x="826478" y="4162215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charset="0"/>
              <a:buChar char="•"/>
            </a:pPr>
            <a:r>
              <a:rPr lang="it-IT" sz="2000" dirty="0"/>
              <a:t>Realizzazione di un </a:t>
            </a:r>
            <a:r>
              <a:rPr lang="it-IT" sz="2000" b="1" dirty="0"/>
              <a:t>ambiente di sviluppo</a:t>
            </a:r>
            <a:r>
              <a:rPr lang="it-IT" sz="2000" dirty="0"/>
              <a:t>, detto </a:t>
            </a:r>
            <a:r>
              <a:rPr lang="it-IT" sz="2000" i="1" dirty="0"/>
              <a:t>Playground</a:t>
            </a:r>
            <a:r>
              <a:rPr lang="it-IT" sz="2000" dirty="0"/>
              <a:t>, in cui l’utente può:</a:t>
            </a:r>
          </a:p>
          <a:p>
            <a:pPr lvl="2">
              <a:buFont typeface="Arial" charset="0"/>
              <a:buChar char="•"/>
            </a:pPr>
            <a:r>
              <a:rPr lang="it-IT" sz="1600" dirty="0"/>
              <a:t>Costruire </a:t>
            </a:r>
            <a:r>
              <a:rPr lang="it-IT" sz="1600" b="1" dirty="0"/>
              <a:t>script</a:t>
            </a:r>
            <a:r>
              <a:rPr lang="it-IT" sz="1600" dirty="0"/>
              <a:t>.</a:t>
            </a:r>
          </a:p>
          <a:p>
            <a:pPr lvl="2">
              <a:buFont typeface="Arial" charset="0"/>
              <a:buChar char="•"/>
            </a:pPr>
            <a:r>
              <a:rPr lang="it-IT" sz="1600" dirty="0"/>
              <a:t>Metterli in esecuzione ed osservare i loro effetti su </a:t>
            </a:r>
            <a:r>
              <a:rPr lang="it-IT" sz="1600" b="1" dirty="0"/>
              <a:t>elementi grafici</a:t>
            </a:r>
            <a:r>
              <a:rPr lang="it-IT" sz="1600" dirty="0"/>
              <a:t>.</a:t>
            </a:r>
          </a:p>
          <a:p>
            <a:pPr lvl="1">
              <a:buFont typeface="Arial" charset="0"/>
              <a:buChar char="•"/>
            </a:pP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138920259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845734"/>
            <a:ext cx="5595426" cy="4023360"/>
          </a:xfrm>
        </p:spPr>
        <p:txBody>
          <a:bodyPr>
            <a:normAutofit/>
          </a:bodyPr>
          <a:lstStyle/>
          <a:p>
            <a:pPr lvl="1">
              <a:buFont typeface="Arial" charset="0"/>
              <a:buChar char="•"/>
            </a:pPr>
            <a:r>
              <a:rPr lang="it-IT" sz="2000" b="1" dirty="0"/>
              <a:t>Playground</a:t>
            </a:r>
          </a:p>
          <a:p>
            <a:pPr lvl="2">
              <a:buFont typeface="Arial" charset="0"/>
              <a:buChar char="•"/>
            </a:pPr>
            <a:r>
              <a:rPr lang="it-IT" sz="1600" b="1" dirty="0"/>
              <a:t>Scena</a:t>
            </a:r>
            <a:r>
              <a:rPr lang="it-IT" sz="1600" dirty="0"/>
              <a:t>: uno sfondo statico</a:t>
            </a:r>
            <a:endParaRPr lang="it-IT" sz="1600" b="1" dirty="0"/>
          </a:p>
          <a:p>
            <a:pPr lvl="2">
              <a:buFont typeface="Arial" charset="0"/>
              <a:buChar char="•"/>
            </a:pPr>
            <a:r>
              <a:rPr lang="it-IT" sz="1600" b="1" dirty="0"/>
              <a:t>Attori</a:t>
            </a:r>
            <a:r>
              <a:rPr lang="it-IT" sz="1600" dirty="0"/>
              <a:t>: entità che si muovono sulla scena.</a:t>
            </a:r>
          </a:p>
          <a:p>
            <a:pPr lvl="2">
              <a:buFont typeface="Arial" charset="0"/>
              <a:buChar char="•"/>
            </a:pPr>
            <a:r>
              <a:rPr lang="it-IT" sz="1600" b="1" dirty="0"/>
              <a:t>Archivio di suoni </a:t>
            </a:r>
            <a:r>
              <a:rPr lang="it-IT" sz="1600" dirty="0"/>
              <a:t>e </a:t>
            </a:r>
            <a:r>
              <a:rPr lang="it-IT" sz="1600" b="1" dirty="0"/>
              <a:t>modelli</a:t>
            </a:r>
            <a:r>
              <a:rPr lang="it-IT" sz="1600" dirty="0"/>
              <a:t>: rispettivamente effetti sonori e modelli tridimensionali che possiamo associare agli attori.</a:t>
            </a:r>
          </a:p>
          <a:p>
            <a:pPr lvl="2">
              <a:buFont typeface="Arial" charset="0"/>
              <a:buChar char="•"/>
            </a:pPr>
            <a:r>
              <a:rPr lang="it-IT" sz="1600" b="1" dirty="0"/>
              <a:t>Controlli</a:t>
            </a:r>
            <a:r>
              <a:rPr lang="it-IT" sz="1600" dirty="0"/>
              <a:t> per passare dalla modalità di realizzazione degli script (</a:t>
            </a:r>
            <a:r>
              <a:rPr lang="it-IT" sz="1600" b="1" dirty="0" err="1"/>
              <a:t>Edit</a:t>
            </a:r>
            <a:r>
              <a:rPr lang="it-IT" sz="1600" b="1" dirty="0"/>
              <a:t> mode</a:t>
            </a:r>
            <a:r>
              <a:rPr lang="it-IT" sz="1600" dirty="0"/>
              <a:t>) a quella di esecuzione (</a:t>
            </a:r>
            <a:r>
              <a:rPr lang="it-IT" sz="1600" b="1" dirty="0"/>
              <a:t>Play mode</a:t>
            </a:r>
            <a:r>
              <a:rPr lang="it-IT" sz="1600" dirty="0"/>
              <a:t>) e viceversa.</a:t>
            </a:r>
          </a:p>
          <a:p>
            <a:pPr lvl="1">
              <a:buFont typeface="Arial" charset="0"/>
              <a:buChar char="•"/>
            </a:pPr>
            <a:endParaRPr lang="it-IT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74FC69-6F3D-4C14-B9CF-119C0C7341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6590" y="1845734"/>
            <a:ext cx="2051968" cy="2245236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78165CF-4CF0-4A70-9E1C-8B856A512ACD}"/>
              </a:ext>
            </a:extLst>
          </p:cNvPr>
          <p:cNvSpPr txBox="1">
            <a:spLocks/>
          </p:cNvSpPr>
          <p:nvPr/>
        </p:nvSpPr>
        <p:spPr>
          <a:xfrm>
            <a:off x="822960" y="4090970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charset="0"/>
              <a:buChar char="•"/>
            </a:pPr>
            <a:r>
              <a:rPr lang="it-IT" sz="2000" dirty="0"/>
              <a:t>Ad ogni </a:t>
            </a:r>
            <a:r>
              <a:rPr lang="it-IT" sz="2000" b="1" dirty="0"/>
              <a:t>Attore</a:t>
            </a:r>
            <a:r>
              <a:rPr lang="it-IT" sz="2000" dirty="0"/>
              <a:t> sono associati</a:t>
            </a:r>
            <a:endParaRPr lang="it-IT" sz="2000" b="1" dirty="0"/>
          </a:p>
          <a:p>
            <a:pPr lvl="2">
              <a:buFont typeface="Arial" charset="0"/>
              <a:buChar char="•"/>
            </a:pPr>
            <a:r>
              <a:rPr lang="it-IT" sz="1600" dirty="0"/>
              <a:t>Una </a:t>
            </a:r>
            <a:r>
              <a:rPr lang="it-IT" sz="1600" b="1" dirty="0"/>
              <a:t>posizione</a:t>
            </a:r>
            <a:r>
              <a:rPr lang="it-IT" sz="1600" dirty="0"/>
              <a:t>, una </a:t>
            </a:r>
            <a:r>
              <a:rPr lang="it-IT" sz="1600" b="1" dirty="0"/>
              <a:t>rotazione</a:t>
            </a:r>
            <a:r>
              <a:rPr lang="it-IT" sz="1600" dirty="0"/>
              <a:t>, un </a:t>
            </a:r>
            <a:r>
              <a:rPr lang="it-IT" sz="1600" b="1" dirty="0"/>
              <a:t>coefficiente di scala</a:t>
            </a:r>
            <a:r>
              <a:rPr lang="it-IT" sz="1600" dirty="0"/>
              <a:t> e un valore di </a:t>
            </a:r>
            <a:r>
              <a:rPr lang="it-IT" sz="1600" b="1" dirty="0"/>
              <a:t>volume sonoro</a:t>
            </a:r>
            <a:r>
              <a:rPr lang="it-IT" sz="1600" dirty="0"/>
              <a:t>.</a:t>
            </a:r>
          </a:p>
          <a:p>
            <a:pPr lvl="2">
              <a:buFont typeface="Arial" charset="0"/>
              <a:buChar char="•"/>
            </a:pPr>
            <a:r>
              <a:rPr lang="it-IT" sz="1600" b="1" dirty="0"/>
              <a:t>Script</a:t>
            </a:r>
            <a:r>
              <a:rPr lang="it-IT" sz="1600" dirty="0"/>
              <a:t>: programmi realizzabili con l’apposita interfaccia.</a:t>
            </a:r>
          </a:p>
          <a:p>
            <a:pPr lvl="2">
              <a:buFont typeface="Arial" charset="0"/>
              <a:buChar char="•"/>
            </a:pPr>
            <a:r>
              <a:rPr lang="it-IT" sz="1600" dirty="0"/>
              <a:t>Un</a:t>
            </a:r>
            <a:r>
              <a:rPr lang="it-IT" sz="1600" b="1" dirty="0"/>
              <a:t> modello</a:t>
            </a:r>
            <a:r>
              <a:rPr lang="it-IT" sz="1600" dirty="0"/>
              <a:t> tridimensionale che lo rappresenta.</a:t>
            </a:r>
          </a:p>
          <a:p>
            <a:pPr lvl="2">
              <a:buFont typeface="Arial" charset="0"/>
              <a:buChar char="•"/>
            </a:pPr>
            <a:r>
              <a:rPr lang="it-IT" sz="1600" dirty="0"/>
              <a:t>Un </a:t>
            </a:r>
            <a:r>
              <a:rPr lang="it-IT" sz="1600" b="1" dirty="0"/>
              <a:t>messaggio</a:t>
            </a:r>
            <a:r>
              <a:rPr lang="it-IT" sz="1600" dirty="0"/>
              <a:t> che può essere usato per fare output.</a:t>
            </a:r>
          </a:p>
          <a:p>
            <a:pPr lvl="1">
              <a:buFont typeface="Arial" charset="0"/>
              <a:buChar char="•"/>
            </a:pP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163793041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 txBox="1">
            <a:spLocks/>
          </p:cNvSpPr>
          <p:nvPr/>
        </p:nvSpPr>
        <p:spPr>
          <a:xfrm>
            <a:off x="822959" y="2201334"/>
            <a:ext cx="7543801" cy="4023360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buFont typeface="Arial" charset="0"/>
              <a:buChar char="•"/>
            </a:pPr>
            <a:r>
              <a:rPr lang="it-IT" sz="1600" b="1" dirty="0"/>
              <a:t>Blocchi semplici</a:t>
            </a:r>
            <a:r>
              <a:rPr lang="it-IT" sz="1600" dirty="0"/>
              <a:t>, che contengono una sola istruzione.</a:t>
            </a:r>
          </a:p>
          <a:p>
            <a:pPr lvl="2">
              <a:buFont typeface="Arial" charset="0"/>
              <a:buChar char="•"/>
            </a:pPr>
            <a:endParaRPr lang="it-IT" sz="1600" dirty="0"/>
          </a:p>
          <a:p>
            <a:pPr lvl="2">
              <a:buFont typeface="Arial" charset="0"/>
              <a:buChar char="•"/>
            </a:pPr>
            <a:endParaRPr lang="it-IT" sz="1600" dirty="0"/>
          </a:p>
          <a:p>
            <a:pPr lvl="2">
              <a:buFont typeface="Arial" charset="0"/>
              <a:buChar char="•"/>
            </a:pPr>
            <a:endParaRPr lang="it-IT" sz="1600" dirty="0"/>
          </a:p>
          <a:p>
            <a:pPr lvl="2">
              <a:buFont typeface="Arial" charset="0"/>
              <a:buChar char="•"/>
            </a:pPr>
            <a:endParaRPr lang="it-IT" sz="1600" dirty="0"/>
          </a:p>
          <a:p>
            <a:pPr lvl="2">
              <a:buFont typeface="Arial" charset="0"/>
              <a:buChar char="•"/>
            </a:pPr>
            <a:r>
              <a:rPr lang="it-IT" sz="1600" b="1" dirty="0"/>
              <a:t>Blocchi di controllo</a:t>
            </a:r>
            <a:r>
              <a:rPr lang="it-IT" sz="1600" dirty="0"/>
              <a:t>, usati per le strutture di controllo (</a:t>
            </a:r>
            <a:r>
              <a:rPr lang="it-IT" sz="1600" i="1" dirty="0" err="1"/>
              <a:t>if</a:t>
            </a:r>
            <a:r>
              <a:rPr lang="it-IT" sz="1600" i="1" dirty="0"/>
              <a:t>, </a:t>
            </a:r>
            <a:r>
              <a:rPr lang="it-IT" sz="1600" i="1" dirty="0" err="1"/>
              <a:t>while</a:t>
            </a:r>
            <a:r>
              <a:rPr lang="it-IT" sz="1600" i="1" dirty="0"/>
              <a:t>, …</a:t>
            </a:r>
            <a:r>
              <a:rPr lang="it-IT" sz="1600" dirty="0"/>
              <a:t>). Presentano una </a:t>
            </a:r>
            <a:r>
              <a:rPr lang="it-IT" sz="1600" i="1" dirty="0"/>
              <a:t>bocca</a:t>
            </a:r>
            <a:r>
              <a:rPr lang="it-IT" sz="1600" dirty="0"/>
              <a:t> in cui è possibile inserire una sequenza di blocchi aggiuntiva.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Sintassi (I)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charset="0"/>
              <a:buChar char="•"/>
            </a:pPr>
            <a:r>
              <a:rPr lang="it-IT" sz="2000" dirty="0"/>
              <a:t>Gli </a:t>
            </a:r>
            <a:r>
              <a:rPr lang="it-IT" sz="2000" b="1" dirty="0"/>
              <a:t>script</a:t>
            </a:r>
            <a:r>
              <a:rPr lang="it-IT" sz="2000" dirty="0"/>
              <a:t> sono composti dagli elementi seguenti: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11CB8C-271D-42F3-B6A0-E4F5200B69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2715" y="2842114"/>
            <a:ext cx="3004287" cy="49670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AEAB2D9-0C4A-45AB-8C15-6CD1C21B7D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1075" y="4556352"/>
            <a:ext cx="987566" cy="1152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71313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 txBox="1">
            <a:spLocks/>
          </p:cNvSpPr>
          <p:nvPr/>
        </p:nvSpPr>
        <p:spPr>
          <a:xfrm>
            <a:off x="822958" y="2196300"/>
            <a:ext cx="7543801" cy="4023360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buFont typeface="Arial" charset="0"/>
              <a:buChar char="•"/>
            </a:pPr>
            <a:r>
              <a:rPr lang="it-IT" sz="1600" b="1" dirty="0"/>
              <a:t>Blocchi di controllo doppi</a:t>
            </a:r>
            <a:r>
              <a:rPr lang="it-IT" sz="1600" dirty="0"/>
              <a:t>, usati per la struttura di controllo </a:t>
            </a:r>
            <a:r>
              <a:rPr lang="it-IT" sz="1600" dirty="0" err="1"/>
              <a:t>if</a:t>
            </a:r>
            <a:r>
              <a:rPr lang="it-IT" sz="1600" dirty="0"/>
              <a:t>/else. Presentano due </a:t>
            </a:r>
            <a:r>
              <a:rPr lang="it-IT" sz="1600" i="1" dirty="0"/>
              <a:t>bocche</a:t>
            </a:r>
            <a:r>
              <a:rPr lang="it-IT" sz="1600" dirty="0"/>
              <a:t> per l’inserimento di sequenze di blocchi aggiuntive.</a:t>
            </a:r>
          </a:p>
          <a:p>
            <a:pPr lvl="2">
              <a:buFont typeface="Arial" charset="0"/>
              <a:buChar char="•"/>
            </a:pPr>
            <a:endParaRPr lang="it-IT" sz="1600" dirty="0"/>
          </a:p>
          <a:p>
            <a:pPr lvl="2">
              <a:buFont typeface="Arial" charset="0"/>
              <a:buChar char="•"/>
            </a:pPr>
            <a:endParaRPr lang="it-IT" sz="1600" dirty="0"/>
          </a:p>
          <a:p>
            <a:pPr lvl="2">
              <a:buFont typeface="Arial" charset="0"/>
              <a:buChar char="•"/>
            </a:pPr>
            <a:endParaRPr lang="it-IT" sz="1600" dirty="0"/>
          </a:p>
          <a:p>
            <a:pPr lvl="2">
              <a:buFont typeface="Arial" charset="0"/>
              <a:buChar char="•"/>
            </a:pPr>
            <a:endParaRPr lang="it-IT" sz="1600" dirty="0"/>
          </a:p>
          <a:p>
            <a:pPr lvl="2">
              <a:buFont typeface="Arial" charset="0"/>
              <a:buChar char="•"/>
            </a:pPr>
            <a:endParaRPr lang="it-IT" sz="1600" dirty="0"/>
          </a:p>
          <a:p>
            <a:pPr lvl="2">
              <a:buFont typeface="Arial" charset="0"/>
              <a:buChar char="•"/>
            </a:pPr>
            <a:endParaRPr lang="it-IT" sz="1600" b="1" dirty="0"/>
          </a:p>
          <a:p>
            <a:pPr lvl="2">
              <a:buFont typeface="Arial" charset="0"/>
              <a:buChar char="•"/>
            </a:pPr>
            <a:endParaRPr lang="it-IT" sz="1600" b="1" dirty="0"/>
          </a:p>
          <a:p>
            <a:pPr lvl="2">
              <a:buFont typeface="Arial" charset="0"/>
              <a:buChar char="•"/>
            </a:pPr>
            <a:r>
              <a:rPr lang="it-IT" sz="1600" b="1" dirty="0"/>
              <a:t>Cappelli</a:t>
            </a:r>
            <a:r>
              <a:rPr lang="it-IT" sz="1600" dirty="0"/>
              <a:t>, elementi che aprono gli script e ne contengono la condizione di esecuzione.</a:t>
            </a:r>
          </a:p>
          <a:p>
            <a:pPr lvl="1">
              <a:buFont typeface="Arial" charset="0"/>
              <a:buChar char="•"/>
            </a:pPr>
            <a:endParaRPr lang="it-IT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Sintassi (II)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charset="0"/>
              <a:buChar char="•"/>
            </a:pPr>
            <a:r>
              <a:rPr lang="it-IT" sz="2000" dirty="0"/>
              <a:t>Gli </a:t>
            </a:r>
            <a:r>
              <a:rPr lang="it-IT" sz="2000" b="1" dirty="0"/>
              <a:t>script</a:t>
            </a:r>
            <a:r>
              <a:rPr lang="it-IT" sz="2000" dirty="0"/>
              <a:t> sono composti dagli elementi seguenti:</a:t>
            </a:r>
          </a:p>
          <a:p>
            <a:pPr lvl="1">
              <a:buFont typeface="Arial" charset="0"/>
              <a:buChar char="•"/>
            </a:pPr>
            <a:endParaRPr lang="it-IT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061DD8-9274-4BCC-A359-3B073076BA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4095" y="5342651"/>
            <a:ext cx="1401523" cy="7000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4D85FF8-4D70-4F55-98D0-C7E2EF9554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8349" y="2819146"/>
            <a:ext cx="1013017" cy="1855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0830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 txBox="1">
            <a:spLocks/>
          </p:cNvSpPr>
          <p:nvPr/>
        </p:nvSpPr>
        <p:spPr>
          <a:xfrm>
            <a:off x="822959" y="2468034"/>
            <a:ext cx="7543801" cy="4023360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buFont typeface="Arial" charset="0"/>
              <a:buChar char="•"/>
            </a:pPr>
            <a:r>
              <a:rPr lang="it-IT" sz="1600" dirty="0"/>
              <a:t>Un operando è una </a:t>
            </a:r>
            <a:r>
              <a:rPr lang="it-IT" sz="1600" b="1" dirty="0"/>
              <a:t>variabile</a:t>
            </a:r>
            <a:r>
              <a:rPr lang="it-IT" sz="1600" dirty="0"/>
              <a:t> o una </a:t>
            </a:r>
            <a:r>
              <a:rPr lang="it-IT" sz="1600" b="1" dirty="0"/>
              <a:t>espressione</a:t>
            </a:r>
            <a:r>
              <a:rPr lang="it-IT" sz="1600" dirty="0"/>
              <a:t> di altri operandi. Entrambi questi elementi sono rappresentati con opportuni elementi di </a:t>
            </a:r>
            <a:r>
              <a:rPr lang="it-IT" sz="1600" dirty="0" err="1"/>
              <a:t>scripting</a:t>
            </a:r>
            <a:r>
              <a:rPr lang="it-IT" sz="1600" dirty="0"/>
              <a:t>.</a:t>
            </a:r>
          </a:p>
          <a:p>
            <a:pPr lvl="2">
              <a:buFont typeface="Arial" charset="0"/>
              <a:buChar char="•"/>
            </a:pPr>
            <a:endParaRPr lang="it-IT" sz="1600" dirty="0"/>
          </a:p>
          <a:p>
            <a:pPr lvl="2">
              <a:buFont typeface="Arial" charset="0"/>
              <a:buChar char="•"/>
            </a:pPr>
            <a:endParaRPr lang="it-IT" sz="1600" dirty="0"/>
          </a:p>
          <a:p>
            <a:pPr lvl="2">
              <a:buFont typeface="Arial" charset="0"/>
              <a:buChar char="•"/>
            </a:pPr>
            <a:endParaRPr lang="it-IT" sz="1600" dirty="0"/>
          </a:p>
          <a:p>
            <a:pPr lvl="2">
              <a:buFont typeface="Arial" charset="0"/>
              <a:buChar char="•"/>
            </a:pPr>
            <a:r>
              <a:rPr lang="it-IT" sz="1600" dirty="0"/>
              <a:t>Un operando è sempre associato ad un </a:t>
            </a:r>
            <a:r>
              <a:rPr lang="it-IT" sz="1600" b="1" dirty="0"/>
              <a:t>tipo </a:t>
            </a:r>
            <a:r>
              <a:rPr lang="it-IT" sz="1600" dirty="0"/>
              <a:t>tra </a:t>
            </a:r>
            <a:r>
              <a:rPr lang="it-IT" sz="1600" b="1" dirty="0"/>
              <a:t>stringa</a:t>
            </a:r>
            <a:r>
              <a:rPr lang="it-IT" sz="1600" dirty="0"/>
              <a:t>, </a:t>
            </a:r>
            <a:r>
              <a:rPr lang="it-IT" sz="1600" b="1" dirty="0"/>
              <a:t>numero</a:t>
            </a:r>
            <a:r>
              <a:rPr lang="it-IT" sz="1600" dirty="0"/>
              <a:t> e </a:t>
            </a:r>
            <a:r>
              <a:rPr lang="it-IT" sz="1600" b="1" dirty="0"/>
              <a:t>booleano</a:t>
            </a:r>
            <a:r>
              <a:rPr lang="it-IT" sz="1600" dirty="0"/>
              <a:t>. In una casella in cui si richiede un operando di tipo stringa, è possibile usare anche operandi di tipo numero e booleano.</a:t>
            </a:r>
            <a:br>
              <a:rPr lang="it-IT" sz="1600" dirty="0"/>
            </a:br>
            <a:r>
              <a:rPr lang="it-IT" sz="1600" dirty="0"/>
              <a:t>Caselle ed elementi di </a:t>
            </a:r>
            <a:r>
              <a:rPr lang="it-IT" sz="1600" dirty="0" err="1"/>
              <a:t>scripting</a:t>
            </a:r>
            <a:r>
              <a:rPr lang="it-IT" sz="1600" dirty="0"/>
              <a:t> di tipo diverso sono riconoscibili dalla loro </a:t>
            </a:r>
            <a:r>
              <a:rPr lang="it-IT" sz="1600" b="1" dirty="0"/>
              <a:t>forma</a:t>
            </a:r>
            <a:r>
              <a:rPr lang="it-IT" sz="1600" dirty="0"/>
              <a:t>.</a:t>
            </a:r>
          </a:p>
          <a:p>
            <a:pPr lvl="2">
              <a:buFont typeface="Arial" charset="0"/>
              <a:buChar char="•"/>
            </a:pPr>
            <a:endParaRPr lang="it-IT" sz="1600" dirty="0"/>
          </a:p>
          <a:p>
            <a:pPr lvl="1">
              <a:buFont typeface="Arial" charset="0"/>
              <a:buChar char="•"/>
            </a:pPr>
            <a:endParaRPr lang="it-IT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Sintassi</a:t>
            </a:r>
            <a:r>
              <a:rPr lang="en-US" dirty="0"/>
              <a:t> (III)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charset="0"/>
              <a:buChar char="•"/>
            </a:pPr>
            <a:r>
              <a:rPr lang="it-IT" sz="2000" dirty="0"/>
              <a:t>Alcuni blocchi presentano </a:t>
            </a:r>
            <a:r>
              <a:rPr lang="it-IT" sz="2000" b="1" dirty="0"/>
              <a:t>caselle</a:t>
            </a:r>
            <a:r>
              <a:rPr lang="it-IT" sz="2000" dirty="0"/>
              <a:t> in cui possono essere inseriti </a:t>
            </a:r>
            <a:r>
              <a:rPr lang="it-IT" sz="2000" b="1" dirty="0"/>
              <a:t>operandi</a:t>
            </a:r>
            <a:r>
              <a:rPr lang="it-IT" sz="2000" dirty="0"/>
              <a:t>.</a:t>
            </a:r>
            <a:endParaRPr lang="it-IT" sz="1600" dirty="0"/>
          </a:p>
          <a:p>
            <a:pPr lvl="2">
              <a:buFont typeface="Arial" charset="0"/>
              <a:buChar char="•"/>
            </a:pPr>
            <a:endParaRPr lang="it-IT" sz="1600" dirty="0"/>
          </a:p>
          <a:p>
            <a:pPr lvl="1">
              <a:buFont typeface="Arial" charset="0"/>
              <a:buChar char="•"/>
            </a:pPr>
            <a:endParaRPr lang="it-IT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F858C8-CCFD-45A5-B7B4-E10FE11C71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1516" y="5034476"/>
            <a:ext cx="2552086" cy="5567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52E0B30-0345-4BA7-8733-F3C89055DA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9244" y="3117624"/>
            <a:ext cx="1439878" cy="55675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0927989-E2DB-4B99-9EFB-950ED9DAD9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8816" y="3117624"/>
            <a:ext cx="1059188" cy="556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6266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Sintassi</a:t>
            </a:r>
            <a:r>
              <a:rPr lang="en-US" dirty="0"/>
              <a:t> (IV)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charset="0"/>
              <a:buChar char="•"/>
            </a:pPr>
            <a:r>
              <a:rPr lang="it-IT" sz="2000" dirty="0"/>
              <a:t>Alcuni blocchi presentano </a:t>
            </a:r>
            <a:r>
              <a:rPr lang="it-IT" sz="2000" b="1" dirty="0"/>
              <a:t>opzioni</a:t>
            </a:r>
            <a:r>
              <a:rPr lang="it-IT" sz="2000" dirty="0"/>
              <a:t>: caselle con menù a tendina per la selezione di un valore in un elenco prestabilito.</a:t>
            </a:r>
          </a:p>
          <a:p>
            <a:pPr lvl="1">
              <a:buFont typeface="Arial" charset="0"/>
              <a:buChar char="•"/>
            </a:pPr>
            <a:endParaRPr lang="it-IT" sz="2000" dirty="0"/>
          </a:p>
          <a:p>
            <a:pPr lvl="1">
              <a:buFont typeface="Arial" charset="0"/>
              <a:buChar char="•"/>
            </a:pPr>
            <a:endParaRPr lang="it-IT" sz="2000" dirty="0"/>
          </a:p>
          <a:p>
            <a:pPr lvl="1">
              <a:buFont typeface="Arial" charset="0"/>
              <a:buChar char="•"/>
            </a:pPr>
            <a:endParaRPr lang="it-IT" sz="2000" dirty="0"/>
          </a:p>
          <a:p>
            <a:pPr lvl="1">
              <a:buFont typeface="Arial" charset="0"/>
              <a:buChar char="•"/>
            </a:pPr>
            <a:endParaRPr lang="it-IT" sz="2000" dirty="0"/>
          </a:p>
          <a:p>
            <a:pPr lvl="1">
              <a:buFont typeface="Arial" charset="0"/>
              <a:buChar char="•"/>
            </a:pPr>
            <a:r>
              <a:rPr lang="it-IT" sz="2000" dirty="0"/>
              <a:t>Le </a:t>
            </a:r>
            <a:r>
              <a:rPr lang="it-IT" sz="2000" b="1" dirty="0"/>
              <a:t>variabili</a:t>
            </a:r>
            <a:r>
              <a:rPr lang="it-IT" sz="2000" dirty="0"/>
              <a:t> si definiscono con i controlli dell’ambiente di programmazione (separatamente rispetto agli script), ma sono disponibili istruzioni per </a:t>
            </a:r>
            <a:r>
              <a:rPr lang="it-IT" sz="2000" b="1" dirty="0"/>
              <a:t>assegnare loro valori diversi</a:t>
            </a:r>
            <a:r>
              <a:rPr lang="it-IT" sz="2000" dirty="0"/>
              <a:t>.</a:t>
            </a:r>
          </a:p>
          <a:p>
            <a:pPr lvl="2">
              <a:buFont typeface="Arial" charset="0"/>
              <a:buChar char="•"/>
            </a:pPr>
            <a:endParaRPr lang="it-IT" sz="1600" dirty="0"/>
          </a:p>
          <a:p>
            <a:pPr lvl="1">
              <a:buFont typeface="Arial" charset="0"/>
              <a:buChar char="•"/>
            </a:pPr>
            <a:endParaRPr lang="it-IT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35BB8A-B15B-4C12-B9AC-7649B0BD04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7329" y="2561786"/>
            <a:ext cx="2295059" cy="11697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735BB8A-B15B-4C12-B9AC-7649B0BD04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6750" y="4872569"/>
            <a:ext cx="3696216" cy="1376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6640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Semantica</a:t>
            </a:r>
            <a:r>
              <a:rPr lang="en-US" dirty="0"/>
              <a:t> (I)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charset="0"/>
              <a:buChar char="•"/>
            </a:pPr>
            <a:r>
              <a:rPr lang="it-IT" sz="2000" dirty="0"/>
              <a:t>Ciascun </a:t>
            </a:r>
            <a:r>
              <a:rPr lang="it-IT" sz="2000" b="1" dirty="0"/>
              <a:t>attore</a:t>
            </a:r>
            <a:r>
              <a:rPr lang="it-IT" sz="2000" dirty="0"/>
              <a:t> definisce </a:t>
            </a:r>
            <a:r>
              <a:rPr lang="it-IT" sz="2000" b="1" dirty="0"/>
              <a:t>variabili locali</a:t>
            </a:r>
            <a:r>
              <a:rPr lang="it-IT" sz="2000" dirty="0"/>
              <a:t> su cui ha visibilità esclusiva.</a:t>
            </a:r>
          </a:p>
          <a:p>
            <a:pPr lvl="1">
              <a:buFont typeface="Arial" charset="0"/>
              <a:buChar char="•"/>
            </a:pPr>
            <a:endParaRPr lang="it-IT" sz="2000" dirty="0"/>
          </a:p>
          <a:p>
            <a:pPr lvl="1">
              <a:buFont typeface="Arial" charset="0"/>
              <a:buChar char="•"/>
            </a:pPr>
            <a:endParaRPr lang="it-IT" sz="2000" dirty="0"/>
          </a:p>
          <a:p>
            <a:pPr lvl="1">
              <a:buFont typeface="Arial" charset="0"/>
              <a:buChar char="•"/>
            </a:pPr>
            <a:endParaRPr lang="it-IT" sz="2000" dirty="0"/>
          </a:p>
          <a:p>
            <a:pPr lvl="1">
              <a:buFont typeface="Arial" charset="0"/>
              <a:buChar char="•"/>
            </a:pPr>
            <a:endParaRPr lang="it-IT" sz="2000" dirty="0"/>
          </a:p>
          <a:p>
            <a:pPr lvl="1">
              <a:buFont typeface="Arial" charset="0"/>
              <a:buChar char="•"/>
            </a:pPr>
            <a:endParaRPr lang="it-IT" sz="2000" dirty="0"/>
          </a:p>
          <a:p>
            <a:pPr lvl="1">
              <a:buFont typeface="Arial" charset="0"/>
              <a:buChar char="•"/>
            </a:pPr>
            <a:endParaRPr lang="it-IT" sz="2000" dirty="0"/>
          </a:p>
          <a:p>
            <a:pPr lvl="1">
              <a:buFont typeface="Arial" charset="0"/>
              <a:buChar char="•"/>
            </a:pPr>
            <a:r>
              <a:rPr lang="it-IT" sz="2000" dirty="0"/>
              <a:t>Sono definibili </a:t>
            </a:r>
            <a:r>
              <a:rPr lang="it-IT" sz="2000" b="1" dirty="0"/>
              <a:t>variabili globali</a:t>
            </a:r>
            <a:r>
              <a:rPr lang="it-IT" sz="2000" dirty="0"/>
              <a:t> che risultano visibili per qualsiasi attore.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4679" y="2222500"/>
            <a:ext cx="875241" cy="87524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097" y="4901473"/>
            <a:ext cx="1021399" cy="1117600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2724676" y="2202920"/>
            <a:ext cx="3892023" cy="914400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TextBox 7"/>
          <p:cNvSpPr txBox="1"/>
          <p:nvPr/>
        </p:nvSpPr>
        <p:spPr>
          <a:xfrm>
            <a:off x="3794379" y="2336954"/>
            <a:ext cx="2403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rgbClr val="C00000"/>
                </a:solidFill>
              </a:rPr>
              <a:t>VAR1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94859" y="2655654"/>
            <a:ext cx="2403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rgbClr val="C00000"/>
                </a:solidFill>
              </a:rPr>
              <a:t>VAR2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418813" y="2332297"/>
            <a:ext cx="2403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rgbClr val="C00000"/>
                </a:solidFill>
              </a:rPr>
              <a:t>VAR3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4679" y="3225694"/>
            <a:ext cx="875241" cy="875241"/>
          </a:xfrm>
          <a:prstGeom prst="rect">
            <a:avLst/>
          </a:prstGeom>
        </p:spPr>
      </p:pic>
      <p:sp>
        <p:nvSpPr>
          <p:cNvPr id="12" name="Rounded Rectangle 11"/>
          <p:cNvSpPr/>
          <p:nvPr/>
        </p:nvSpPr>
        <p:spPr>
          <a:xfrm>
            <a:off x="2724676" y="3206114"/>
            <a:ext cx="3892023" cy="914400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TextBox 12"/>
          <p:cNvSpPr txBox="1"/>
          <p:nvPr/>
        </p:nvSpPr>
        <p:spPr>
          <a:xfrm>
            <a:off x="3794379" y="3340148"/>
            <a:ext cx="2403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rgbClr val="00B050"/>
                </a:solidFill>
              </a:rPr>
              <a:t>VAR1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594859" y="3658848"/>
            <a:ext cx="2403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rgbClr val="00B050"/>
                </a:solidFill>
              </a:rPr>
              <a:t>VAR2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418813" y="3335491"/>
            <a:ext cx="2403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rgbClr val="00B050"/>
                </a:solidFill>
              </a:rPr>
              <a:t>VAR4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9627" y="4721775"/>
            <a:ext cx="723340" cy="72334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5482" y="5282211"/>
            <a:ext cx="723340" cy="72334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6777" y="4721775"/>
            <a:ext cx="723340" cy="723340"/>
          </a:xfrm>
          <a:prstGeom prst="rect">
            <a:avLst/>
          </a:prstGeom>
        </p:spPr>
      </p:pic>
      <p:sp>
        <p:nvSpPr>
          <p:cNvPr id="22" name="Rounded Rectangle 21"/>
          <p:cNvSpPr/>
          <p:nvPr/>
        </p:nvSpPr>
        <p:spPr>
          <a:xfrm>
            <a:off x="2724676" y="4695327"/>
            <a:ext cx="3892023" cy="1484272"/>
          </a:xfrm>
          <a:prstGeom prst="round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TextBox 22"/>
          <p:cNvSpPr txBox="1"/>
          <p:nvPr/>
        </p:nvSpPr>
        <p:spPr>
          <a:xfrm>
            <a:off x="3794379" y="4825643"/>
            <a:ext cx="2403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rgbClr val="002060"/>
                </a:solidFill>
              </a:rPr>
              <a:t>VARG1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968776" y="5188184"/>
            <a:ext cx="2403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rgbClr val="002060"/>
                </a:solidFill>
              </a:rPr>
              <a:t>VARG2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148618" y="5565705"/>
            <a:ext cx="2403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rgbClr val="002060"/>
                </a:solidFill>
              </a:rPr>
              <a:t>VARG3</a:t>
            </a:r>
          </a:p>
        </p:txBody>
      </p:sp>
    </p:spTree>
    <p:extLst>
      <p:ext uri="{BB962C8B-B14F-4D97-AF65-F5344CB8AC3E}">
        <p14:creationId xmlns:p14="http://schemas.microsoft.com/office/powerpoint/2010/main" val="108329460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/>
      <p:bldP spid="10" grpId="0"/>
      <p:bldP spid="12" grpId="0" animBg="1"/>
      <p:bldP spid="13" grpId="0"/>
      <p:bldP spid="14" grpId="0"/>
      <p:bldP spid="15" grpId="0"/>
      <p:bldP spid="22" grpId="0" animBg="1"/>
      <p:bldP spid="23" grpId="0"/>
      <p:bldP spid="24" grpId="0"/>
      <p:bldP spid="25" grpId="0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406</TotalTime>
  <Words>1330</Words>
  <Application>Microsoft Office PowerPoint</Application>
  <PresentationFormat>On-screen Show (4:3)</PresentationFormat>
  <Paragraphs>191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Open Sans</vt:lpstr>
      <vt:lpstr>Retrospect</vt:lpstr>
      <vt:lpstr>ScARtch</vt:lpstr>
      <vt:lpstr>Finalità</vt:lpstr>
      <vt:lpstr>Obiettivi</vt:lpstr>
      <vt:lpstr>Overview</vt:lpstr>
      <vt:lpstr>Sintassi (I)</vt:lpstr>
      <vt:lpstr>Sintassi (II)</vt:lpstr>
      <vt:lpstr>Sintassi (III)</vt:lpstr>
      <vt:lpstr>Sintassi (IV)</vt:lpstr>
      <vt:lpstr>Semantica (I)</vt:lpstr>
      <vt:lpstr>Semantica (II)</vt:lpstr>
      <vt:lpstr>Grammatica visuale (I)</vt:lpstr>
      <vt:lpstr>Grammatica visuale (II)</vt:lpstr>
      <vt:lpstr>Grammatica visuale (III)</vt:lpstr>
      <vt:lpstr>Motore di Valutazione (I)</vt:lpstr>
      <vt:lpstr>Motore di Valutazione (II)</vt:lpstr>
      <vt:lpstr>Architettura dell’ambiente</vt:lpstr>
      <vt:lpstr>Interfaccia (I)</vt:lpstr>
      <vt:lpstr>Interfaccia (II)</vt:lpstr>
      <vt:lpstr>Interfaccia (III)</vt:lpstr>
      <vt:lpstr>Interfaccia (IV)</vt:lpstr>
      <vt:lpstr>Interfaccia (V)</vt:lpstr>
      <vt:lpstr>Interfaccia (VI)</vt:lpstr>
      <vt:lpstr>Demo</vt:lpstr>
      <vt:lpstr>Conclusioni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Scartch</dc:title>
  <dc:creator>Matteo Boschini</dc:creator>
  <cp:lastModifiedBy>Matteo Boschini</cp:lastModifiedBy>
  <cp:revision>82</cp:revision>
  <dcterms:created xsi:type="dcterms:W3CDTF">2017-09-07T14:14:41Z</dcterms:created>
  <dcterms:modified xsi:type="dcterms:W3CDTF">2017-09-08T14:25:23Z</dcterms:modified>
</cp:coreProperties>
</file>