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Montserrat"/>
      <p:regular r:id="rId27"/>
      <p:bold r:id="rId28"/>
    </p:embeddedFont>
    <p:embeddedFont>
      <p:font typeface="PT Serif"/>
      <p:regular r:id="rId29"/>
      <p:bold r:id="rId30"/>
      <p:italic r:id="rId31"/>
      <p:boldItalic r:id="rId32"/>
    </p:embeddedFont>
    <p:embeddedFont>
      <p:font typeface="Source Sans Pro"/>
      <p:regular r:id="rId33"/>
      <p:bold r:id="rId34"/>
      <p:italic r:id="rId35"/>
      <p:boldItalic r:id="rId36"/>
    </p:embeddedFont>
    <p:embeddedFont>
      <p:font typeface="Alegrey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Alegreya-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erif-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erif-italic.fntdata"/><Relationship Id="rId30" Type="http://schemas.openxmlformats.org/officeDocument/2006/relationships/font" Target="fonts/PTSerif-bold.fntdata"/><Relationship Id="rId11" Type="http://schemas.openxmlformats.org/officeDocument/2006/relationships/slide" Target="slides/slide7.xml"/><Relationship Id="rId33" Type="http://schemas.openxmlformats.org/officeDocument/2006/relationships/font" Target="fonts/SourceSansPro-regular.fntdata"/><Relationship Id="rId10" Type="http://schemas.openxmlformats.org/officeDocument/2006/relationships/slide" Target="slides/slide6.xml"/><Relationship Id="rId32" Type="http://schemas.openxmlformats.org/officeDocument/2006/relationships/font" Target="fonts/PTSerif-boldItalic.fntdata"/><Relationship Id="rId13" Type="http://schemas.openxmlformats.org/officeDocument/2006/relationships/slide" Target="slides/slide9.xml"/><Relationship Id="rId35" Type="http://schemas.openxmlformats.org/officeDocument/2006/relationships/font" Target="fonts/SourceSansPro-italic.fntdata"/><Relationship Id="rId12" Type="http://schemas.openxmlformats.org/officeDocument/2006/relationships/slide" Target="slides/slide8.xml"/><Relationship Id="rId34" Type="http://schemas.openxmlformats.org/officeDocument/2006/relationships/font" Target="fonts/SourceSansPro-bold.fntdata"/><Relationship Id="rId15" Type="http://schemas.openxmlformats.org/officeDocument/2006/relationships/slide" Target="slides/slide11.xml"/><Relationship Id="rId37" Type="http://schemas.openxmlformats.org/officeDocument/2006/relationships/font" Target="fonts/Alegreya-regular.fntdata"/><Relationship Id="rId14" Type="http://schemas.openxmlformats.org/officeDocument/2006/relationships/slide" Target="slides/slide10.xml"/><Relationship Id="rId36" Type="http://schemas.openxmlformats.org/officeDocument/2006/relationships/font" Target="fonts/SourceSansPro-boldItalic.fntdata"/><Relationship Id="rId17" Type="http://schemas.openxmlformats.org/officeDocument/2006/relationships/slide" Target="slides/slide13.xml"/><Relationship Id="rId39" Type="http://schemas.openxmlformats.org/officeDocument/2006/relationships/font" Target="fonts/Alegreya-italic.fntdata"/><Relationship Id="rId16" Type="http://schemas.openxmlformats.org/officeDocument/2006/relationships/slide" Target="slides/slide12.xml"/><Relationship Id="rId38" Type="http://schemas.openxmlformats.org/officeDocument/2006/relationships/font" Target="fonts/Alegreya-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US" sz="1100" u="none" cap="none" strike="noStrike">
                <a:solidFill>
                  <a:schemeClr val="dk1"/>
                </a:solidFill>
                <a:latin typeface="Arial"/>
                <a:ea typeface="Arial"/>
                <a:cs typeface="Arial"/>
                <a:sym typeface="Arial"/>
              </a:rPr>
              <a:t>Discuss analysis/sources/modeling- predictive regression, U.S. Dept of Ed Scorecard</a:t>
            </a:r>
          </a:p>
          <a:p>
            <a:pPr indent="0" lvl="0" marL="0" marR="0" rtl="0" algn="l">
              <a:spcBef>
                <a:spcPts val="0"/>
              </a:spcBef>
              <a:buClr>
                <a:schemeClr val="dk1"/>
              </a:buClr>
              <a:buSzPct val="25000"/>
              <a:buFont typeface="Arial"/>
              <a:buNone/>
            </a:pPr>
            <a:r>
              <a:rPr b="1" lang="en-US"/>
              <a:t>Data Ingestion</a:t>
            </a:r>
            <a:r>
              <a:rPr lang="en-US"/>
              <a:t> - csv file was downloaded from the College Scorecard website and ingested into python</a:t>
            </a:r>
          </a:p>
          <a:p>
            <a:pPr indent="0" lvl="0" marL="0" marR="0" rtl="0" algn="l">
              <a:spcBef>
                <a:spcPts val="0"/>
              </a:spcBef>
              <a:buClr>
                <a:schemeClr val="dk1"/>
              </a:buClr>
              <a:buSzPct val="25000"/>
              <a:buFont typeface="Arial"/>
              <a:buNone/>
            </a:pPr>
            <a:r>
              <a:rPr b="1" lang="en-US"/>
              <a:t>Munging &amp; Wrangling</a:t>
            </a:r>
            <a:r>
              <a:rPr lang="en-US"/>
              <a:t> - used iPython and Pandas - </a:t>
            </a:r>
          </a:p>
          <a:p>
            <a:pPr indent="-228600" lvl="0" marL="457200" marR="0" rtl="0" algn="l">
              <a:spcBef>
                <a:spcPts val="0"/>
              </a:spcBef>
              <a:buChar char="●"/>
            </a:pPr>
            <a:r>
              <a:rPr lang="en-US"/>
              <a:t>with such a large data set, we identified the key data elements needed for our study and removed all other elements.</a:t>
            </a:r>
          </a:p>
          <a:p>
            <a:pPr indent="-228600" lvl="0" marL="457200" marR="0" rtl="0" algn="l">
              <a:spcBef>
                <a:spcPts val="0"/>
              </a:spcBef>
              <a:buChar char="●"/>
            </a:pPr>
            <a:r>
              <a:rPr lang="en-US"/>
              <a:t>next we removed duplicate data caused by school locations. for example: the University of Phoenix has over 350 locations. The data elements we used were duplicated across each location.</a:t>
            </a:r>
          </a:p>
          <a:p>
            <a:pPr indent="-228600" lvl="0" marL="457200" marR="0" rtl="0" algn="l">
              <a:spcBef>
                <a:spcPts val="0"/>
              </a:spcBef>
              <a:buChar char="●"/>
            </a:pPr>
            <a:r>
              <a:rPr lang="en-US"/>
              <a:t>we identified null values existed within the median debt and earnings attributes. For the null values, we calculated and populated the nulls with an average median debt and earnings respectively.</a:t>
            </a:r>
          </a:p>
          <a:p>
            <a:pPr lvl="0" marR="0" rtl="0" algn="l">
              <a:spcBef>
                <a:spcPts val="0"/>
              </a:spcBef>
              <a:buNone/>
            </a:pPr>
            <a:r>
              <a:rPr b="1" lang="en-US"/>
              <a:t>Computation &amp; Analysis </a:t>
            </a:r>
            <a:r>
              <a:rPr lang="en-US"/>
              <a:t>-  we used predictive and time series forecasting. With the debt and earnings data available from 2005, 2007, 2009, and 2011, we predicted the median debt and earnings for future odd years 2013 through 2021 and then calculated the debt-to-earnings ratios for each school.</a:t>
            </a:r>
          </a:p>
          <a:p>
            <a:pPr lvl="0" marR="0" rtl="0" algn="l">
              <a:spcBef>
                <a:spcPts val="0"/>
              </a:spcBef>
              <a:buNone/>
            </a:pPr>
            <a:r>
              <a:rPr b="1" lang="en-US"/>
              <a:t>Modeling &amp; Application</a:t>
            </a:r>
            <a:r>
              <a:rPr lang="en-US"/>
              <a:t> - we worked with several regression models such as Ridge, Randomized Lasso, and Bayesian Ridge. We determined Linear Regression provided the best model for our data.</a:t>
            </a:r>
          </a:p>
          <a:p>
            <a:pPr lvl="0" marR="0" rtl="0" algn="l">
              <a:spcBef>
                <a:spcPts val="0"/>
              </a:spcBef>
              <a:buNone/>
            </a:pPr>
            <a:r>
              <a:rPr b="1" lang="en-US"/>
              <a:t>Reporting &amp; Visualization</a:t>
            </a:r>
            <a:r>
              <a:rPr lang="en-US"/>
              <a:t> - using Tableau, we developed visuals to best represent our study.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4" name="Shape 31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1" name="Shape 32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9" name="Shape 32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7" name="Shape 33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4" name="Shape 34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0" name="Shape 36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6" name="Shape 36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US"/>
              <a:t>Top 10 - Mainly Private-not for Profit and Public</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2" name="Shape 37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8" name="Shape 37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4" name="Shape 3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1" name="Shape 3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US" sz="1100" u="none" cap="none" strike="noStrike">
                <a:solidFill>
                  <a:schemeClr val="dk1"/>
                </a:solidFill>
                <a:latin typeface="Arial"/>
                <a:ea typeface="Arial"/>
                <a:cs typeface="Arial"/>
                <a:sym typeface="Arial"/>
              </a:rPr>
              <a:t>Federal student loan debt exceeds #1.3 trillion, and about one-in-seven borrowers default on their loans within three years of begging to repay them.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US" sz="1100" u="none" cap="none" strike="noStrike">
                <a:solidFill>
                  <a:schemeClr val="dk1"/>
                </a:solidFill>
                <a:latin typeface="Arial"/>
                <a:ea typeface="Arial"/>
                <a:cs typeface="Arial"/>
                <a:sym typeface="Arial"/>
              </a:rPr>
              <a:t>Story…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US" sz="1100" u="none" cap="none" strike="noStrike">
                <a:solidFill>
                  <a:schemeClr val="dk1"/>
                </a:solidFill>
                <a:latin typeface="Arial"/>
                <a:ea typeface="Arial"/>
                <a:cs typeface="Arial"/>
                <a:sym typeface="Arial"/>
              </a:rPr>
              <a:t>Your debt to income ratio is considered manageable if it is less than 10%. If your debt to income ratio exceeds 10%, it is considered to be extremely risky. Most research already conducted indicates that a student’s loan debt should not exceed more than 57% of their annual earnings, or 8% of monthly(CONFIRM) earnings.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US"/>
              <a:t>Our data is from The College Scorecard DoE’s website. The College Scorecard is a White House initiative using data from… </a:t>
            </a:r>
          </a:p>
          <a:p>
            <a:pPr indent="0" lvl="0" marL="0" marR="0" rtl="0" algn="l">
              <a:spcBef>
                <a:spcPts val="0"/>
              </a:spcBef>
              <a:buClr>
                <a:schemeClr val="dk1"/>
              </a:buClr>
              <a:buSzPct val="25000"/>
              <a:buFont typeface="Arial"/>
              <a:buNone/>
            </a:pPr>
            <a:r>
              <a:rPr b="1" lang="en-US"/>
              <a:t>NCES</a:t>
            </a:r>
            <a:r>
              <a:rPr lang="en-US"/>
              <a:t> - sits in DoE with Institute of Education Sciences and responsible for collecting data related to education. Collects data from surveys and other data systems.</a:t>
            </a:r>
          </a:p>
          <a:p>
            <a:pPr indent="0" lvl="0" marL="0" marR="0" rtl="0" algn="l">
              <a:spcBef>
                <a:spcPts val="0"/>
              </a:spcBef>
              <a:buClr>
                <a:schemeClr val="dk1"/>
              </a:buClr>
              <a:buSzPct val="25000"/>
              <a:buFont typeface="Arial"/>
              <a:buNone/>
            </a:pPr>
            <a:r>
              <a:rPr b="1" lang="en-US"/>
              <a:t>IPEDS</a:t>
            </a:r>
            <a:r>
              <a:rPr lang="en-US"/>
              <a:t> - core postsecondary education data collection program for NCES. Collects annually fundamental data in areas such as enrollment, program completion and graduation rates, institutional costs, student financial aid, and human resources through surveys and other data systems. </a:t>
            </a:r>
          </a:p>
          <a:p>
            <a:pPr indent="0" lvl="0" marL="0" marR="0" rtl="0" algn="l">
              <a:spcBef>
                <a:spcPts val="0"/>
              </a:spcBef>
              <a:buClr>
                <a:schemeClr val="dk1"/>
              </a:buClr>
              <a:buSzPct val="25000"/>
              <a:buFont typeface="Arial"/>
              <a:buNone/>
            </a:pPr>
            <a:r>
              <a:rPr b="1" lang="en-US"/>
              <a:t>FSA</a:t>
            </a:r>
            <a:r>
              <a:rPr lang="en-US"/>
              <a:t> - Also an office of DoE and the largest provider of student financial aid in the nation. Responsible for managing over $150 billion in federal grants, loans, and work study funds each year. Provides oversight and monitoring of all program participants such as post-secondary schools and loan servicers.</a:t>
            </a:r>
          </a:p>
          <a:p>
            <a:pPr indent="0" lvl="0" marL="0" marR="0" rtl="0" algn="l">
              <a:spcBef>
                <a:spcPts val="0"/>
              </a:spcBef>
              <a:buClr>
                <a:schemeClr val="dk1"/>
              </a:buClr>
              <a:buSzPct val="25000"/>
              <a:buFont typeface="Arial"/>
              <a:buNone/>
            </a:pPr>
            <a:r>
              <a:rPr b="1" lang="en-US"/>
              <a:t>NSLDS</a:t>
            </a:r>
            <a:r>
              <a:rPr lang="en-US"/>
              <a:t> - FSA’s central database for federal student aid under Title IV. Receives data from post-secondary schools, guaranty agencies, servicers, and other FSA systems.</a:t>
            </a:r>
          </a:p>
          <a:p>
            <a:pPr indent="0" lvl="0" marL="0" marR="0" rtl="0" algn="l">
              <a:spcBef>
                <a:spcPts val="0"/>
              </a:spcBef>
              <a:buClr>
                <a:schemeClr val="dk1"/>
              </a:buClr>
              <a:buSzPct val="25000"/>
              <a:buFont typeface="Arial"/>
              <a:buNone/>
            </a:pPr>
            <a:r>
              <a:rPr lang="en-US"/>
              <a:t>Treasury - Promotes economic growth through policies to support job creation, investment, and economic stability. Also oversees the production of currency.</a:t>
            </a:r>
          </a:p>
          <a:p>
            <a:pPr indent="0" lvl="0" marL="0" marR="0" rtl="0" algn="l">
              <a:spcBef>
                <a:spcPts val="0"/>
              </a:spcBef>
              <a:buClr>
                <a:schemeClr val="dk1"/>
              </a:buClr>
              <a:buSzPct val="25000"/>
              <a:buFont typeface="Arial"/>
              <a:buNone/>
            </a:pPr>
            <a:r>
              <a:t/>
            </a:r>
            <a:endParaRPr/>
          </a:p>
          <a:p>
            <a:pPr indent="0" lvl="0" marL="0" marR="0" rtl="0" algn="l">
              <a:spcBef>
                <a:spcPts val="0"/>
              </a:spcBef>
              <a:buClr>
                <a:schemeClr val="dk1"/>
              </a:buClr>
              <a:buSzPct val="25000"/>
              <a:buFont typeface="Arial"/>
              <a:buNone/>
            </a:pPr>
            <a:r>
              <a:rPr lang="en-US"/>
              <a:t>The data was collected, formulated, calculated and published by the DoE. </a:t>
            </a:r>
            <a:r>
              <a:rPr b="0" i="0" lang="en-US" sz="1100" u="none" cap="none" strike="noStrike">
                <a:solidFill>
                  <a:schemeClr val="dk1"/>
                </a:solidFill>
                <a:latin typeface="Arial"/>
                <a:ea typeface="Arial"/>
                <a:cs typeface="Arial"/>
                <a:sym typeface="Arial"/>
              </a:rPr>
              <a:t>The data available through the College Scorecard consist</a:t>
            </a:r>
            <a:r>
              <a:rPr lang="en-US"/>
              <a:t>s</a:t>
            </a:r>
            <a:r>
              <a:rPr b="0" i="0" lang="en-US" sz="1100" u="none" cap="none" strike="noStrike">
                <a:solidFill>
                  <a:schemeClr val="dk1"/>
                </a:solidFill>
                <a:latin typeface="Arial"/>
                <a:ea typeface="Arial"/>
                <a:cs typeface="Arial"/>
                <a:sym typeface="Arial"/>
              </a:rPr>
              <a:t> of: </a:t>
            </a:r>
          </a:p>
          <a:p>
            <a:pPr indent="-228600" lvl="0" marL="457200" marR="0" rtl="0" algn="l">
              <a:spcBef>
                <a:spcPts val="0"/>
              </a:spcBef>
              <a:buChar char="●"/>
            </a:pPr>
            <a:r>
              <a:rPr b="0" i="0" lang="en-US" sz="1100" u="none" cap="none" strike="noStrike">
                <a:solidFill>
                  <a:schemeClr val="dk1"/>
                </a:solidFill>
                <a:latin typeface="Arial"/>
                <a:ea typeface="Arial"/>
                <a:cs typeface="Arial"/>
                <a:sym typeface="Arial"/>
              </a:rPr>
              <a:t>18 fiscal years (1996 - 2013)</a:t>
            </a:r>
          </a:p>
          <a:p>
            <a:pPr indent="-228600" lvl="0" marL="457200" marR="0" rtl="0" algn="l">
              <a:spcBef>
                <a:spcPts val="0"/>
              </a:spcBef>
              <a:buChar char="●"/>
            </a:pPr>
            <a:r>
              <a:rPr lang="en-US"/>
              <a:t>7,800 OPEIDs</a:t>
            </a:r>
            <a:r>
              <a:rPr b="0" i="0" lang="en-US" sz="1100" u="none" cap="none" strike="noStrike">
                <a:solidFill>
                  <a:schemeClr val="dk1"/>
                </a:solidFill>
                <a:latin typeface="Arial"/>
                <a:ea typeface="Arial"/>
                <a:cs typeface="Arial"/>
                <a:sym typeface="Arial"/>
              </a:rPr>
              <a:t> - </a:t>
            </a:r>
            <a:r>
              <a:rPr lang="en-US"/>
              <a:t>(Office of Postsecondary Education Identifier) including school locations for each year. The first six (6) digits identify a school’s primary campus and the last two (2) digits identify a specific location</a:t>
            </a:r>
          </a:p>
          <a:p>
            <a:pPr indent="-228600" lvl="0" marL="457200" marR="0" rtl="0" algn="l">
              <a:spcBef>
                <a:spcPts val="0"/>
              </a:spcBef>
              <a:buChar char="●"/>
            </a:pPr>
            <a:r>
              <a:rPr b="0" i="0" lang="en-US" sz="1100" u="none" cap="none" strike="noStrike">
                <a:solidFill>
                  <a:schemeClr val="dk1"/>
                </a:solidFill>
                <a:latin typeface="Arial"/>
                <a:ea typeface="Arial"/>
                <a:cs typeface="Arial"/>
                <a:sym typeface="Arial"/>
              </a:rPr>
              <a:t>1,720 data elements for each OPEID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US"/>
              <a:t>We used the 2011 cohort = students first enrolled with Title IV aid in 2005 and earnings data matched from Treasury for 2011 earnings for that cohort of students (or 6 years after initial enrollment). </a:t>
            </a:r>
          </a:p>
          <a:p>
            <a:pPr indent="0" lvl="0" marL="0" marR="0" rtl="0" algn="l">
              <a:spcBef>
                <a:spcPts val="0"/>
              </a:spcBef>
              <a:buClr>
                <a:schemeClr val="dk1"/>
              </a:buClr>
              <a:buSzPct val="25000"/>
              <a:buFont typeface="Arial"/>
              <a:buNone/>
            </a:pPr>
            <a:r>
              <a:rPr lang="en-US"/>
              <a:t>OPEID = Office of Postsecondary Education Identifier - 8-digit code (not smart) assigned by the DoE to identify each school and all locations for the school</a:t>
            </a:r>
          </a:p>
          <a:p>
            <a:pPr indent="0" lvl="0" marL="0" marR="0" rtl="0" algn="l">
              <a:spcBef>
                <a:spcPts val="0"/>
              </a:spcBef>
              <a:buClr>
                <a:schemeClr val="dk1"/>
              </a:buClr>
              <a:buSzPct val="25000"/>
              <a:buFont typeface="Arial"/>
              <a:buNone/>
            </a:pPr>
            <a:r>
              <a:rPr lang="en-US"/>
              <a:t>Demographics include state, region, main website,</a:t>
            </a:r>
          </a:p>
          <a:p>
            <a:pPr indent="0" lvl="0" marL="0" marR="0" rtl="0" algn="l">
              <a:spcBef>
                <a:spcPts val="0"/>
              </a:spcBef>
              <a:buClr>
                <a:schemeClr val="dk1"/>
              </a:buClr>
              <a:buSzPct val="25000"/>
              <a:buFont typeface="Arial"/>
              <a:buNone/>
            </a:pPr>
            <a:r>
              <a:rPr lang="en-US"/>
              <a:t>School Type = public, private for-profit, and private not for-profit</a:t>
            </a:r>
          </a:p>
          <a:p>
            <a:pPr indent="0" lvl="0" marL="0" marR="0" rtl="0" algn="l">
              <a:spcBef>
                <a:spcPts val="0"/>
              </a:spcBef>
              <a:buClr>
                <a:schemeClr val="dk1"/>
              </a:buClr>
              <a:buSzPct val="25000"/>
              <a:buFont typeface="Arial"/>
              <a:buNone/>
            </a:pPr>
            <a:r>
              <a:t/>
            </a:r>
            <a:endParaRPr/>
          </a:p>
          <a:p>
            <a:pPr indent="0" lvl="0" marL="0" marR="0" rtl="0" algn="l">
              <a:spcBef>
                <a:spcPts val="0"/>
              </a:spcBef>
              <a:buClr>
                <a:schemeClr val="dk1"/>
              </a:buClr>
              <a:buSzPct val="25000"/>
              <a:buFont typeface="Arial"/>
              <a:buNone/>
            </a:pPr>
            <a:r>
              <a:rPr lang="en-US"/>
              <a:t>Median Loan Debt = for the cohort (based on entry year) of students that received title IV student loans. this is the total amount borrowed through the federal title iv stafford loan program</a:t>
            </a:r>
          </a:p>
          <a:p>
            <a:pPr indent="0" lvl="0" marL="0" marR="0" rtl="0" algn="l">
              <a:spcBef>
                <a:spcPts val="0"/>
              </a:spcBef>
              <a:buClr>
                <a:schemeClr val="dk1"/>
              </a:buClr>
              <a:buSzPct val="25000"/>
              <a:buFont typeface="Arial"/>
              <a:buNone/>
            </a:pPr>
            <a:r>
              <a:rPr lang="en-US"/>
              <a:t>Median Earnings = the students within each cohort were matched with SSA data to obtain the median earnings 6-years after entry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19" name="Shape 19"/>
        <p:cNvGrpSpPr/>
        <p:nvPr/>
      </p:nvGrpSpPr>
      <p:grpSpPr>
        <a:xfrm>
          <a:off x="0" y="0"/>
          <a:ext cx="0" cy="0"/>
          <a:chOff x="0" y="0"/>
          <a:chExt cx="0" cy="0"/>
        </a:xfrm>
      </p:grpSpPr>
      <p:sp>
        <p:nvSpPr>
          <p:cNvPr id="20" name="Shape 20"/>
          <p:cNvSpPr/>
          <p:nvPr/>
        </p:nvSpPr>
        <p:spPr>
          <a:xfrm>
            <a:off x="8142710" y="3918330"/>
            <a:ext cx="943913" cy="1337393"/>
          </a:xfrm>
          <a:prstGeom prst="rect">
            <a:avLst/>
          </a:prstGeom>
        </p:spPr>
        <p:txBody>
          <a:bodyPr>
            <a:prstTxWarp prst="textPlain"/>
          </a:bodyPr>
          <a:lstStyle/>
          <a:p>
            <a:pPr lvl="0" algn="ctr"/>
            <a:r>
              <a:rPr b="1" i="0">
                <a:ln>
                  <a:noFill/>
                </a:ln>
                <a:solidFill>
                  <a:srgbClr val="00BFC9">
                    <a:alpha val="44705"/>
                  </a:srgbClr>
                </a:solidFill>
                <a:latin typeface="Montserrat"/>
              </a:rPr>
              <a:t>5</a:t>
            </a:r>
          </a:p>
        </p:txBody>
      </p:sp>
      <p:sp>
        <p:nvSpPr>
          <p:cNvPr id="21" name="Shape 21"/>
          <p:cNvSpPr/>
          <p:nvPr/>
        </p:nvSpPr>
        <p:spPr>
          <a:xfrm>
            <a:off x="8246778" y="1061813"/>
            <a:ext cx="565395" cy="794635"/>
          </a:xfrm>
          <a:prstGeom prst="rect">
            <a:avLst/>
          </a:prstGeom>
        </p:spPr>
        <p:txBody>
          <a:bodyPr>
            <a:prstTxWarp prst="textPlain"/>
          </a:bodyPr>
          <a:lstStyle/>
          <a:p>
            <a:pPr lvl="0" algn="ctr"/>
            <a:r>
              <a:rPr b="0" i="0">
                <a:ln>
                  <a:noFill/>
                </a:ln>
                <a:solidFill>
                  <a:srgbClr val="00BFC9">
                    <a:alpha val="44705"/>
                  </a:srgbClr>
                </a:solidFill>
                <a:latin typeface="Abril Fatface"/>
              </a:rPr>
              <a:t>3</a:t>
            </a:r>
          </a:p>
        </p:txBody>
      </p:sp>
      <p:sp>
        <p:nvSpPr>
          <p:cNvPr id="22" name="Shape 22"/>
          <p:cNvSpPr/>
          <p:nvPr/>
        </p:nvSpPr>
        <p:spPr>
          <a:xfrm>
            <a:off x="7302236" y="4554391"/>
            <a:ext cx="623238" cy="668561"/>
          </a:xfrm>
          <a:prstGeom prst="rect">
            <a:avLst/>
          </a:prstGeom>
        </p:spPr>
        <p:txBody>
          <a:bodyPr>
            <a:prstTxWarp prst="textPlain"/>
          </a:bodyPr>
          <a:lstStyle/>
          <a:p>
            <a:pPr lvl="0" algn="ctr"/>
            <a:r>
              <a:rPr b="1" i="0">
                <a:ln>
                  <a:noFill/>
                </a:ln>
                <a:solidFill>
                  <a:srgbClr val="00FFFF">
                    <a:alpha val="13333"/>
                  </a:srgbClr>
                </a:solidFill>
                <a:latin typeface="Montserrat"/>
              </a:rPr>
              <a:t>€</a:t>
            </a:r>
          </a:p>
        </p:txBody>
      </p:sp>
      <p:sp>
        <p:nvSpPr>
          <p:cNvPr id="23" name="Shape 23"/>
          <p:cNvSpPr/>
          <p:nvPr/>
        </p:nvSpPr>
        <p:spPr>
          <a:xfrm>
            <a:off x="8812175" y="313543"/>
            <a:ext cx="505296" cy="649407"/>
          </a:xfrm>
          <a:prstGeom prst="rect">
            <a:avLst/>
          </a:prstGeom>
        </p:spPr>
        <p:txBody>
          <a:bodyPr>
            <a:prstTxWarp prst="textPlain"/>
          </a:bodyPr>
          <a:lstStyle/>
          <a:p>
            <a:pPr lvl="0" algn="ctr"/>
            <a:r>
              <a:rPr b="0" i="0">
                <a:ln>
                  <a:noFill/>
                </a:ln>
                <a:solidFill>
                  <a:srgbClr val="00FFFF">
                    <a:alpha val="13333"/>
                  </a:srgbClr>
                </a:solidFill>
                <a:latin typeface="Abril Fatface"/>
              </a:rPr>
              <a:t>9</a:t>
            </a:r>
          </a:p>
        </p:txBody>
      </p:sp>
      <p:sp>
        <p:nvSpPr>
          <p:cNvPr id="24" name="Shape 24"/>
          <p:cNvSpPr/>
          <p:nvPr/>
        </p:nvSpPr>
        <p:spPr>
          <a:xfrm>
            <a:off x="7486177" y="4101248"/>
            <a:ext cx="218856" cy="338538"/>
          </a:xfrm>
          <a:prstGeom prst="rect">
            <a:avLst/>
          </a:prstGeom>
        </p:spPr>
        <p:txBody>
          <a:bodyPr>
            <a:prstTxWarp prst="textPlain"/>
          </a:bodyPr>
          <a:lstStyle/>
          <a:p>
            <a:pPr lvl="0" algn="ctr"/>
            <a:r>
              <a:rPr b="0" i="0">
                <a:ln>
                  <a:noFill/>
                </a:ln>
                <a:solidFill>
                  <a:srgbClr val="00BFC9">
                    <a:alpha val="44705"/>
                  </a:srgbClr>
                </a:solidFill>
                <a:latin typeface="Abril Fatface"/>
              </a:rPr>
              <a:t>7</a:t>
            </a:r>
          </a:p>
        </p:txBody>
      </p:sp>
      <p:sp>
        <p:nvSpPr>
          <p:cNvPr id="25" name="Shape 25"/>
          <p:cNvSpPr/>
          <p:nvPr/>
        </p:nvSpPr>
        <p:spPr>
          <a:xfrm>
            <a:off x="6980299" y="-88161"/>
            <a:ext cx="707298" cy="1056470"/>
          </a:xfrm>
          <a:prstGeom prst="rect">
            <a:avLst/>
          </a:prstGeom>
        </p:spPr>
        <p:txBody>
          <a:bodyPr>
            <a:prstTxWarp prst="textPlain"/>
          </a:bodyPr>
          <a:lstStyle/>
          <a:p>
            <a:pPr lvl="0" algn="ctr"/>
            <a:r>
              <a:rPr b="1" i="0">
                <a:ln>
                  <a:noFill/>
                </a:ln>
                <a:solidFill>
                  <a:srgbClr val="00BFC9">
                    <a:alpha val="44705"/>
                  </a:srgbClr>
                </a:solidFill>
                <a:latin typeface="Montserrat"/>
              </a:rPr>
              <a:t>$</a:t>
            </a:r>
          </a:p>
        </p:txBody>
      </p:sp>
      <p:sp>
        <p:nvSpPr>
          <p:cNvPr id="26" name="Shape 26"/>
          <p:cNvSpPr/>
          <p:nvPr/>
        </p:nvSpPr>
        <p:spPr>
          <a:xfrm>
            <a:off x="8353586" y="325840"/>
            <a:ext cx="315619" cy="436344"/>
          </a:xfrm>
          <a:prstGeom prst="rect">
            <a:avLst/>
          </a:prstGeom>
        </p:spPr>
        <p:txBody>
          <a:bodyPr>
            <a:prstTxWarp prst="textPlain"/>
          </a:bodyPr>
          <a:lstStyle/>
          <a:p>
            <a:pPr lvl="0" algn="ctr"/>
            <a:r>
              <a:rPr b="0" i="0">
                <a:ln>
                  <a:noFill/>
                </a:ln>
                <a:solidFill>
                  <a:srgbClr val="00FFFF">
                    <a:alpha val="13333"/>
                  </a:srgbClr>
                </a:solidFill>
                <a:latin typeface="Abril Fatface"/>
              </a:rPr>
              <a:t>£</a:t>
            </a:r>
          </a:p>
        </p:txBody>
      </p:sp>
      <p:sp>
        <p:nvSpPr>
          <p:cNvPr id="27" name="Shape 27"/>
          <p:cNvSpPr/>
          <p:nvPr/>
        </p:nvSpPr>
        <p:spPr>
          <a:xfrm>
            <a:off x="7687614" y="916470"/>
            <a:ext cx="245358" cy="453112"/>
          </a:xfrm>
          <a:prstGeom prst="rect">
            <a:avLst/>
          </a:prstGeom>
        </p:spPr>
        <p:txBody>
          <a:bodyPr>
            <a:prstTxWarp prst="textPlain"/>
          </a:bodyPr>
          <a:lstStyle/>
          <a:p>
            <a:pPr lvl="0" algn="ctr"/>
            <a:r>
              <a:rPr b="0" i="0">
                <a:ln>
                  <a:noFill/>
                </a:ln>
                <a:solidFill>
                  <a:srgbClr val="00BFC9">
                    <a:alpha val="44705"/>
                  </a:srgbClr>
                </a:solidFill>
                <a:latin typeface="Abril Fatface"/>
              </a:rPr>
              <a:t>1</a:t>
            </a:r>
          </a:p>
        </p:txBody>
      </p:sp>
      <p:sp>
        <p:nvSpPr>
          <p:cNvPr id="28" name="Shape 28"/>
          <p:cNvSpPr/>
          <p:nvPr/>
        </p:nvSpPr>
        <p:spPr>
          <a:xfrm>
            <a:off x="8637153" y="2924174"/>
            <a:ext cx="816946" cy="1106133"/>
          </a:xfrm>
          <a:prstGeom prst="rect">
            <a:avLst/>
          </a:prstGeom>
        </p:spPr>
        <p:txBody>
          <a:bodyPr>
            <a:prstTxWarp prst="textPlain"/>
          </a:bodyPr>
          <a:lstStyle/>
          <a:p>
            <a:pPr lvl="0" algn="ctr"/>
            <a:r>
              <a:rPr b="1" i="0">
                <a:ln>
                  <a:noFill/>
                </a:ln>
                <a:solidFill>
                  <a:srgbClr val="00FFFF">
                    <a:alpha val="13333"/>
                  </a:srgbClr>
                </a:solidFill>
                <a:latin typeface="Montserrat"/>
              </a:rPr>
              <a:t>8</a:t>
            </a:r>
          </a:p>
        </p:txBody>
      </p:sp>
      <p:sp>
        <p:nvSpPr>
          <p:cNvPr id="29" name="Shape 29"/>
          <p:cNvSpPr/>
          <p:nvPr/>
        </p:nvSpPr>
        <p:spPr>
          <a:xfrm rot="-5400000">
            <a:off x="6839999" y="4568068"/>
            <a:ext cx="416999" cy="328498"/>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rot="5400000">
            <a:off x="6496124" y="-12473"/>
            <a:ext cx="589800" cy="407100"/>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a:off x="8208235" y="3375180"/>
            <a:ext cx="218853" cy="309863"/>
          </a:xfrm>
          <a:prstGeom prst="rect">
            <a:avLst/>
          </a:prstGeom>
        </p:spPr>
        <p:txBody>
          <a:bodyPr>
            <a:prstTxWarp prst="textPlain"/>
          </a:bodyPr>
          <a:lstStyle/>
          <a:p>
            <a:pPr lvl="0" algn="ctr"/>
            <a:r>
              <a:rPr b="1" i="0">
                <a:ln>
                  <a:noFill/>
                </a:ln>
                <a:solidFill>
                  <a:srgbClr val="6AA84F"/>
                </a:solidFill>
                <a:latin typeface="Montserrat"/>
              </a:rPr>
              <a:t>2</a:t>
            </a:r>
          </a:p>
        </p:txBody>
      </p:sp>
      <p:sp>
        <p:nvSpPr>
          <p:cNvPr id="32" name="Shape 32"/>
          <p:cNvSpPr/>
          <p:nvPr/>
        </p:nvSpPr>
        <p:spPr>
          <a:xfrm>
            <a:off x="8013853" y="659316"/>
            <a:ext cx="258849" cy="308992"/>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33" name="Shape 33"/>
          <p:cNvSpPr/>
          <p:nvPr/>
        </p:nvSpPr>
        <p:spPr>
          <a:xfrm>
            <a:off x="7828438" y="4163755"/>
            <a:ext cx="206505" cy="213544"/>
          </a:xfrm>
          <a:prstGeom prst="rect">
            <a:avLst/>
          </a:prstGeom>
        </p:spPr>
        <p:txBody>
          <a:bodyPr>
            <a:prstTxWarp prst="textPlain"/>
          </a:bodyPr>
          <a:lstStyle/>
          <a:p>
            <a:pPr lvl="0" algn="ctr"/>
            <a:r>
              <a:rPr b="1" i="0">
                <a:ln>
                  <a:noFill/>
                </a:ln>
                <a:solidFill>
                  <a:srgbClr val="6AA84F"/>
                </a:solidFill>
                <a:latin typeface="Montserrat"/>
              </a:rPr>
              <a:t>¥</a:t>
            </a:r>
          </a:p>
        </p:txBody>
      </p:sp>
      <p:sp>
        <p:nvSpPr>
          <p:cNvPr id="34" name="Shape 34"/>
          <p:cNvSpPr/>
          <p:nvPr/>
        </p:nvSpPr>
        <p:spPr>
          <a:xfrm>
            <a:off x="8003439" y="1292795"/>
            <a:ext cx="172863" cy="211166"/>
          </a:xfrm>
          <a:prstGeom prst="rect">
            <a:avLst/>
          </a:prstGeom>
        </p:spPr>
        <p:txBody>
          <a:bodyPr>
            <a:prstTxWarp prst="textPlain"/>
          </a:bodyPr>
          <a:lstStyle/>
          <a:p>
            <a:pPr lvl="0" algn="ctr"/>
            <a:r>
              <a:rPr b="0" i="0">
                <a:ln>
                  <a:noFill/>
                </a:ln>
                <a:solidFill>
                  <a:srgbClr val="00FFFF">
                    <a:alpha val="13333"/>
                  </a:srgbClr>
                </a:solidFill>
                <a:latin typeface="Abril Fatface"/>
              </a:rPr>
              <a:t>4</a:t>
            </a:r>
          </a:p>
        </p:txBody>
      </p:sp>
      <p:sp>
        <p:nvSpPr>
          <p:cNvPr id="35" name="Shape 35"/>
          <p:cNvSpPr/>
          <p:nvPr/>
        </p:nvSpPr>
        <p:spPr>
          <a:xfrm>
            <a:off x="7939495" y="-95340"/>
            <a:ext cx="476420" cy="661140"/>
          </a:xfrm>
          <a:prstGeom prst="rect">
            <a:avLst/>
          </a:prstGeom>
        </p:spPr>
        <p:txBody>
          <a:bodyPr>
            <a:prstTxWarp prst="textPlain"/>
          </a:bodyPr>
          <a:lstStyle/>
          <a:p>
            <a:pPr lvl="0" algn="ctr"/>
            <a:r>
              <a:rPr b="1" i="0">
                <a:ln>
                  <a:noFill/>
                </a:ln>
                <a:solidFill>
                  <a:srgbClr val="00FFFF">
                    <a:alpha val="13333"/>
                  </a:srgbClr>
                </a:solidFill>
                <a:latin typeface="Montserrat"/>
              </a:rPr>
              <a:t>6</a:t>
            </a:r>
          </a:p>
        </p:txBody>
      </p:sp>
      <p:sp>
        <p:nvSpPr>
          <p:cNvPr id="36" name="Shape 36"/>
          <p:cNvSpPr/>
          <p:nvPr/>
        </p:nvSpPr>
        <p:spPr>
          <a:xfrm>
            <a:off x="7709339" y="156126"/>
            <a:ext cx="64052" cy="158203"/>
          </a:xfrm>
          <a:prstGeom prst="rect">
            <a:avLst/>
          </a:prstGeom>
        </p:spPr>
        <p:txBody>
          <a:bodyPr>
            <a:prstTxWarp prst="textPlain"/>
          </a:bodyPr>
          <a:lstStyle/>
          <a:p>
            <a:pPr lvl="0" algn="ctr"/>
            <a:r>
              <a:rPr b="1" i="0">
                <a:ln>
                  <a:noFill/>
                </a:ln>
                <a:solidFill>
                  <a:srgbClr val="6AA84F"/>
                </a:solidFill>
                <a:latin typeface="Montserrat"/>
              </a:rPr>
              <a:t>1</a:t>
            </a:r>
          </a:p>
        </p:txBody>
      </p:sp>
      <p:sp>
        <p:nvSpPr>
          <p:cNvPr id="37" name="Shape 37"/>
          <p:cNvSpPr/>
          <p:nvPr/>
        </p:nvSpPr>
        <p:spPr>
          <a:xfrm>
            <a:off x="9017900" y="4284542"/>
            <a:ext cx="121390" cy="166375"/>
          </a:xfrm>
          <a:prstGeom prst="rect">
            <a:avLst/>
          </a:prstGeom>
        </p:spPr>
        <p:txBody>
          <a:bodyPr>
            <a:prstTxWarp prst="textPlain"/>
          </a:bodyPr>
          <a:lstStyle/>
          <a:p>
            <a:pPr lvl="0" algn="ctr"/>
            <a:r>
              <a:rPr b="1" i="0">
                <a:ln>
                  <a:noFill/>
                </a:ln>
                <a:solidFill>
                  <a:srgbClr val="6AA84F"/>
                </a:solidFill>
                <a:latin typeface="Montserrat"/>
              </a:rPr>
              <a:t>4</a:t>
            </a:r>
          </a:p>
        </p:txBody>
      </p:sp>
      <p:sp>
        <p:nvSpPr>
          <p:cNvPr id="38" name="Shape 38"/>
          <p:cNvSpPr/>
          <p:nvPr/>
        </p:nvSpPr>
        <p:spPr>
          <a:xfrm>
            <a:off x="8736528" y="68642"/>
            <a:ext cx="172850" cy="251571"/>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39" name="Shape 39"/>
          <p:cNvSpPr/>
          <p:nvPr/>
        </p:nvSpPr>
        <p:spPr>
          <a:xfrm>
            <a:off x="9053840" y="1122373"/>
            <a:ext cx="172851" cy="222144"/>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40" name="Shape 40"/>
          <p:cNvSpPr txBox="1"/>
          <p:nvPr>
            <p:ph type="ctrTitle"/>
          </p:nvPr>
        </p:nvSpPr>
        <p:spPr>
          <a:xfrm>
            <a:off x="1661700" y="1991825"/>
            <a:ext cx="5820598" cy="11597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EFEFEF"/>
              </a:buClr>
              <a:buFont typeface="Montserrat"/>
              <a:buNone/>
              <a:defRPr b="1" i="0" sz="4800" u="none" cap="none" strike="noStrike">
                <a:solidFill>
                  <a:srgbClr val="EFEFEF"/>
                </a:solidFill>
                <a:latin typeface="Montserrat"/>
                <a:ea typeface="Montserrat"/>
                <a:cs typeface="Montserrat"/>
                <a:sym typeface="Montserrat"/>
              </a:defRPr>
            </a:lvl1pPr>
            <a:lvl2pPr indent="0" lvl="1" algn="ctr">
              <a:spcBef>
                <a:spcPts val="0"/>
              </a:spcBef>
              <a:buClr>
                <a:srgbClr val="EFEFEF"/>
              </a:buClr>
              <a:buFont typeface="Montserrat"/>
              <a:buNone/>
              <a:defRPr b="1" sz="4800">
                <a:solidFill>
                  <a:srgbClr val="EFEFEF"/>
                </a:solidFill>
                <a:latin typeface="Montserrat"/>
                <a:ea typeface="Montserrat"/>
                <a:cs typeface="Montserrat"/>
                <a:sym typeface="Montserrat"/>
              </a:defRPr>
            </a:lvl2pPr>
            <a:lvl3pPr indent="0" lvl="2" algn="ctr">
              <a:spcBef>
                <a:spcPts val="0"/>
              </a:spcBef>
              <a:buClr>
                <a:srgbClr val="EFEFEF"/>
              </a:buClr>
              <a:buFont typeface="Montserrat"/>
              <a:buNone/>
              <a:defRPr b="1" sz="4800">
                <a:solidFill>
                  <a:srgbClr val="EFEFEF"/>
                </a:solidFill>
                <a:latin typeface="Montserrat"/>
                <a:ea typeface="Montserrat"/>
                <a:cs typeface="Montserrat"/>
                <a:sym typeface="Montserrat"/>
              </a:defRPr>
            </a:lvl3pPr>
            <a:lvl4pPr indent="0" lvl="3" algn="ctr">
              <a:spcBef>
                <a:spcPts val="0"/>
              </a:spcBef>
              <a:buClr>
                <a:srgbClr val="EFEFEF"/>
              </a:buClr>
              <a:buFont typeface="Montserrat"/>
              <a:buNone/>
              <a:defRPr b="1" sz="4800">
                <a:solidFill>
                  <a:srgbClr val="EFEFEF"/>
                </a:solidFill>
                <a:latin typeface="Montserrat"/>
                <a:ea typeface="Montserrat"/>
                <a:cs typeface="Montserrat"/>
                <a:sym typeface="Montserrat"/>
              </a:defRPr>
            </a:lvl4pPr>
            <a:lvl5pPr indent="0" lvl="4" algn="ctr">
              <a:spcBef>
                <a:spcPts val="0"/>
              </a:spcBef>
              <a:buClr>
                <a:srgbClr val="EFEFEF"/>
              </a:buClr>
              <a:buFont typeface="Montserrat"/>
              <a:buNone/>
              <a:defRPr b="1" sz="4800">
                <a:solidFill>
                  <a:srgbClr val="EFEFEF"/>
                </a:solidFill>
                <a:latin typeface="Montserrat"/>
                <a:ea typeface="Montserrat"/>
                <a:cs typeface="Montserrat"/>
                <a:sym typeface="Montserrat"/>
              </a:defRPr>
            </a:lvl5pPr>
            <a:lvl6pPr indent="0" lvl="5" algn="ctr">
              <a:spcBef>
                <a:spcPts val="0"/>
              </a:spcBef>
              <a:buClr>
                <a:srgbClr val="EFEFEF"/>
              </a:buClr>
              <a:buFont typeface="Montserrat"/>
              <a:buNone/>
              <a:defRPr b="1" sz="4800">
                <a:solidFill>
                  <a:srgbClr val="EFEFEF"/>
                </a:solidFill>
                <a:latin typeface="Montserrat"/>
                <a:ea typeface="Montserrat"/>
                <a:cs typeface="Montserrat"/>
                <a:sym typeface="Montserrat"/>
              </a:defRPr>
            </a:lvl6pPr>
            <a:lvl7pPr indent="0" lvl="6" algn="ctr">
              <a:spcBef>
                <a:spcPts val="0"/>
              </a:spcBef>
              <a:buClr>
                <a:srgbClr val="EFEFEF"/>
              </a:buClr>
              <a:buFont typeface="Montserrat"/>
              <a:buNone/>
              <a:defRPr b="1" sz="4800">
                <a:solidFill>
                  <a:srgbClr val="EFEFEF"/>
                </a:solidFill>
                <a:latin typeface="Montserrat"/>
                <a:ea typeface="Montserrat"/>
                <a:cs typeface="Montserrat"/>
                <a:sym typeface="Montserrat"/>
              </a:defRPr>
            </a:lvl7pPr>
            <a:lvl8pPr indent="0" lvl="7" algn="ctr">
              <a:spcBef>
                <a:spcPts val="0"/>
              </a:spcBef>
              <a:buClr>
                <a:srgbClr val="EFEFEF"/>
              </a:buClr>
              <a:buFont typeface="Montserrat"/>
              <a:buNone/>
              <a:defRPr b="1" sz="4800">
                <a:solidFill>
                  <a:srgbClr val="EFEFEF"/>
                </a:solidFill>
                <a:latin typeface="Montserrat"/>
                <a:ea typeface="Montserrat"/>
                <a:cs typeface="Montserrat"/>
                <a:sym typeface="Montserrat"/>
              </a:defRPr>
            </a:lvl8pPr>
            <a:lvl9pPr indent="0" lvl="8" algn="ctr">
              <a:spcBef>
                <a:spcPts val="0"/>
              </a:spcBef>
              <a:buClr>
                <a:srgbClr val="EFEFEF"/>
              </a:buClr>
              <a:buFont typeface="Montserrat"/>
              <a:buNone/>
              <a:defRPr b="1" sz="4800">
                <a:solidFill>
                  <a:srgbClr val="EFEFEF"/>
                </a:solidFill>
                <a:latin typeface="Montserrat"/>
                <a:ea typeface="Montserrat"/>
                <a:cs typeface="Montserrat"/>
                <a:sym typeface="Montserrat"/>
              </a:defRPr>
            </a:lvl9pPr>
          </a:lstStyle>
          <a:p/>
        </p:txBody>
      </p:sp>
      <p:sp>
        <p:nvSpPr>
          <p:cNvPr id="41" name="Shape 41"/>
          <p:cNvSpPr/>
          <p:nvPr/>
        </p:nvSpPr>
        <p:spPr>
          <a:xfrm>
            <a:off x="240788" y="-249877"/>
            <a:ext cx="1325149" cy="1838954"/>
          </a:xfrm>
          <a:prstGeom prst="rect">
            <a:avLst/>
          </a:prstGeom>
        </p:spPr>
        <p:txBody>
          <a:bodyPr>
            <a:prstTxWarp prst="textPlain"/>
          </a:bodyPr>
          <a:lstStyle/>
          <a:p>
            <a:pPr lvl="0" algn="ctr"/>
            <a:r>
              <a:rPr b="1" i="0">
                <a:ln>
                  <a:noFill/>
                </a:ln>
                <a:solidFill>
                  <a:srgbClr val="00BFC9">
                    <a:alpha val="44705"/>
                  </a:srgbClr>
                </a:solidFill>
                <a:latin typeface="Montserrat"/>
              </a:rPr>
              <a:t>6</a:t>
            </a:r>
          </a:p>
        </p:txBody>
      </p:sp>
      <p:sp>
        <p:nvSpPr>
          <p:cNvPr id="42" name="Shape 42"/>
          <p:cNvSpPr/>
          <p:nvPr/>
        </p:nvSpPr>
        <p:spPr>
          <a:xfrm>
            <a:off x="1462667" y="359547"/>
            <a:ext cx="684177" cy="835805"/>
          </a:xfrm>
          <a:prstGeom prst="rect">
            <a:avLst/>
          </a:prstGeom>
        </p:spPr>
        <p:txBody>
          <a:bodyPr>
            <a:prstTxWarp prst="textPlain"/>
          </a:bodyPr>
          <a:lstStyle/>
          <a:p>
            <a:pPr lvl="0" algn="ctr"/>
            <a:r>
              <a:rPr b="0" i="0">
                <a:ln>
                  <a:noFill/>
                </a:ln>
                <a:solidFill>
                  <a:srgbClr val="00BFC9">
                    <a:alpha val="44705"/>
                  </a:srgbClr>
                </a:solidFill>
                <a:latin typeface="Abril Fatface"/>
              </a:rPr>
              <a:t>4</a:t>
            </a:r>
          </a:p>
        </p:txBody>
      </p:sp>
      <p:sp>
        <p:nvSpPr>
          <p:cNvPr id="43" name="Shape 43"/>
          <p:cNvSpPr/>
          <p:nvPr/>
        </p:nvSpPr>
        <p:spPr>
          <a:xfrm>
            <a:off x="-145671" y="1499254"/>
            <a:ext cx="545849" cy="815317"/>
          </a:xfrm>
          <a:prstGeom prst="rect">
            <a:avLst/>
          </a:prstGeom>
        </p:spPr>
        <p:txBody>
          <a:bodyPr>
            <a:prstTxWarp prst="textPlain"/>
          </a:bodyPr>
          <a:lstStyle/>
          <a:p>
            <a:pPr lvl="0" algn="ctr"/>
            <a:r>
              <a:rPr b="1" i="0">
                <a:ln>
                  <a:noFill/>
                </a:ln>
                <a:solidFill>
                  <a:srgbClr val="00FFFF">
                    <a:alpha val="13333"/>
                  </a:srgbClr>
                </a:solidFill>
                <a:latin typeface="Montserrat"/>
              </a:rPr>
              <a:t>$</a:t>
            </a:r>
          </a:p>
        </p:txBody>
      </p:sp>
      <p:sp>
        <p:nvSpPr>
          <p:cNvPr id="44" name="Shape 44"/>
          <p:cNvSpPr/>
          <p:nvPr/>
        </p:nvSpPr>
        <p:spPr>
          <a:xfrm>
            <a:off x="468639" y="3330898"/>
            <a:ext cx="596300" cy="711807"/>
          </a:xfrm>
          <a:prstGeom prst="rect">
            <a:avLst/>
          </a:prstGeom>
        </p:spPr>
        <p:txBody>
          <a:bodyPr>
            <a:prstTxWarp prst="textPlain"/>
          </a:bodyPr>
          <a:lstStyle/>
          <a:p>
            <a:pPr lvl="0" algn="ctr"/>
            <a:r>
              <a:rPr b="0" i="0">
                <a:ln>
                  <a:noFill/>
                </a:ln>
                <a:solidFill>
                  <a:srgbClr val="00FFFF">
                    <a:alpha val="13333"/>
                  </a:srgbClr>
                </a:solidFill>
                <a:latin typeface="Abril Fatface"/>
              </a:rPr>
              <a:t>0</a:t>
            </a:r>
          </a:p>
        </p:txBody>
      </p:sp>
      <p:sp>
        <p:nvSpPr>
          <p:cNvPr id="45" name="Shape 45"/>
          <p:cNvSpPr/>
          <p:nvPr/>
        </p:nvSpPr>
        <p:spPr>
          <a:xfrm>
            <a:off x="2715923" y="4728432"/>
            <a:ext cx="422821" cy="543416"/>
          </a:xfrm>
          <a:prstGeom prst="rect">
            <a:avLst/>
          </a:prstGeom>
        </p:spPr>
        <p:txBody>
          <a:bodyPr>
            <a:prstTxWarp prst="textPlain"/>
          </a:bodyPr>
          <a:lstStyle/>
          <a:p>
            <a:pPr lvl="0" algn="ctr"/>
            <a:r>
              <a:rPr b="0" i="0">
                <a:ln>
                  <a:noFill/>
                </a:ln>
                <a:solidFill>
                  <a:srgbClr val="00BFC9">
                    <a:alpha val="44705"/>
                  </a:srgbClr>
                </a:solidFill>
                <a:latin typeface="Abril Fatface"/>
              </a:rPr>
              <a:t>8</a:t>
            </a:r>
          </a:p>
        </p:txBody>
      </p:sp>
      <p:sp>
        <p:nvSpPr>
          <p:cNvPr id="46" name="Shape 46"/>
          <p:cNvSpPr/>
          <p:nvPr/>
        </p:nvSpPr>
        <p:spPr>
          <a:xfrm>
            <a:off x="857003" y="4218044"/>
            <a:ext cx="948321" cy="1017280"/>
          </a:xfrm>
          <a:prstGeom prst="rect">
            <a:avLst/>
          </a:prstGeom>
        </p:spPr>
        <p:txBody>
          <a:bodyPr>
            <a:prstTxWarp prst="textPlain"/>
          </a:bodyPr>
          <a:lstStyle/>
          <a:p>
            <a:pPr lvl="0" algn="ctr"/>
            <a:r>
              <a:rPr b="1" i="0">
                <a:ln>
                  <a:noFill/>
                </a:ln>
                <a:solidFill>
                  <a:srgbClr val="00BFC9">
                    <a:alpha val="44705"/>
                  </a:srgbClr>
                </a:solidFill>
                <a:latin typeface="Montserrat"/>
              </a:rPr>
              <a:t>€</a:t>
            </a:r>
          </a:p>
        </p:txBody>
      </p:sp>
      <p:sp>
        <p:nvSpPr>
          <p:cNvPr id="47" name="Shape 47"/>
          <p:cNvSpPr/>
          <p:nvPr/>
        </p:nvSpPr>
        <p:spPr>
          <a:xfrm>
            <a:off x="6477123" y="659322"/>
            <a:ext cx="375993" cy="418412"/>
          </a:xfrm>
          <a:prstGeom prst="rect">
            <a:avLst/>
          </a:prstGeom>
        </p:spPr>
        <p:txBody>
          <a:bodyPr>
            <a:prstTxWarp prst="textPlain"/>
          </a:bodyPr>
          <a:lstStyle/>
          <a:p>
            <a:pPr lvl="0" algn="ctr"/>
            <a:r>
              <a:rPr b="0" i="0">
                <a:ln>
                  <a:noFill/>
                </a:ln>
                <a:solidFill>
                  <a:srgbClr val="00FFFF">
                    <a:alpha val="13333"/>
                  </a:srgbClr>
                </a:solidFill>
                <a:latin typeface="Abril Fatface"/>
              </a:rPr>
              <a:t>¥</a:t>
            </a:r>
          </a:p>
        </p:txBody>
      </p:sp>
      <p:sp>
        <p:nvSpPr>
          <p:cNvPr id="48" name="Shape 48"/>
          <p:cNvSpPr/>
          <p:nvPr/>
        </p:nvSpPr>
        <p:spPr>
          <a:xfrm>
            <a:off x="2001207" y="4048123"/>
            <a:ext cx="340184" cy="496650"/>
          </a:xfrm>
          <a:prstGeom prst="rect">
            <a:avLst/>
          </a:prstGeom>
        </p:spPr>
        <p:txBody>
          <a:bodyPr>
            <a:prstTxWarp prst="textPlain"/>
          </a:bodyPr>
          <a:lstStyle/>
          <a:p>
            <a:pPr lvl="0" algn="ctr"/>
            <a:r>
              <a:rPr b="0" i="0">
                <a:ln>
                  <a:noFill/>
                </a:ln>
                <a:solidFill>
                  <a:srgbClr val="00BFC9">
                    <a:alpha val="44705"/>
                  </a:srgbClr>
                </a:solidFill>
                <a:latin typeface="Abril Fatface"/>
              </a:rPr>
              <a:t>2</a:t>
            </a:r>
          </a:p>
        </p:txBody>
      </p:sp>
      <p:sp>
        <p:nvSpPr>
          <p:cNvPr id="49" name="Shape 49"/>
          <p:cNvSpPr/>
          <p:nvPr/>
        </p:nvSpPr>
        <p:spPr>
          <a:xfrm>
            <a:off x="-202823" y="3641301"/>
            <a:ext cx="863937" cy="1198948"/>
          </a:xfrm>
          <a:prstGeom prst="rect">
            <a:avLst/>
          </a:prstGeom>
        </p:spPr>
        <p:txBody>
          <a:bodyPr>
            <a:prstTxWarp prst="textPlain"/>
          </a:bodyPr>
          <a:lstStyle/>
          <a:p>
            <a:pPr lvl="0" algn="ctr"/>
            <a:r>
              <a:rPr b="1" i="0">
                <a:ln>
                  <a:noFill/>
                </a:ln>
                <a:solidFill>
                  <a:srgbClr val="00FFFF">
                    <a:alpha val="13333"/>
                  </a:srgbClr>
                </a:solidFill>
                <a:latin typeface="Montserrat"/>
              </a:rPr>
              <a:t>9</a:t>
            </a:r>
          </a:p>
        </p:txBody>
      </p:sp>
      <p:sp>
        <p:nvSpPr>
          <p:cNvPr id="50" name="Shape 50"/>
          <p:cNvSpPr/>
          <p:nvPr/>
        </p:nvSpPr>
        <p:spPr>
          <a:xfrm rot="-5400000">
            <a:off x="1953572" y="-64892"/>
            <a:ext cx="756298" cy="595798"/>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rot="5400000">
            <a:off x="2309285" y="4286695"/>
            <a:ext cx="746699" cy="515100"/>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a:off x="909495" y="3809335"/>
            <a:ext cx="234869" cy="332105"/>
          </a:xfrm>
          <a:prstGeom prst="rect">
            <a:avLst/>
          </a:prstGeom>
        </p:spPr>
        <p:txBody>
          <a:bodyPr>
            <a:prstTxWarp prst="textPlain"/>
          </a:bodyPr>
          <a:lstStyle/>
          <a:p>
            <a:pPr lvl="0" algn="ctr"/>
            <a:r>
              <a:rPr b="1" i="0">
                <a:ln>
                  <a:noFill/>
                </a:ln>
                <a:solidFill>
                  <a:srgbClr val="6AA84F"/>
                </a:solidFill>
                <a:latin typeface="Montserrat"/>
              </a:rPr>
              <a:t>3</a:t>
            </a:r>
          </a:p>
        </p:txBody>
      </p:sp>
      <p:sp>
        <p:nvSpPr>
          <p:cNvPr id="53" name="Shape 53"/>
          <p:cNvSpPr/>
          <p:nvPr/>
        </p:nvSpPr>
        <p:spPr>
          <a:xfrm>
            <a:off x="180514" y="977225"/>
            <a:ext cx="178751" cy="330109"/>
          </a:xfrm>
          <a:prstGeom prst="rect">
            <a:avLst/>
          </a:prstGeom>
        </p:spPr>
        <p:txBody>
          <a:bodyPr>
            <a:prstTxWarp prst="textPlain"/>
          </a:bodyPr>
          <a:lstStyle/>
          <a:p>
            <a:pPr lvl="0" algn="ctr"/>
            <a:r>
              <a:rPr b="0" i="0">
                <a:ln>
                  <a:noFill/>
                </a:ln>
                <a:solidFill>
                  <a:srgbClr val="6AA84F"/>
                </a:solidFill>
                <a:latin typeface="Abril Fatface"/>
              </a:rPr>
              <a:t>1</a:t>
            </a:r>
          </a:p>
        </p:txBody>
      </p:sp>
      <p:sp>
        <p:nvSpPr>
          <p:cNvPr id="54" name="Shape 54"/>
          <p:cNvSpPr/>
          <p:nvPr/>
        </p:nvSpPr>
        <p:spPr>
          <a:xfrm>
            <a:off x="2001207" y="4738569"/>
            <a:ext cx="172435" cy="245056"/>
          </a:xfrm>
          <a:prstGeom prst="rect">
            <a:avLst/>
          </a:prstGeom>
        </p:spPr>
        <p:txBody>
          <a:bodyPr>
            <a:prstTxWarp prst="textPlain"/>
          </a:bodyPr>
          <a:lstStyle/>
          <a:p>
            <a:pPr lvl="0" algn="ctr"/>
            <a:r>
              <a:rPr b="1" i="0">
                <a:ln>
                  <a:noFill/>
                </a:ln>
                <a:solidFill>
                  <a:srgbClr val="6AA84F"/>
                </a:solidFill>
                <a:latin typeface="Montserrat"/>
              </a:rPr>
              <a:t>£</a:t>
            </a:r>
          </a:p>
        </p:txBody>
      </p:sp>
      <p:sp>
        <p:nvSpPr>
          <p:cNvPr id="55" name="Shape 55"/>
          <p:cNvSpPr/>
          <p:nvPr/>
        </p:nvSpPr>
        <p:spPr>
          <a:xfrm>
            <a:off x="3322800" y="4742226"/>
            <a:ext cx="163348" cy="237739"/>
          </a:xfrm>
          <a:prstGeom prst="rect">
            <a:avLst/>
          </a:prstGeom>
        </p:spPr>
        <p:txBody>
          <a:bodyPr>
            <a:prstTxWarp prst="textPlain"/>
          </a:bodyPr>
          <a:lstStyle/>
          <a:p>
            <a:pPr lvl="0" algn="ctr"/>
            <a:r>
              <a:rPr b="0" i="0">
                <a:ln>
                  <a:noFill/>
                </a:ln>
                <a:solidFill>
                  <a:srgbClr val="00FFFF">
                    <a:alpha val="13333"/>
                  </a:srgbClr>
                </a:solidFill>
                <a:latin typeface="Abril Fatface"/>
              </a:rPr>
              <a:t>5</a:t>
            </a:r>
          </a:p>
        </p:txBody>
      </p:sp>
      <p:sp>
        <p:nvSpPr>
          <p:cNvPr id="56" name="Shape 56"/>
          <p:cNvSpPr/>
          <p:nvPr/>
        </p:nvSpPr>
        <p:spPr>
          <a:xfrm>
            <a:off x="2629622" y="359545"/>
            <a:ext cx="461788" cy="639195"/>
          </a:xfrm>
          <a:prstGeom prst="rect">
            <a:avLst/>
          </a:prstGeom>
        </p:spPr>
        <p:txBody>
          <a:bodyPr>
            <a:prstTxWarp prst="textPlain"/>
          </a:bodyPr>
          <a:lstStyle/>
          <a:p>
            <a:pPr lvl="0" algn="ctr"/>
            <a:r>
              <a:rPr b="1" i="0">
                <a:ln>
                  <a:noFill/>
                </a:ln>
                <a:solidFill>
                  <a:srgbClr val="00FFFF">
                    <a:alpha val="13333"/>
                  </a:srgbClr>
                </a:solidFill>
                <a:latin typeface="Montserrat"/>
              </a:rPr>
              <a:t>7</a:t>
            </a:r>
          </a:p>
        </p:txBody>
      </p:sp>
      <p:sp>
        <p:nvSpPr>
          <p:cNvPr id="57" name="Shape 57"/>
          <p:cNvSpPr/>
          <p:nvPr/>
        </p:nvSpPr>
        <p:spPr>
          <a:xfrm>
            <a:off x="65334" y="101129"/>
            <a:ext cx="123827" cy="175315"/>
          </a:xfrm>
          <a:prstGeom prst="rect">
            <a:avLst/>
          </a:prstGeom>
        </p:spPr>
        <p:txBody>
          <a:bodyPr>
            <a:prstTxWarp prst="textPlain"/>
          </a:bodyPr>
          <a:lstStyle/>
          <a:p>
            <a:pPr lvl="0" algn="ctr"/>
            <a:r>
              <a:rPr b="1" i="0">
                <a:ln>
                  <a:noFill/>
                </a:ln>
                <a:solidFill>
                  <a:srgbClr val="6AA84F"/>
                </a:solidFill>
                <a:latin typeface="Montserrat"/>
              </a:rPr>
              <a:t>2</a:t>
            </a:r>
          </a:p>
        </p:txBody>
      </p:sp>
      <p:sp>
        <p:nvSpPr>
          <p:cNvPr id="58" name="Shape 58"/>
          <p:cNvSpPr/>
          <p:nvPr/>
        </p:nvSpPr>
        <p:spPr>
          <a:xfrm>
            <a:off x="575656" y="4769891"/>
            <a:ext cx="128736" cy="182399"/>
          </a:xfrm>
          <a:prstGeom prst="rect">
            <a:avLst/>
          </a:prstGeom>
        </p:spPr>
        <p:txBody>
          <a:bodyPr>
            <a:prstTxWarp prst="textPlain"/>
          </a:bodyPr>
          <a:lstStyle/>
          <a:p>
            <a:pPr lvl="0" algn="ctr"/>
            <a:r>
              <a:rPr b="1" i="0">
                <a:ln>
                  <a:noFill/>
                </a:ln>
                <a:solidFill>
                  <a:srgbClr val="6AA84F"/>
                </a:solidFill>
                <a:latin typeface="Montserrat"/>
              </a:rPr>
              <a:t>5</a:t>
            </a:r>
          </a:p>
        </p:txBody>
      </p:sp>
      <p:sp>
        <p:nvSpPr>
          <p:cNvPr id="59" name="Shape 59"/>
          <p:cNvSpPr/>
          <p:nvPr/>
        </p:nvSpPr>
        <p:spPr>
          <a:xfrm>
            <a:off x="735783" y="1757711"/>
            <a:ext cx="212660" cy="273304"/>
          </a:xfrm>
          <a:prstGeom prst="rect">
            <a:avLst/>
          </a:prstGeom>
        </p:spPr>
        <p:txBody>
          <a:bodyPr>
            <a:prstTxWarp prst="textPlain"/>
          </a:bodyPr>
          <a:lstStyle/>
          <a:p>
            <a:pPr lvl="0" algn="ctr"/>
            <a:r>
              <a:rPr b="0" i="0">
                <a:ln>
                  <a:noFill/>
                </a:ln>
                <a:solidFill>
                  <a:srgbClr val="6AA84F"/>
                </a:solidFill>
                <a:latin typeface="Abril Fatface"/>
              </a:rPr>
              <a:t>6</a:t>
            </a:r>
          </a:p>
        </p:txBody>
      </p:sp>
      <p:sp>
        <p:nvSpPr>
          <p:cNvPr id="60" name="Shape 60"/>
          <p:cNvSpPr/>
          <p:nvPr/>
        </p:nvSpPr>
        <p:spPr>
          <a:xfrm>
            <a:off x="1617562" y="68451"/>
            <a:ext cx="187262" cy="240663"/>
          </a:xfrm>
          <a:prstGeom prst="rect">
            <a:avLst/>
          </a:prstGeom>
        </p:spPr>
        <p:txBody>
          <a:bodyPr>
            <a:prstTxWarp prst="textPlain"/>
          </a:bodyPr>
          <a:lstStyle/>
          <a:p>
            <a:pPr lvl="0" algn="ctr"/>
            <a:r>
              <a:rPr b="0" i="0">
                <a:ln>
                  <a:noFill/>
                </a:ln>
                <a:solidFill>
                  <a:srgbClr val="6AA84F"/>
                </a:solidFill>
                <a:latin typeface="Abril Fatface"/>
              </a:rPr>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letely blank">
    <p:spTree>
      <p:nvGrpSpPr>
        <p:cNvPr id="61" name="Shape 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62" name="Shape 62"/>
        <p:cNvGrpSpPr/>
        <p:nvPr/>
      </p:nvGrpSpPr>
      <p:grpSpPr>
        <a:xfrm>
          <a:off x="0" y="0"/>
          <a:ext cx="0" cy="0"/>
          <a:chOff x="0" y="0"/>
          <a:chExt cx="0" cy="0"/>
        </a:xfrm>
      </p:grpSpPr>
      <p:sp>
        <p:nvSpPr>
          <p:cNvPr id="63" name="Shape 63"/>
          <p:cNvSpPr/>
          <p:nvPr/>
        </p:nvSpPr>
        <p:spPr>
          <a:xfrm>
            <a:off x="7123399" y="2945300"/>
            <a:ext cx="1604423" cy="2273249"/>
          </a:xfrm>
          <a:prstGeom prst="rect">
            <a:avLst/>
          </a:prstGeom>
        </p:spPr>
        <p:txBody>
          <a:bodyPr>
            <a:prstTxWarp prst="textPlain"/>
          </a:bodyPr>
          <a:lstStyle/>
          <a:p>
            <a:pPr lvl="0" algn="ctr"/>
            <a:r>
              <a:rPr b="1" i="0">
                <a:ln>
                  <a:noFill/>
                </a:ln>
                <a:solidFill>
                  <a:srgbClr val="00BFC9">
                    <a:alpha val="44705"/>
                  </a:srgbClr>
                </a:solidFill>
                <a:latin typeface="Montserrat"/>
              </a:rPr>
              <a:t>5</a:t>
            </a:r>
          </a:p>
        </p:txBody>
      </p:sp>
      <p:sp>
        <p:nvSpPr>
          <p:cNvPr id="64" name="Shape 64"/>
          <p:cNvSpPr/>
          <p:nvPr/>
        </p:nvSpPr>
        <p:spPr>
          <a:xfrm>
            <a:off x="8411549" y="1666550"/>
            <a:ext cx="774324" cy="1088274"/>
          </a:xfrm>
          <a:prstGeom prst="rect">
            <a:avLst/>
          </a:prstGeom>
        </p:spPr>
        <p:txBody>
          <a:bodyPr>
            <a:prstTxWarp prst="textPlain"/>
          </a:bodyPr>
          <a:lstStyle/>
          <a:p>
            <a:pPr lvl="0" algn="ctr"/>
            <a:r>
              <a:rPr b="0" i="0">
                <a:ln>
                  <a:noFill/>
                </a:ln>
                <a:solidFill>
                  <a:srgbClr val="00BFC9">
                    <a:alpha val="44705"/>
                  </a:srgbClr>
                </a:solidFill>
                <a:latin typeface="Abril Fatface"/>
              </a:rPr>
              <a:t>3</a:t>
            </a:r>
          </a:p>
        </p:txBody>
      </p:sp>
      <p:sp>
        <p:nvSpPr>
          <p:cNvPr id="65" name="Shape 65"/>
          <p:cNvSpPr/>
          <p:nvPr/>
        </p:nvSpPr>
        <p:spPr>
          <a:xfrm>
            <a:off x="6567122" y="2997748"/>
            <a:ext cx="844060" cy="905440"/>
          </a:xfrm>
          <a:prstGeom prst="rect">
            <a:avLst/>
          </a:prstGeom>
        </p:spPr>
        <p:txBody>
          <a:bodyPr>
            <a:prstTxWarp prst="textPlain"/>
          </a:bodyPr>
          <a:lstStyle/>
          <a:p>
            <a:pPr lvl="0" algn="ctr"/>
            <a:r>
              <a:rPr b="1" i="0">
                <a:ln>
                  <a:noFill/>
                </a:ln>
                <a:solidFill>
                  <a:srgbClr val="00FFFF">
                    <a:alpha val="13333"/>
                  </a:srgbClr>
                </a:solidFill>
                <a:latin typeface="Montserrat"/>
              </a:rPr>
              <a:t>€</a:t>
            </a:r>
          </a:p>
        </p:txBody>
      </p:sp>
      <p:sp>
        <p:nvSpPr>
          <p:cNvPr id="66" name="Shape 66"/>
          <p:cNvSpPr/>
          <p:nvPr/>
        </p:nvSpPr>
        <p:spPr>
          <a:xfrm>
            <a:off x="7702425" y="944674"/>
            <a:ext cx="692016" cy="889381"/>
          </a:xfrm>
          <a:prstGeom prst="rect">
            <a:avLst/>
          </a:prstGeom>
        </p:spPr>
        <p:txBody>
          <a:bodyPr>
            <a:prstTxWarp prst="textPlain"/>
          </a:bodyPr>
          <a:lstStyle/>
          <a:p>
            <a:pPr lvl="0" algn="ctr"/>
            <a:r>
              <a:rPr b="0" i="0">
                <a:ln>
                  <a:noFill/>
                </a:ln>
                <a:solidFill>
                  <a:srgbClr val="00FFFF">
                    <a:alpha val="13333"/>
                  </a:srgbClr>
                </a:solidFill>
                <a:latin typeface="Abril Fatface"/>
              </a:rPr>
              <a:t>9</a:t>
            </a:r>
          </a:p>
        </p:txBody>
      </p:sp>
      <p:sp>
        <p:nvSpPr>
          <p:cNvPr id="67" name="Shape 67"/>
          <p:cNvSpPr/>
          <p:nvPr/>
        </p:nvSpPr>
        <p:spPr>
          <a:xfrm>
            <a:off x="8482540" y="3571675"/>
            <a:ext cx="432248" cy="668624"/>
          </a:xfrm>
          <a:prstGeom prst="rect">
            <a:avLst/>
          </a:prstGeom>
        </p:spPr>
        <p:txBody>
          <a:bodyPr>
            <a:prstTxWarp prst="textPlain"/>
          </a:bodyPr>
          <a:lstStyle/>
          <a:p>
            <a:pPr lvl="0" algn="ctr"/>
            <a:r>
              <a:rPr b="0" i="0">
                <a:ln>
                  <a:noFill/>
                </a:ln>
                <a:solidFill>
                  <a:srgbClr val="00BFC9">
                    <a:alpha val="44705"/>
                  </a:srgbClr>
                </a:solidFill>
                <a:latin typeface="Abril Fatface"/>
              </a:rPr>
              <a:t>7</a:t>
            </a:r>
          </a:p>
        </p:txBody>
      </p:sp>
      <p:sp>
        <p:nvSpPr>
          <p:cNvPr id="68" name="Shape 68"/>
          <p:cNvSpPr/>
          <p:nvPr/>
        </p:nvSpPr>
        <p:spPr>
          <a:xfrm>
            <a:off x="7956575" y="-147125"/>
            <a:ext cx="968663" cy="1446865"/>
          </a:xfrm>
          <a:prstGeom prst="rect">
            <a:avLst/>
          </a:prstGeom>
        </p:spPr>
        <p:txBody>
          <a:bodyPr>
            <a:prstTxWarp prst="textPlain"/>
          </a:bodyPr>
          <a:lstStyle/>
          <a:p>
            <a:pPr lvl="0" algn="ctr"/>
            <a:r>
              <a:rPr b="1" i="0">
                <a:ln>
                  <a:noFill/>
                </a:ln>
                <a:solidFill>
                  <a:srgbClr val="00BFC9">
                    <a:alpha val="44705"/>
                  </a:srgbClr>
                </a:solidFill>
                <a:latin typeface="Montserrat"/>
              </a:rPr>
              <a:t>$</a:t>
            </a:r>
          </a:p>
        </p:txBody>
      </p:sp>
      <p:sp>
        <p:nvSpPr>
          <p:cNvPr id="69" name="Shape 69"/>
          <p:cNvSpPr/>
          <p:nvPr/>
        </p:nvSpPr>
        <p:spPr>
          <a:xfrm>
            <a:off x="7524777" y="-48672"/>
            <a:ext cx="432249" cy="597584"/>
          </a:xfrm>
          <a:prstGeom prst="rect">
            <a:avLst/>
          </a:prstGeom>
        </p:spPr>
        <p:txBody>
          <a:bodyPr>
            <a:prstTxWarp prst="textPlain"/>
          </a:bodyPr>
          <a:lstStyle/>
          <a:p>
            <a:pPr lvl="0" algn="ctr"/>
            <a:r>
              <a:rPr b="0" i="0">
                <a:ln>
                  <a:noFill/>
                </a:ln>
                <a:solidFill>
                  <a:srgbClr val="00FFFF">
                    <a:alpha val="13333"/>
                  </a:srgbClr>
                </a:solidFill>
                <a:latin typeface="Abril Fatface"/>
              </a:rPr>
              <a:t>£</a:t>
            </a:r>
          </a:p>
        </p:txBody>
      </p:sp>
      <p:sp>
        <p:nvSpPr>
          <p:cNvPr id="70" name="Shape 70"/>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4705"/>
                  </a:srgbClr>
                </a:solidFill>
                <a:latin typeface="Abril Fatface"/>
              </a:rPr>
              <a:t>1</a:t>
            </a:r>
          </a:p>
        </p:txBody>
      </p:sp>
      <p:sp>
        <p:nvSpPr>
          <p:cNvPr id="71" name="Shape 71"/>
          <p:cNvSpPr/>
          <p:nvPr/>
        </p:nvSpPr>
        <p:spPr>
          <a:xfrm>
            <a:off x="7524775" y="1712999"/>
            <a:ext cx="1106398" cy="1498050"/>
          </a:xfrm>
          <a:prstGeom prst="rect">
            <a:avLst/>
          </a:prstGeom>
        </p:spPr>
        <p:txBody>
          <a:bodyPr>
            <a:prstTxWarp prst="textPlain"/>
          </a:bodyPr>
          <a:lstStyle/>
          <a:p>
            <a:pPr lvl="0" algn="ctr"/>
            <a:r>
              <a:rPr b="1" i="0">
                <a:ln>
                  <a:noFill/>
                </a:ln>
                <a:solidFill>
                  <a:srgbClr val="00FFFF">
                    <a:alpha val="13333"/>
                  </a:srgbClr>
                </a:solidFill>
                <a:latin typeface="Montserrat"/>
              </a:rPr>
              <a:t>8</a:t>
            </a:r>
          </a:p>
        </p:txBody>
      </p:sp>
      <p:sp>
        <p:nvSpPr>
          <p:cNvPr id="72" name="Shape 72"/>
          <p:cNvSpPr/>
          <p:nvPr/>
        </p:nvSpPr>
        <p:spPr>
          <a:xfrm rot="-5400000">
            <a:off x="7167501" y="893428"/>
            <a:ext cx="564599" cy="444900"/>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rot="5400000">
            <a:off x="8455975" y="4580950"/>
            <a:ext cx="485399" cy="334799"/>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a:off x="7301600" y="2427891"/>
            <a:ext cx="296396"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75" name="Shape 75"/>
          <p:cNvSpPr/>
          <p:nvPr/>
        </p:nvSpPr>
        <p:spPr>
          <a:xfrm>
            <a:off x="8668228" y="988754"/>
            <a:ext cx="354501" cy="423173"/>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76" name="Shape 76"/>
          <p:cNvSpPr/>
          <p:nvPr/>
        </p:nvSpPr>
        <p:spPr>
          <a:xfrm>
            <a:off x="8763900" y="3127991"/>
            <a:ext cx="279674" cy="289205"/>
          </a:xfrm>
          <a:prstGeom prst="rect">
            <a:avLst/>
          </a:prstGeom>
        </p:spPr>
        <p:txBody>
          <a:bodyPr>
            <a:prstTxWarp prst="textPlain"/>
          </a:bodyPr>
          <a:lstStyle/>
          <a:p>
            <a:pPr lvl="0" algn="ctr"/>
            <a:r>
              <a:rPr b="1" i="0">
                <a:ln>
                  <a:noFill/>
                </a:ln>
                <a:solidFill>
                  <a:srgbClr val="6AA84F"/>
                </a:solidFill>
                <a:latin typeface="Montserrat"/>
              </a:rPr>
              <a:t>¥</a:t>
            </a:r>
          </a:p>
        </p:txBody>
      </p:sp>
      <p:sp>
        <p:nvSpPr>
          <p:cNvPr id="77" name="Shape 77"/>
          <p:cNvSpPr/>
          <p:nvPr/>
        </p:nvSpPr>
        <p:spPr>
          <a:xfrm>
            <a:off x="7233389" y="1950960"/>
            <a:ext cx="236739" cy="289199"/>
          </a:xfrm>
          <a:prstGeom prst="rect">
            <a:avLst/>
          </a:prstGeom>
        </p:spPr>
        <p:txBody>
          <a:bodyPr>
            <a:prstTxWarp prst="textPlain"/>
          </a:bodyPr>
          <a:lstStyle/>
          <a:p>
            <a:pPr lvl="0" algn="ctr"/>
            <a:r>
              <a:rPr b="0" i="0">
                <a:ln>
                  <a:noFill/>
                </a:ln>
                <a:solidFill>
                  <a:srgbClr val="00FFFF">
                    <a:alpha val="13333"/>
                  </a:srgbClr>
                </a:solidFill>
                <a:latin typeface="Abril Fatface"/>
              </a:rPr>
              <a:t>4</a:t>
            </a:r>
          </a:p>
        </p:txBody>
      </p:sp>
      <p:sp>
        <p:nvSpPr>
          <p:cNvPr id="78" name="Shape 78"/>
          <p:cNvSpPr/>
          <p:nvPr/>
        </p:nvSpPr>
        <p:spPr>
          <a:xfrm>
            <a:off x="6811904" y="-87454"/>
            <a:ext cx="652468" cy="905449"/>
          </a:xfrm>
          <a:prstGeom prst="rect">
            <a:avLst/>
          </a:prstGeom>
        </p:spPr>
        <p:txBody>
          <a:bodyPr>
            <a:prstTxWarp prst="textPlain"/>
          </a:bodyPr>
          <a:lstStyle/>
          <a:p>
            <a:pPr lvl="0" algn="ctr"/>
            <a:r>
              <a:rPr b="1" i="0">
                <a:ln>
                  <a:noFill/>
                </a:ln>
                <a:solidFill>
                  <a:srgbClr val="00FFFF">
                    <a:alpha val="13333"/>
                  </a:srgbClr>
                </a:solidFill>
                <a:latin typeface="Montserrat"/>
              </a:rPr>
              <a:t>6</a:t>
            </a:r>
          </a:p>
        </p:txBody>
      </p:sp>
      <p:sp>
        <p:nvSpPr>
          <p:cNvPr id="79" name="Shape 79"/>
          <p:cNvSpPr/>
          <p:nvPr/>
        </p:nvSpPr>
        <p:spPr>
          <a:xfrm>
            <a:off x="7662625" y="662322"/>
            <a:ext cx="87721" cy="216664"/>
          </a:xfrm>
          <a:prstGeom prst="rect">
            <a:avLst/>
          </a:prstGeom>
        </p:spPr>
        <p:txBody>
          <a:bodyPr>
            <a:prstTxWarp prst="textPlain"/>
          </a:bodyPr>
          <a:lstStyle/>
          <a:p>
            <a:pPr lvl="0" algn="ctr"/>
            <a:r>
              <a:rPr b="1" i="0">
                <a:ln>
                  <a:noFill/>
                </a:ln>
                <a:solidFill>
                  <a:srgbClr val="6AA84F"/>
                </a:solidFill>
                <a:latin typeface="Montserrat"/>
              </a:rPr>
              <a:t>1</a:t>
            </a:r>
          </a:p>
        </p:txBody>
      </p:sp>
      <p:sp>
        <p:nvSpPr>
          <p:cNvPr id="80" name="Shape 80"/>
          <p:cNvSpPr/>
          <p:nvPr/>
        </p:nvSpPr>
        <p:spPr>
          <a:xfrm>
            <a:off x="6992802" y="3859301"/>
            <a:ext cx="164398"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81" name="Shape 81"/>
          <p:cNvSpPr/>
          <p:nvPr/>
        </p:nvSpPr>
        <p:spPr>
          <a:xfrm>
            <a:off x="6897399" y="729425"/>
            <a:ext cx="236724" cy="344535"/>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82" name="Shape 82"/>
          <p:cNvSpPr/>
          <p:nvPr/>
        </p:nvSpPr>
        <p:spPr>
          <a:xfrm>
            <a:off x="8925942" y="4066262"/>
            <a:ext cx="236724" cy="304232"/>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83" name="Shape 83"/>
          <p:cNvSpPr txBox="1"/>
          <p:nvPr>
            <p:ph type="title"/>
          </p:nvPr>
        </p:nvSpPr>
        <p:spPr>
          <a:xfrm>
            <a:off x="735875" y="780900"/>
            <a:ext cx="5917199" cy="6975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6AA84F"/>
              </a:buClr>
              <a:buFont typeface="Montserrat"/>
              <a:buNone/>
              <a:defRPr b="1" i="0" sz="2400" u="none" cap="none" strike="noStrike">
                <a:solidFill>
                  <a:srgbClr val="6AA84F"/>
                </a:solidFill>
                <a:latin typeface="Montserrat"/>
                <a:ea typeface="Montserrat"/>
                <a:cs typeface="Montserrat"/>
                <a:sym typeface="Montserrat"/>
              </a:defRPr>
            </a:lvl1pPr>
            <a:lvl2pPr indent="0" lvl="1">
              <a:spcBef>
                <a:spcPts val="0"/>
              </a:spcBef>
              <a:buClr>
                <a:srgbClr val="6AA84F"/>
              </a:buClr>
              <a:buFont typeface="Montserrat"/>
              <a:buNone/>
              <a:defRPr b="1" sz="2400">
                <a:solidFill>
                  <a:srgbClr val="6AA84F"/>
                </a:solidFill>
                <a:latin typeface="Montserrat"/>
                <a:ea typeface="Montserrat"/>
                <a:cs typeface="Montserrat"/>
                <a:sym typeface="Montserrat"/>
              </a:defRPr>
            </a:lvl2pPr>
            <a:lvl3pPr indent="0" lvl="2">
              <a:spcBef>
                <a:spcPts val="0"/>
              </a:spcBef>
              <a:buClr>
                <a:srgbClr val="6AA84F"/>
              </a:buClr>
              <a:buFont typeface="Montserrat"/>
              <a:buNone/>
              <a:defRPr b="1" sz="2400">
                <a:solidFill>
                  <a:srgbClr val="6AA84F"/>
                </a:solidFill>
                <a:latin typeface="Montserrat"/>
                <a:ea typeface="Montserrat"/>
                <a:cs typeface="Montserrat"/>
                <a:sym typeface="Montserrat"/>
              </a:defRPr>
            </a:lvl3pPr>
            <a:lvl4pPr indent="0" lvl="3">
              <a:spcBef>
                <a:spcPts val="0"/>
              </a:spcBef>
              <a:buClr>
                <a:srgbClr val="6AA84F"/>
              </a:buClr>
              <a:buFont typeface="Montserrat"/>
              <a:buNone/>
              <a:defRPr b="1" sz="2400">
                <a:solidFill>
                  <a:srgbClr val="6AA84F"/>
                </a:solidFill>
                <a:latin typeface="Montserrat"/>
                <a:ea typeface="Montserrat"/>
                <a:cs typeface="Montserrat"/>
                <a:sym typeface="Montserrat"/>
              </a:defRPr>
            </a:lvl4pPr>
            <a:lvl5pPr indent="0" lvl="4">
              <a:spcBef>
                <a:spcPts val="0"/>
              </a:spcBef>
              <a:buClr>
                <a:srgbClr val="6AA84F"/>
              </a:buClr>
              <a:buFont typeface="Montserrat"/>
              <a:buNone/>
              <a:defRPr b="1" sz="2400">
                <a:solidFill>
                  <a:srgbClr val="6AA84F"/>
                </a:solidFill>
                <a:latin typeface="Montserrat"/>
                <a:ea typeface="Montserrat"/>
                <a:cs typeface="Montserrat"/>
                <a:sym typeface="Montserrat"/>
              </a:defRPr>
            </a:lvl5pPr>
            <a:lvl6pPr indent="0" lvl="5">
              <a:spcBef>
                <a:spcPts val="0"/>
              </a:spcBef>
              <a:buClr>
                <a:srgbClr val="6AA84F"/>
              </a:buClr>
              <a:buFont typeface="Montserrat"/>
              <a:buNone/>
              <a:defRPr b="1" sz="2400">
                <a:solidFill>
                  <a:srgbClr val="6AA84F"/>
                </a:solidFill>
                <a:latin typeface="Montserrat"/>
                <a:ea typeface="Montserrat"/>
                <a:cs typeface="Montserrat"/>
                <a:sym typeface="Montserrat"/>
              </a:defRPr>
            </a:lvl6pPr>
            <a:lvl7pPr indent="0" lvl="6">
              <a:spcBef>
                <a:spcPts val="0"/>
              </a:spcBef>
              <a:buClr>
                <a:srgbClr val="6AA84F"/>
              </a:buClr>
              <a:buFont typeface="Montserrat"/>
              <a:buNone/>
              <a:defRPr b="1" sz="2400">
                <a:solidFill>
                  <a:srgbClr val="6AA84F"/>
                </a:solidFill>
                <a:latin typeface="Montserrat"/>
                <a:ea typeface="Montserrat"/>
                <a:cs typeface="Montserrat"/>
                <a:sym typeface="Montserrat"/>
              </a:defRPr>
            </a:lvl7pPr>
            <a:lvl8pPr indent="0" lvl="7">
              <a:spcBef>
                <a:spcPts val="0"/>
              </a:spcBef>
              <a:buClr>
                <a:srgbClr val="6AA84F"/>
              </a:buClr>
              <a:buFont typeface="Montserrat"/>
              <a:buNone/>
              <a:defRPr b="1" sz="2400">
                <a:solidFill>
                  <a:srgbClr val="6AA84F"/>
                </a:solidFill>
                <a:latin typeface="Montserrat"/>
                <a:ea typeface="Montserrat"/>
                <a:cs typeface="Montserrat"/>
                <a:sym typeface="Montserrat"/>
              </a:defRPr>
            </a:lvl8pPr>
            <a:lvl9pPr indent="0" lvl="8">
              <a:spcBef>
                <a:spcPts val="0"/>
              </a:spcBef>
              <a:buClr>
                <a:srgbClr val="6AA84F"/>
              </a:buClr>
              <a:buFont typeface="Montserrat"/>
              <a:buNone/>
              <a:defRPr b="1" sz="2400">
                <a:solidFill>
                  <a:srgbClr val="6AA84F"/>
                </a:solidFill>
                <a:latin typeface="Montserrat"/>
                <a:ea typeface="Montserrat"/>
                <a:cs typeface="Montserrat"/>
                <a:sym typeface="Montserrat"/>
              </a:defRPr>
            </a:lvl9pPr>
          </a:lstStyle>
          <a:p/>
        </p:txBody>
      </p:sp>
      <p:sp>
        <p:nvSpPr>
          <p:cNvPr id="84" name="Shape 84"/>
          <p:cNvSpPr txBox="1"/>
          <p:nvPr>
            <p:ph idx="1" type="body"/>
          </p:nvPr>
        </p:nvSpPr>
        <p:spPr>
          <a:xfrm>
            <a:off x="735875" y="1478400"/>
            <a:ext cx="2667599" cy="3447299"/>
          </a:xfrm>
          <a:prstGeom prst="rect">
            <a:avLst/>
          </a:prstGeom>
          <a:noFill/>
          <a:ln>
            <a:noFill/>
          </a:ln>
        </p:spPr>
        <p:txBody>
          <a:bodyPr anchorCtr="0" anchor="t" bIns="91425" lIns="91425" rIns="91425" tIns="91425"/>
          <a:lstStyle>
            <a:lvl1pPr indent="114300" lvl="0" marL="0" marR="0" rtl="0" algn="l">
              <a:lnSpc>
                <a:spcPct val="100000"/>
              </a:lnSpc>
              <a:spcBef>
                <a:spcPts val="0"/>
              </a:spcBef>
              <a:spcAft>
                <a:spcPts val="0"/>
              </a:spcAft>
              <a:buClr>
                <a:srgbClr val="EFEFEF"/>
              </a:buClr>
              <a:buSzPct val="100000"/>
              <a:buFont typeface="PT Serif"/>
              <a:buChar char="⊸"/>
              <a:defRPr b="0" i="0" sz="1800" u="none" cap="none" strike="noStrike">
                <a:solidFill>
                  <a:srgbClr val="EFEFEF"/>
                </a:solidFill>
                <a:latin typeface="PT Serif"/>
                <a:ea typeface="PT Serif"/>
                <a:cs typeface="PT Serif"/>
                <a:sym typeface="PT Serif"/>
              </a:defRPr>
            </a:lvl1pPr>
            <a:lvl2pPr indent="114300" lvl="1" marL="457200" marR="0" rtl="0" algn="l">
              <a:lnSpc>
                <a:spcPct val="100000"/>
              </a:lnSpc>
              <a:spcBef>
                <a:spcPts val="0"/>
              </a:spcBef>
              <a:spcAft>
                <a:spcPts val="0"/>
              </a:spcAft>
              <a:buClr>
                <a:srgbClr val="EFEFEF"/>
              </a:buClr>
              <a:buSzPct val="100000"/>
              <a:buFont typeface="PT Serif"/>
              <a:buChar char="▫"/>
              <a:defRPr b="0" i="0" sz="1800" u="none" cap="none" strike="noStrike">
                <a:solidFill>
                  <a:srgbClr val="EFEFEF"/>
                </a:solidFill>
                <a:latin typeface="PT Serif"/>
                <a:ea typeface="PT Serif"/>
                <a:cs typeface="PT Serif"/>
                <a:sym typeface="PT Serif"/>
              </a:defRPr>
            </a:lvl2pPr>
            <a:lvl3pPr indent="114300" lvl="2" marL="914400" marR="0" rtl="0" algn="l">
              <a:lnSpc>
                <a:spcPct val="100000"/>
              </a:lnSpc>
              <a:spcBef>
                <a:spcPts val="0"/>
              </a:spcBef>
              <a:spcAft>
                <a:spcPts val="0"/>
              </a:spcAft>
              <a:buClr>
                <a:srgbClr val="EFEFEF"/>
              </a:buClr>
              <a:buSzPct val="100000"/>
              <a:buFont typeface="PT Serif"/>
              <a:buChar char="⋅"/>
              <a:defRPr b="0" i="0" sz="1800" u="none" cap="none" strike="noStrike">
                <a:solidFill>
                  <a:srgbClr val="EFEFEF"/>
                </a:solidFill>
                <a:latin typeface="PT Serif"/>
                <a:ea typeface="PT Serif"/>
                <a:cs typeface="PT Serif"/>
                <a:sym typeface="PT Serif"/>
              </a:defRPr>
            </a:lvl3pPr>
            <a:lvl4pPr indent="0" lvl="3" marL="1371600" marR="0" rtl="0" algn="l">
              <a:lnSpc>
                <a:spcPct val="100000"/>
              </a:lnSpc>
              <a:spcBef>
                <a:spcPts val="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4pPr>
            <a:lvl5pPr indent="0" lvl="4" marL="1828800" marR="0" rtl="0" algn="l">
              <a:lnSpc>
                <a:spcPct val="100000"/>
              </a:lnSpc>
              <a:spcBef>
                <a:spcPts val="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5pPr>
            <a:lvl6pPr indent="0" lvl="5" marL="2286000" marR="0" rtl="0" algn="l">
              <a:lnSpc>
                <a:spcPct val="100000"/>
              </a:lnSpc>
              <a:spcBef>
                <a:spcPts val="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6pPr>
            <a:lvl7pPr indent="0" lvl="6" marL="2743200" marR="0" rtl="0" algn="l">
              <a:lnSpc>
                <a:spcPct val="100000"/>
              </a:lnSpc>
              <a:spcBef>
                <a:spcPts val="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7pPr>
            <a:lvl8pPr indent="0" lvl="7" marL="3200400" marR="0" rtl="0" algn="l">
              <a:lnSpc>
                <a:spcPct val="100000"/>
              </a:lnSpc>
              <a:spcBef>
                <a:spcPts val="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8pPr>
            <a:lvl9pPr indent="0" lvl="8" marL="3657600" marR="0" rtl="0" algn="l">
              <a:lnSpc>
                <a:spcPct val="100000"/>
              </a:lnSpc>
              <a:spcBef>
                <a:spcPts val="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9pPr>
          </a:lstStyle>
          <a:p/>
        </p:txBody>
      </p:sp>
      <p:sp>
        <p:nvSpPr>
          <p:cNvPr id="85" name="Shape 85"/>
          <p:cNvSpPr txBox="1"/>
          <p:nvPr>
            <p:ph idx="2" type="body"/>
          </p:nvPr>
        </p:nvSpPr>
        <p:spPr>
          <a:xfrm>
            <a:off x="3563908" y="1478400"/>
            <a:ext cx="2667599" cy="3447299"/>
          </a:xfrm>
          <a:prstGeom prst="rect">
            <a:avLst/>
          </a:prstGeom>
          <a:noFill/>
          <a:ln>
            <a:noFill/>
          </a:ln>
        </p:spPr>
        <p:txBody>
          <a:bodyPr anchorCtr="0" anchor="t" bIns="91425" lIns="91425" rIns="91425" tIns="91425"/>
          <a:lstStyle>
            <a:lvl1pPr indent="114300" lvl="0" marL="0" marR="0" rtl="0" algn="l">
              <a:lnSpc>
                <a:spcPct val="100000"/>
              </a:lnSpc>
              <a:spcBef>
                <a:spcPts val="0"/>
              </a:spcBef>
              <a:spcAft>
                <a:spcPts val="0"/>
              </a:spcAft>
              <a:buClr>
                <a:srgbClr val="EFEFEF"/>
              </a:buClr>
              <a:buSzPct val="100000"/>
              <a:buFont typeface="PT Serif"/>
              <a:buChar char="⊸"/>
              <a:defRPr b="0" i="0" sz="1800" u="none" cap="none" strike="noStrike">
                <a:solidFill>
                  <a:srgbClr val="EFEFEF"/>
                </a:solidFill>
                <a:latin typeface="PT Serif"/>
                <a:ea typeface="PT Serif"/>
                <a:cs typeface="PT Serif"/>
                <a:sym typeface="PT Serif"/>
              </a:defRPr>
            </a:lvl1pPr>
            <a:lvl2pPr indent="114300" lvl="1" marL="457200" marR="0" rtl="0" algn="l">
              <a:lnSpc>
                <a:spcPct val="100000"/>
              </a:lnSpc>
              <a:spcBef>
                <a:spcPts val="0"/>
              </a:spcBef>
              <a:spcAft>
                <a:spcPts val="0"/>
              </a:spcAft>
              <a:buClr>
                <a:srgbClr val="EFEFEF"/>
              </a:buClr>
              <a:buSzPct val="100000"/>
              <a:buFont typeface="PT Serif"/>
              <a:buChar char="▫"/>
              <a:defRPr b="0" i="0" sz="1800" u="none" cap="none" strike="noStrike">
                <a:solidFill>
                  <a:srgbClr val="EFEFEF"/>
                </a:solidFill>
                <a:latin typeface="PT Serif"/>
                <a:ea typeface="PT Serif"/>
                <a:cs typeface="PT Serif"/>
                <a:sym typeface="PT Serif"/>
              </a:defRPr>
            </a:lvl2pPr>
            <a:lvl3pPr indent="114300" lvl="2" marL="914400" marR="0" rtl="0" algn="l">
              <a:lnSpc>
                <a:spcPct val="100000"/>
              </a:lnSpc>
              <a:spcBef>
                <a:spcPts val="0"/>
              </a:spcBef>
              <a:spcAft>
                <a:spcPts val="0"/>
              </a:spcAft>
              <a:buClr>
                <a:srgbClr val="EFEFEF"/>
              </a:buClr>
              <a:buSzPct val="100000"/>
              <a:buFont typeface="PT Serif"/>
              <a:buChar char="⋅"/>
              <a:defRPr b="0" i="0" sz="1800" u="none" cap="none" strike="noStrike">
                <a:solidFill>
                  <a:srgbClr val="EFEFEF"/>
                </a:solidFill>
                <a:latin typeface="PT Serif"/>
                <a:ea typeface="PT Serif"/>
                <a:cs typeface="PT Serif"/>
                <a:sym typeface="PT Serif"/>
              </a:defRPr>
            </a:lvl3pPr>
            <a:lvl4pPr indent="0" lvl="3" marL="1371600" marR="0" rtl="0" algn="l">
              <a:lnSpc>
                <a:spcPct val="100000"/>
              </a:lnSpc>
              <a:spcBef>
                <a:spcPts val="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4pPr>
            <a:lvl5pPr indent="0" lvl="4" marL="1828800" marR="0" rtl="0" algn="l">
              <a:lnSpc>
                <a:spcPct val="100000"/>
              </a:lnSpc>
              <a:spcBef>
                <a:spcPts val="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5pPr>
            <a:lvl6pPr indent="0" lvl="5" marL="2286000" marR="0" rtl="0" algn="l">
              <a:lnSpc>
                <a:spcPct val="100000"/>
              </a:lnSpc>
              <a:spcBef>
                <a:spcPts val="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6pPr>
            <a:lvl7pPr indent="0" lvl="6" marL="2743200" marR="0" rtl="0" algn="l">
              <a:lnSpc>
                <a:spcPct val="100000"/>
              </a:lnSpc>
              <a:spcBef>
                <a:spcPts val="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7pPr>
            <a:lvl8pPr indent="0" lvl="7" marL="3200400" marR="0" rtl="0" algn="l">
              <a:lnSpc>
                <a:spcPct val="100000"/>
              </a:lnSpc>
              <a:spcBef>
                <a:spcPts val="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8pPr>
            <a:lvl9pPr indent="0" lvl="8" marL="3657600" marR="0" rtl="0" algn="l">
              <a:lnSpc>
                <a:spcPct val="100000"/>
              </a:lnSpc>
              <a:spcBef>
                <a:spcPts val="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6" name="Shape 86"/>
        <p:cNvGrpSpPr/>
        <p:nvPr/>
      </p:nvGrpSpPr>
      <p:grpSpPr>
        <a:xfrm>
          <a:off x="0" y="0"/>
          <a:ext cx="0" cy="0"/>
          <a:chOff x="0" y="0"/>
          <a:chExt cx="0" cy="0"/>
        </a:xfrm>
      </p:grpSpPr>
      <p:sp>
        <p:nvSpPr>
          <p:cNvPr id="87" name="Shape 87"/>
          <p:cNvSpPr/>
          <p:nvPr/>
        </p:nvSpPr>
        <p:spPr>
          <a:xfrm>
            <a:off x="7123399" y="2945300"/>
            <a:ext cx="1604423" cy="2273249"/>
          </a:xfrm>
          <a:prstGeom prst="rect">
            <a:avLst/>
          </a:prstGeom>
        </p:spPr>
        <p:txBody>
          <a:bodyPr>
            <a:prstTxWarp prst="textPlain"/>
          </a:bodyPr>
          <a:lstStyle/>
          <a:p>
            <a:pPr lvl="0" algn="ctr"/>
            <a:r>
              <a:rPr b="1" i="0">
                <a:ln>
                  <a:noFill/>
                </a:ln>
                <a:solidFill>
                  <a:srgbClr val="00BFC9">
                    <a:alpha val="44705"/>
                  </a:srgbClr>
                </a:solidFill>
                <a:latin typeface="Montserrat"/>
              </a:rPr>
              <a:t>5</a:t>
            </a:r>
          </a:p>
        </p:txBody>
      </p:sp>
      <p:sp>
        <p:nvSpPr>
          <p:cNvPr id="88" name="Shape 88"/>
          <p:cNvSpPr/>
          <p:nvPr/>
        </p:nvSpPr>
        <p:spPr>
          <a:xfrm>
            <a:off x="8411549" y="1666550"/>
            <a:ext cx="774324" cy="1088274"/>
          </a:xfrm>
          <a:prstGeom prst="rect">
            <a:avLst/>
          </a:prstGeom>
        </p:spPr>
        <p:txBody>
          <a:bodyPr>
            <a:prstTxWarp prst="textPlain"/>
          </a:bodyPr>
          <a:lstStyle/>
          <a:p>
            <a:pPr lvl="0" algn="ctr"/>
            <a:r>
              <a:rPr b="0" i="0">
                <a:ln>
                  <a:noFill/>
                </a:ln>
                <a:solidFill>
                  <a:srgbClr val="00BFC9">
                    <a:alpha val="44705"/>
                  </a:srgbClr>
                </a:solidFill>
                <a:latin typeface="Abril Fatface"/>
              </a:rPr>
              <a:t>3</a:t>
            </a:r>
          </a:p>
        </p:txBody>
      </p:sp>
      <p:sp>
        <p:nvSpPr>
          <p:cNvPr id="89" name="Shape 89"/>
          <p:cNvSpPr/>
          <p:nvPr/>
        </p:nvSpPr>
        <p:spPr>
          <a:xfrm>
            <a:off x="6567122" y="2997748"/>
            <a:ext cx="844060" cy="905440"/>
          </a:xfrm>
          <a:prstGeom prst="rect">
            <a:avLst/>
          </a:prstGeom>
        </p:spPr>
        <p:txBody>
          <a:bodyPr>
            <a:prstTxWarp prst="textPlain"/>
          </a:bodyPr>
          <a:lstStyle/>
          <a:p>
            <a:pPr lvl="0" algn="ctr"/>
            <a:r>
              <a:rPr b="1" i="0">
                <a:ln>
                  <a:noFill/>
                </a:ln>
                <a:solidFill>
                  <a:srgbClr val="00FFFF">
                    <a:alpha val="13333"/>
                  </a:srgbClr>
                </a:solidFill>
                <a:latin typeface="Montserrat"/>
              </a:rPr>
              <a:t>€</a:t>
            </a:r>
          </a:p>
        </p:txBody>
      </p:sp>
      <p:sp>
        <p:nvSpPr>
          <p:cNvPr id="90" name="Shape 90"/>
          <p:cNvSpPr/>
          <p:nvPr/>
        </p:nvSpPr>
        <p:spPr>
          <a:xfrm>
            <a:off x="7702425" y="944674"/>
            <a:ext cx="692016" cy="889381"/>
          </a:xfrm>
          <a:prstGeom prst="rect">
            <a:avLst/>
          </a:prstGeom>
        </p:spPr>
        <p:txBody>
          <a:bodyPr>
            <a:prstTxWarp prst="textPlain"/>
          </a:bodyPr>
          <a:lstStyle/>
          <a:p>
            <a:pPr lvl="0" algn="ctr"/>
            <a:r>
              <a:rPr b="0" i="0">
                <a:ln>
                  <a:noFill/>
                </a:ln>
                <a:solidFill>
                  <a:srgbClr val="00FFFF">
                    <a:alpha val="13333"/>
                  </a:srgbClr>
                </a:solidFill>
                <a:latin typeface="Abril Fatface"/>
              </a:rPr>
              <a:t>9</a:t>
            </a:r>
          </a:p>
        </p:txBody>
      </p:sp>
      <p:sp>
        <p:nvSpPr>
          <p:cNvPr id="91" name="Shape 91"/>
          <p:cNvSpPr/>
          <p:nvPr/>
        </p:nvSpPr>
        <p:spPr>
          <a:xfrm>
            <a:off x="8482540" y="3571675"/>
            <a:ext cx="432248" cy="668624"/>
          </a:xfrm>
          <a:prstGeom prst="rect">
            <a:avLst/>
          </a:prstGeom>
        </p:spPr>
        <p:txBody>
          <a:bodyPr>
            <a:prstTxWarp prst="textPlain"/>
          </a:bodyPr>
          <a:lstStyle/>
          <a:p>
            <a:pPr lvl="0" algn="ctr"/>
            <a:r>
              <a:rPr b="0" i="0">
                <a:ln>
                  <a:noFill/>
                </a:ln>
                <a:solidFill>
                  <a:srgbClr val="00BFC9">
                    <a:alpha val="44705"/>
                  </a:srgbClr>
                </a:solidFill>
                <a:latin typeface="Abril Fatface"/>
              </a:rPr>
              <a:t>7</a:t>
            </a:r>
          </a:p>
        </p:txBody>
      </p:sp>
      <p:sp>
        <p:nvSpPr>
          <p:cNvPr id="92" name="Shape 92"/>
          <p:cNvSpPr/>
          <p:nvPr/>
        </p:nvSpPr>
        <p:spPr>
          <a:xfrm>
            <a:off x="7956575" y="-147125"/>
            <a:ext cx="968663" cy="1446865"/>
          </a:xfrm>
          <a:prstGeom prst="rect">
            <a:avLst/>
          </a:prstGeom>
        </p:spPr>
        <p:txBody>
          <a:bodyPr>
            <a:prstTxWarp prst="textPlain"/>
          </a:bodyPr>
          <a:lstStyle/>
          <a:p>
            <a:pPr lvl="0" algn="ctr"/>
            <a:r>
              <a:rPr b="1" i="0">
                <a:ln>
                  <a:noFill/>
                </a:ln>
                <a:solidFill>
                  <a:srgbClr val="00BFC9">
                    <a:alpha val="44705"/>
                  </a:srgbClr>
                </a:solidFill>
                <a:latin typeface="Montserrat"/>
              </a:rPr>
              <a:t>$</a:t>
            </a:r>
          </a:p>
        </p:txBody>
      </p:sp>
      <p:sp>
        <p:nvSpPr>
          <p:cNvPr id="93" name="Shape 93"/>
          <p:cNvSpPr/>
          <p:nvPr/>
        </p:nvSpPr>
        <p:spPr>
          <a:xfrm>
            <a:off x="7524777" y="-48672"/>
            <a:ext cx="432249" cy="597584"/>
          </a:xfrm>
          <a:prstGeom prst="rect">
            <a:avLst/>
          </a:prstGeom>
        </p:spPr>
        <p:txBody>
          <a:bodyPr>
            <a:prstTxWarp prst="textPlain"/>
          </a:bodyPr>
          <a:lstStyle/>
          <a:p>
            <a:pPr lvl="0" algn="ctr"/>
            <a:r>
              <a:rPr b="0" i="0">
                <a:ln>
                  <a:noFill/>
                </a:ln>
                <a:solidFill>
                  <a:srgbClr val="00FFFF">
                    <a:alpha val="13333"/>
                  </a:srgbClr>
                </a:solidFill>
                <a:latin typeface="Abril Fatface"/>
              </a:rPr>
              <a:t>£</a:t>
            </a:r>
          </a:p>
        </p:txBody>
      </p:sp>
      <p:sp>
        <p:nvSpPr>
          <p:cNvPr id="94" name="Shape 94"/>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4705"/>
                  </a:srgbClr>
                </a:solidFill>
                <a:latin typeface="Abril Fatface"/>
              </a:rPr>
              <a:t>1</a:t>
            </a:r>
          </a:p>
        </p:txBody>
      </p:sp>
      <p:sp>
        <p:nvSpPr>
          <p:cNvPr id="95" name="Shape 95"/>
          <p:cNvSpPr/>
          <p:nvPr/>
        </p:nvSpPr>
        <p:spPr>
          <a:xfrm>
            <a:off x="7524775" y="1712999"/>
            <a:ext cx="1106398" cy="1498050"/>
          </a:xfrm>
          <a:prstGeom prst="rect">
            <a:avLst/>
          </a:prstGeom>
        </p:spPr>
        <p:txBody>
          <a:bodyPr>
            <a:prstTxWarp prst="textPlain"/>
          </a:bodyPr>
          <a:lstStyle/>
          <a:p>
            <a:pPr lvl="0" algn="ctr"/>
            <a:r>
              <a:rPr b="1" i="0">
                <a:ln>
                  <a:noFill/>
                </a:ln>
                <a:solidFill>
                  <a:srgbClr val="00FFFF">
                    <a:alpha val="13333"/>
                  </a:srgbClr>
                </a:solidFill>
                <a:latin typeface="Montserrat"/>
              </a:rPr>
              <a:t>8</a:t>
            </a:r>
          </a:p>
        </p:txBody>
      </p:sp>
      <p:sp>
        <p:nvSpPr>
          <p:cNvPr id="96" name="Shape 96"/>
          <p:cNvSpPr/>
          <p:nvPr/>
        </p:nvSpPr>
        <p:spPr>
          <a:xfrm rot="-5400000">
            <a:off x="7167501" y="893428"/>
            <a:ext cx="564599" cy="444900"/>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rot="5400000">
            <a:off x="8455975" y="4580950"/>
            <a:ext cx="485399" cy="334799"/>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a:off x="7301600" y="2427891"/>
            <a:ext cx="296396"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99" name="Shape 99"/>
          <p:cNvSpPr/>
          <p:nvPr/>
        </p:nvSpPr>
        <p:spPr>
          <a:xfrm>
            <a:off x="8668228" y="988754"/>
            <a:ext cx="354501" cy="423173"/>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100" name="Shape 100"/>
          <p:cNvSpPr/>
          <p:nvPr/>
        </p:nvSpPr>
        <p:spPr>
          <a:xfrm>
            <a:off x="8763900" y="3127991"/>
            <a:ext cx="279674" cy="289205"/>
          </a:xfrm>
          <a:prstGeom prst="rect">
            <a:avLst/>
          </a:prstGeom>
        </p:spPr>
        <p:txBody>
          <a:bodyPr>
            <a:prstTxWarp prst="textPlain"/>
          </a:bodyPr>
          <a:lstStyle/>
          <a:p>
            <a:pPr lvl="0" algn="ctr"/>
            <a:r>
              <a:rPr b="1" i="0">
                <a:ln>
                  <a:noFill/>
                </a:ln>
                <a:solidFill>
                  <a:srgbClr val="6AA84F"/>
                </a:solidFill>
                <a:latin typeface="Montserrat"/>
              </a:rPr>
              <a:t>¥</a:t>
            </a:r>
          </a:p>
        </p:txBody>
      </p:sp>
      <p:sp>
        <p:nvSpPr>
          <p:cNvPr id="101" name="Shape 101"/>
          <p:cNvSpPr/>
          <p:nvPr/>
        </p:nvSpPr>
        <p:spPr>
          <a:xfrm>
            <a:off x="7233389" y="1950960"/>
            <a:ext cx="236739" cy="289199"/>
          </a:xfrm>
          <a:prstGeom prst="rect">
            <a:avLst/>
          </a:prstGeom>
        </p:spPr>
        <p:txBody>
          <a:bodyPr>
            <a:prstTxWarp prst="textPlain"/>
          </a:bodyPr>
          <a:lstStyle/>
          <a:p>
            <a:pPr lvl="0" algn="ctr"/>
            <a:r>
              <a:rPr b="0" i="0">
                <a:ln>
                  <a:noFill/>
                </a:ln>
                <a:solidFill>
                  <a:srgbClr val="00FFFF">
                    <a:alpha val="13333"/>
                  </a:srgbClr>
                </a:solidFill>
                <a:latin typeface="Abril Fatface"/>
              </a:rPr>
              <a:t>4</a:t>
            </a:r>
          </a:p>
        </p:txBody>
      </p:sp>
      <p:sp>
        <p:nvSpPr>
          <p:cNvPr id="102" name="Shape 102"/>
          <p:cNvSpPr/>
          <p:nvPr/>
        </p:nvSpPr>
        <p:spPr>
          <a:xfrm>
            <a:off x="6811904" y="-87454"/>
            <a:ext cx="652468" cy="905449"/>
          </a:xfrm>
          <a:prstGeom prst="rect">
            <a:avLst/>
          </a:prstGeom>
        </p:spPr>
        <p:txBody>
          <a:bodyPr>
            <a:prstTxWarp prst="textPlain"/>
          </a:bodyPr>
          <a:lstStyle/>
          <a:p>
            <a:pPr lvl="0" algn="ctr"/>
            <a:r>
              <a:rPr b="1" i="0">
                <a:ln>
                  <a:noFill/>
                </a:ln>
                <a:solidFill>
                  <a:srgbClr val="00FFFF">
                    <a:alpha val="13333"/>
                  </a:srgbClr>
                </a:solidFill>
                <a:latin typeface="Montserrat"/>
              </a:rPr>
              <a:t>6</a:t>
            </a:r>
          </a:p>
        </p:txBody>
      </p:sp>
      <p:sp>
        <p:nvSpPr>
          <p:cNvPr id="103" name="Shape 103"/>
          <p:cNvSpPr/>
          <p:nvPr/>
        </p:nvSpPr>
        <p:spPr>
          <a:xfrm>
            <a:off x="7662625" y="662322"/>
            <a:ext cx="87721" cy="216664"/>
          </a:xfrm>
          <a:prstGeom prst="rect">
            <a:avLst/>
          </a:prstGeom>
        </p:spPr>
        <p:txBody>
          <a:bodyPr>
            <a:prstTxWarp prst="textPlain"/>
          </a:bodyPr>
          <a:lstStyle/>
          <a:p>
            <a:pPr lvl="0" algn="ctr"/>
            <a:r>
              <a:rPr b="1" i="0">
                <a:ln>
                  <a:noFill/>
                </a:ln>
                <a:solidFill>
                  <a:srgbClr val="6AA84F"/>
                </a:solidFill>
                <a:latin typeface="Montserrat"/>
              </a:rPr>
              <a:t>1</a:t>
            </a:r>
          </a:p>
        </p:txBody>
      </p:sp>
      <p:sp>
        <p:nvSpPr>
          <p:cNvPr id="104" name="Shape 104"/>
          <p:cNvSpPr/>
          <p:nvPr/>
        </p:nvSpPr>
        <p:spPr>
          <a:xfrm>
            <a:off x="6992802" y="3859301"/>
            <a:ext cx="164398"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105" name="Shape 105"/>
          <p:cNvSpPr/>
          <p:nvPr/>
        </p:nvSpPr>
        <p:spPr>
          <a:xfrm>
            <a:off x="6897399" y="729425"/>
            <a:ext cx="236724" cy="344535"/>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106" name="Shape 106"/>
          <p:cNvSpPr/>
          <p:nvPr/>
        </p:nvSpPr>
        <p:spPr>
          <a:xfrm>
            <a:off x="8925942" y="4066262"/>
            <a:ext cx="236724" cy="304232"/>
          </a:xfrm>
          <a:prstGeom prst="rect">
            <a:avLst/>
          </a:prstGeom>
        </p:spPr>
        <p:txBody>
          <a:bodyPr>
            <a:prstTxWarp prst="textPlain"/>
          </a:bodyPr>
          <a:lstStyle/>
          <a:p>
            <a:pPr lvl="0" algn="ctr"/>
            <a:r>
              <a:rPr b="0" i="0">
                <a:ln>
                  <a:noFill/>
                </a:ln>
                <a:solidFill>
                  <a:srgbClr val="6AA84F"/>
                </a:solidFill>
                <a:latin typeface="Abril Fatface"/>
              </a:rPr>
              <a:t>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7" name="Shape 107"/>
        <p:cNvGrpSpPr/>
        <p:nvPr/>
      </p:nvGrpSpPr>
      <p:grpSpPr>
        <a:xfrm>
          <a:off x="0" y="0"/>
          <a:ext cx="0" cy="0"/>
          <a:chOff x="0" y="0"/>
          <a:chExt cx="0" cy="0"/>
        </a:xfrm>
      </p:grpSpPr>
      <p:sp>
        <p:nvSpPr>
          <p:cNvPr id="108" name="Shape 108"/>
          <p:cNvSpPr/>
          <p:nvPr/>
        </p:nvSpPr>
        <p:spPr>
          <a:xfrm>
            <a:off x="7123399" y="2945300"/>
            <a:ext cx="1604423" cy="2273249"/>
          </a:xfrm>
          <a:prstGeom prst="rect">
            <a:avLst/>
          </a:prstGeom>
        </p:spPr>
        <p:txBody>
          <a:bodyPr>
            <a:prstTxWarp prst="textPlain"/>
          </a:bodyPr>
          <a:lstStyle/>
          <a:p>
            <a:pPr lvl="0" algn="ctr"/>
            <a:r>
              <a:rPr b="1" i="0">
                <a:ln>
                  <a:noFill/>
                </a:ln>
                <a:solidFill>
                  <a:srgbClr val="00BFC9">
                    <a:alpha val="44705"/>
                  </a:srgbClr>
                </a:solidFill>
                <a:latin typeface="Montserrat"/>
              </a:rPr>
              <a:t>5</a:t>
            </a:r>
          </a:p>
        </p:txBody>
      </p:sp>
      <p:sp>
        <p:nvSpPr>
          <p:cNvPr id="109" name="Shape 109"/>
          <p:cNvSpPr/>
          <p:nvPr/>
        </p:nvSpPr>
        <p:spPr>
          <a:xfrm>
            <a:off x="8411549" y="1666550"/>
            <a:ext cx="774324" cy="1088274"/>
          </a:xfrm>
          <a:prstGeom prst="rect">
            <a:avLst/>
          </a:prstGeom>
        </p:spPr>
        <p:txBody>
          <a:bodyPr>
            <a:prstTxWarp prst="textPlain"/>
          </a:bodyPr>
          <a:lstStyle/>
          <a:p>
            <a:pPr lvl="0" algn="ctr"/>
            <a:r>
              <a:rPr b="0" i="0">
                <a:ln>
                  <a:noFill/>
                </a:ln>
                <a:solidFill>
                  <a:srgbClr val="00BFC9">
                    <a:alpha val="44705"/>
                  </a:srgbClr>
                </a:solidFill>
                <a:latin typeface="Abril Fatface"/>
              </a:rPr>
              <a:t>3</a:t>
            </a:r>
          </a:p>
        </p:txBody>
      </p:sp>
      <p:sp>
        <p:nvSpPr>
          <p:cNvPr id="110" name="Shape 110"/>
          <p:cNvSpPr/>
          <p:nvPr/>
        </p:nvSpPr>
        <p:spPr>
          <a:xfrm>
            <a:off x="6567122" y="2997748"/>
            <a:ext cx="844060" cy="905440"/>
          </a:xfrm>
          <a:prstGeom prst="rect">
            <a:avLst/>
          </a:prstGeom>
        </p:spPr>
        <p:txBody>
          <a:bodyPr>
            <a:prstTxWarp prst="textPlain"/>
          </a:bodyPr>
          <a:lstStyle/>
          <a:p>
            <a:pPr lvl="0" algn="ctr"/>
            <a:r>
              <a:rPr b="1" i="0">
                <a:ln>
                  <a:noFill/>
                </a:ln>
                <a:solidFill>
                  <a:srgbClr val="00FFFF">
                    <a:alpha val="13333"/>
                  </a:srgbClr>
                </a:solidFill>
                <a:latin typeface="Montserrat"/>
              </a:rPr>
              <a:t>€</a:t>
            </a:r>
          </a:p>
        </p:txBody>
      </p:sp>
      <p:sp>
        <p:nvSpPr>
          <p:cNvPr id="111" name="Shape 111"/>
          <p:cNvSpPr/>
          <p:nvPr/>
        </p:nvSpPr>
        <p:spPr>
          <a:xfrm>
            <a:off x="7702425" y="944674"/>
            <a:ext cx="692016" cy="889381"/>
          </a:xfrm>
          <a:prstGeom prst="rect">
            <a:avLst/>
          </a:prstGeom>
        </p:spPr>
        <p:txBody>
          <a:bodyPr>
            <a:prstTxWarp prst="textPlain"/>
          </a:bodyPr>
          <a:lstStyle/>
          <a:p>
            <a:pPr lvl="0" algn="ctr"/>
            <a:r>
              <a:rPr b="0" i="0">
                <a:ln>
                  <a:noFill/>
                </a:ln>
                <a:solidFill>
                  <a:srgbClr val="00FFFF">
                    <a:alpha val="13333"/>
                  </a:srgbClr>
                </a:solidFill>
                <a:latin typeface="Abril Fatface"/>
              </a:rPr>
              <a:t>9</a:t>
            </a:r>
          </a:p>
        </p:txBody>
      </p:sp>
      <p:sp>
        <p:nvSpPr>
          <p:cNvPr id="112" name="Shape 112"/>
          <p:cNvSpPr/>
          <p:nvPr/>
        </p:nvSpPr>
        <p:spPr>
          <a:xfrm>
            <a:off x="8482540" y="3571675"/>
            <a:ext cx="432248" cy="668624"/>
          </a:xfrm>
          <a:prstGeom prst="rect">
            <a:avLst/>
          </a:prstGeom>
        </p:spPr>
        <p:txBody>
          <a:bodyPr>
            <a:prstTxWarp prst="textPlain"/>
          </a:bodyPr>
          <a:lstStyle/>
          <a:p>
            <a:pPr lvl="0" algn="ctr"/>
            <a:r>
              <a:rPr b="0" i="0">
                <a:ln>
                  <a:noFill/>
                </a:ln>
                <a:solidFill>
                  <a:srgbClr val="00BFC9">
                    <a:alpha val="44705"/>
                  </a:srgbClr>
                </a:solidFill>
                <a:latin typeface="Abril Fatface"/>
              </a:rPr>
              <a:t>7</a:t>
            </a:r>
          </a:p>
        </p:txBody>
      </p:sp>
      <p:sp>
        <p:nvSpPr>
          <p:cNvPr id="113" name="Shape 113"/>
          <p:cNvSpPr/>
          <p:nvPr/>
        </p:nvSpPr>
        <p:spPr>
          <a:xfrm>
            <a:off x="7956575" y="-147125"/>
            <a:ext cx="968663" cy="1446865"/>
          </a:xfrm>
          <a:prstGeom prst="rect">
            <a:avLst/>
          </a:prstGeom>
        </p:spPr>
        <p:txBody>
          <a:bodyPr>
            <a:prstTxWarp prst="textPlain"/>
          </a:bodyPr>
          <a:lstStyle/>
          <a:p>
            <a:pPr lvl="0" algn="ctr"/>
            <a:r>
              <a:rPr b="1" i="0">
                <a:ln>
                  <a:noFill/>
                </a:ln>
                <a:solidFill>
                  <a:srgbClr val="00BFC9">
                    <a:alpha val="44705"/>
                  </a:srgbClr>
                </a:solidFill>
                <a:latin typeface="Montserrat"/>
              </a:rPr>
              <a:t>$</a:t>
            </a:r>
          </a:p>
        </p:txBody>
      </p:sp>
      <p:sp>
        <p:nvSpPr>
          <p:cNvPr id="114" name="Shape 114"/>
          <p:cNvSpPr/>
          <p:nvPr/>
        </p:nvSpPr>
        <p:spPr>
          <a:xfrm>
            <a:off x="7524777" y="-48672"/>
            <a:ext cx="432249" cy="597584"/>
          </a:xfrm>
          <a:prstGeom prst="rect">
            <a:avLst/>
          </a:prstGeom>
        </p:spPr>
        <p:txBody>
          <a:bodyPr>
            <a:prstTxWarp prst="textPlain"/>
          </a:bodyPr>
          <a:lstStyle/>
          <a:p>
            <a:pPr lvl="0" algn="ctr"/>
            <a:r>
              <a:rPr b="0" i="0">
                <a:ln>
                  <a:noFill/>
                </a:ln>
                <a:solidFill>
                  <a:srgbClr val="00FFFF">
                    <a:alpha val="13333"/>
                  </a:srgbClr>
                </a:solidFill>
                <a:latin typeface="Abril Fatface"/>
              </a:rPr>
              <a:t>£</a:t>
            </a:r>
          </a:p>
        </p:txBody>
      </p:sp>
      <p:sp>
        <p:nvSpPr>
          <p:cNvPr id="115" name="Shape 115"/>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4705"/>
                  </a:srgbClr>
                </a:solidFill>
                <a:latin typeface="Abril Fatface"/>
              </a:rPr>
              <a:t>1</a:t>
            </a:r>
          </a:p>
        </p:txBody>
      </p:sp>
      <p:sp>
        <p:nvSpPr>
          <p:cNvPr id="116" name="Shape 116"/>
          <p:cNvSpPr/>
          <p:nvPr/>
        </p:nvSpPr>
        <p:spPr>
          <a:xfrm>
            <a:off x="7524775" y="1712999"/>
            <a:ext cx="1106398" cy="1498050"/>
          </a:xfrm>
          <a:prstGeom prst="rect">
            <a:avLst/>
          </a:prstGeom>
        </p:spPr>
        <p:txBody>
          <a:bodyPr>
            <a:prstTxWarp prst="textPlain"/>
          </a:bodyPr>
          <a:lstStyle/>
          <a:p>
            <a:pPr lvl="0" algn="ctr"/>
            <a:r>
              <a:rPr b="1" i="0">
                <a:ln>
                  <a:noFill/>
                </a:ln>
                <a:solidFill>
                  <a:srgbClr val="00FFFF">
                    <a:alpha val="13333"/>
                  </a:srgbClr>
                </a:solidFill>
                <a:latin typeface="Montserrat"/>
              </a:rPr>
              <a:t>8</a:t>
            </a:r>
          </a:p>
        </p:txBody>
      </p:sp>
      <p:sp>
        <p:nvSpPr>
          <p:cNvPr id="117" name="Shape 117"/>
          <p:cNvSpPr/>
          <p:nvPr/>
        </p:nvSpPr>
        <p:spPr>
          <a:xfrm rot="-5400000">
            <a:off x="7167501" y="893428"/>
            <a:ext cx="564599" cy="444900"/>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rot="5400000">
            <a:off x="8455975" y="4580950"/>
            <a:ext cx="485399" cy="334799"/>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a:off x="7301600" y="2427891"/>
            <a:ext cx="296396"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120" name="Shape 120"/>
          <p:cNvSpPr/>
          <p:nvPr/>
        </p:nvSpPr>
        <p:spPr>
          <a:xfrm>
            <a:off x="8668228" y="988754"/>
            <a:ext cx="354501" cy="423173"/>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121" name="Shape 121"/>
          <p:cNvSpPr/>
          <p:nvPr/>
        </p:nvSpPr>
        <p:spPr>
          <a:xfrm>
            <a:off x="8763900" y="3127991"/>
            <a:ext cx="279674" cy="289205"/>
          </a:xfrm>
          <a:prstGeom prst="rect">
            <a:avLst/>
          </a:prstGeom>
        </p:spPr>
        <p:txBody>
          <a:bodyPr>
            <a:prstTxWarp prst="textPlain"/>
          </a:bodyPr>
          <a:lstStyle/>
          <a:p>
            <a:pPr lvl="0" algn="ctr"/>
            <a:r>
              <a:rPr b="1" i="0">
                <a:ln>
                  <a:noFill/>
                </a:ln>
                <a:solidFill>
                  <a:srgbClr val="6AA84F"/>
                </a:solidFill>
                <a:latin typeface="Montserrat"/>
              </a:rPr>
              <a:t>¥</a:t>
            </a:r>
          </a:p>
        </p:txBody>
      </p:sp>
      <p:sp>
        <p:nvSpPr>
          <p:cNvPr id="122" name="Shape 122"/>
          <p:cNvSpPr/>
          <p:nvPr/>
        </p:nvSpPr>
        <p:spPr>
          <a:xfrm>
            <a:off x="7233389" y="1950960"/>
            <a:ext cx="236739" cy="289199"/>
          </a:xfrm>
          <a:prstGeom prst="rect">
            <a:avLst/>
          </a:prstGeom>
        </p:spPr>
        <p:txBody>
          <a:bodyPr>
            <a:prstTxWarp prst="textPlain"/>
          </a:bodyPr>
          <a:lstStyle/>
          <a:p>
            <a:pPr lvl="0" algn="ctr"/>
            <a:r>
              <a:rPr b="0" i="0">
                <a:ln>
                  <a:noFill/>
                </a:ln>
                <a:solidFill>
                  <a:srgbClr val="00FFFF">
                    <a:alpha val="13333"/>
                  </a:srgbClr>
                </a:solidFill>
                <a:latin typeface="Abril Fatface"/>
              </a:rPr>
              <a:t>4</a:t>
            </a:r>
          </a:p>
        </p:txBody>
      </p:sp>
      <p:sp>
        <p:nvSpPr>
          <p:cNvPr id="123" name="Shape 123"/>
          <p:cNvSpPr/>
          <p:nvPr/>
        </p:nvSpPr>
        <p:spPr>
          <a:xfrm>
            <a:off x="6811904" y="-87454"/>
            <a:ext cx="652468" cy="905449"/>
          </a:xfrm>
          <a:prstGeom prst="rect">
            <a:avLst/>
          </a:prstGeom>
        </p:spPr>
        <p:txBody>
          <a:bodyPr>
            <a:prstTxWarp prst="textPlain"/>
          </a:bodyPr>
          <a:lstStyle/>
          <a:p>
            <a:pPr lvl="0" algn="ctr"/>
            <a:r>
              <a:rPr b="1" i="0">
                <a:ln>
                  <a:noFill/>
                </a:ln>
                <a:solidFill>
                  <a:srgbClr val="00FFFF">
                    <a:alpha val="13333"/>
                  </a:srgbClr>
                </a:solidFill>
                <a:latin typeface="Montserrat"/>
              </a:rPr>
              <a:t>6</a:t>
            </a:r>
          </a:p>
        </p:txBody>
      </p:sp>
      <p:sp>
        <p:nvSpPr>
          <p:cNvPr id="124" name="Shape 124"/>
          <p:cNvSpPr/>
          <p:nvPr/>
        </p:nvSpPr>
        <p:spPr>
          <a:xfrm>
            <a:off x="7662625" y="662322"/>
            <a:ext cx="87721" cy="216664"/>
          </a:xfrm>
          <a:prstGeom prst="rect">
            <a:avLst/>
          </a:prstGeom>
        </p:spPr>
        <p:txBody>
          <a:bodyPr>
            <a:prstTxWarp prst="textPlain"/>
          </a:bodyPr>
          <a:lstStyle/>
          <a:p>
            <a:pPr lvl="0" algn="ctr"/>
            <a:r>
              <a:rPr b="1" i="0">
                <a:ln>
                  <a:noFill/>
                </a:ln>
                <a:solidFill>
                  <a:srgbClr val="6AA84F"/>
                </a:solidFill>
                <a:latin typeface="Montserrat"/>
              </a:rPr>
              <a:t>1</a:t>
            </a:r>
          </a:p>
        </p:txBody>
      </p:sp>
      <p:sp>
        <p:nvSpPr>
          <p:cNvPr id="125" name="Shape 125"/>
          <p:cNvSpPr/>
          <p:nvPr/>
        </p:nvSpPr>
        <p:spPr>
          <a:xfrm>
            <a:off x="6992802" y="3859301"/>
            <a:ext cx="164398"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126" name="Shape 126"/>
          <p:cNvSpPr/>
          <p:nvPr/>
        </p:nvSpPr>
        <p:spPr>
          <a:xfrm>
            <a:off x="6897399" y="729425"/>
            <a:ext cx="236724" cy="344535"/>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127" name="Shape 127"/>
          <p:cNvSpPr/>
          <p:nvPr/>
        </p:nvSpPr>
        <p:spPr>
          <a:xfrm>
            <a:off x="8925942" y="4066262"/>
            <a:ext cx="236724" cy="304232"/>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128" name="Shape 128"/>
          <p:cNvSpPr txBox="1"/>
          <p:nvPr>
            <p:ph idx="1" type="body"/>
          </p:nvPr>
        </p:nvSpPr>
        <p:spPr>
          <a:xfrm>
            <a:off x="733425" y="4406300"/>
            <a:ext cx="5915099" cy="519599"/>
          </a:xfrm>
          <a:prstGeom prst="rect">
            <a:avLst/>
          </a:prstGeom>
          <a:noFill/>
          <a:ln>
            <a:noFill/>
          </a:ln>
        </p:spPr>
        <p:txBody>
          <a:bodyPr anchorCtr="0" anchor="t" bIns="91425" lIns="91425" rIns="91425" tIns="91425"/>
          <a:lstStyle>
            <a:lvl1pPr indent="0" lvl="0" marL="0" marR="0" rtl="0" algn="l">
              <a:lnSpc>
                <a:spcPct val="100000"/>
              </a:lnSpc>
              <a:spcBef>
                <a:spcPts val="360"/>
              </a:spcBef>
              <a:spcAft>
                <a:spcPts val="0"/>
              </a:spcAft>
              <a:buClr>
                <a:srgbClr val="EFEFEF"/>
              </a:buClr>
              <a:buFont typeface="PT Serif"/>
              <a:buNone/>
              <a:defRPr b="0" i="0" sz="1800" u="none" cap="none" strike="noStrike">
                <a:solidFill>
                  <a:srgbClr val="EFEFEF"/>
                </a:solidFill>
                <a:latin typeface="PT Serif"/>
                <a:ea typeface="PT Serif"/>
                <a:cs typeface="PT Serif"/>
                <a:sym typeface="PT Serif"/>
              </a:defRPr>
            </a:lvl1pPr>
            <a:lvl2pPr indent="152400" lvl="1" marL="457200" marR="0" rtl="0" algn="l">
              <a:lnSpc>
                <a:spcPct val="100000"/>
              </a:lnSpc>
              <a:spcBef>
                <a:spcPts val="480"/>
              </a:spcBef>
              <a:spcAft>
                <a:spcPts val="0"/>
              </a:spcAft>
              <a:buClr>
                <a:srgbClr val="EFEFEF"/>
              </a:buClr>
              <a:buSzPct val="100000"/>
              <a:buFont typeface="PT Serif"/>
              <a:buChar char="▫"/>
              <a:defRPr b="0" i="0" sz="2400" u="none" cap="none" strike="noStrike">
                <a:solidFill>
                  <a:srgbClr val="EFEFEF"/>
                </a:solidFill>
                <a:latin typeface="PT Serif"/>
                <a:ea typeface="PT Serif"/>
                <a:cs typeface="PT Serif"/>
                <a:sym typeface="PT Serif"/>
              </a:defRPr>
            </a:lvl2pPr>
            <a:lvl3pPr indent="152400" lvl="2" marL="914400" marR="0" rtl="0" algn="l">
              <a:lnSpc>
                <a:spcPct val="100000"/>
              </a:lnSpc>
              <a:spcBef>
                <a:spcPts val="480"/>
              </a:spcBef>
              <a:spcAft>
                <a:spcPts val="0"/>
              </a:spcAft>
              <a:buClr>
                <a:srgbClr val="EFEFEF"/>
              </a:buClr>
              <a:buSzPct val="100000"/>
              <a:buFont typeface="PT Serif"/>
              <a:buChar char="⋅"/>
              <a:defRPr b="0" i="0" sz="2400" u="none" cap="none" strike="noStrike">
                <a:solidFill>
                  <a:srgbClr val="EFEFEF"/>
                </a:solidFill>
                <a:latin typeface="PT Serif"/>
                <a:ea typeface="PT Serif"/>
                <a:cs typeface="PT Serif"/>
                <a:sym typeface="PT Serif"/>
              </a:defRPr>
            </a:lvl3pPr>
            <a:lvl4pPr indent="0" lvl="3" marL="1371600" marR="0" rtl="0" algn="l">
              <a:lnSpc>
                <a:spcPct val="100000"/>
              </a:lnSpc>
              <a:spcBef>
                <a:spcPts val="36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4pPr>
            <a:lvl5pPr indent="0" lvl="4" marL="1828800" marR="0" rtl="0" algn="l">
              <a:lnSpc>
                <a:spcPct val="100000"/>
              </a:lnSpc>
              <a:spcBef>
                <a:spcPts val="36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5pPr>
            <a:lvl6pPr indent="0" lvl="5" marL="2286000" marR="0" rtl="0" algn="l">
              <a:lnSpc>
                <a:spcPct val="100000"/>
              </a:lnSpc>
              <a:spcBef>
                <a:spcPts val="36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6pPr>
            <a:lvl7pPr indent="0" lvl="6" marL="2743200" marR="0" rtl="0" algn="l">
              <a:lnSpc>
                <a:spcPct val="100000"/>
              </a:lnSpc>
              <a:spcBef>
                <a:spcPts val="36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7pPr>
            <a:lvl8pPr indent="0" lvl="7" marL="3200400" marR="0" rtl="0" algn="l">
              <a:lnSpc>
                <a:spcPct val="100000"/>
              </a:lnSpc>
              <a:spcBef>
                <a:spcPts val="36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8pPr>
            <a:lvl9pPr indent="0" lvl="8" marL="3657600" marR="0" rtl="0" algn="l">
              <a:lnSpc>
                <a:spcPct val="100000"/>
              </a:lnSpc>
              <a:spcBef>
                <a:spcPts val="36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129" name="Shape 129"/>
        <p:cNvGrpSpPr/>
        <p:nvPr/>
      </p:nvGrpSpPr>
      <p:grpSpPr>
        <a:xfrm>
          <a:off x="0" y="0"/>
          <a:ext cx="0" cy="0"/>
          <a:chOff x="0" y="0"/>
          <a:chExt cx="0" cy="0"/>
        </a:xfrm>
      </p:grpSpPr>
      <p:sp>
        <p:nvSpPr>
          <p:cNvPr id="130" name="Shape 130"/>
          <p:cNvSpPr/>
          <p:nvPr/>
        </p:nvSpPr>
        <p:spPr>
          <a:xfrm>
            <a:off x="7123399" y="2945300"/>
            <a:ext cx="1604423" cy="2273249"/>
          </a:xfrm>
          <a:prstGeom prst="rect">
            <a:avLst/>
          </a:prstGeom>
        </p:spPr>
        <p:txBody>
          <a:bodyPr>
            <a:prstTxWarp prst="textPlain"/>
          </a:bodyPr>
          <a:lstStyle/>
          <a:p>
            <a:pPr lvl="0" algn="ctr"/>
            <a:r>
              <a:rPr b="1" i="0">
                <a:ln>
                  <a:noFill/>
                </a:ln>
                <a:solidFill>
                  <a:srgbClr val="00BFC9">
                    <a:alpha val="44705"/>
                  </a:srgbClr>
                </a:solidFill>
                <a:latin typeface="Montserrat"/>
              </a:rPr>
              <a:t>5</a:t>
            </a:r>
          </a:p>
        </p:txBody>
      </p:sp>
      <p:sp>
        <p:nvSpPr>
          <p:cNvPr id="131" name="Shape 131"/>
          <p:cNvSpPr/>
          <p:nvPr/>
        </p:nvSpPr>
        <p:spPr>
          <a:xfrm>
            <a:off x="8411549" y="1666550"/>
            <a:ext cx="774324" cy="1088274"/>
          </a:xfrm>
          <a:prstGeom prst="rect">
            <a:avLst/>
          </a:prstGeom>
        </p:spPr>
        <p:txBody>
          <a:bodyPr>
            <a:prstTxWarp prst="textPlain"/>
          </a:bodyPr>
          <a:lstStyle/>
          <a:p>
            <a:pPr lvl="0" algn="ctr"/>
            <a:r>
              <a:rPr b="0" i="0">
                <a:ln>
                  <a:noFill/>
                </a:ln>
                <a:solidFill>
                  <a:srgbClr val="00BFC9">
                    <a:alpha val="44705"/>
                  </a:srgbClr>
                </a:solidFill>
                <a:latin typeface="Abril Fatface"/>
              </a:rPr>
              <a:t>3</a:t>
            </a:r>
          </a:p>
        </p:txBody>
      </p:sp>
      <p:sp>
        <p:nvSpPr>
          <p:cNvPr id="132" name="Shape 132"/>
          <p:cNvSpPr/>
          <p:nvPr/>
        </p:nvSpPr>
        <p:spPr>
          <a:xfrm>
            <a:off x="6567122" y="2997748"/>
            <a:ext cx="844060" cy="905440"/>
          </a:xfrm>
          <a:prstGeom prst="rect">
            <a:avLst/>
          </a:prstGeom>
        </p:spPr>
        <p:txBody>
          <a:bodyPr>
            <a:prstTxWarp prst="textPlain"/>
          </a:bodyPr>
          <a:lstStyle/>
          <a:p>
            <a:pPr lvl="0" algn="ctr"/>
            <a:r>
              <a:rPr b="1" i="0">
                <a:ln>
                  <a:noFill/>
                </a:ln>
                <a:solidFill>
                  <a:srgbClr val="00FFFF">
                    <a:alpha val="13333"/>
                  </a:srgbClr>
                </a:solidFill>
                <a:latin typeface="Montserrat"/>
              </a:rPr>
              <a:t>€</a:t>
            </a:r>
          </a:p>
        </p:txBody>
      </p:sp>
      <p:sp>
        <p:nvSpPr>
          <p:cNvPr id="133" name="Shape 133"/>
          <p:cNvSpPr/>
          <p:nvPr/>
        </p:nvSpPr>
        <p:spPr>
          <a:xfrm>
            <a:off x="7702425" y="944674"/>
            <a:ext cx="692016" cy="889381"/>
          </a:xfrm>
          <a:prstGeom prst="rect">
            <a:avLst/>
          </a:prstGeom>
        </p:spPr>
        <p:txBody>
          <a:bodyPr>
            <a:prstTxWarp prst="textPlain"/>
          </a:bodyPr>
          <a:lstStyle/>
          <a:p>
            <a:pPr lvl="0" algn="ctr"/>
            <a:r>
              <a:rPr b="0" i="0">
                <a:ln>
                  <a:noFill/>
                </a:ln>
                <a:solidFill>
                  <a:srgbClr val="00FFFF">
                    <a:alpha val="13333"/>
                  </a:srgbClr>
                </a:solidFill>
                <a:latin typeface="Abril Fatface"/>
              </a:rPr>
              <a:t>9</a:t>
            </a:r>
          </a:p>
        </p:txBody>
      </p:sp>
      <p:sp>
        <p:nvSpPr>
          <p:cNvPr id="134" name="Shape 134"/>
          <p:cNvSpPr/>
          <p:nvPr/>
        </p:nvSpPr>
        <p:spPr>
          <a:xfrm>
            <a:off x="8482540" y="3571675"/>
            <a:ext cx="432248" cy="668624"/>
          </a:xfrm>
          <a:prstGeom prst="rect">
            <a:avLst/>
          </a:prstGeom>
        </p:spPr>
        <p:txBody>
          <a:bodyPr>
            <a:prstTxWarp prst="textPlain"/>
          </a:bodyPr>
          <a:lstStyle/>
          <a:p>
            <a:pPr lvl="0" algn="ctr"/>
            <a:r>
              <a:rPr b="0" i="0">
                <a:ln>
                  <a:noFill/>
                </a:ln>
                <a:solidFill>
                  <a:srgbClr val="00BFC9">
                    <a:alpha val="44705"/>
                  </a:srgbClr>
                </a:solidFill>
                <a:latin typeface="Abril Fatface"/>
              </a:rPr>
              <a:t>7</a:t>
            </a:r>
          </a:p>
        </p:txBody>
      </p:sp>
      <p:sp>
        <p:nvSpPr>
          <p:cNvPr id="135" name="Shape 135"/>
          <p:cNvSpPr/>
          <p:nvPr/>
        </p:nvSpPr>
        <p:spPr>
          <a:xfrm>
            <a:off x="7956575" y="-147125"/>
            <a:ext cx="968663" cy="1446865"/>
          </a:xfrm>
          <a:prstGeom prst="rect">
            <a:avLst/>
          </a:prstGeom>
        </p:spPr>
        <p:txBody>
          <a:bodyPr>
            <a:prstTxWarp prst="textPlain"/>
          </a:bodyPr>
          <a:lstStyle/>
          <a:p>
            <a:pPr lvl="0" algn="ctr"/>
            <a:r>
              <a:rPr b="1" i="0">
                <a:ln>
                  <a:noFill/>
                </a:ln>
                <a:solidFill>
                  <a:srgbClr val="00BFC9">
                    <a:alpha val="44705"/>
                  </a:srgbClr>
                </a:solidFill>
                <a:latin typeface="Montserrat"/>
              </a:rPr>
              <a:t>$</a:t>
            </a:r>
          </a:p>
        </p:txBody>
      </p:sp>
      <p:sp>
        <p:nvSpPr>
          <p:cNvPr id="136" name="Shape 136"/>
          <p:cNvSpPr/>
          <p:nvPr/>
        </p:nvSpPr>
        <p:spPr>
          <a:xfrm>
            <a:off x="7524777" y="-48672"/>
            <a:ext cx="432249" cy="597584"/>
          </a:xfrm>
          <a:prstGeom prst="rect">
            <a:avLst/>
          </a:prstGeom>
        </p:spPr>
        <p:txBody>
          <a:bodyPr>
            <a:prstTxWarp prst="textPlain"/>
          </a:bodyPr>
          <a:lstStyle/>
          <a:p>
            <a:pPr lvl="0" algn="ctr"/>
            <a:r>
              <a:rPr b="0" i="0">
                <a:ln>
                  <a:noFill/>
                </a:ln>
                <a:solidFill>
                  <a:srgbClr val="00FFFF">
                    <a:alpha val="13333"/>
                  </a:srgbClr>
                </a:solidFill>
                <a:latin typeface="Abril Fatface"/>
              </a:rPr>
              <a:t>£</a:t>
            </a:r>
          </a:p>
        </p:txBody>
      </p:sp>
      <p:sp>
        <p:nvSpPr>
          <p:cNvPr id="137" name="Shape 137"/>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4705"/>
                  </a:srgbClr>
                </a:solidFill>
                <a:latin typeface="Abril Fatface"/>
              </a:rPr>
              <a:t>1</a:t>
            </a:r>
          </a:p>
        </p:txBody>
      </p:sp>
      <p:sp>
        <p:nvSpPr>
          <p:cNvPr id="138" name="Shape 138"/>
          <p:cNvSpPr/>
          <p:nvPr/>
        </p:nvSpPr>
        <p:spPr>
          <a:xfrm>
            <a:off x="7524775" y="1712999"/>
            <a:ext cx="1106398" cy="1498050"/>
          </a:xfrm>
          <a:prstGeom prst="rect">
            <a:avLst/>
          </a:prstGeom>
        </p:spPr>
        <p:txBody>
          <a:bodyPr>
            <a:prstTxWarp prst="textPlain"/>
          </a:bodyPr>
          <a:lstStyle/>
          <a:p>
            <a:pPr lvl="0" algn="ctr"/>
            <a:r>
              <a:rPr b="1" i="0">
                <a:ln>
                  <a:noFill/>
                </a:ln>
                <a:solidFill>
                  <a:srgbClr val="00FFFF">
                    <a:alpha val="13333"/>
                  </a:srgbClr>
                </a:solidFill>
                <a:latin typeface="Montserrat"/>
              </a:rPr>
              <a:t>8</a:t>
            </a:r>
          </a:p>
        </p:txBody>
      </p:sp>
      <p:sp>
        <p:nvSpPr>
          <p:cNvPr id="139" name="Shape 139"/>
          <p:cNvSpPr/>
          <p:nvPr/>
        </p:nvSpPr>
        <p:spPr>
          <a:xfrm rot="-5400000">
            <a:off x="7167501" y="893428"/>
            <a:ext cx="564599" cy="444900"/>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rot="5400000">
            <a:off x="8455975" y="4580950"/>
            <a:ext cx="485399" cy="334799"/>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7301600" y="2427891"/>
            <a:ext cx="296396"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142" name="Shape 142"/>
          <p:cNvSpPr/>
          <p:nvPr/>
        </p:nvSpPr>
        <p:spPr>
          <a:xfrm>
            <a:off x="8668228" y="988754"/>
            <a:ext cx="354501" cy="423173"/>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143" name="Shape 143"/>
          <p:cNvSpPr/>
          <p:nvPr/>
        </p:nvSpPr>
        <p:spPr>
          <a:xfrm>
            <a:off x="8763900" y="3127991"/>
            <a:ext cx="279674" cy="289205"/>
          </a:xfrm>
          <a:prstGeom prst="rect">
            <a:avLst/>
          </a:prstGeom>
        </p:spPr>
        <p:txBody>
          <a:bodyPr>
            <a:prstTxWarp prst="textPlain"/>
          </a:bodyPr>
          <a:lstStyle/>
          <a:p>
            <a:pPr lvl="0" algn="ctr"/>
            <a:r>
              <a:rPr b="1" i="0">
                <a:ln>
                  <a:noFill/>
                </a:ln>
                <a:solidFill>
                  <a:srgbClr val="6AA84F"/>
                </a:solidFill>
                <a:latin typeface="Montserrat"/>
              </a:rPr>
              <a:t>¥</a:t>
            </a:r>
          </a:p>
        </p:txBody>
      </p:sp>
      <p:sp>
        <p:nvSpPr>
          <p:cNvPr id="144" name="Shape 144"/>
          <p:cNvSpPr/>
          <p:nvPr/>
        </p:nvSpPr>
        <p:spPr>
          <a:xfrm>
            <a:off x="7233389" y="1950960"/>
            <a:ext cx="236739" cy="289199"/>
          </a:xfrm>
          <a:prstGeom prst="rect">
            <a:avLst/>
          </a:prstGeom>
        </p:spPr>
        <p:txBody>
          <a:bodyPr>
            <a:prstTxWarp prst="textPlain"/>
          </a:bodyPr>
          <a:lstStyle/>
          <a:p>
            <a:pPr lvl="0" algn="ctr"/>
            <a:r>
              <a:rPr b="0" i="0">
                <a:ln>
                  <a:noFill/>
                </a:ln>
                <a:solidFill>
                  <a:srgbClr val="00FFFF">
                    <a:alpha val="13333"/>
                  </a:srgbClr>
                </a:solidFill>
                <a:latin typeface="Abril Fatface"/>
              </a:rPr>
              <a:t>4</a:t>
            </a:r>
          </a:p>
        </p:txBody>
      </p:sp>
      <p:sp>
        <p:nvSpPr>
          <p:cNvPr id="145" name="Shape 145"/>
          <p:cNvSpPr/>
          <p:nvPr/>
        </p:nvSpPr>
        <p:spPr>
          <a:xfrm>
            <a:off x="6811904" y="-87454"/>
            <a:ext cx="652468" cy="905449"/>
          </a:xfrm>
          <a:prstGeom prst="rect">
            <a:avLst/>
          </a:prstGeom>
        </p:spPr>
        <p:txBody>
          <a:bodyPr>
            <a:prstTxWarp prst="textPlain"/>
          </a:bodyPr>
          <a:lstStyle/>
          <a:p>
            <a:pPr lvl="0" algn="ctr"/>
            <a:r>
              <a:rPr b="1" i="0">
                <a:ln>
                  <a:noFill/>
                </a:ln>
                <a:solidFill>
                  <a:srgbClr val="00FFFF">
                    <a:alpha val="13333"/>
                  </a:srgbClr>
                </a:solidFill>
                <a:latin typeface="Montserrat"/>
              </a:rPr>
              <a:t>6</a:t>
            </a:r>
          </a:p>
        </p:txBody>
      </p:sp>
      <p:sp>
        <p:nvSpPr>
          <p:cNvPr id="146" name="Shape 146"/>
          <p:cNvSpPr/>
          <p:nvPr/>
        </p:nvSpPr>
        <p:spPr>
          <a:xfrm>
            <a:off x="7662625" y="662322"/>
            <a:ext cx="87721" cy="216664"/>
          </a:xfrm>
          <a:prstGeom prst="rect">
            <a:avLst/>
          </a:prstGeom>
        </p:spPr>
        <p:txBody>
          <a:bodyPr>
            <a:prstTxWarp prst="textPlain"/>
          </a:bodyPr>
          <a:lstStyle/>
          <a:p>
            <a:pPr lvl="0" algn="ctr"/>
            <a:r>
              <a:rPr b="1" i="0">
                <a:ln>
                  <a:noFill/>
                </a:ln>
                <a:solidFill>
                  <a:srgbClr val="6AA84F"/>
                </a:solidFill>
                <a:latin typeface="Montserrat"/>
              </a:rPr>
              <a:t>1</a:t>
            </a:r>
          </a:p>
        </p:txBody>
      </p:sp>
      <p:sp>
        <p:nvSpPr>
          <p:cNvPr id="147" name="Shape 147"/>
          <p:cNvSpPr/>
          <p:nvPr/>
        </p:nvSpPr>
        <p:spPr>
          <a:xfrm>
            <a:off x="6992802" y="3859301"/>
            <a:ext cx="164398"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148" name="Shape 148"/>
          <p:cNvSpPr/>
          <p:nvPr/>
        </p:nvSpPr>
        <p:spPr>
          <a:xfrm>
            <a:off x="6897399" y="729425"/>
            <a:ext cx="236724" cy="344535"/>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149" name="Shape 149"/>
          <p:cNvSpPr/>
          <p:nvPr/>
        </p:nvSpPr>
        <p:spPr>
          <a:xfrm>
            <a:off x="8925942" y="4066262"/>
            <a:ext cx="236724" cy="304232"/>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150" name="Shape 150"/>
          <p:cNvSpPr txBox="1"/>
          <p:nvPr>
            <p:ph type="title"/>
          </p:nvPr>
        </p:nvSpPr>
        <p:spPr>
          <a:xfrm>
            <a:off x="717779" y="780900"/>
            <a:ext cx="5169000" cy="6975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6AA84F"/>
              </a:buClr>
              <a:buFont typeface="Montserrat"/>
              <a:buNone/>
              <a:defRPr b="1" i="0" sz="2400" u="none" cap="none" strike="noStrike">
                <a:solidFill>
                  <a:srgbClr val="6AA84F"/>
                </a:solidFill>
                <a:latin typeface="Montserrat"/>
                <a:ea typeface="Montserrat"/>
                <a:cs typeface="Montserrat"/>
                <a:sym typeface="Montserrat"/>
              </a:defRPr>
            </a:lvl1pPr>
            <a:lvl2pPr indent="0" lvl="1">
              <a:spcBef>
                <a:spcPts val="0"/>
              </a:spcBef>
              <a:buClr>
                <a:srgbClr val="6AA84F"/>
              </a:buClr>
              <a:buFont typeface="Montserrat"/>
              <a:buNone/>
              <a:defRPr b="1" sz="2400">
                <a:solidFill>
                  <a:srgbClr val="6AA84F"/>
                </a:solidFill>
                <a:latin typeface="Montserrat"/>
                <a:ea typeface="Montserrat"/>
                <a:cs typeface="Montserrat"/>
                <a:sym typeface="Montserrat"/>
              </a:defRPr>
            </a:lvl2pPr>
            <a:lvl3pPr indent="0" lvl="2">
              <a:spcBef>
                <a:spcPts val="0"/>
              </a:spcBef>
              <a:buClr>
                <a:srgbClr val="6AA84F"/>
              </a:buClr>
              <a:buFont typeface="Montserrat"/>
              <a:buNone/>
              <a:defRPr b="1" sz="2400">
                <a:solidFill>
                  <a:srgbClr val="6AA84F"/>
                </a:solidFill>
                <a:latin typeface="Montserrat"/>
                <a:ea typeface="Montserrat"/>
                <a:cs typeface="Montserrat"/>
                <a:sym typeface="Montserrat"/>
              </a:defRPr>
            </a:lvl3pPr>
            <a:lvl4pPr indent="0" lvl="3">
              <a:spcBef>
                <a:spcPts val="0"/>
              </a:spcBef>
              <a:buClr>
                <a:srgbClr val="6AA84F"/>
              </a:buClr>
              <a:buFont typeface="Montserrat"/>
              <a:buNone/>
              <a:defRPr b="1" sz="2400">
                <a:solidFill>
                  <a:srgbClr val="6AA84F"/>
                </a:solidFill>
                <a:latin typeface="Montserrat"/>
                <a:ea typeface="Montserrat"/>
                <a:cs typeface="Montserrat"/>
                <a:sym typeface="Montserrat"/>
              </a:defRPr>
            </a:lvl4pPr>
            <a:lvl5pPr indent="0" lvl="4">
              <a:spcBef>
                <a:spcPts val="0"/>
              </a:spcBef>
              <a:buClr>
                <a:srgbClr val="6AA84F"/>
              </a:buClr>
              <a:buFont typeface="Montserrat"/>
              <a:buNone/>
              <a:defRPr b="1" sz="2400">
                <a:solidFill>
                  <a:srgbClr val="6AA84F"/>
                </a:solidFill>
                <a:latin typeface="Montserrat"/>
                <a:ea typeface="Montserrat"/>
                <a:cs typeface="Montserrat"/>
                <a:sym typeface="Montserrat"/>
              </a:defRPr>
            </a:lvl5pPr>
            <a:lvl6pPr indent="0" lvl="5">
              <a:spcBef>
                <a:spcPts val="0"/>
              </a:spcBef>
              <a:buClr>
                <a:srgbClr val="6AA84F"/>
              </a:buClr>
              <a:buFont typeface="Montserrat"/>
              <a:buNone/>
              <a:defRPr b="1" sz="2400">
                <a:solidFill>
                  <a:srgbClr val="6AA84F"/>
                </a:solidFill>
                <a:latin typeface="Montserrat"/>
                <a:ea typeface="Montserrat"/>
                <a:cs typeface="Montserrat"/>
                <a:sym typeface="Montserrat"/>
              </a:defRPr>
            </a:lvl6pPr>
            <a:lvl7pPr indent="0" lvl="6">
              <a:spcBef>
                <a:spcPts val="0"/>
              </a:spcBef>
              <a:buClr>
                <a:srgbClr val="6AA84F"/>
              </a:buClr>
              <a:buFont typeface="Montserrat"/>
              <a:buNone/>
              <a:defRPr b="1" sz="2400">
                <a:solidFill>
                  <a:srgbClr val="6AA84F"/>
                </a:solidFill>
                <a:latin typeface="Montserrat"/>
                <a:ea typeface="Montserrat"/>
                <a:cs typeface="Montserrat"/>
                <a:sym typeface="Montserrat"/>
              </a:defRPr>
            </a:lvl7pPr>
            <a:lvl8pPr indent="0" lvl="7">
              <a:spcBef>
                <a:spcPts val="0"/>
              </a:spcBef>
              <a:buClr>
                <a:srgbClr val="6AA84F"/>
              </a:buClr>
              <a:buFont typeface="Montserrat"/>
              <a:buNone/>
              <a:defRPr b="1" sz="2400">
                <a:solidFill>
                  <a:srgbClr val="6AA84F"/>
                </a:solidFill>
                <a:latin typeface="Montserrat"/>
                <a:ea typeface="Montserrat"/>
                <a:cs typeface="Montserrat"/>
                <a:sym typeface="Montserrat"/>
              </a:defRPr>
            </a:lvl8pPr>
            <a:lvl9pPr indent="0" lvl="8">
              <a:spcBef>
                <a:spcPts val="0"/>
              </a:spcBef>
              <a:buClr>
                <a:srgbClr val="6AA84F"/>
              </a:buClr>
              <a:buFont typeface="Montserrat"/>
              <a:buNone/>
              <a:defRPr b="1" sz="2400">
                <a:solidFill>
                  <a:srgbClr val="6AA84F"/>
                </a:solidFill>
                <a:latin typeface="Montserrat"/>
                <a:ea typeface="Montserrat"/>
                <a:cs typeface="Montserrat"/>
                <a:sym typeface="Montserrat"/>
              </a:defRPr>
            </a:lvl9pPr>
          </a:lstStyle>
          <a:p/>
        </p:txBody>
      </p:sp>
      <p:sp>
        <p:nvSpPr>
          <p:cNvPr id="151" name="Shape 151"/>
          <p:cNvSpPr txBox="1"/>
          <p:nvPr>
            <p:ph idx="1" type="body"/>
          </p:nvPr>
        </p:nvSpPr>
        <p:spPr>
          <a:xfrm>
            <a:off x="717779" y="1513573"/>
            <a:ext cx="5169000" cy="3031200"/>
          </a:xfrm>
          <a:prstGeom prst="rect">
            <a:avLst/>
          </a:prstGeom>
          <a:noFill/>
          <a:ln>
            <a:noFill/>
          </a:ln>
        </p:spPr>
        <p:txBody>
          <a:bodyPr anchorCtr="0" anchor="t" bIns="91425" lIns="91425" rIns="91425" tIns="91425"/>
          <a:lstStyle>
            <a:lvl1pPr indent="152400" lvl="0" marL="0" marR="0" rtl="0" algn="l">
              <a:lnSpc>
                <a:spcPct val="100000"/>
              </a:lnSpc>
              <a:spcBef>
                <a:spcPts val="0"/>
              </a:spcBef>
              <a:spcAft>
                <a:spcPts val="0"/>
              </a:spcAft>
              <a:buClr>
                <a:srgbClr val="EFEFEF"/>
              </a:buClr>
              <a:buSzPct val="100000"/>
              <a:buFont typeface="PT Serif"/>
              <a:buChar char="⊸"/>
              <a:defRPr b="0" i="0" sz="2400" u="none" cap="none" strike="noStrike">
                <a:solidFill>
                  <a:srgbClr val="EFEFEF"/>
                </a:solidFill>
                <a:latin typeface="PT Serif"/>
                <a:ea typeface="PT Serif"/>
                <a:cs typeface="PT Serif"/>
                <a:sym typeface="PT Serif"/>
              </a:defRPr>
            </a:lvl1pPr>
            <a:lvl2pPr indent="152400" lvl="1" marL="457200" marR="0" rtl="0" algn="l">
              <a:lnSpc>
                <a:spcPct val="100000"/>
              </a:lnSpc>
              <a:spcBef>
                <a:spcPts val="0"/>
              </a:spcBef>
              <a:spcAft>
                <a:spcPts val="0"/>
              </a:spcAft>
              <a:buClr>
                <a:srgbClr val="EFEFEF"/>
              </a:buClr>
              <a:buSzPct val="100000"/>
              <a:buFont typeface="PT Serif"/>
              <a:buChar char="▫"/>
              <a:defRPr b="0" i="0" sz="2400" u="none" cap="none" strike="noStrike">
                <a:solidFill>
                  <a:srgbClr val="EFEFEF"/>
                </a:solidFill>
                <a:latin typeface="PT Serif"/>
                <a:ea typeface="PT Serif"/>
                <a:cs typeface="PT Serif"/>
                <a:sym typeface="PT Serif"/>
              </a:defRPr>
            </a:lvl2pPr>
            <a:lvl3pPr indent="152400" lvl="2" marL="914400" marR="0" rtl="0" algn="l">
              <a:lnSpc>
                <a:spcPct val="100000"/>
              </a:lnSpc>
              <a:spcBef>
                <a:spcPts val="0"/>
              </a:spcBef>
              <a:spcAft>
                <a:spcPts val="0"/>
              </a:spcAft>
              <a:buClr>
                <a:srgbClr val="EFEFEF"/>
              </a:buClr>
              <a:buSzPct val="100000"/>
              <a:buFont typeface="PT Serif"/>
              <a:buChar char="⋅"/>
              <a:defRPr b="0" i="0" sz="2400" u="none" cap="none" strike="noStrike">
                <a:solidFill>
                  <a:srgbClr val="EFEFEF"/>
                </a:solidFill>
                <a:latin typeface="PT Serif"/>
                <a:ea typeface="PT Serif"/>
                <a:cs typeface="PT Serif"/>
                <a:sym typeface="PT Serif"/>
              </a:defRPr>
            </a:lvl3pPr>
            <a:lvl4pPr indent="0" lvl="3" marL="1371600" marR="0" rtl="0" algn="l">
              <a:lnSpc>
                <a:spcPct val="100000"/>
              </a:lnSpc>
              <a:spcBef>
                <a:spcPts val="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4pPr>
            <a:lvl5pPr indent="0" lvl="4" marL="1828800" marR="0" rtl="0" algn="l">
              <a:lnSpc>
                <a:spcPct val="100000"/>
              </a:lnSpc>
              <a:spcBef>
                <a:spcPts val="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5pPr>
            <a:lvl6pPr indent="0" lvl="5" marL="2286000" marR="0" rtl="0" algn="l">
              <a:lnSpc>
                <a:spcPct val="100000"/>
              </a:lnSpc>
              <a:spcBef>
                <a:spcPts val="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6pPr>
            <a:lvl7pPr indent="0" lvl="6" marL="2743200" marR="0" rtl="0" algn="l">
              <a:lnSpc>
                <a:spcPct val="100000"/>
              </a:lnSpc>
              <a:spcBef>
                <a:spcPts val="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7pPr>
            <a:lvl8pPr indent="0" lvl="7" marL="3200400" marR="0" rtl="0" algn="l">
              <a:lnSpc>
                <a:spcPct val="100000"/>
              </a:lnSpc>
              <a:spcBef>
                <a:spcPts val="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8pPr>
            <a:lvl9pPr indent="0" lvl="8" marL="3657600" marR="0" rtl="0" algn="l">
              <a:lnSpc>
                <a:spcPct val="100000"/>
              </a:lnSpc>
              <a:spcBef>
                <a:spcPts val="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52" name="Shape 152"/>
        <p:cNvGrpSpPr/>
        <p:nvPr/>
      </p:nvGrpSpPr>
      <p:grpSpPr>
        <a:xfrm>
          <a:off x="0" y="0"/>
          <a:ext cx="0" cy="0"/>
          <a:chOff x="0" y="0"/>
          <a:chExt cx="0" cy="0"/>
        </a:xfrm>
      </p:grpSpPr>
      <p:sp>
        <p:nvSpPr>
          <p:cNvPr id="153" name="Shape 153"/>
          <p:cNvSpPr/>
          <p:nvPr/>
        </p:nvSpPr>
        <p:spPr>
          <a:xfrm>
            <a:off x="7123399" y="2945300"/>
            <a:ext cx="1604423" cy="2273249"/>
          </a:xfrm>
          <a:prstGeom prst="rect">
            <a:avLst/>
          </a:prstGeom>
        </p:spPr>
        <p:txBody>
          <a:bodyPr>
            <a:prstTxWarp prst="textPlain"/>
          </a:bodyPr>
          <a:lstStyle/>
          <a:p>
            <a:pPr lvl="0" algn="ctr"/>
            <a:r>
              <a:rPr b="1" i="0">
                <a:ln>
                  <a:noFill/>
                </a:ln>
                <a:solidFill>
                  <a:srgbClr val="00BFC9">
                    <a:alpha val="44705"/>
                  </a:srgbClr>
                </a:solidFill>
                <a:latin typeface="Montserrat"/>
              </a:rPr>
              <a:t>5</a:t>
            </a:r>
          </a:p>
        </p:txBody>
      </p:sp>
      <p:sp>
        <p:nvSpPr>
          <p:cNvPr id="154" name="Shape 154"/>
          <p:cNvSpPr/>
          <p:nvPr/>
        </p:nvSpPr>
        <p:spPr>
          <a:xfrm>
            <a:off x="8411549" y="1666550"/>
            <a:ext cx="774324" cy="1088274"/>
          </a:xfrm>
          <a:prstGeom prst="rect">
            <a:avLst/>
          </a:prstGeom>
        </p:spPr>
        <p:txBody>
          <a:bodyPr>
            <a:prstTxWarp prst="textPlain"/>
          </a:bodyPr>
          <a:lstStyle/>
          <a:p>
            <a:pPr lvl="0" algn="ctr"/>
            <a:r>
              <a:rPr b="0" i="0">
                <a:ln>
                  <a:noFill/>
                </a:ln>
                <a:solidFill>
                  <a:srgbClr val="00BFC9">
                    <a:alpha val="44705"/>
                  </a:srgbClr>
                </a:solidFill>
                <a:latin typeface="Abril Fatface"/>
              </a:rPr>
              <a:t>3</a:t>
            </a:r>
          </a:p>
        </p:txBody>
      </p:sp>
      <p:sp>
        <p:nvSpPr>
          <p:cNvPr id="155" name="Shape 155"/>
          <p:cNvSpPr/>
          <p:nvPr/>
        </p:nvSpPr>
        <p:spPr>
          <a:xfrm>
            <a:off x="6567122" y="2997748"/>
            <a:ext cx="844060" cy="905440"/>
          </a:xfrm>
          <a:prstGeom prst="rect">
            <a:avLst/>
          </a:prstGeom>
        </p:spPr>
        <p:txBody>
          <a:bodyPr>
            <a:prstTxWarp prst="textPlain"/>
          </a:bodyPr>
          <a:lstStyle/>
          <a:p>
            <a:pPr lvl="0" algn="ctr"/>
            <a:r>
              <a:rPr b="1" i="0">
                <a:ln>
                  <a:noFill/>
                </a:ln>
                <a:solidFill>
                  <a:srgbClr val="00FFFF">
                    <a:alpha val="13333"/>
                  </a:srgbClr>
                </a:solidFill>
                <a:latin typeface="Montserrat"/>
              </a:rPr>
              <a:t>€</a:t>
            </a:r>
          </a:p>
        </p:txBody>
      </p:sp>
      <p:sp>
        <p:nvSpPr>
          <p:cNvPr id="156" name="Shape 156"/>
          <p:cNvSpPr/>
          <p:nvPr/>
        </p:nvSpPr>
        <p:spPr>
          <a:xfrm>
            <a:off x="7702425" y="944674"/>
            <a:ext cx="692016" cy="889381"/>
          </a:xfrm>
          <a:prstGeom prst="rect">
            <a:avLst/>
          </a:prstGeom>
        </p:spPr>
        <p:txBody>
          <a:bodyPr>
            <a:prstTxWarp prst="textPlain"/>
          </a:bodyPr>
          <a:lstStyle/>
          <a:p>
            <a:pPr lvl="0" algn="ctr"/>
            <a:r>
              <a:rPr b="0" i="0">
                <a:ln>
                  <a:noFill/>
                </a:ln>
                <a:solidFill>
                  <a:srgbClr val="00FFFF">
                    <a:alpha val="13333"/>
                  </a:srgbClr>
                </a:solidFill>
                <a:latin typeface="Abril Fatface"/>
              </a:rPr>
              <a:t>9</a:t>
            </a:r>
          </a:p>
        </p:txBody>
      </p:sp>
      <p:sp>
        <p:nvSpPr>
          <p:cNvPr id="157" name="Shape 157"/>
          <p:cNvSpPr/>
          <p:nvPr/>
        </p:nvSpPr>
        <p:spPr>
          <a:xfrm>
            <a:off x="8482540" y="3571675"/>
            <a:ext cx="432248" cy="668624"/>
          </a:xfrm>
          <a:prstGeom prst="rect">
            <a:avLst/>
          </a:prstGeom>
        </p:spPr>
        <p:txBody>
          <a:bodyPr>
            <a:prstTxWarp prst="textPlain"/>
          </a:bodyPr>
          <a:lstStyle/>
          <a:p>
            <a:pPr lvl="0" algn="ctr"/>
            <a:r>
              <a:rPr b="0" i="0">
                <a:ln>
                  <a:noFill/>
                </a:ln>
                <a:solidFill>
                  <a:srgbClr val="00BFC9">
                    <a:alpha val="44705"/>
                  </a:srgbClr>
                </a:solidFill>
                <a:latin typeface="Abril Fatface"/>
              </a:rPr>
              <a:t>7</a:t>
            </a:r>
          </a:p>
        </p:txBody>
      </p:sp>
      <p:sp>
        <p:nvSpPr>
          <p:cNvPr id="158" name="Shape 158"/>
          <p:cNvSpPr/>
          <p:nvPr/>
        </p:nvSpPr>
        <p:spPr>
          <a:xfrm>
            <a:off x="7956575" y="-147125"/>
            <a:ext cx="968663" cy="1446865"/>
          </a:xfrm>
          <a:prstGeom prst="rect">
            <a:avLst/>
          </a:prstGeom>
        </p:spPr>
        <p:txBody>
          <a:bodyPr>
            <a:prstTxWarp prst="textPlain"/>
          </a:bodyPr>
          <a:lstStyle/>
          <a:p>
            <a:pPr lvl="0" algn="ctr"/>
            <a:r>
              <a:rPr b="1" i="0">
                <a:ln>
                  <a:noFill/>
                </a:ln>
                <a:solidFill>
                  <a:srgbClr val="00BFC9">
                    <a:alpha val="44705"/>
                  </a:srgbClr>
                </a:solidFill>
                <a:latin typeface="Montserrat"/>
              </a:rPr>
              <a:t>$</a:t>
            </a:r>
          </a:p>
        </p:txBody>
      </p:sp>
      <p:sp>
        <p:nvSpPr>
          <p:cNvPr id="159" name="Shape 159"/>
          <p:cNvSpPr/>
          <p:nvPr/>
        </p:nvSpPr>
        <p:spPr>
          <a:xfrm>
            <a:off x="7524777" y="-48672"/>
            <a:ext cx="432249" cy="597584"/>
          </a:xfrm>
          <a:prstGeom prst="rect">
            <a:avLst/>
          </a:prstGeom>
        </p:spPr>
        <p:txBody>
          <a:bodyPr>
            <a:prstTxWarp prst="textPlain"/>
          </a:bodyPr>
          <a:lstStyle/>
          <a:p>
            <a:pPr lvl="0" algn="ctr"/>
            <a:r>
              <a:rPr b="0" i="0">
                <a:ln>
                  <a:noFill/>
                </a:ln>
                <a:solidFill>
                  <a:srgbClr val="00FFFF">
                    <a:alpha val="13333"/>
                  </a:srgbClr>
                </a:solidFill>
                <a:latin typeface="Abril Fatface"/>
              </a:rPr>
              <a:t>£</a:t>
            </a:r>
          </a:p>
        </p:txBody>
      </p:sp>
      <p:sp>
        <p:nvSpPr>
          <p:cNvPr id="160" name="Shape 160"/>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4705"/>
                  </a:srgbClr>
                </a:solidFill>
                <a:latin typeface="Abril Fatface"/>
              </a:rPr>
              <a:t>1</a:t>
            </a:r>
          </a:p>
        </p:txBody>
      </p:sp>
      <p:sp>
        <p:nvSpPr>
          <p:cNvPr id="161" name="Shape 161"/>
          <p:cNvSpPr/>
          <p:nvPr/>
        </p:nvSpPr>
        <p:spPr>
          <a:xfrm>
            <a:off x="7524775" y="1712999"/>
            <a:ext cx="1106398" cy="1498050"/>
          </a:xfrm>
          <a:prstGeom prst="rect">
            <a:avLst/>
          </a:prstGeom>
        </p:spPr>
        <p:txBody>
          <a:bodyPr>
            <a:prstTxWarp prst="textPlain"/>
          </a:bodyPr>
          <a:lstStyle/>
          <a:p>
            <a:pPr lvl="0" algn="ctr"/>
            <a:r>
              <a:rPr b="1" i="0">
                <a:ln>
                  <a:noFill/>
                </a:ln>
                <a:solidFill>
                  <a:srgbClr val="00FFFF">
                    <a:alpha val="13333"/>
                  </a:srgbClr>
                </a:solidFill>
                <a:latin typeface="Montserrat"/>
              </a:rPr>
              <a:t>8</a:t>
            </a:r>
          </a:p>
        </p:txBody>
      </p:sp>
      <p:sp>
        <p:nvSpPr>
          <p:cNvPr id="162" name="Shape 162"/>
          <p:cNvSpPr/>
          <p:nvPr/>
        </p:nvSpPr>
        <p:spPr>
          <a:xfrm rot="-5400000">
            <a:off x="7167501" y="893428"/>
            <a:ext cx="564599" cy="444900"/>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3" name="Shape 163"/>
          <p:cNvSpPr/>
          <p:nvPr/>
        </p:nvSpPr>
        <p:spPr>
          <a:xfrm rot="5400000">
            <a:off x="8455975" y="4580950"/>
            <a:ext cx="485399" cy="334799"/>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4" name="Shape 164"/>
          <p:cNvSpPr/>
          <p:nvPr/>
        </p:nvSpPr>
        <p:spPr>
          <a:xfrm>
            <a:off x="7301600" y="2427891"/>
            <a:ext cx="296396"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165" name="Shape 165"/>
          <p:cNvSpPr/>
          <p:nvPr/>
        </p:nvSpPr>
        <p:spPr>
          <a:xfrm>
            <a:off x="8668228" y="988754"/>
            <a:ext cx="354501" cy="423173"/>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166" name="Shape 166"/>
          <p:cNvSpPr/>
          <p:nvPr/>
        </p:nvSpPr>
        <p:spPr>
          <a:xfrm>
            <a:off x="8763900" y="3127991"/>
            <a:ext cx="279674" cy="289205"/>
          </a:xfrm>
          <a:prstGeom prst="rect">
            <a:avLst/>
          </a:prstGeom>
        </p:spPr>
        <p:txBody>
          <a:bodyPr>
            <a:prstTxWarp prst="textPlain"/>
          </a:bodyPr>
          <a:lstStyle/>
          <a:p>
            <a:pPr lvl="0" algn="ctr"/>
            <a:r>
              <a:rPr b="1" i="0">
                <a:ln>
                  <a:noFill/>
                </a:ln>
                <a:solidFill>
                  <a:srgbClr val="6AA84F"/>
                </a:solidFill>
                <a:latin typeface="Montserrat"/>
              </a:rPr>
              <a:t>¥</a:t>
            </a:r>
          </a:p>
        </p:txBody>
      </p:sp>
      <p:sp>
        <p:nvSpPr>
          <p:cNvPr id="167" name="Shape 167"/>
          <p:cNvSpPr/>
          <p:nvPr/>
        </p:nvSpPr>
        <p:spPr>
          <a:xfrm>
            <a:off x="7233389" y="1950960"/>
            <a:ext cx="236739" cy="289199"/>
          </a:xfrm>
          <a:prstGeom prst="rect">
            <a:avLst/>
          </a:prstGeom>
        </p:spPr>
        <p:txBody>
          <a:bodyPr>
            <a:prstTxWarp prst="textPlain"/>
          </a:bodyPr>
          <a:lstStyle/>
          <a:p>
            <a:pPr lvl="0" algn="ctr"/>
            <a:r>
              <a:rPr b="0" i="0">
                <a:ln>
                  <a:noFill/>
                </a:ln>
                <a:solidFill>
                  <a:srgbClr val="00FFFF">
                    <a:alpha val="13333"/>
                  </a:srgbClr>
                </a:solidFill>
                <a:latin typeface="Abril Fatface"/>
              </a:rPr>
              <a:t>4</a:t>
            </a:r>
          </a:p>
        </p:txBody>
      </p:sp>
      <p:sp>
        <p:nvSpPr>
          <p:cNvPr id="168" name="Shape 168"/>
          <p:cNvSpPr/>
          <p:nvPr/>
        </p:nvSpPr>
        <p:spPr>
          <a:xfrm>
            <a:off x="6811904" y="-87454"/>
            <a:ext cx="652468" cy="905449"/>
          </a:xfrm>
          <a:prstGeom prst="rect">
            <a:avLst/>
          </a:prstGeom>
        </p:spPr>
        <p:txBody>
          <a:bodyPr>
            <a:prstTxWarp prst="textPlain"/>
          </a:bodyPr>
          <a:lstStyle/>
          <a:p>
            <a:pPr lvl="0" algn="ctr"/>
            <a:r>
              <a:rPr b="1" i="0">
                <a:ln>
                  <a:noFill/>
                </a:ln>
                <a:solidFill>
                  <a:srgbClr val="00FFFF">
                    <a:alpha val="13333"/>
                  </a:srgbClr>
                </a:solidFill>
                <a:latin typeface="Montserrat"/>
              </a:rPr>
              <a:t>6</a:t>
            </a:r>
          </a:p>
        </p:txBody>
      </p:sp>
      <p:sp>
        <p:nvSpPr>
          <p:cNvPr id="169" name="Shape 169"/>
          <p:cNvSpPr/>
          <p:nvPr/>
        </p:nvSpPr>
        <p:spPr>
          <a:xfrm>
            <a:off x="7662625" y="662322"/>
            <a:ext cx="87721" cy="216664"/>
          </a:xfrm>
          <a:prstGeom prst="rect">
            <a:avLst/>
          </a:prstGeom>
        </p:spPr>
        <p:txBody>
          <a:bodyPr>
            <a:prstTxWarp prst="textPlain"/>
          </a:bodyPr>
          <a:lstStyle/>
          <a:p>
            <a:pPr lvl="0" algn="ctr"/>
            <a:r>
              <a:rPr b="1" i="0">
                <a:ln>
                  <a:noFill/>
                </a:ln>
                <a:solidFill>
                  <a:srgbClr val="6AA84F"/>
                </a:solidFill>
                <a:latin typeface="Montserrat"/>
              </a:rPr>
              <a:t>1</a:t>
            </a:r>
          </a:p>
        </p:txBody>
      </p:sp>
      <p:sp>
        <p:nvSpPr>
          <p:cNvPr id="170" name="Shape 170"/>
          <p:cNvSpPr/>
          <p:nvPr/>
        </p:nvSpPr>
        <p:spPr>
          <a:xfrm>
            <a:off x="6992802" y="3859301"/>
            <a:ext cx="164398"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171" name="Shape 171"/>
          <p:cNvSpPr/>
          <p:nvPr/>
        </p:nvSpPr>
        <p:spPr>
          <a:xfrm>
            <a:off x="6897399" y="729425"/>
            <a:ext cx="236724" cy="344535"/>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172" name="Shape 172"/>
          <p:cNvSpPr/>
          <p:nvPr/>
        </p:nvSpPr>
        <p:spPr>
          <a:xfrm>
            <a:off x="8925942" y="4066262"/>
            <a:ext cx="236724" cy="304232"/>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173" name="Shape 173"/>
          <p:cNvSpPr txBox="1"/>
          <p:nvPr>
            <p:ph type="title"/>
          </p:nvPr>
        </p:nvSpPr>
        <p:spPr>
          <a:xfrm>
            <a:off x="735875" y="780900"/>
            <a:ext cx="5917199" cy="6975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6AA84F"/>
              </a:buClr>
              <a:buFont typeface="Montserrat"/>
              <a:buNone/>
              <a:defRPr b="1" i="0" sz="2400" u="none" cap="none" strike="noStrike">
                <a:solidFill>
                  <a:srgbClr val="6AA84F"/>
                </a:solidFill>
                <a:latin typeface="Montserrat"/>
                <a:ea typeface="Montserrat"/>
                <a:cs typeface="Montserrat"/>
                <a:sym typeface="Montserrat"/>
              </a:defRPr>
            </a:lvl1pPr>
            <a:lvl2pPr indent="0" lvl="1">
              <a:spcBef>
                <a:spcPts val="0"/>
              </a:spcBef>
              <a:buClr>
                <a:srgbClr val="6AA84F"/>
              </a:buClr>
              <a:buFont typeface="Montserrat"/>
              <a:buNone/>
              <a:defRPr b="1" sz="2400">
                <a:solidFill>
                  <a:srgbClr val="6AA84F"/>
                </a:solidFill>
                <a:latin typeface="Montserrat"/>
                <a:ea typeface="Montserrat"/>
                <a:cs typeface="Montserrat"/>
                <a:sym typeface="Montserrat"/>
              </a:defRPr>
            </a:lvl2pPr>
            <a:lvl3pPr indent="0" lvl="2">
              <a:spcBef>
                <a:spcPts val="0"/>
              </a:spcBef>
              <a:buClr>
                <a:srgbClr val="6AA84F"/>
              </a:buClr>
              <a:buFont typeface="Montserrat"/>
              <a:buNone/>
              <a:defRPr b="1" sz="2400">
                <a:solidFill>
                  <a:srgbClr val="6AA84F"/>
                </a:solidFill>
                <a:latin typeface="Montserrat"/>
                <a:ea typeface="Montserrat"/>
                <a:cs typeface="Montserrat"/>
                <a:sym typeface="Montserrat"/>
              </a:defRPr>
            </a:lvl3pPr>
            <a:lvl4pPr indent="0" lvl="3">
              <a:spcBef>
                <a:spcPts val="0"/>
              </a:spcBef>
              <a:buClr>
                <a:srgbClr val="6AA84F"/>
              </a:buClr>
              <a:buFont typeface="Montserrat"/>
              <a:buNone/>
              <a:defRPr b="1" sz="2400">
                <a:solidFill>
                  <a:srgbClr val="6AA84F"/>
                </a:solidFill>
                <a:latin typeface="Montserrat"/>
                <a:ea typeface="Montserrat"/>
                <a:cs typeface="Montserrat"/>
                <a:sym typeface="Montserrat"/>
              </a:defRPr>
            </a:lvl4pPr>
            <a:lvl5pPr indent="0" lvl="4">
              <a:spcBef>
                <a:spcPts val="0"/>
              </a:spcBef>
              <a:buClr>
                <a:srgbClr val="6AA84F"/>
              </a:buClr>
              <a:buFont typeface="Montserrat"/>
              <a:buNone/>
              <a:defRPr b="1" sz="2400">
                <a:solidFill>
                  <a:srgbClr val="6AA84F"/>
                </a:solidFill>
                <a:latin typeface="Montserrat"/>
                <a:ea typeface="Montserrat"/>
                <a:cs typeface="Montserrat"/>
                <a:sym typeface="Montserrat"/>
              </a:defRPr>
            </a:lvl5pPr>
            <a:lvl6pPr indent="0" lvl="5">
              <a:spcBef>
                <a:spcPts val="0"/>
              </a:spcBef>
              <a:buClr>
                <a:srgbClr val="6AA84F"/>
              </a:buClr>
              <a:buFont typeface="Montserrat"/>
              <a:buNone/>
              <a:defRPr b="1" sz="2400">
                <a:solidFill>
                  <a:srgbClr val="6AA84F"/>
                </a:solidFill>
                <a:latin typeface="Montserrat"/>
                <a:ea typeface="Montserrat"/>
                <a:cs typeface="Montserrat"/>
                <a:sym typeface="Montserrat"/>
              </a:defRPr>
            </a:lvl6pPr>
            <a:lvl7pPr indent="0" lvl="6">
              <a:spcBef>
                <a:spcPts val="0"/>
              </a:spcBef>
              <a:buClr>
                <a:srgbClr val="6AA84F"/>
              </a:buClr>
              <a:buFont typeface="Montserrat"/>
              <a:buNone/>
              <a:defRPr b="1" sz="2400">
                <a:solidFill>
                  <a:srgbClr val="6AA84F"/>
                </a:solidFill>
                <a:latin typeface="Montserrat"/>
                <a:ea typeface="Montserrat"/>
                <a:cs typeface="Montserrat"/>
                <a:sym typeface="Montserrat"/>
              </a:defRPr>
            </a:lvl7pPr>
            <a:lvl8pPr indent="0" lvl="7">
              <a:spcBef>
                <a:spcPts val="0"/>
              </a:spcBef>
              <a:buClr>
                <a:srgbClr val="6AA84F"/>
              </a:buClr>
              <a:buFont typeface="Montserrat"/>
              <a:buNone/>
              <a:defRPr b="1" sz="2400">
                <a:solidFill>
                  <a:srgbClr val="6AA84F"/>
                </a:solidFill>
                <a:latin typeface="Montserrat"/>
                <a:ea typeface="Montserrat"/>
                <a:cs typeface="Montserrat"/>
                <a:sym typeface="Montserrat"/>
              </a:defRPr>
            </a:lvl8pPr>
            <a:lvl9pPr indent="0" lvl="8">
              <a:spcBef>
                <a:spcPts val="0"/>
              </a:spcBef>
              <a:buClr>
                <a:srgbClr val="6AA84F"/>
              </a:buClr>
              <a:buFont typeface="Montserrat"/>
              <a:buNone/>
              <a:defRPr b="1" sz="2400">
                <a:solidFill>
                  <a:srgbClr val="6AA84F"/>
                </a:solidFill>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bg>
      <p:bgPr>
        <a:solidFill>
          <a:srgbClr val="007074"/>
        </a:solidFill>
      </p:bgPr>
    </p:bg>
    <p:spTree>
      <p:nvGrpSpPr>
        <p:cNvPr id="174" name="Shape 174"/>
        <p:cNvGrpSpPr/>
        <p:nvPr/>
      </p:nvGrpSpPr>
      <p:grpSpPr>
        <a:xfrm>
          <a:off x="0" y="0"/>
          <a:ext cx="0" cy="0"/>
          <a:chOff x="0" y="0"/>
          <a:chExt cx="0" cy="0"/>
        </a:xfrm>
      </p:grpSpPr>
      <p:sp>
        <p:nvSpPr>
          <p:cNvPr id="175" name="Shape 175"/>
          <p:cNvSpPr txBox="1"/>
          <p:nvPr>
            <p:ph type="ctrTitle"/>
          </p:nvPr>
        </p:nvSpPr>
        <p:spPr>
          <a:xfrm>
            <a:off x="685800" y="2726350"/>
            <a:ext cx="5514598" cy="115979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EFEFEF"/>
              </a:buClr>
              <a:buFont typeface="Montserrat"/>
              <a:buNone/>
              <a:defRPr b="1" i="0" sz="3600" u="none" cap="none" strike="noStrike">
                <a:solidFill>
                  <a:srgbClr val="EFEFEF"/>
                </a:solidFill>
                <a:latin typeface="Montserrat"/>
                <a:ea typeface="Montserrat"/>
                <a:cs typeface="Montserrat"/>
                <a:sym typeface="Montserrat"/>
              </a:defRPr>
            </a:lvl1pPr>
            <a:lvl2pPr indent="0" lvl="1" rtl="0">
              <a:spcBef>
                <a:spcPts val="0"/>
              </a:spcBef>
              <a:buClr>
                <a:srgbClr val="EFEFEF"/>
              </a:buClr>
              <a:buFont typeface="Montserrat"/>
              <a:buNone/>
              <a:defRPr b="1" sz="3600">
                <a:solidFill>
                  <a:srgbClr val="EFEFEF"/>
                </a:solidFill>
                <a:latin typeface="Montserrat"/>
                <a:ea typeface="Montserrat"/>
                <a:cs typeface="Montserrat"/>
                <a:sym typeface="Montserrat"/>
              </a:defRPr>
            </a:lvl2pPr>
            <a:lvl3pPr indent="0" lvl="2" rtl="0">
              <a:spcBef>
                <a:spcPts val="0"/>
              </a:spcBef>
              <a:buClr>
                <a:srgbClr val="EFEFEF"/>
              </a:buClr>
              <a:buFont typeface="Montserrat"/>
              <a:buNone/>
              <a:defRPr b="1" sz="3600">
                <a:solidFill>
                  <a:srgbClr val="EFEFEF"/>
                </a:solidFill>
                <a:latin typeface="Montserrat"/>
                <a:ea typeface="Montserrat"/>
                <a:cs typeface="Montserrat"/>
                <a:sym typeface="Montserrat"/>
              </a:defRPr>
            </a:lvl3pPr>
            <a:lvl4pPr indent="0" lvl="3" rtl="0">
              <a:spcBef>
                <a:spcPts val="0"/>
              </a:spcBef>
              <a:buClr>
                <a:srgbClr val="EFEFEF"/>
              </a:buClr>
              <a:buFont typeface="Montserrat"/>
              <a:buNone/>
              <a:defRPr b="1" sz="3600">
                <a:solidFill>
                  <a:srgbClr val="EFEFEF"/>
                </a:solidFill>
                <a:latin typeface="Montserrat"/>
                <a:ea typeface="Montserrat"/>
                <a:cs typeface="Montserrat"/>
                <a:sym typeface="Montserrat"/>
              </a:defRPr>
            </a:lvl4pPr>
            <a:lvl5pPr indent="0" lvl="4" rtl="0">
              <a:spcBef>
                <a:spcPts val="0"/>
              </a:spcBef>
              <a:buClr>
                <a:srgbClr val="EFEFEF"/>
              </a:buClr>
              <a:buFont typeface="Montserrat"/>
              <a:buNone/>
              <a:defRPr b="1" sz="3600">
                <a:solidFill>
                  <a:srgbClr val="EFEFEF"/>
                </a:solidFill>
                <a:latin typeface="Montserrat"/>
                <a:ea typeface="Montserrat"/>
                <a:cs typeface="Montserrat"/>
                <a:sym typeface="Montserrat"/>
              </a:defRPr>
            </a:lvl5pPr>
            <a:lvl6pPr indent="0" lvl="5" rtl="0">
              <a:spcBef>
                <a:spcPts val="0"/>
              </a:spcBef>
              <a:buClr>
                <a:srgbClr val="EFEFEF"/>
              </a:buClr>
              <a:buFont typeface="Montserrat"/>
              <a:buNone/>
              <a:defRPr b="1" sz="3600">
                <a:solidFill>
                  <a:srgbClr val="EFEFEF"/>
                </a:solidFill>
                <a:latin typeface="Montserrat"/>
                <a:ea typeface="Montserrat"/>
                <a:cs typeface="Montserrat"/>
                <a:sym typeface="Montserrat"/>
              </a:defRPr>
            </a:lvl6pPr>
            <a:lvl7pPr indent="0" lvl="6" rtl="0">
              <a:spcBef>
                <a:spcPts val="0"/>
              </a:spcBef>
              <a:buClr>
                <a:srgbClr val="EFEFEF"/>
              </a:buClr>
              <a:buFont typeface="Montserrat"/>
              <a:buNone/>
              <a:defRPr b="1" sz="3600">
                <a:solidFill>
                  <a:srgbClr val="EFEFEF"/>
                </a:solidFill>
                <a:latin typeface="Montserrat"/>
                <a:ea typeface="Montserrat"/>
                <a:cs typeface="Montserrat"/>
                <a:sym typeface="Montserrat"/>
              </a:defRPr>
            </a:lvl7pPr>
            <a:lvl8pPr indent="0" lvl="7" rtl="0">
              <a:spcBef>
                <a:spcPts val="0"/>
              </a:spcBef>
              <a:buClr>
                <a:srgbClr val="EFEFEF"/>
              </a:buClr>
              <a:buFont typeface="Montserrat"/>
              <a:buNone/>
              <a:defRPr b="1" sz="3600">
                <a:solidFill>
                  <a:srgbClr val="EFEFEF"/>
                </a:solidFill>
                <a:latin typeface="Montserrat"/>
                <a:ea typeface="Montserrat"/>
                <a:cs typeface="Montserrat"/>
                <a:sym typeface="Montserrat"/>
              </a:defRPr>
            </a:lvl8pPr>
            <a:lvl9pPr indent="0" lvl="8" rtl="0">
              <a:spcBef>
                <a:spcPts val="0"/>
              </a:spcBef>
              <a:buClr>
                <a:srgbClr val="EFEFEF"/>
              </a:buClr>
              <a:buFont typeface="Montserrat"/>
              <a:buNone/>
              <a:defRPr b="1" sz="3600">
                <a:solidFill>
                  <a:srgbClr val="EFEFEF"/>
                </a:solidFill>
                <a:latin typeface="Montserrat"/>
                <a:ea typeface="Montserrat"/>
                <a:cs typeface="Montserrat"/>
                <a:sym typeface="Montserrat"/>
              </a:defRPr>
            </a:lvl9pPr>
          </a:lstStyle>
          <a:p/>
        </p:txBody>
      </p:sp>
      <p:sp>
        <p:nvSpPr>
          <p:cNvPr id="176" name="Shape 176"/>
          <p:cNvSpPr txBox="1"/>
          <p:nvPr>
            <p:ph idx="1" type="subTitle"/>
          </p:nvPr>
        </p:nvSpPr>
        <p:spPr>
          <a:xfrm>
            <a:off x="685800" y="3983053"/>
            <a:ext cx="5514598" cy="78479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6AA84F"/>
              </a:buClr>
              <a:buFont typeface="PT Serif"/>
              <a:buNone/>
              <a:defRPr b="0" i="0" sz="1800" u="none" cap="none" strike="noStrike">
                <a:solidFill>
                  <a:srgbClr val="6AA84F"/>
                </a:solidFill>
                <a:latin typeface="PT Serif"/>
                <a:ea typeface="PT Serif"/>
                <a:cs typeface="PT Serif"/>
                <a:sym typeface="PT Serif"/>
              </a:defRPr>
            </a:lvl1pPr>
            <a:lvl2pPr indent="0" lvl="1" marL="457200" marR="0" rtl="0" algn="l">
              <a:lnSpc>
                <a:spcPct val="100000"/>
              </a:lnSpc>
              <a:spcBef>
                <a:spcPts val="0"/>
              </a:spcBef>
              <a:spcAft>
                <a:spcPts val="0"/>
              </a:spcAft>
              <a:buClr>
                <a:srgbClr val="6AA84F"/>
              </a:buClr>
              <a:buFont typeface="PT Serif"/>
              <a:buNone/>
              <a:defRPr b="0" i="0" sz="1800" u="none" cap="none" strike="noStrike">
                <a:solidFill>
                  <a:srgbClr val="6AA84F"/>
                </a:solidFill>
                <a:latin typeface="PT Serif"/>
                <a:ea typeface="PT Serif"/>
                <a:cs typeface="PT Serif"/>
                <a:sym typeface="PT Serif"/>
              </a:defRPr>
            </a:lvl2pPr>
            <a:lvl3pPr indent="0" lvl="2" marL="914400" marR="0" rtl="0" algn="l">
              <a:lnSpc>
                <a:spcPct val="100000"/>
              </a:lnSpc>
              <a:spcBef>
                <a:spcPts val="0"/>
              </a:spcBef>
              <a:spcAft>
                <a:spcPts val="0"/>
              </a:spcAft>
              <a:buClr>
                <a:srgbClr val="6AA84F"/>
              </a:buClr>
              <a:buFont typeface="PT Serif"/>
              <a:buNone/>
              <a:defRPr b="0" i="0" sz="1800" u="none" cap="none" strike="noStrike">
                <a:solidFill>
                  <a:srgbClr val="6AA84F"/>
                </a:solidFill>
                <a:latin typeface="PT Serif"/>
                <a:ea typeface="PT Serif"/>
                <a:cs typeface="PT Serif"/>
                <a:sym typeface="PT Serif"/>
              </a:defRPr>
            </a:lvl3pPr>
            <a:lvl4pPr indent="0" lvl="3" marL="1371600" marR="0" rtl="0" algn="l">
              <a:lnSpc>
                <a:spcPct val="100000"/>
              </a:lnSpc>
              <a:spcBef>
                <a:spcPts val="0"/>
              </a:spcBef>
              <a:spcAft>
                <a:spcPts val="0"/>
              </a:spcAft>
              <a:buClr>
                <a:srgbClr val="6AA84F"/>
              </a:buClr>
              <a:buFont typeface="PT Serif"/>
              <a:buNone/>
              <a:defRPr b="0" i="0" sz="1800" u="none" cap="none" strike="noStrike">
                <a:solidFill>
                  <a:srgbClr val="6AA84F"/>
                </a:solidFill>
                <a:latin typeface="PT Serif"/>
                <a:ea typeface="PT Serif"/>
                <a:cs typeface="PT Serif"/>
                <a:sym typeface="PT Serif"/>
              </a:defRPr>
            </a:lvl4pPr>
            <a:lvl5pPr indent="0" lvl="4" marL="1828800" marR="0" rtl="0" algn="l">
              <a:lnSpc>
                <a:spcPct val="100000"/>
              </a:lnSpc>
              <a:spcBef>
                <a:spcPts val="0"/>
              </a:spcBef>
              <a:spcAft>
                <a:spcPts val="0"/>
              </a:spcAft>
              <a:buClr>
                <a:srgbClr val="6AA84F"/>
              </a:buClr>
              <a:buFont typeface="PT Serif"/>
              <a:buNone/>
              <a:defRPr b="0" i="0" sz="1800" u="none" cap="none" strike="noStrike">
                <a:solidFill>
                  <a:srgbClr val="6AA84F"/>
                </a:solidFill>
                <a:latin typeface="PT Serif"/>
                <a:ea typeface="PT Serif"/>
                <a:cs typeface="PT Serif"/>
                <a:sym typeface="PT Serif"/>
              </a:defRPr>
            </a:lvl5pPr>
            <a:lvl6pPr indent="0" lvl="5" marL="2286000" marR="0" rtl="0" algn="l">
              <a:lnSpc>
                <a:spcPct val="100000"/>
              </a:lnSpc>
              <a:spcBef>
                <a:spcPts val="0"/>
              </a:spcBef>
              <a:spcAft>
                <a:spcPts val="0"/>
              </a:spcAft>
              <a:buClr>
                <a:srgbClr val="6AA84F"/>
              </a:buClr>
              <a:buFont typeface="PT Serif"/>
              <a:buNone/>
              <a:defRPr b="0" i="0" sz="1800" u="none" cap="none" strike="noStrike">
                <a:solidFill>
                  <a:srgbClr val="6AA84F"/>
                </a:solidFill>
                <a:latin typeface="PT Serif"/>
                <a:ea typeface="PT Serif"/>
                <a:cs typeface="PT Serif"/>
                <a:sym typeface="PT Serif"/>
              </a:defRPr>
            </a:lvl6pPr>
            <a:lvl7pPr indent="0" lvl="6" marL="2743200" marR="0" rtl="0" algn="l">
              <a:lnSpc>
                <a:spcPct val="100000"/>
              </a:lnSpc>
              <a:spcBef>
                <a:spcPts val="0"/>
              </a:spcBef>
              <a:spcAft>
                <a:spcPts val="0"/>
              </a:spcAft>
              <a:buClr>
                <a:srgbClr val="6AA84F"/>
              </a:buClr>
              <a:buFont typeface="PT Serif"/>
              <a:buNone/>
              <a:defRPr b="0" i="0" sz="1800" u="none" cap="none" strike="noStrike">
                <a:solidFill>
                  <a:srgbClr val="6AA84F"/>
                </a:solidFill>
                <a:latin typeface="PT Serif"/>
                <a:ea typeface="PT Serif"/>
                <a:cs typeface="PT Serif"/>
                <a:sym typeface="PT Serif"/>
              </a:defRPr>
            </a:lvl7pPr>
            <a:lvl8pPr indent="0" lvl="7" marL="3200400" marR="0" rtl="0" algn="l">
              <a:lnSpc>
                <a:spcPct val="100000"/>
              </a:lnSpc>
              <a:spcBef>
                <a:spcPts val="0"/>
              </a:spcBef>
              <a:spcAft>
                <a:spcPts val="0"/>
              </a:spcAft>
              <a:buClr>
                <a:srgbClr val="6AA84F"/>
              </a:buClr>
              <a:buFont typeface="PT Serif"/>
              <a:buNone/>
              <a:defRPr b="0" i="0" sz="1800" u="none" cap="none" strike="noStrike">
                <a:solidFill>
                  <a:srgbClr val="6AA84F"/>
                </a:solidFill>
                <a:latin typeface="PT Serif"/>
                <a:ea typeface="PT Serif"/>
                <a:cs typeface="PT Serif"/>
                <a:sym typeface="PT Serif"/>
              </a:defRPr>
            </a:lvl8pPr>
            <a:lvl9pPr indent="0" lvl="8" marL="3657600" marR="0" rtl="0" algn="l">
              <a:lnSpc>
                <a:spcPct val="100000"/>
              </a:lnSpc>
              <a:spcBef>
                <a:spcPts val="0"/>
              </a:spcBef>
              <a:spcAft>
                <a:spcPts val="0"/>
              </a:spcAft>
              <a:buClr>
                <a:srgbClr val="6AA84F"/>
              </a:buClr>
              <a:buFont typeface="PT Serif"/>
              <a:buNone/>
              <a:defRPr b="0" i="0" sz="1800" u="none" cap="none" strike="noStrike">
                <a:solidFill>
                  <a:srgbClr val="6AA84F"/>
                </a:solidFill>
                <a:latin typeface="PT Serif"/>
                <a:ea typeface="PT Serif"/>
                <a:cs typeface="PT Serif"/>
                <a:sym typeface="PT Serif"/>
              </a:defRPr>
            </a:lvl9pPr>
          </a:lstStyle>
          <a:p/>
        </p:txBody>
      </p:sp>
      <p:sp>
        <p:nvSpPr>
          <p:cNvPr id="177" name="Shape 177"/>
          <p:cNvSpPr/>
          <p:nvPr/>
        </p:nvSpPr>
        <p:spPr>
          <a:xfrm>
            <a:off x="7123399" y="2945300"/>
            <a:ext cx="1604423" cy="2273249"/>
          </a:xfrm>
          <a:prstGeom prst="rect">
            <a:avLst/>
          </a:prstGeom>
        </p:spPr>
        <p:txBody>
          <a:bodyPr>
            <a:prstTxWarp prst="textPlain"/>
          </a:bodyPr>
          <a:lstStyle/>
          <a:p>
            <a:pPr lvl="0" algn="ctr"/>
            <a:r>
              <a:rPr b="1" i="0">
                <a:ln>
                  <a:noFill/>
                </a:ln>
                <a:solidFill>
                  <a:srgbClr val="00BFC9">
                    <a:alpha val="44705"/>
                  </a:srgbClr>
                </a:solidFill>
                <a:latin typeface="Montserrat"/>
              </a:rPr>
              <a:t>5</a:t>
            </a:r>
          </a:p>
        </p:txBody>
      </p:sp>
      <p:sp>
        <p:nvSpPr>
          <p:cNvPr id="178" name="Shape 178"/>
          <p:cNvSpPr/>
          <p:nvPr/>
        </p:nvSpPr>
        <p:spPr>
          <a:xfrm>
            <a:off x="8411549" y="1666550"/>
            <a:ext cx="774324" cy="1088274"/>
          </a:xfrm>
          <a:prstGeom prst="rect">
            <a:avLst/>
          </a:prstGeom>
        </p:spPr>
        <p:txBody>
          <a:bodyPr>
            <a:prstTxWarp prst="textPlain"/>
          </a:bodyPr>
          <a:lstStyle/>
          <a:p>
            <a:pPr lvl="0" algn="ctr"/>
            <a:r>
              <a:rPr b="0" i="0">
                <a:ln>
                  <a:noFill/>
                </a:ln>
                <a:solidFill>
                  <a:srgbClr val="00BFC9">
                    <a:alpha val="44705"/>
                  </a:srgbClr>
                </a:solidFill>
                <a:latin typeface="Abril Fatface"/>
              </a:rPr>
              <a:t>3</a:t>
            </a:r>
          </a:p>
        </p:txBody>
      </p:sp>
      <p:sp>
        <p:nvSpPr>
          <p:cNvPr id="179" name="Shape 179"/>
          <p:cNvSpPr/>
          <p:nvPr/>
        </p:nvSpPr>
        <p:spPr>
          <a:xfrm>
            <a:off x="6567122" y="2997748"/>
            <a:ext cx="844060" cy="905440"/>
          </a:xfrm>
          <a:prstGeom prst="rect">
            <a:avLst/>
          </a:prstGeom>
        </p:spPr>
        <p:txBody>
          <a:bodyPr>
            <a:prstTxWarp prst="textPlain"/>
          </a:bodyPr>
          <a:lstStyle/>
          <a:p>
            <a:pPr lvl="0" algn="ctr"/>
            <a:r>
              <a:rPr b="1" i="0">
                <a:ln>
                  <a:noFill/>
                </a:ln>
                <a:solidFill>
                  <a:srgbClr val="00FFFF">
                    <a:alpha val="13333"/>
                  </a:srgbClr>
                </a:solidFill>
                <a:latin typeface="Montserrat"/>
              </a:rPr>
              <a:t>€</a:t>
            </a:r>
          </a:p>
        </p:txBody>
      </p:sp>
      <p:sp>
        <p:nvSpPr>
          <p:cNvPr id="180" name="Shape 180"/>
          <p:cNvSpPr/>
          <p:nvPr/>
        </p:nvSpPr>
        <p:spPr>
          <a:xfrm>
            <a:off x="7702425" y="944674"/>
            <a:ext cx="692016" cy="889381"/>
          </a:xfrm>
          <a:prstGeom prst="rect">
            <a:avLst/>
          </a:prstGeom>
        </p:spPr>
        <p:txBody>
          <a:bodyPr>
            <a:prstTxWarp prst="textPlain"/>
          </a:bodyPr>
          <a:lstStyle/>
          <a:p>
            <a:pPr lvl="0" algn="ctr"/>
            <a:r>
              <a:rPr b="0" i="0">
                <a:ln>
                  <a:noFill/>
                </a:ln>
                <a:solidFill>
                  <a:srgbClr val="00FFFF">
                    <a:alpha val="13333"/>
                  </a:srgbClr>
                </a:solidFill>
                <a:latin typeface="Abril Fatface"/>
              </a:rPr>
              <a:t>9</a:t>
            </a:r>
          </a:p>
        </p:txBody>
      </p:sp>
      <p:sp>
        <p:nvSpPr>
          <p:cNvPr id="181" name="Shape 181"/>
          <p:cNvSpPr/>
          <p:nvPr/>
        </p:nvSpPr>
        <p:spPr>
          <a:xfrm>
            <a:off x="8482540" y="3571675"/>
            <a:ext cx="432248" cy="668624"/>
          </a:xfrm>
          <a:prstGeom prst="rect">
            <a:avLst/>
          </a:prstGeom>
        </p:spPr>
        <p:txBody>
          <a:bodyPr>
            <a:prstTxWarp prst="textPlain"/>
          </a:bodyPr>
          <a:lstStyle/>
          <a:p>
            <a:pPr lvl="0" algn="ctr"/>
            <a:r>
              <a:rPr b="0" i="0">
                <a:ln>
                  <a:noFill/>
                </a:ln>
                <a:solidFill>
                  <a:srgbClr val="00BFC9">
                    <a:alpha val="44705"/>
                  </a:srgbClr>
                </a:solidFill>
                <a:latin typeface="Abril Fatface"/>
              </a:rPr>
              <a:t>7</a:t>
            </a:r>
          </a:p>
        </p:txBody>
      </p:sp>
      <p:sp>
        <p:nvSpPr>
          <p:cNvPr id="182" name="Shape 182"/>
          <p:cNvSpPr/>
          <p:nvPr/>
        </p:nvSpPr>
        <p:spPr>
          <a:xfrm>
            <a:off x="7956575" y="-147125"/>
            <a:ext cx="968663" cy="1446865"/>
          </a:xfrm>
          <a:prstGeom prst="rect">
            <a:avLst/>
          </a:prstGeom>
        </p:spPr>
        <p:txBody>
          <a:bodyPr>
            <a:prstTxWarp prst="textPlain"/>
          </a:bodyPr>
          <a:lstStyle/>
          <a:p>
            <a:pPr lvl="0" algn="ctr"/>
            <a:r>
              <a:rPr b="1" i="0">
                <a:ln>
                  <a:noFill/>
                </a:ln>
                <a:solidFill>
                  <a:srgbClr val="00BFC9">
                    <a:alpha val="44705"/>
                  </a:srgbClr>
                </a:solidFill>
                <a:latin typeface="Montserrat"/>
              </a:rPr>
              <a:t>$</a:t>
            </a:r>
          </a:p>
        </p:txBody>
      </p:sp>
      <p:sp>
        <p:nvSpPr>
          <p:cNvPr id="183" name="Shape 183"/>
          <p:cNvSpPr/>
          <p:nvPr/>
        </p:nvSpPr>
        <p:spPr>
          <a:xfrm>
            <a:off x="7524777" y="-48672"/>
            <a:ext cx="432249" cy="597584"/>
          </a:xfrm>
          <a:prstGeom prst="rect">
            <a:avLst/>
          </a:prstGeom>
        </p:spPr>
        <p:txBody>
          <a:bodyPr>
            <a:prstTxWarp prst="textPlain"/>
          </a:bodyPr>
          <a:lstStyle/>
          <a:p>
            <a:pPr lvl="0" algn="ctr"/>
            <a:r>
              <a:rPr b="0" i="0">
                <a:ln>
                  <a:noFill/>
                </a:ln>
                <a:solidFill>
                  <a:srgbClr val="00FFFF">
                    <a:alpha val="13333"/>
                  </a:srgbClr>
                </a:solidFill>
                <a:latin typeface="Abril Fatface"/>
              </a:rPr>
              <a:t>£</a:t>
            </a:r>
          </a:p>
        </p:txBody>
      </p:sp>
      <p:sp>
        <p:nvSpPr>
          <p:cNvPr id="184" name="Shape 184"/>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4705"/>
                  </a:srgbClr>
                </a:solidFill>
                <a:latin typeface="Abril Fatface"/>
              </a:rPr>
              <a:t>1</a:t>
            </a:r>
          </a:p>
        </p:txBody>
      </p:sp>
      <p:sp>
        <p:nvSpPr>
          <p:cNvPr id="185" name="Shape 185"/>
          <p:cNvSpPr/>
          <p:nvPr/>
        </p:nvSpPr>
        <p:spPr>
          <a:xfrm>
            <a:off x="7524775" y="1712999"/>
            <a:ext cx="1106398" cy="1498050"/>
          </a:xfrm>
          <a:prstGeom prst="rect">
            <a:avLst/>
          </a:prstGeom>
        </p:spPr>
        <p:txBody>
          <a:bodyPr>
            <a:prstTxWarp prst="textPlain"/>
          </a:bodyPr>
          <a:lstStyle/>
          <a:p>
            <a:pPr lvl="0" algn="ctr"/>
            <a:r>
              <a:rPr b="1" i="0">
                <a:ln>
                  <a:noFill/>
                </a:ln>
                <a:solidFill>
                  <a:srgbClr val="00FFFF">
                    <a:alpha val="13333"/>
                  </a:srgbClr>
                </a:solidFill>
                <a:latin typeface="Montserrat"/>
              </a:rPr>
              <a:t>8</a:t>
            </a:r>
          </a:p>
        </p:txBody>
      </p:sp>
      <p:sp>
        <p:nvSpPr>
          <p:cNvPr id="186" name="Shape 186"/>
          <p:cNvSpPr/>
          <p:nvPr/>
        </p:nvSpPr>
        <p:spPr>
          <a:xfrm rot="-5400000">
            <a:off x="7167501" y="893428"/>
            <a:ext cx="564599" cy="444900"/>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7" name="Shape 187"/>
          <p:cNvSpPr/>
          <p:nvPr/>
        </p:nvSpPr>
        <p:spPr>
          <a:xfrm rot="5400000">
            <a:off x="8455975" y="4580950"/>
            <a:ext cx="485399" cy="334799"/>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8" name="Shape 188"/>
          <p:cNvSpPr/>
          <p:nvPr/>
        </p:nvSpPr>
        <p:spPr>
          <a:xfrm>
            <a:off x="7301600" y="2427891"/>
            <a:ext cx="296396"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189" name="Shape 189"/>
          <p:cNvSpPr/>
          <p:nvPr/>
        </p:nvSpPr>
        <p:spPr>
          <a:xfrm>
            <a:off x="8668228" y="988754"/>
            <a:ext cx="354501" cy="423173"/>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190" name="Shape 190"/>
          <p:cNvSpPr/>
          <p:nvPr/>
        </p:nvSpPr>
        <p:spPr>
          <a:xfrm>
            <a:off x="8763900" y="3127991"/>
            <a:ext cx="279674" cy="289205"/>
          </a:xfrm>
          <a:prstGeom prst="rect">
            <a:avLst/>
          </a:prstGeom>
        </p:spPr>
        <p:txBody>
          <a:bodyPr>
            <a:prstTxWarp prst="textPlain"/>
          </a:bodyPr>
          <a:lstStyle/>
          <a:p>
            <a:pPr lvl="0" algn="ctr"/>
            <a:r>
              <a:rPr b="1" i="0">
                <a:ln>
                  <a:noFill/>
                </a:ln>
                <a:solidFill>
                  <a:srgbClr val="6AA84F"/>
                </a:solidFill>
                <a:latin typeface="Montserrat"/>
              </a:rPr>
              <a:t>¥</a:t>
            </a:r>
          </a:p>
        </p:txBody>
      </p:sp>
      <p:sp>
        <p:nvSpPr>
          <p:cNvPr id="191" name="Shape 191"/>
          <p:cNvSpPr/>
          <p:nvPr/>
        </p:nvSpPr>
        <p:spPr>
          <a:xfrm>
            <a:off x="7233389" y="1950960"/>
            <a:ext cx="236739" cy="289199"/>
          </a:xfrm>
          <a:prstGeom prst="rect">
            <a:avLst/>
          </a:prstGeom>
        </p:spPr>
        <p:txBody>
          <a:bodyPr>
            <a:prstTxWarp prst="textPlain"/>
          </a:bodyPr>
          <a:lstStyle/>
          <a:p>
            <a:pPr lvl="0" algn="ctr"/>
            <a:r>
              <a:rPr b="0" i="0">
                <a:ln>
                  <a:noFill/>
                </a:ln>
                <a:solidFill>
                  <a:srgbClr val="00FFFF">
                    <a:alpha val="13333"/>
                  </a:srgbClr>
                </a:solidFill>
                <a:latin typeface="Abril Fatface"/>
              </a:rPr>
              <a:t>4</a:t>
            </a:r>
          </a:p>
        </p:txBody>
      </p:sp>
      <p:sp>
        <p:nvSpPr>
          <p:cNvPr id="192" name="Shape 192"/>
          <p:cNvSpPr/>
          <p:nvPr/>
        </p:nvSpPr>
        <p:spPr>
          <a:xfrm>
            <a:off x="6811904" y="-87454"/>
            <a:ext cx="652468" cy="905449"/>
          </a:xfrm>
          <a:prstGeom prst="rect">
            <a:avLst/>
          </a:prstGeom>
        </p:spPr>
        <p:txBody>
          <a:bodyPr>
            <a:prstTxWarp prst="textPlain"/>
          </a:bodyPr>
          <a:lstStyle/>
          <a:p>
            <a:pPr lvl="0" algn="ctr"/>
            <a:r>
              <a:rPr b="1" i="0">
                <a:ln>
                  <a:noFill/>
                </a:ln>
                <a:solidFill>
                  <a:srgbClr val="00FFFF">
                    <a:alpha val="13333"/>
                  </a:srgbClr>
                </a:solidFill>
                <a:latin typeface="Montserrat"/>
              </a:rPr>
              <a:t>6</a:t>
            </a:r>
          </a:p>
        </p:txBody>
      </p:sp>
      <p:sp>
        <p:nvSpPr>
          <p:cNvPr id="193" name="Shape 193"/>
          <p:cNvSpPr/>
          <p:nvPr/>
        </p:nvSpPr>
        <p:spPr>
          <a:xfrm>
            <a:off x="7662625" y="662322"/>
            <a:ext cx="87721" cy="216664"/>
          </a:xfrm>
          <a:prstGeom prst="rect">
            <a:avLst/>
          </a:prstGeom>
        </p:spPr>
        <p:txBody>
          <a:bodyPr>
            <a:prstTxWarp prst="textPlain"/>
          </a:bodyPr>
          <a:lstStyle/>
          <a:p>
            <a:pPr lvl="0" algn="ctr"/>
            <a:r>
              <a:rPr b="1" i="0">
                <a:ln>
                  <a:noFill/>
                </a:ln>
                <a:solidFill>
                  <a:srgbClr val="6AA84F"/>
                </a:solidFill>
                <a:latin typeface="Montserrat"/>
              </a:rPr>
              <a:t>1</a:t>
            </a:r>
          </a:p>
        </p:txBody>
      </p:sp>
      <p:sp>
        <p:nvSpPr>
          <p:cNvPr id="194" name="Shape 194"/>
          <p:cNvSpPr/>
          <p:nvPr/>
        </p:nvSpPr>
        <p:spPr>
          <a:xfrm>
            <a:off x="6992802" y="3859301"/>
            <a:ext cx="164398"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195" name="Shape 195"/>
          <p:cNvSpPr/>
          <p:nvPr/>
        </p:nvSpPr>
        <p:spPr>
          <a:xfrm>
            <a:off x="6897399" y="729425"/>
            <a:ext cx="236724" cy="344535"/>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196" name="Shape 196"/>
          <p:cNvSpPr/>
          <p:nvPr/>
        </p:nvSpPr>
        <p:spPr>
          <a:xfrm>
            <a:off x="8925942" y="4066262"/>
            <a:ext cx="236724" cy="304232"/>
          </a:xfrm>
          <a:prstGeom prst="rect">
            <a:avLst/>
          </a:prstGeom>
        </p:spPr>
        <p:txBody>
          <a:bodyPr>
            <a:prstTxWarp prst="textPlain"/>
          </a:bodyPr>
          <a:lstStyle/>
          <a:p>
            <a:pPr lvl="0" algn="ctr"/>
            <a:r>
              <a:rPr b="0" i="0">
                <a:ln>
                  <a:noFill/>
                </a:ln>
                <a:solidFill>
                  <a:srgbClr val="6AA84F"/>
                </a:solidFill>
                <a:latin typeface="Abril Fatface"/>
              </a:rPr>
              <a:t>8</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197" name="Shape 197"/>
        <p:cNvGrpSpPr/>
        <p:nvPr/>
      </p:nvGrpSpPr>
      <p:grpSpPr>
        <a:xfrm>
          <a:off x="0" y="0"/>
          <a:ext cx="0" cy="0"/>
          <a:chOff x="0" y="0"/>
          <a:chExt cx="0" cy="0"/>
        </a:xfrm>
      </p:grpSpPr>
      <p:sp>
        <p:nvSpPr>
          <p:cNvPr id="198" name="Shape 198"/>
          <p:cNvSpPr/>
          <p:nvPr/>
        </p:nvSpPr>
        <p:spPr>
          <a:xfrm>
            <a:off x="7123399" y="2945300"/>
            <a:ext cx="1604423" cy="2273249"/>
          </a:xfrm>
          <a:prstGeom prst="rect">
            <a:avLst/>
          </a:prstGeom>
        </p:spPr>
        <p:txBody>
          <a:bodyPr>
            <a:prstTxWarp prst="textPlain"/>
          </a:bodyPr>
          <a:lstStyle/>
          <a:p>
            <a:pPr lvl="0" algn="ctr"/>
            <a:r>
              <a:rPr b="1" i="0">
                <a:ln>
                  <a:noFill/>
                </a:ln>
                <a:solidFill>
                  <a:srgbClr val="00BFC9">
                    <a:alpha val="44705"/>
                  </a:srgbClr>
                </a:solidFill>
                <a:latin typeface="Montserrat"/>
              </a:rPr>
              <a:t>5</a:t>
            </a:r>
          </a:p>
        </p:txBody>
      </p:sp>
      <p:sp>
        <p:nvSpPr>
          <p:cNvPr id="199" name="Shape 199"/>
          <p:cNvSpPr/>
          <p:nvPr/>
        </p:nvSpPr>
        <p:spPr>
          <a:xfrm>
            <a:off x="8411549" y="1666550"/>
            <a:ext cx="774324" cy="1088274"/>
          </a:xfrm>
          <a:prstGeom prst="rect">
            <a:avLst/>
          </a:prstGeom>
        </p:spPr>
        <p:txBody>
          <a:bodyPr>
            <a:prstTxWarp prst="textPlain"/>
          </a:bodyPr>
          <a:lstStyle/>
          <a:p>
            <a:pPr lvl="0" algn="ctr"/>
            <a:r>
              <a:rPr b="0" i="0">
                <a:ln>
                  <a:noFill/>
                </a:ln>
                <a:solidFill>
                  <a:srgbClr val="00BFC9">
                    <a:alpha val="44705"/>
                  </a:srgbClr>
                </a:solidFill>
                <a:latin typeface="Abril Fatface"/>
              </a:rPr>
              <a:t>3</a:t>
            </a:r>
          </a:p>
        </p:txBody>
      </p:sp>
      <p:sp>
        <p:nvSpPr>
          <p:cNvPr id="200" name="Shape 200"/>
          <p:cNvSpPr/>
          <p:nvPr/>
        </p:nvSpPr>
        <p:spPr>
          <a:xfrm>
            <a:off x="6567122" y="2997748"/>
            <a:ext cx="844060" cy="905440"/>
          </a:xfrm>
          <a:prstGeom prst="rect">
            <a:avLst/>
          </a:prstGeom>
        </p:spPr>
        <p:txBody>
          <a:bodyPr>
            <a:prstTxWarp prst="textPlain"/>
          </a:bodyPr>
          <a:lstStyle/>
          <a:p>
            <a:pPr lvl="0" algn="ctr"/>
            <a:r>
              <a:rPr b="1" i="0">
                <a:ln>
                  <a:noFill/>
                </a:ln>
                <a:solidFill>
                  <a:srgbClr val="00FFFF">
                    <a:alpha val="13333"/>
                  </a:srgbClr>
                </a:solidFill>
                <a:latin typeface="Montserrat"/>
              </a:rPr>
              <a:t>€</a:t>
            </a:r>
          </a:p>
        </p:txBody>
      </p:sp>
      <p:sp>
        <p:nvSpPr>
          <p:cNvPr id="201" name="Shape 201"/>
          <p:cNvSpPr/>
          <p:nvPr/>
        </p:nvSpPr>
        <p:spPr>
          <a:xfrm>
            <a:off x="7702425" y="944674"/>
            <a:ext cx="692016" cy="889381"/>
          </a:xfrm>
          <a:prstGeom prst="rect">
            <a:avLst/>
          </a:prstGeom>
        </p:spPr>
        <p:txBody>
          <a:bodyPr>
            <a:prstTxWarp prst="textPlain"/>
          </a:bodyPr>
          <a:lstStyle/>
          <a:p>
            <a:pPr lvl="0" algn="ctr"/>
            <a:r>
              <a:rPr b="0" i="0">
                <a:ln>
                  <a:noFill/>
                </a:ln>
                <a:solidFill>
                  <a:srgbClr val="00FFFF">
                    <a:alpha val="13333"/>
                  </a:srgbClr>
                </a:solidFill>
                <a:latin typeface="Abril Fatface"/>
              </a:rPr>
              <a:t>9</a:t>
            </a:r>
          </a:p>
        </p:txBody>
      </p:sp>
      <p:sp>
        <p:nvSpPr>
          <p:cNvPr id="202" name="Shape 202"/>
          <p:cNvSpPr/>
          <p:nvPr/>
        </p:nvSpPr>
        <p:spPr>
          <a:xfrm>
            <a:off x="8482540" y="3571675"/>
            <a:ext cx="432248" cy="668624"/>
          </a:xfrm>
          <a:prstGeom prst="rect">
            <a:avLst/>
          </a:prstGeom>
        </p:spPr>
        <p:txBody>
          <a:bodyPr>
            <a:prstTxWarp prst="textPlain"/>
          </a:bodyPr>
          <a:lstStyle/>
          <a:p>
            <a:pPr lvl="0" algn="ctr"/>
            <a:r>
              <a:rPr b="0" i="0">
                <a:ln>
                  <a:noFill/>
                </a:ln>
                <a:solidFill>
                  <a:srgbClr val="00BFC9">
                    <a:alpha val="44705"/>
                  </a:srgbClr>
                </a:solidFill>
                <a:latin typeface="Abril Fatface"/>
              </a:rPr>
              <a:t>7</a:t>
            </a:r>
          </a:p>
        </p:txBody>
      </p:sp>
      <p:sp>
        <p:nvSpPr>
          <p:cNvPr id="203" name="Shape 203"/>
          <p:cNvSpPr/>
          <p:nvPr/>
        </p:nvSpPr>
        <p:spPr>
          <a:xfrm>
            <a:off x="7956575" y="-147125"/>
            <a:ext cx="968663" cy="1446865"/>
          </a:xfrm>
          <a:prstGeom prst="rect">
            <a:avLst/>
          </a:prstGeom>
        </p:spPr>
        <p:txBody>
          <a:bodyPr>
            <a:prstTxWarp prst="textPlain"/>
          </a:bodyPr>
          <a:lstStyle/>
          <a:p>
            <a:pPr lvl="0" algn="ctr"/>
            <a:r>
              <a:rPr b="1" i="0">
                <a:ln>
                  <a:noFill/>
                </a:ln>
                <a:solidFill>
                  <a:srgbClr val="00BFC9">
                    <a:alpha val="44705"/>
                  </a:srgbClr>
                </a:solidFill>
                <a:latin typeface="Montserrat"/>
              </a:rPr>
              <a:t>$</a:t>
            </a:r>
          </a:p>
        </p:txBody>
      </p:sp>
      <p:sp>
        <p:nvSpPr>
          <p:cNvPr id="204" name="Shape 204"/>
          <p:cNvSpPr/>
          <p:nvPr/>
        </p:nvSpPr>
        <p:spPr>
          <a:xfrm>
            <a:off x="7524777" y="-48672"/>
            <a:ext cx="432249" cy="597584"/>
          </a:xfrm>
          <a:prstGeom prst="rect">
            <a:avLst/>
          </a:prstGeom>
        </p:spPr>
        <p:txBody>
          <a:bodyPr>
            <a:prstTxWarp prst="textPlain"/>
          </a:bodyPr>
          <a:lstStyle/>
          <a:p>
            <a:pPr lvl="0" algn="ctr"/>
            <a:r>
              <a:rPr b="0" i="0">
                <a:ln>
                  <a:noFill/>
                </a:ln>
                <a:solidFill>
                  <a:srgbClr val="00FFFF">
                    <a:alpha val="13333"/>
                  </a:srgbClr>
                </a:solidFill>
                <a:latin typeface="Abril Fatface"/>
              </a:rPr>
              <a:t>£</a:t>
            </a:r>
          </a:p>
        </p:txBody>
      </p:sp>
      <p:sp>
        <p:nvSpPr>
          <p:cNvPr id="205" name="Shape 205"/>
          <p:cNvSpPr/>
          <p:nvPr/>
        </p:nvSpPr>
        <p:spPr>
          <a:xfrm>
            <a:off x="7153450" y="1200149"/>
            <a:ext cx="336025" cy="620550"/>
          </a:xfrm>
          <a:prstGeom prst="rect">
            <a:avLst/>
          </a:prstGeom>
        </p:spPr>
        <p:txBody>
          <a:bodyPr>
            <a:prstTxWarp prst="textPlain"/>
          </a:bodyPr>
          <a:lstStyle/>
          <a:p>
            <a:pPr lvl="0" algn="ctr"/>
            <a:r>
              <a:rPr b="0" i="0">
                <a:ln>
                  <a:noFill/>
                </a:ln>
                <a:solidFill>
                  <a:srgbClr val="00BFC9">
                    <a:alpha val="44705"/>
                  </a:srgbClr>
                </a:solidFill>
                <a:latin typeface="Abril Fatface"/>
              </a:rPr>
              <a:t>1</a:t>
            </a:r>
          </a:p>
        </p:txBody>
      </p:sp>
      <p:sp>
        <p:nvSpPr>
          <p:cNvPr id="206" name="Shape 206"/>
          <p:cNvSpPr/>
          <p:nvPr/>
        </p:nvSpPr>
        <p:spPr>
          <a:xfrm>
            <a:off x="7524775" y="1712999"/>
            <a:ext cx="1106398" cy="1498050"/>
          </a:xfrm>
          <a:prstGeom prst="rect">
            <a:avLst/>
          </a:prstGeom>
        </p:spPr>
        <p:txBody>
          <a:bodyPr>
            <a:prstTxWarp prst="textPlain"/>
          </a:bodyPr>
          <a:lstStyle/>
          <a:p>
            <a:pPr lvl="0" algn="ctr"/>
            <a:r>
              <a:rPr b="1" i="0">
                <a:ln>
                  <a:noFill/>
                </a:ln>
                <a:solidFill>
                  <a:srgbClr val="00FFFF">
                    <a:alpha val="13333"/>
                  </a:srgbClr>
                </a:solidFill>
                <a:latin typeface="Montserrat"/>
              </a:rPr>
              <a:t>8</a:t>
            </a:r>
          </a:p>
        </p:txBody>
      </p:sp>
      <p:sp>
        <p:nvSpPr>
          <p:cNvPr id="207" name="Shape 207"/>
          <p:cNvSpPr/>
          <p:nvPr/>
        </p:nvSpPr>
        <p:spPr>
          <a:xfrm rot="-5400000">
            <a:off x="7167501" y="893428"/>
            <a:ext cx="564599" cy="444900"/>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8" name="Shape 208"/>
          <p:cNvSpPr/>
          <p:nvPr/>
        </p:nvSpPr>
        <p:spPr>
          <a:xfrm rot="5400000">
            <a:off x="8455975" y="4580950"/>
            <a:ext cx="485399" cy="334799"/>
          </a:xfrm>
          <a:prstGeom prst="rightArrow">
            <a:avLst>
              <a:gd fmla="val 50000" name="adj1"/>
              <a:gd fmla="val 50000" name="adj2"/>
            </a:avLst>
          </a:prstGeom>
          <a:noFill/>
          <a:ln cap="flat" cmpd="sng" w="9525">
            <a:solidFill>
              <a:srgbClr val="007074"/>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9" name="Shape 209"/>
          <p:cNvSpPr/>
          <p:nvPr/>
        </p:nvSpPr>
        <p:spPr>
          <a:xfrm>
            <a:off x="7301600" y="2427891"/>
            <a:ext cx="296396" cy="419653"/>
          </a:xfrm>
          <a:prstGeom prst="rect">
            <a:avLst/>
          </a:prstGeom>
        </p:spPr>
        <p:txBody>
          <a:bodyPr>
            <a:prstTxWarp prst="textPlain"/>
          </a:bodyPr>
          <a:lstStyle/>
          <a:p>
            <a:pPr lvl="0" algn="ctr"/>
            <a:r>
              <a:rPr b="1" i="0">
                <a:ln>
                  <a:noFill/>
                </a:ln>
                <a:solidFill>
                  <a:srgbClr val="6AA84F"/>
                </a:solidFill>
                <a:latin typeface="Montserrat"/>
              </a:rPr>
              <a:t>2</a:t>
            </a:r>
          </a:p>
        </p:txBody>
      </p:sp>
      <p:sp>
        <p:nvSpPr>
          <p:cNvPr id="210" name="Shape 210"/>
          <p:cNvSpPr/>
          <p:nvPr/>
        </p:nvSpPr>
        <p:spPr>
          <a:xfrm>
            <a:off x="8668228" y="988754"/>
            <a:ext cx="354501" cy="423173"/>
          </a:xfrm>
          <a:prstGeom prst="rect">
            <a:avLst/>
          </a:prstGeom>
        </p:spPr>
        <p:txBody>
          <a:bodyPr>
            <a:prstTxWarp prst="textPlain"/>
          </a:bodyPr>
          <a:lstStyle/>
          <a:p>
            <a:pPr lvl="0" algn="ctr"/>
            <a:r>
              <a:rPr b="0" i="0">
                <a:ln>
                  <a:noFill/>
                </a:ln>
                <a:solidFill>
                  <a:srgbClr val="6AA84F"/>
                </a:solidFill>
                <a:latin typeface="Abril Fatface"/>
              </a:rPr>
              <a:t>0</a:t>
            </a:r>
          </a:p>
        </p:txBody>
      </p:sp>
      <p:sp>
        <p:nvSpPr>
          <p:cNvPr id="211" name="Shape 211"/>
          <p:cNvSpPr/>
          <p:nvPr/>
        </p:nvSpPr>
        <p:spPr>
          <a:xfrm>
            <a:off x="8763900" y="3127991"/>
            <a:ext cx="279674" cy="289205"/>
          </a:xfrm>
          <a:prstGeom prst="rect">
            <a:avLst/>
          </a:prstGeom>
        </p:spPr>
        <p:txBody>
          <a:bodyPr>
            <a:prstTxWarp prst="textPlain"/>
          </a:bodyPr>
          <a:lstStyle/>
          <a:p>
            <a:pPr lvl="0" algn="ctr"/>
            <a:r>
              <a:rPr b="1" i="0">
                <a:ln>
                  <a:noFill/>
                </a:ln>
                <a:solidFill>
                  <a:srgbClr val="6AA84F"/>
                </a:solidFill>
                <a:latin typeface="Montserrat"/>
              </a:rPr>
              <a:t>¥</a:t>
            </a:r>
          </a:p>
        </p:txBody>
      </p:sp>
      <p:sp>
        <p:nvSpPr>
          <p:cNvPr id="212" name="Shape 212"/>
          <p:cNvSpPr/>
          <p:nvPr/>
        </p:nvSpPr>
        <p:spPr>
          <a:xfrm>
            <a:off x="7233389" y="1950960"/>
            <a:ext cx="236739" cy="289199"/>
          </a:xfrm>
          <a:prstGeom prst="rect">
            <a:avLst/>
          </a:prstGeom>
        </p:spPr>
        <p:txBody>
          <a:bodyPr>
            <a:prstTxWarp prst="textPlain"/>
          </a:bodyPr>
          <a:lstStyle/>
          <a:p>
            <a:pPr lvl="0" algn="ctr"/>
            <a:r>
              <a:rPr b="0" i="0">
                <a:ln>
                  <a:noFill/>
                </a:ln>
                <a:solidFill>
                  <a:srgbClr val="00FFFF">
                    <a:alpha val="13333"/>
                  </a:srgbClr>
                </a:solidFill>
                <a:latin typeface="Abril Fatface"/>
              </a:rPr>
              <a:t>4</a:t>
            </a:r>
          </a:p>
        </p:txBody>
      </p:sp>
      <p:sp>
        <p:nvSpPr>
          <p:cNvPr id="213" name="Shape 213"/>
          <p:cNvSpPr/>
          <p:nvPr/>
        </p:nvSpPr>
        <p:spPr>
          <a:xfrm>
            <a:off x="6811904" y="-87454"/>
            <a:ext cx="652468" cy="905449"/>
          </a:xfrm>
          <a:prstGeom prst="rect">
            <a:avLst/>
          </a:prstGeom>
        </p:spPr>
        <p:txBody>
          <a:bodyPr>
            <a:prstTxWarp prst="textPlain"/>
          </a:bodyPr>
          <a:lstStyle/>
          <a:p>
            <a:pPr lvl="0" algn="ctr"/>
            <a:r>
              <a:rPr b="1" i="0">
                <a:ln>
                  <a:noFill/>
                </a:ln>
                <a:solidFill>
                  <a:srgbClr val="00FFFF">
                    <a:alpha val="13333"/>
                  </a:srgbClr>
                </a:solidFill>
                <a:latin typeface="Montserrat"/>
              </a:rPr>
              <a:t>6</a:t>
            </a:r>
          </a:p>
        </p:txBody>
      </p:sp>
      <p:sp>
        <p:nvSpPr>
          <p:cNvPr id="214" name="Shape 214"/>
          <p:cNvSpPr/>
          <p:nvPr/>
        </p:nvSpPr>
        <p:spPr>
          <a:xfrm>
            <a:off x="7662625" y="662322"/>
            <a:ext cx="87721" cy="216664"/>
          </a:xfrm>
          <a:prstGeom prst="rect">
            <a:avLst/>
          </a:prstGeom>
        </p:spPr>
        <p:txBody>
          <a:bodyPr>
            <a:prstTxWarp prst="textPlain"/>
          </a:bodyPr>
          <a:lstStyle/>
          <a:p>
            <a:pPr lvl="0" algn="ctr"/>
            <a:r>
              <a:rPr b="1" i="0">
                <a:ln>
                  <a:noFill/>
                </a:ln>
                <a:solidFill>
                  <a:srgbClr val="6AA84F"/>
                </a:solidFill>
                <a:latin typeface="Montserrat"/>
              </a:rPr>
              <a:t>1</a:t>
            </a:r>
          </a:p>
        </p:txBody>
      </p:sp>
      <p:sp>
        <p:nvSpPr>
          <p:cNvPr id="215" name="Shape 215"/>
          <p:cNvSpPr/>
          <p:nvPr/>
        </p:nvSpPr>
        <p:spPr>
          <a:xfrm>
            <a:off x="6992802" y="3859301"/>
            <a:ext cx="164398" cy="225324"/>
          </a:xfrm>
          <a:prstGeom prst="rect">
            <a:avLst/>
          </a:prstGeom>
        </p:spPr>
        <p:txBody>
          <a:bodyPr>
            <a:prstTxWarp prst="textPlain"/>
          </a:bodyPr>
          <a:lstStyle/>
          <a:p>
            <a:pPr lvl="0" algn="ctr"/>
            <a:r>
              <a:rPr b="1" i="0">
                <a:ln>
                  <a:noFill/>
                </a:ln>
                <a:solidFill>
                  <a:srgbClr val="6AA84F"/>
                </a:solidFill>
                <a:latin typeface="Montserrat"/>
              </a:rPr>
              <a:t>4</a:t>
            </a:r>
          </a:p>
        </p:txBody>
      </p:sp>
      <p:sp>
        <p:nvSpPr>
          <p:cNvPr id="216" name="Shape 216"/>
          <p:cNvSpPr/>
          <p:nvPr/>
        </p:nvSpPr>
        <p:spPr>
          <a:xfrm>
            <a:off x="6897399" y="729425"/>
            <a:ext cx="236724" cy="344535"/>
          </a:xfrm>
          <a:prstGeom prst="rect">
            <a:avLst/>
          </a:prstGeom>
        </p:spPr>
        <p:txBody>
          <a:bodyPr>
            <a:prstTxWarp prst="textPlain"/>
          </a:bodyPr>
          <a:lstStyle/>
          <a:p>
            <a:pPr lvl="0" algn="ctr"/>
            <a:r>
              <a:rPr b="0" i="0">
                <a:ln>
                  <a:noFill/>
                </a:ln>
                <a:solidFill>
                  <a:srgbClr val="6AA84F"/>
                </a:solidFill>
                <a:latin typeface="Abril Fatface"/>
              </a:rPr>
              <a:t>5</a:t>
            </a:r>
          </a:p>
        </p:txBody>
      </p:sp>
      <p:sp>
        <p:nvSpPr>
          <p:cNvPr id="217" name="Shape 217"/>
          <p:cNvSpPr/>
          <p:nvPr/>
        </p:nvSpPr>
        <p:spPr>
          <a:xfrm>
            <a:off x="8925942" y="4066262"/>
            <a:ext cx="236724" cy="304232"/>
          </a:xfrm>
          <a:prstGeom prst="rect">
            <a:avLst/>
          </a:prstGeom>
        </p:spPr>
        <p:txBody>
          <a:bodyPr>
            <a:prstTxWarp prst="textPlain"/>
          </a:bodyPr>
          <a:lstStyle/>
          <a:p>
            <a:pPr lvl="0" algn="ctr"/>
            <a:r>
              <a:rPr b="0" i="0">
                <a:ln>
                  <a:noFill/>
                </a:ln>
                <a:solidFill>
                  <a:srgbClr val="6AA84F"/>
                </a:solidFill>
                <a:latin typeface="Abril Fatface"/>
              </a:rPr>
              <a:t>8</a:t>
            </a:r>
          </a:p>
        </p:txBody>
      </p:sp>
      <p:sp>
        <p:nvSpPr>
          <p:cNvPr id="218" name="Shape 218"/>
          <p:cNvSpPr txBox="1"/>
          <p:nvPr>
            <p:ph type="title"/>
          </p:nvPr>
        </p:nvSpPr>
        <p:spPr>
          <a:xfrm>
            <a:off x="735875" y="780900"/>
            <a:ext cx="5917199" cy="6975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6AA84F"/>
              </a:buClr>
              <a:buFont typeface="Montserrat"/>
              <a:buNone/>
              <a:defRPr b="1" i="0" sz="2400" u="none" cap="none" strike="noStrike">
                <a:solidFill>
                  <a:srgbClr val="6AA84F"/>
                </a:solidFill>
                <a:latin typeface="Montserrat"/>
                <a:ea typeface="Montserrat"/>
                <a:cs typeface="Montserrat"/>
                <a:sym typeface="Montserrat"/>
              </a:defRPr>
            </a:lvl1pPr>
            <a:lvl2pPr indent="0" lvl="1" rtl="0">
              <a:spcBef>
                <a:spcPts val="0"/>
              </a:spcBef>
              <a:buClr>
                <a:srgbClr val="6AA84F"/>
              </a:buClr>
              <a:buFont typeface="Montserrat"/>
              <a:buNone/>
              <a:defRPr b="1" sz="2400">
                <a:solidFill>
                  <a:srgbClr val="6AA84F"/>
                </a:solidFill>
                <a:latin typeface="Montserrat"/>
                <a:ea typeface="Montserrat"/>
                <a:cs typeface="Montserrat"/>
                <a:sym typeface="Montserrat"/>
              </a:defRPr>
            </a:lvl2pPr>
            <a:lvl3pPr indent="0" lvl="2" rtl="0">
              <a:spcBef>
                <a:spcPts val="0"/>
              </a:spcBef>
              <a:buClr>
                <a:srgbClr val="6AA84F"/>
              </a:buClr>
              <a:buFont typeface="Montserrat"/>
              <a:buNone/>
              <a:defRPr b="1" sz="2400">
                <a:solidFill>
                  <a:srgbClr val="6AA84F"/>
                </a:solidFill>
                <a:latin typeface="Montserrat"/>
                <a:ea typeface="Montserrat"/>
                <a:cs typeface="Montserrat"/>
                <a:sym typeface="Montserrat"/>
              </a:defRPr>
            </a:lvl3pPr>
            <a:lvl4pPr indent="0" lvl="3" rtl="0">
              <a:spcBef>
                <a:spcPts val="0"/>
              </a:spcBef>
              <a:buClr>
                <a:srgbClr val="6AA84F"/>
              </a:buClr>
              <a:buFont typeface="Montserrat"/>
              <a:buNone/>
              <a:defRPr b="1" sz="2400">
                <a:solidFill>
                  <a:srgbClr val="6AA84F"/>
                </a:solidFill>
                <a:latin typeface="Montserrat"/>
                <a:ea typeface="Montserrat"/>
                <a:cs typeface="Montserrat"/>
                <a:sym typeface="Montserrat"/>
              </a:defRPr>
            </a:lvl4pPr>
            <a:lvl5pPr indent="0" lvl="4" rtl="0">
              <a:spcBef>
                <a:spcPts val="0"/>
              </a:spcBef>
              <a:buClr>
                <a:srgbClr val="6AA84F"/>
              </a:buClr>
              <a:buFont typeface="Montserrat"/>
              <a:buNone/>
              <a:defRPr b="1" sz="2400">
                <a:solidFill>
                  <a:srgbClr val="6AA84F"/>
                </a:solidFill>
                <a:latin typeface="Montserrat"/>
                <a:ea typeface="Montserrat"/>
                <a:cs typeface="Montserrat"/>
                <a:sym typeface="Montserrat"/>
              </a:defRPr>
            </a:lvl5pPr>
            <a:lvl6pPr indent="0" lvl="5" rtl="0">
              <a:spcBef>
                <a:spcPts val="0"/>
              </a:spcBef>
              <a:buClr>
                <a:srgbClr val="6AA84F"/>
              </a:buClr>
              <a:buFont typeface="Montserrat"/>
              <a:buNone/>
              <a:defRPr b="1" sz="2400">
                <a:solidFill>
                  <a:srgbClr val="6AA84F"/>
                </a:solidFill>
                <a:latin typeface="Montserrat"/>
                <a:ea typeface="Montserrat"/>
                <a:cs typeface="Montserrat"/>
                <a:sym typeface="Montserrat"/>
              </a:defRPr>
            </a:lvl6pPr>
            <a:lvl7pPr indent="0" lvl="6" rtl="0">
              <a:spcBef>
                <a:spcPts val="0"/>
              </a:spcBef>
              <a:buClr>
                <a:srgbClr val="6AA84F"/>
              </a:buClr>
              <a:buFont typeface="Montserrat"/>
              <a:buNone/>
              <a:defRPr b="1" sz="2400">
                <a:solidFill>
                  <a:srgbClr val="6AA84F"/>
                </a:solidFill>
                <a:latin typeface="Montserrat"/>
                <a:ea typeface="Montserrat"/>
                <a:cs typeface="Montserrat"/>
                <a:sym typeface="Montserrat"/>
              </a:defRPr>
            </a:lvl7pPr>
            <a:lvl8pPr indent="0" lvl="7" rtl="0">
              <a:spcBef>
                <a:spcPts val="0"/>
              </a:spcBef>
              <a:buClr>
                <a:srgbClr val="6AA84F"/>
              </a:buClr>
              <a:buFont typeface="Montserrat"/>
              <a:buNone/>
              <a:defRPr b="1" sz="2400">
                <a:solidFill>
                  <a:srgbClr val="6AA84F"/>
                </a:solidFill>
                <a:latin typeface="Montserrat"/>
                <a:ea typeface="Montserrat"/>
                <a:cs typeface="Montserrat"/>
                <a:sym typeface="Montserrat"/>
              </a:defRPr>
            </a:lvl8pPr>
            <a:lvl9pPr indent="0" lvl="8" rtl="0">
              <a:spcBef>
                <a:spcPts val="0"/>
              </a:spcBef>
              <a:buClr>
                <a:srgbClr val="6AA84F"/>
              </a:buClr>
              <a:buFont typeface="Montserrat"/>
              <a:buNone/>
              <a:defRPr b="1" sz="2400">
                <a:solidFill>
                  <a:srgbClr val="6AA84F"/>
                </a:solidFill>
                <a:latin typeface="Montserrat"/>
                <a:ea typeface="Montserrat"/>
                <a:cs typeface="Montserrat"/>
                <a:sym typeface="Montserrat"/>
              </a:defRPr>
            </a:lvl9pPr>
          </a:lstStyle>
          <a:p/>
        </p:txBody>
      </p:sp>
      <p:sp>
        <p:nvSpPr>
          <p:cNvPr id="219" name="Shape 219"/>
          <p:cNvSpPr txBox="1"/>
          <p:nvPr>
            <p:ph idx="1" type="body"/>
          </p:nvPr>
        </p:nvSpPr>
        <p:spPr>
          <a:xfrm>
            <a:off x="735875" y="1478400"/>
            <a:ext cx="1771498" cy="3447299"/>
          </a:xfrm>
          <a:prstGeom prst="rect">
            <a:avLst/>
          </a:prstGeom>
          <a:noFill/>
          <a:ln>
            <a:noFill/>
          </a:ln>
        </p:spPr>
        <p:txBody>
          <a:bodyPr anchorCtr="0" anchor="t" bIns="91425" lIns="91425" rIns="91425" tIns="91425"/>
          <a:lstStyle>
            <a:lvl1pPr indent="88900" lvl="0" marL="0" marR="0" rtl="0" algn="l">
              <a:lnSpc>
                <a:spcPct val="100000"/>
              </a:lnSpc>
              <a:spcBef>
                <a:spcPts val="0"/>
              </a:spcBef>
              <a:spcAft>
                <a:spcPts val="0"/>
              </a:spcAft>
              <a:buClr>
                <a:srgbClr val="EFEFEF"/>
              </a:buClr>
              <a:buSzPct val="100000"/>
              <a:buFont typeface="PT Serif"/>
              <a:buChar char="⊸"/>
              <a:defRPr b="0" i="0" sz="1400" u="none" cap="none" strike="noStrike">
                <a:solidFill>
                  <a:srgbClr val="EFEFEF"/>
                </a:solidFill>
                <a:latin typeface="PT Serif"/>
                <a:ea typeface="PT Serif"/>
                <a:cs typeface="PT Serif"/>
                <a:sym typeface="PT Serif"/>
              </a:defRPr>
            </a:lvl1pPr>
            <a:lvl2pPr indent="88900" lvl="1" marL="457200" marR="0" rtl="0" algn="l">
              <a:lnSpc>
                <a:spcPct val="100000"/>
              </a:lnSpc>
              <a:spcBef>
                <a:spcPts val="0"/>
              </a:spcBef>
              <a:spcAft>
                <a:spcPts val="0"/>
              </a:spcAft>
              <a:buClr>
                <a:srgbClr val="EFEFEF"/>
              </a:buClr>
              <a:buSzPct val="100000"/>
              <a:buFont typeface="PT Serif"/>
              <a:buChar char="▫"/>
              <a:defRPr b="0" i="0" sz="1400" u="none" cap="none" strike="noStrike">
                <a:solidFill>
                  <a:srgbClr val="EFEFEF"/>
                </a:solidFill>
                <a:latin typeface="PT Serif"/>
                <a:ea typeface="PT Serif"/>
                <a:cs typeface="PT Serif"/>
                <a:sym typeface="PT Serif"/>
              </a:defRPr>
            </a:lvl2pPr>
            <a:lvl3pPr indent="88900" lvl="2" marL="914400" marR="0" rtl="0" algn="l">
              <a:lnSpc>
                <a:spcPct val="100000"/>
              </a:lnSpc>
              <a:spcBef>
                <a:spcPts val="0"/>
              </a:spcBef>
              <a:spcAft>
                <a:spcPts val="0"/>
              </a:spcAft>
              <a:buClr>
                <a:srgbClr val="EFEFEF"/>
              </a:buClr>
              <a:buSzPct val="100000"/>
              <a:buFont typeface="PT Serif"/>
              <a:buChar char="⋅"/>
              <a:defRPr b="0" i="0" sz="1400" u="none" cap="none" strike="noStrike">
                <a:solidFill>
                  <a:srgbClr val="EFEFEF"/>
                </a:solidFill>
                <a:latin typeface="PT Serif"/>
                <a:ea typeface="PT Serif"/>
                <a:cs typeface="PT Serif"/>
                <a:sym typeface="PT Serif"/>
              </a:defRPr>
            </a:lvl3pPr>
            <a:lvl4pPr indent="0" lvl="3" marL="13716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4pPr>
            <a:lvl5pPr indent="0" lvl="4" marL="18288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5pPr>
            <a:lvl6pPr indent="0" lvl="5" marL="22860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6pPr>
            <a:lvl7pPr indent="0" lvl="6" marL="27432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7pPr>
            <a:lvl8pPr indent="0" lvl="7" marL="32004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8pPr>
            <a:lvl9pPr indent="0" lvl="8" marL="36576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9pPr>
          </a:lstStyle>
          <a:p/>
        </p:txBody>
      </p:sp>
      <p:sp>
        <p:nvSpPr>
          <p:cNvPr id="220" name="Shape 220"/>
          <p:cNvSpPr txBox="1"/>
          <p:nvPr>
            <p:ph idx="2" type="body"/>
          </p:nvPr>
        </p:nvSpPr>
        <p:spPr>
          <a:xfrm>
            <a:off x="2597933" y="1478400"/>
            <a:ext cx="1771498" cy="3447299"/>
          </a:xfrm>
          <a:prstGeom prst="rect">
            <a:avLst/>
          </a:prstGeom>
          <a:noFill/>
          <a:ln>
            <a:noFill/>
          </a:ln>
        </p:spPr>
        <p:txBody>
          <a:bodyPr anchorCtr="0" anchor="t" bIns="91425" lIns="91425" rIns="91425" tIns="91425"/>
          <a:lstStyle>
            <a:lvl1pPr indent="88900" lvl="0" marL="0" marR="0" rtl="0" algn="l">
              <a:lnSpc>
                <a:spcPct val="100000"/>
              </a:lnSpc>
              <a:spcBef>
                <a:spcPts val="0"/>
              </a:spcBef>
              <a:spcAft>
                <a:spcPts val="0"/>
              </a:spcAft>
              <a:buClr>
                <a:srgbClr val="EFEFEF"/>
              </a:buClr>
              <a:buSzPct val="100000"/>
              <a:buFont typeface="PT Serif"/>
              <a:buChar char="⊸"/>
              <a:defRPr b="0" i="0" sz="1400" u="none" cap="none" strike="noStrike">
                <a:solidFill>
                  <a:srgbClr val="EFEFEF"/>
                </a:solidFill>
                <a:latin typeface="PT Serif"/>
                <a:ea typeface="PT Serif"/>
                <a:cs typeface="PT Serif"/>
                <a:sym typeface="PT Serif"/>
              </a:defRPr>
            </a:lvl1pPr>
            <a:lvl2pPr indent="88900" lvl="1" marL="457200" marR="0" rtl="0" algn="l">
              <a:lnSpc>
                <a:spcPct val="100000"/>
              </a:lnSpc>
              <a:spcBef>
                <a:spcPts val="0"/>
              </a:spcBef>
              <a:spcAft>
                <a:spcPts val="0"/>
              </a:spcAft>
              <a:buClr>
                <a:srgbClr val="EFEFEF"/>
              </a:buClr>
              <a:buSzPct val="100000"/>
              <a:buFont typeface="PT Serif"/>
              <a:buChar char="▫"/>
              <a:defRPr b="0" i="0" sz="1400" u="none" cap="none" strike="noStrike">
                <a:solidFill>
                  <a:srgbClr val="EFEFEF"/>
                </a:solidFill>
                <a:latin typeface="PT Serif"/>
                <a:ea typeface="PT Serif"/>
                <a:cs typeface="PT Serif"/>
                <a:sym typeface="PT Serif"/>
              </a:defRPr>
            </a:lvl2pPr>
            <a:lvl3pPr indent="88900" lvl="2" marL="914400" marR="0" rtl="0" algn="l">
              <a:lnSpc>
                <a:spcPct val="100000"/>
              </a:lnSpc>
              <a:spcBef>
                <a:spcPts val="0"/>
              </a:spcBef>
              <a:spcAft>
                <a:spcPts val="0"/>
              </a:spcAft>
              <a:buClr>
                <a:srgbClr val="EFEFEF"/>
              </a:buClr>
              <a:buSzPct val="100000"/>
              <a:buFont typeface="PT Serif"/>
              <a:buChar char="⋅"/>
              <a:defRPr b="0" i="0" sz="1400" u="none" cap="none" strike="noStrike">
                <a:solidFill>
                  <a:srgbClr val="EFEFEF"/>
                </a:solidFill>
                <a:latin typeface="PT Serif"/>
                <a:ea typeface="PT Serif"/>
                <a:cs typeface="PT Serif"/>
                <a:sym typeface="PT Serif"/>
              </a:defRPr>
            </a:lvl3pPr>
            <a:lvl4pPr indent="0" lvl="3" marL="13716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4pPr>
            <a:lvl5pPr indent="0" lvl="4" marL="18288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5pPr>
            <a:lvl6pPr indent="0" lvl="5" marL="22860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6pPr>
            <a:lvl7pPr indent="0" lvl="6" marL="27432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7pPr>
            <a:lvl8pPr indent="0" lvl="7" marL="32004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8pPr>
            <a:lvl9pPr indent="0" lvl="8" marL="36576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9pPr>
          </a:lstStyle>
          <a:p/>
        </p:txBody>
      </p:sp>
      <p:sp>
        <p:nvSpPr>
          <p:cNvPr id="221" name="Shape 221"/>
          <p:cNvSpPr txBox="1"/>
          <p:nvPr>
            <p:ph idx="3" type="body"/>
          </p:nvPr>
        </p:nvSpPr>
        <p:spPr>
          <a:xfrm>
            <a:off x="4459994" y="1478400"/>
            <a:ext cx="1771498" cy="3447299"/>
          </a:xfrm>
          <a:prstGeom prst="rect">
            <a:avLst/>
          </a:prstGeom>
          <a:noFill/>
          <a:ln>
            <a:noFill/>
          </a:ln>
        </p:spPr>
        <p:txBody>
          <a:bodyPr anchorCtr="0" anchor="t" bIns="91425" lIns="91425" rIns="91425" tIns="91425"/>
          <a:lstStyle>
            <a:lvl1pPr indent="88900" lvl="0" marL="0" marR="0" rtl="0" algn="l">
              <a:lnSpc>
                <a:spcPct val="100000"/>
              </a:lnSpc>
              <a:spcBef>
                <a:spcPts val="0"/>
              </a:spcBef>
              <a:spcAft>
                <a:spcPts val="0"/>
              </a:spcAft>
              <a:buClr>
                <a:srgbClr val="EFEFEF"/>
              </a:buClr>
              <a:buSzPct val="100000"/>
              <a:buFont typeface="PT Serif"/>
              <a:buChar char="⊸"/>
              <a:defRPr b="0" i="0" sz="1400" u="none" cap="none" strike="noStrike">
                <a:solidFill>
                  <a:srgbClr val="EFEFEF"/>
                </a:solidFill>
                <a:latin typeface="PT Serif"/>
                <a:ea typeface="PT Serif"/>
                <a:cs typeface="PT Serif"/>
                <a:sym typeface="PT Serif"/>
              </a:defRPr>
            </a:lvl1pPr>
            <a:lvl2pPr indent="88900" lvl="1" marL="457200" marR="0" rtl="0" algn="l">
              <a:lnSpc>
                <a:spcPct val="100000"/>
              </a:lnSpc>
              <a:spcBef>
                <a:spcPts val="0"/>
              </a:spcBef>
              <a:spcAft>
                <a:spcPts val="0"/>
              </a:spcAft>
              <a:buClr>
                <a:srgbClr val="EFEFEF"/>
              </a:buClr>
              <a:buSzPct val="100000"/>
              <a:buFont typeface="PT Serif"/>
              <a:buChar char="▫"/>
              <a:defRPr b="0" i="0" sz="1400" u="none" cap="none" strike="noStrike">
                <a:solidFill>
                  <a:srgbClr val="EFEFEF"/>
                </a:solidFill>
                <a:latin typeface="PT Serif"/>
                <a:ea typeface="PT Serif"/>
                <a:cs typeface="PT Serif"/>
                <a:sym typeface="PT Serif"/>
              </a:defRPr>
            </a:lvl2pPr>
            <a:lvl3pPr indent="88900" lvl="2" marL="914400" marR="0" rtl="0" algn="l">
              <a:lnSpc>
                <a:spcPct val="100000"/>
              </a:lnSpc>
              <a:spcBef>
                <a:spcPts val="0"/>
              </a:spcBef>
              <a:spcAft>
                <a:spcPts val="0"/>
              </a:spcAft>
              <a:buClr>
                <a:srgbClr val="EFEFEF"/>
              </a:buClr>
              <a:buSzPct val="100000"/>
              <a:buFont typeface="PT Serif"/>
              <a:buChar char="⋅"/>
              <a:defRPr b="0" i="0" sz="1400" u="none" cap="none" strike="noStrike">
                <a:solidFill>
                  <a:srgbClr val="EFEFEF"/>
                </a:solidFill>
                <a:latin typeface="PT Serif"/>
                <a:ea typeface="PT Serif"/>
                <a:cs typeface="PT Serif"/>
                <a:sym typeface="PT Serif"/>
              </a:defRPr>
            </a:lvl3pPr>
            <a:lvl4pPr indent="0" lvl="3" marL="13716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4pPr>
            <a:lvl5pPr indent="0" lvl="4" marL="18288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5pPr>
            <a:lvl6pPr indent="0" lvl="5" marL="22860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6pPr>
            <a:lvl7pPr indent="0" lvl="6" marL="27432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7pPr>
            <a:lvl8pPr indent="0" lvl="7" marL="32004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8pPr>
            <a:lvl9pPr indent="0" lvl="8" marL="3657600" marR="0" rtl="0" algn="l">
              <a:lnSpc>
                <a:spcPct val="100000"/>
              </a:lnSpc>
              <a:spcBef>
                <a:spcPts val="0"/>
              </a:spcBef>
              <a:spcAft>
                <a:spcPts val="0"/>
              </a:spcAft>
              <a:buClr>
                <a:srgbClr val="EFEFEF"/>
              </a:buClr>
              <a:buFont typeface="PT Serif"/>
              <a:buNone/>
              <a:defRPr b="0" i="0" sz="1400" u="none" cap="none" strike="noStrike">
                <a:solidFill>
                  <a:srgbClr val="EFEFEF"/>
                </a:solidFill>
                <a:latin typeface="PT Serif"/>
                <a:ea typeface="PT Serif"/>
                <a:cs typeface="PT Serif"/>
                <a:sym typeface="PT Seri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4046"/>
        </a:solidFill>
      </p:bgPr>
    </p:bg>
    <p:spTree>
      <p:nvGrpSpPr>
        <p:cNvPr id="5" name="Shape 5"/>
        <p:cNvGrpSpPr/>
        <p:nvPr/>
      </p:nvGrpSpPr>
      <p:grpSpPr>
        <a:xfrm>
          <a:off x="0" y="0"/>
          <a:ext cx="0" cy="0"/>
          <a:chOff x="0" y="0"/>
          <a:chExt cx="0" cy="0"/>
        </a:xfrm>
      </p:grpSpPr>
      <p:grpSp>
        <p:nvGrpSpPr>
          <p:cNvPr id="6" name="Shape 6"/>
          <p:cNvGrpSpPr/>
          <p:nvPr/>
        </p:nvGrpSpPr>
        <p:grpSpPr>
          <a:xfrm>
            <a:off x="825796" y="-750"/>
            <a:ext cx="7486405" cy="5145000"/>
            <a:chOff x="825796" y="-750"/>
            <a:chExt cx="7486405" cy="5145000"/>
          </a:xfrm>
        </p:grpSpPr>
        <p:cxnSp>
          <p:nvCxnSpPr>
            <p:cNvPr id="7" name="Shape 7"/>
            <p:cNvCxnSpPr/>
            <p:nvPr/>
          </p:nvCxnSpPr>
          <p:spPr>
            <a:xfrm>
              <a:off x="825796"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8" name="Shape 8"/>
            <p:cNvCxnSpPr/>
            <p:nvPr/>
          </p:nvCxnSpPr>
          <p:spPr>
            <a:xfrm>
              <a:off x="1657619"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9" name="Shape 9"/>
            <p:cNvCxnSpPr/>
            <p:nvPr/>
          </p:nvCxnSpPr>
          <p:spPr>
            <a:xfrm>
              <a:off x="2489442"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0" name="Shape 10"/>
            <p:cNvCxnSpPr/>
            <p:nvPr/>
          </p:nvCxnSpPr>
          <p:spPr>
            <a:xfrm>
              <a:off x="8312202"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1" name="Shape 11"/>
            <p:cNvCxnSpPr/>
            <p:nvPr/>
          </p:nvCxnSpPr>
          <p:spPr>
            <a:xfrm>
              <a:off x="7480378"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2" name="Shape 12"/>
            <p:cNvCxnSpPr/>
            <p:nvPr/>
          </p:nvCxnSpPr>
          <p:spPr>
            <a:xfrm>
              <a:off x="6648557"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3" name="Shape 13"/>
            <p:cNvCxnSpPr/>
            <p:nvPr/>
          </p:nvCxnSpPr>
          <p:spPr>
            <a:xfrm>
              <a:off x="5816732"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4" name="Shape 14"/>
            <p:cNvCxnSpPr/>
            <p:nvPr/>
          </p:nvCxnSpPr>
          <p:spPr>
            <a:xfrm>
              <a:off x="4984910"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5" name="Shape 15"/>
            <p:cNvCxnSpPr/>
            <p:nvPr/>
          </p:nvCxnSpPr>
          <p:spPr>
            <a:xfrm>
              <a:off x="4153087" y="-750"/>
              <a:ext cx="0" cy="5145000"/>
            </a:xfrm>
            <a:prstGeom prst="straightConnector1">
              <a:avLst/>
            </a:prstGeom>
            <a:noFill/>
            <a:ln cap="flat" cmpd="sng" w="9525">
              <a:solidFill>
                <a:srgbClr val="005C65"/>
              </a:solidFill>
              <a:prstDash val="dot"/>
              <a:round/>
              <a:headEnd len="med" w="med" type="none"/>
              <a:tailEnd len="med" w="med" type="none"/>
            </a:ln>
          </p:spPr>
        </p:cxnSp>
        <p:cxnSp>
          <p:nvCxnSpPr>
            <p:cNvPr id="16" name="Shape 16"/>
            <p:cNvCxnSpPr/>
            <p:nvPr/>
          </p:nvCxnSpPr>
          <p:spPr>
            <a:xfrm>
              <a:off x="3321266" y="-750"/>
              <a:ext cx="0" cy="5145000"/>
            </a:xfrm>
            <a:prstGeom prst="straightConnector1">
              <a:avLst/>
            </a:prstGeom>
            <a:noFill/>
            <a:ln cap="flat" cmpd="sng" w="9525">
              <a:solidFill>
                <a:srgbClr val="005C65"/>
              </a:solidFill>
              <a:prstDash val="dot"/>
              <a:round/>
              <a:headEnd len="med" w="med" type="none"/>
              <a:tailEnd len="med" w="med" type="none"/>
            </a:ln>
          </p:spPr>
        </p:cxnSp>
      </p:grpSp>
      <p:sp>
        <p:nvSpPr>
          <p:cNvPr id="17" name="Shape 17"/>
          <p:cNvSpPr txBox="1"/>
          <p:nvPr>
            <p:ph type="title"/>
          </p:nvPr>
        </p:nvSpPr>
        <p:spPr>
          <a:xfrm>
            <a:off x="735875" y="780900"/>
            <a:ext cx="5917199" cy="6975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6AA84F"/>
              </a:buClr>
              <a:buFont typeface="Montserrat"/>
              <a:buNone/>
              <a:defRPr b="1" i="0" sz="2400" u="none" cap="none" strike="noStrike">
                <a:solidFill>
                  <a:srgbClr val="6AA84F"/>
                </a:solidFill>
                <a:latin typeface="Montserrat"/>
                <a:ea typeface="Montserrat"/>
                <a:cs typeface="Montserrat"/>
                <a:sym typeface="Montserrat"/>
              </a:defRPr>
            </a:lvl1pPr>
            <a:lvl2pPr indent="0" lvl="1">
              <a:spcBef>
                <a:spcPts val="0"/>
              </a:spcBef>
              <a:buClr>
                <a:srgbClr val="6AA84F"/>
              </a:buClr>
              <a:buFont typeface="Montserrat"/>
              <a:buNone/>
              <a:defRPr b="1" sz="2400">
                <a:solidFill>
                  <a:srgbClr val="6AA84F"/>
                </a:solidFill>
                <a:latin typeface="Montserrat"/>
                <a:ea typeface="Montserrat"/>
                <a:cs typeface="Montserrat"/>
                <a:sym typeface="Montserrat"/>
              </a:defRPr>
            </a:lvl2pPr>
            <a:lvl3pPr indent="0" lvl="2">
              <a:spcBef>
                <a:spcPts val="0"/>
              </a:spcBef>
              <a:buClr>
                <a:srgbClr val="6AA84F"/>
              </a:buClr>
              <a:buFont typeface="Montserrat"/>
              <a:buNone/>
              <a:defRPr b="1" sz="2400">
                <a:solidFill>
                  <a:srgbClr val="6AA84F"/>
                </a:solidFill>
                <a:latin typeface="Montserrat"/>
                <a:ea typeface="Montserrat"/>
                <a:cs typeface="Montserrat"/>
                <a:sym typeface="Montserrat"/>
              </a:defRPr>
            </a:lvl3pPr>
            <a:lvl4pPr indent="0" lvl="3">
              <a:spcBef>
                <a:spcPts val="0"/>
              </a:spcBef>
              <a:buClr>
                <a:srgbClr val="6AA84F"/>
              </a:buClr>
              <a:buFont typeface="Montserrat"/>
              <a:buNone/>
              <a:defRPr b="1" sz="2400">
                <a:solidFill>
                  <a:srgbClr val="6AA84F"/>
                </a:solidFill>
                <a:latin typeface="Montserrat"/>
                <a:ea typeface="Montserrat"/>
                <a:cs typeface="Montserrat"/>
                <a:sym typeface="Montserrat"/>
              </a:defRPr>
            </a:lvl4pPr>
            <a:lvl5pPr indent="0" lvl="4">
              <a:spcBef>
                <a:spcPts val="0"/>
              </a:spcBef>
              <a:buClr>
                <a:srgbClr val="6AA84F"/>
              </a:buClr>
              <a:buFont typeface="Montserrat"/>
              <a:buNone/>
              <a:defRPr b="1" sz="2400">
                <a:solidFill>
                  <a:srgbClr val="6AA84F"/>
                </a:solidFill>
                <a:latin typeface="Montserrat"/>
                <a:ea typeface="Montserrat"/>
                <a:cs typeface="Montserrat"/>
                <a:sym typeface="Montserrat"/>
              </a:defRPr>
            </a:lvl5pPr>
            <a:lvl6pPr indent="0" lvl="5">
              <a:spcBef>
                <a:spcPts val="0"/>
              </a:spcBef>
              <a:buClr>
                <a:srgbClr val="6AA84F"/>
              </a:buClr>
              <a:buFont typeface="Montserrat"/>
              <a:buNone/>
              <a:defRPr b="1" sz="2400">
                <a:solidFill>
                  <a:srgbClr val="6AA84F"/>
                </a:solidFill>
                <a:latin typeface="Montserrat"/>
                <a:ea typeface="Montserrat"/>
                <a:cs typeface="Montserrat"/>
                <a:sym typeface="Montserrat"/>
              </a:defRPr>
            </a:lvl6pPr>
            <a:lvl7pPr indent="0" lvl="6">
              <a:spcBef>
                <a:spcPts val="0"/>
              </a:spcBef>
              <a:buClr>
                <a:srgbClr val="6AA84F"/>
              </a:buClr>
              <a:buFont typeface="Montserrat"/>
              <a:buNone/>
              <a:defRPr b="1" sz="2400">
                <a:solidFill>
                  <a:srgbClr val="6AA84F"/>
                </a:solidFill>
                <a:latin typeface="Montserrat"/>
                <a:ea typeface="Montserrat"/>
                <a:cs typeface="Montserrat"/>
                <a:sym typeface="Montserrat"/>
              </a:defRPr>
            </a:lvl7pPr>
            <a:lvl8pPr indent="0" lvl="7">
              <a:spcBef>
                <a:spcPts val="0"/>
              </a:spcBef>
              <a:buClr>
                <a:srgbClr val="6AA84F"/>
              </a:buClr>
              <a:buFont typeface="Montserrat"/>
              <a:buNone/>
              <a:defRPr b="1" sz="2400">
                <a:solidFill>
                  <a:srgbClr val="6AA84F"/>
                </a:solidFill>
                <a:latin typeface="Montserrat"/>
                <a:ea typeface="Montserrat"/>
                <a:cs typeface="Montserrat"/>
                <a:sym typeface="Montserrat"/>
              </a:defRPr>
            </a:lvl8pPr>
            <a:lvl9pPr indent="0" lvl="8">
              <a:spcBef>
                <a:spcPts val="0"/>
              </a:spcBef>
              <a:buClr>
                <a:srgbClr val="6AA84F"/>
              </a:buClr>
              <a:buFont typeface="Montserrat"/>
              <a:buNone/>
              <a:defRPr b="1" sz="2400">
                <a:solidFill>
                  <a:srgbClr val="6AA84F"/>
                </a:solidFill>
                <a:latin typeface="Montserrat"/>
                <a:ea typeface="Montserrat"/>
                <a:cs typeface="Montserrat"/>
                <a:sym typeface="Montserrat"/>
              </a:defRPr>
            </a:lvl9pPr>
          </a:lstStyle>
          <a:p/>
        </p:txBody>
      </p:sp>
      <p:sp>
        <p:nvSpPr>
          <p:cNvPr id="18" name="Shape 18"/>
          <p:cNvSpPr txBox="1"/>
          <p:nvPr>
            <p:ph idx="1" type="body"/>
          </p:nvPr>
        </p:nvSpPr>
        <p:spPr>
          <a:xfrm>
            <a:off x="735875" y="1513573"/>
            <a:ext cx="5917199" cy="3031200"/>
          </a:xfrm>
          <a:prstGeom prst="rect">
            <a:avLst/>
          </a:prstGeom>
          <a:noFill/>
          <a:ln>
            <a:noFill/>
          </a:ln>
        </p:spPr>
        <p:txBody>
          <a:bodyPr anchorCtr="0" anchor="t" bIns="91425" lIns="91425" rIns="91425" tIns="91425"/>
          <a:lstStyle>
            <a:lvl1pPr indent="152400" lvl="0" marL="0" marR="0" rtl="0" algn="l">
              <a:lnSpc>
                <a:spcPct val="100000"/>
              </a:lnSpc>
              <a:spcBef>
                <a:spcPts val="600"/>
              </a:spcBef>
              <a:spcAft>
                <a:spcPts val="0"/>
              </a:spcAft>
              <a:buClr>
                <a:srgbClr val="EFEFEF"/>
              </a:buClr>
              <a:buSzPct val="100000"/>
              <a:buFont typeface="PT Serif"/>
              <a:buChar char="⊸"/>
              <a:defRPr b="0" i="0" sz="2400" u="none" cap="none" strike="noStrike">
                <a:solidFill>
                  <a:srgbClr val="EFEFEF"/>
                </a:solidFill>
                <a:latin typeface="PT Serif"/>
                <a:ea typeface="PT Serif"/>
                <a:cs typeface="PT Serif"/>
                <a:sym typeface="PT Serif"/>
              </a:defRPr>
            </a:lvl1pPr>
            <a:lvl2pPr indent="152400" lvl="1" marL="457200" marR="0" rtl="0" algn="l">
              <a:lnSpc>
                <a:spcPct val="100000"/>
              </a:lnSpc>
              <a:spcBef>
                <a:spcPts val="480"/>
              </a:spcBef>
              <a:spcAft>
                <a:spcPts val="0"/>
              </a:spcAft>
              <a:buClr>
                <a:srgbClr val="EFEFEF"/>
              </a:buClr>
              <a:buSzPct val="100000"/>
              <a:buFont typeface="PT Serif"/>
              <a:buChar char="▫"/>
              <a:defRPr b="0" i="0" sz="2400" u="none" cap="none" strike="noStrike">
                <a:solidFill>
                  <a:srgbClr val="EFEFEF"/>
                </a:solidFill>
                <a:latin typeface="PT Serif"/>
                <a:ea typeface="PT Serif"/>
                <a:cs typeface="PT Serif"/>
                <a:sym typeface="PT Serif"/>
              </a:defRPr>
            </a:lvl2pPr>
            <a:lvl3pPr indent="152400" lvl="2" marL="914400" marR="0" rtl="0" algn="l">
              <a:lnSpc>
                <a:spcPct val="100000"/>
              </a:lnSpc>
              <a:spcBef>
                <a:spcPts val="480"/>
              </a:spcBef>
              <a:spcAft>
                <a:spcPts val="0"/>
              </a:spcAft>
              <a:buClr>
                <a:srgbClr val="EFEFEF"/>
              </a:buClr>
              <a:buSzPct val="100000"/>
              <a:buFont typeface="PT Serif"/>
              <a:buChar char="⋅"/>
              <a:defRPr b="0" i="0" sz="2400" u="none" cap="none" strike="noStrike">
                <a:solidFill>
                  <a:srgbClr val="EFEFEF"/>
                </a:solidFill>
                <a:latin typeface="PT Serif"/>
                <a:ea typeface="PT Serif"/>
                <a:cs typeface="PT Serif"/>
                <a:sym typeface="PT Serif"/>
              </a:defRPr>
            </a:lvl3pPr>
            <a:lvl4pPr indent="0" lvl="3" marL="1371600" marR="0" rtl="0" algn="l">
              <a:lnSpc>
                <a:spcPct val="100000"/>
              </a:lnSpc>
              <a:spcBef>
                <a:spcPts val="36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4pPr>
            <a:lvl5pPr indent="0" lvl="4" marL="1828800" marR="0" rtl="0" algn="l">
              <a:lnSpc>
                <a:spcPct val="100000"/>
              </a:lnSpc>
              <a:spcBef>
                <a:spcPts val="36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5pPr>
            <a:lvl6pPr indent="0" lvl="5" marL="2286000" marR="0" rtl="0" algn="l">
              <a:lnSpc>
                <a:spcPct val="100000"/>
              </a:lnSpc>
              <a:spcBef>
                <a:spcPts val="36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6pPr>
            <a:lvl7pPr indent="0" lvl="6" marL="2743200" marR="0" rtl="0" algn="l">
              <a:lnSpc>
                <a:spcPct val="100000"/>
              </a:lnSpc>
              <a:spcBef>
                <a:spcPts val="36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7pPr>
            <a:lvl8pPr indent="0" lvl="7" marL="3200400" marR="0" rtl="0" algn="l">
              <a:lnSpc>
                <a:spcPct val="100000"/>
              </a:lnSpc>
              <a:spcBef>
                <a:spcPts val="36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8pPr>
            <a:lvl9pPr indent="0" lvl="8" marL="3657600" marR="0" rtl="0" algn="l">
              <a:lnSpc>
                <a:spcPct val="100000"/>
              </a:lnSpc>
              <a:spcBef>
                <a:spcPts val="360"/>
              </a:spcBef>
              <a:spcAft>
                <a:spcPts val="0"/>
              </a:spcAft>
              <a:buClr>
                <a:srgbClr val="EFEFEF"/>
              </a:buClr>
              <a:buFont typeface="PT Serif"/>
              <a:buNone/>
              <a:defRPr b="0" i="0" sz="2400" u="none" cap="none" strike="noStrike">
                <a:solidFill>
                  <a:srgbClr val="EFEFEF"/>
                </a:solidFill>
                <a:latin typeface="PT Serif"/>
                <a:ea typeface="PT Serif"/>
                <a:cs typeface="PT Serif"/>
                <a:sym typeface="PT Seri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4.png"/><Relationship Id="rId4"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5.png"/><Relationship Id="rId4"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collegescorecard.ed.gov/dat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ctrTitle"/>
          </p:nvPr>
        </p:nvSpPr>
        <p:spPr>
          <a:xfrm>
            <a:off x="997325" y="1353500"/>
            <a:ext cx="6858000" cy="17757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EFEFEF"/>
              </a:buClr>
              <a:buSzPct val="25000"/>
              <a:buFont typeface="Montserrat"/>
              <a:buNone/>
            </a:pPr>
            <a:r>
              <a:rPr b="1" i="0" lang="en-US" sz="4800" u="none" cap="none" strike="noStrike">
                <a:solidFill>
                  <a:srgbClr val="EFEFEF"/>
                </a:solidFill>
                <a:latin typeface="Montserrat"/>
                <a:ea typeface="Montserrat"/>
                <a:cs typeface="Montserrat"/>
                <a:sym typeface="Montserrat"/>
              </a:rPr>
              <a:t>The College </a:t>
            </a:r>
            <a:r>
              <a:rPr lang="en-US"/>
              <a:t>Analysis</a:t>
            </a:r>
            <a:br>
              <a:rPr b="1" i="0" lang="en-US" sz="4800" u="none" cap="none" strike="noStrike">
                <a:solidFill>
                  <a:srgbClr val="EFEFEF"/>
                </a:solidFill>
                <a:latin typeface="Montserrat"/>
                <a:ea typeface="Montserrat"/>
                <a:cs typeface="Montserrat"/>
                <a:sym typeface="Montserrat"/>
              </a:rPr>
            </a:br>
            <a:r>
              <a:rPr b="1" i="0" lang="en-US" sz="2800" u="none" cap="none" strike="noStrike">
                <a:solidFill>
                  <a:srgbClr val="EFEFEF"/>
                </a:solidFill>
                <a:latin typeface="Montserrat"/>
                <a:ea typeface="Montserrat"/>
                <a:cs typeface="Montserrat"/>
                <a:sym typeface="Montserrat"/>
              </a:rPr>
              <a:t>Increasing Student’s Ability to Pay</a:t>
            </a:r>
          </a:p>
        </p:txBody>
      </p:sp>
      <p:sp>
        <p:nvSpPr>
          <p:cNvPr id="227" name="Shape 227"/>
          <p:cNvSpPr txBox="1"/>
          <p:nvPr/>
        </p:nvSpPr>
        <p:spPr>
          <a:xfrm>
            <a:off x="1760375" y="3507450"/>
            <a:ext cx="5331900" cy="306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Mauricio Botero, Angela Felder, LaRia Rogers, Andrea Wise</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idx="4294967295" type="title"/>
          </p:nvPr>
        </p:nvSpPr>
        <p:spPr>
          <a:xfrm>
            <a:off x="735875" y="780900"/>
            <a:ext cx="7020126" cy="6975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6AA84F"/>
              </a:buClr>
              <a:buSzPct val="25000"/>
              <a:buFont typeface="Montserrat"/>
              <a:buNone/>
            </a:pPr>
            <a:r>
              <a:rPr b="1" i="0" lang="en-US" sz="3600" u="none" cap="none" strike="noStrike">
                <a:solidFill>
                  <a:srgbClr val="6AA84F"/>
                </a:solidFill>
                <a:latin typeface="Montserrat"/>
                <a:ea typeface="Montserrat"/>
                <a:cs typeface="Montserrat"/>
                <a:sym typeface="Montserrat"/>
              </a:rPr>
              <a:t>The good ole </a:t>
            </a:r>
            <a:r>
              <a:rPr lang="en-US" sz="3600"/>
              <a:t>P</a:t>
            </a:r>
            <a:r>
              <a:rPr b="1" i="0" lang="en-US" sz="3600" u="none" cap="none" strike="noStrike">
                <a:solidFill>
                  <a:srgbClr val="6AA84F"/>
                </a:solidFill>
                <a:latin typeface="Montserrat"/>
                <a:ea typeface="Montserrat"/>
                <a:cs typeface="Montserrat"/>
                <a:sym typeface="Montserrat"/>
              </a:rPr>
              <a:t>ipeline…</a:t>
            </a:r>
          </a:p>
        </p:txBody>
      </p:sp>
      <p:sp>
        <p:nvSpPr>
          <p:cNvPr id="307" name="Shape 307"/>
          <p:cNvSpPr/>
          <p:nvPr/>
        </p:nvSpPr>
        <p:spPr>
          <a:xfrm>
            <a:off x="0" y="1909250"/>
            <a:ext cx="3160500" cy="1681799"/>
          </a:xfrm>
          <a:prstGeom prst="homePlate">
            <a:avLst>
              <a:gd fmla="val 30129" name="adj"/>
            </a:avLst>
          </a:prstGeom>
          <a:solidFill>
            <a:srgbClr val="00BFC9">
              <a:alpha val="51760"/>
            </a:srgbClr>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EFEFEF"/>
              </a:buClr>
              <a:buSzPct val="25000"/>
              <a:buFont typeface="PT Serif"/>
              <a:buNone/>
            </a:pPr>
            <a:r>
              <a:rPr b="0" i="0" lang="en-US" sz="1400" u="none" cap="none" strike="noStrike">
                <a:solidFill>
                  <a:srgbClr val="EFEFEF"/>
                </a:solidFill>
                <a:latin typeface="PT Serif"/>
                <a:ea typeface="PT Serif"/>
                <a:cs typeface="PT Serif"/>
                <a:sym typeface="PT Serif"/>
              </a:rPr>
              <a:t>Data Ingestion </a:t>
            </a:r>
          </a:p>
          <a:p>
            <a:pPr indent="0" lvl="0" marL="0" marR="0" rtl="0" algn="ctr">
              <a:lnSpc>
                <a:spcPct val="100000"/>
              </a:lnSpc>
              <a:spcBef>
                <a:spcPts val="0"/>
              </a:spcBef>
              <a:spcAft>
                <a:spcPts val="0"/>
              </a:spcAft>
              <a:buClr>
                <a:srgbClr val="EFEFEF"/>
              </a:buClr>
              <a:buFont typeface="PT Serif"/>
              <a:buNone/>
            </a:pPr>
            <a:r>
              <a:rPr lang="en-US">
                <a:solidFill>
                  <a:srgbClr val="EFEFEF"/>
                </a:solidFill>
                <a:latin typeface="PT Serif"/>
                <a:ea typeface="PT Serif"/>
                <a:cs typeface="PT Serif"/>
                <a:sym typeface="PT Serif"/>
              </a:rPr>
              <a:t>(</a:t>
            </a:r>
            <a:r>
              <a:rPr lang="en-US">
                <a:solidFill>
                  <a:srgbClr val="CCFFCC"/>
                </a:solidFill>
                <a:latin typeface="PT Serif"/>
                <a:ea typeface="PT Serif"/>
                <a:cs typeface="PT Serif"/>
                <a:sym typeface="PT Serif"/>
              </a:rPr>
              <a:t>College Scorecard</a:t>
            </a:r>
            <a:r>
              <a:rPr lang="en-US">
                <a:solidFill>
                  <a:srgbClr val="EFEFEF"/>
                </a:solidFill>
                <a:latin typeface="PT Serif"/>
                <a:ea typeface="PT Serif"/>
                <a:cs typeface="PT Serif"/>
                <a:sym typeface="PT Serif"/>
              </a:rPr>
              <a:t>)</a:t>
            </a:r>
            <a:r>
              <a:rPr b="0" i="0" lang="en-US" sz="1400" u="none" cap="none" strike="noStrike">
                <a:solidFill>
                  <a:srgbClr val="EFEFEF"/>
                </a:solidFill>
                <a:latin typeface="PT Serif"/>
                <a:ea typeface="PT Serif"/>
                <a:cs typeface="PT Serif"/>
                <a:sym typeface="PT Serif"/>
              </a:rPr>
              <a:t> </a:t>
            </a:r>
          </a:p>
        </p:txBody>
      </p:sp>
      <p:sp>
        <p:nvSpPr>
          <p:cNvPr id="308" name="Shape 308"/>
          <p:cNvSpPr/>
          <p:nvPr/>
        </p:nvSpPr>
        <p:spPr>
          <a:xfrm>
            <a:off x="2740736" y="1909250"/>
            <a:ext cx="3220800" cy="1681799"/>
          </a:xfrm>
          <a:prstGeom prst="chevron">
            <a:avLst>
              <a:gd fmla="val 29853" name="adj"/>
            </a:avLst>
          </a:prstGeom>
          <a:solidFill>
            <a:srgbClr val="00BFC9">
              <a:alpha val="51764"/>
            </a:srgbClr>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EFEFEF"/>
              </a:buClr>
              <a:buSzPct val="25000"/>
              <a:buFont typeface="PT Serif"/>
              <a:buNone/>
            </a:pPr>
            <a:r>
              <a:rPr b="0" i="0" lang="en-US" sz="1400" u="none" cap="none" strike="noStrike">
                <a:solidFill>
                  <a:srgbClr val="EFEFEF"/>
                </a:solidFill>
                <a:latin typeface="PT Serif"/>
                <a:ea typeface="PT Serif"/>
                <a:cs typeface="PT Serif"/>
                <a:sym typeface="PT Serif"/>
              </a:rPr>
              <a:t>Data Munging &amp; Wrangling</a:t>
            </a:r>
          </a:p>
          <a:p>
            <a:pPr indent="0" lvl="0" marL="0" marR="0" rtl="0" algn="ctr">
              <a:lnSpc>
                <a:spcPct val="100000"/>
              </a:lnSpc>
              <a:spcBef>
                <a:spcPts val="0"/>
              </a:spcBef>
              <a:spcAft>
                <a:spcPts val="0"/>
              </a:spcAft>
              <a:buClr>
                <a:srgbClr val="EFEFEF"/>
              </a:buClr>
              <a:buFont typeface="PT Serif"/>
              <a:buNone/>
            </a:pPr>
            <a:r>
              <a:rPr lang="en-US">
                <a:solidFill>
                  <a:srgbClr val="EFEFEF"/>
                </a:solidFill>
                <a:latin typeface="PT Serif"/>
                <a:ea typeface="PT Serif"/>
                <a:cs typeface="PT Serif"/>
                <a:sym typeface="PT Serif"/>
              </a:rPr>
              <a:t>(</a:t>
            </a:r>
            <a:r>
              <a:rPr lang="en-US">
                <a:solidFill>
                  <a:srgbClr val="CCFFCC"/>
                </a:solidFill>
                <a:latin typeface="PT Serif"/>
                <a:ea typeface="PT Serif"/>
                <a:cs typeface="PT Serif"/>
                <a:sym typeface="PT Serif"/>
              </a:rPr>
              <a:t>iPython Pandas</a:t>
            </a:r>
            <a:r>
              <a:rPr lang="en-US">
                <a:solidFill>
                  <a:srgbClr val="EFEFEF"/>
                </a:solidFill>
                <a:latin typeface="PT Serif"/>
                <a:ea typeface="PT Serif"/>
                <a:cs typeface="PT Serif"/>
                <a:sym typeface="PT Serif"/>
              </a:rPr>
              <a:t>)</a:t>
            </a:r>
          </a:p>
        </p:txBody>
      </p:sp>
      <p:sp>
        <p:nvSpPr>
          <p:cNvPr id="309" name="Shape 309"/>
          <p:cNvSpPr/>
          <p:nvPr/>
        </p:nvSpPr>
        <p:spPr>
          <a:xfrm>
            <a:off x="5542251" y="1909250"/>
            <a:ext cx="3220800" cy="1681799"/>
          </a:xfrm>
          <a:prstGeom prst="chevron">
            <a:avLst>
              <a:gd fmla="val 29853" name="adj"/>
            </a:avLst>
          </a:prstGeom>
          <a:solidFill>
            <a:srgbClr val="00BFC9">
              <a:alpha val="51764"/>
            </a:srgbClr>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EFEFEF"/>
              </a:buClr>
              <a:buSzPct val="25000"/>
              <a:buFont typeface="PT Serif"/>
              <a:buNone/>
            </a:pPr>
            <a:r>
              <a:rPr b="0" i="0" lang="en-US" sz="1400" u="none" cap="none" strike="noStrike">
                <a:solidFill>
                  <a:srgbClr val="EFEFEF"/>
                </a:solidFill>
                <a:latin typeface="PT Serif"/>
                <a:ea typeface="PT Serif"/>
                <a:cs typeface="PT Serif"/>
                <a:sym typeface="PT Serif"/>
              </a:rPr>
              <a:t>Computation &amp; Analysis </a:t>
            </a:r>
          </a:p>
          <a:p>
            <a:pPr indent="0" lvl="0" marL="0" marR="0" rtl="0" algn="ctr">
              <a:lnSpc>
                <a:spcPct val="100000"/>
              </a:lnSpc>
              <a:spcBef>
                <a:spcPts val="0"/>
              </a:spcBef>
              <a:spcAft>
                <a:spcPts val="0"/>
              </a:spcAft>
              <a:buClr>
                <a:srgbClr val="EFEFEF"/>
              </a:buClr>
              <a:buFont typeface="PT Serif"/>
              <a:buNone/>
            </a:pPr>
            <a:r>
              <a:rPr lang="en-US">
                <a:solidFill>
                  <a:srgbClr val="EFEFEF"/>
                </a:solidFill>
                <a:latin typeface="PT Serif"/>
                <a:ea typeface="PT Serif"/>
                <a:cs typeface="PT Serif"/>
                <a:sym typeface="PT Serif"/>
              </a:rPr>
              <a:t>(</a:t>
            </a:r>
            <a:r>
              <a:rPr lang="en-US">
                <a:solidFill>
                  <a:srgbClr val="CCFFCC"/>
                </a:solidFill>
                <a:latin typeface="PT Serif"/>
                <a:ea typeface="PT Serif"/>
                <a:cs typeface="PT Serif"/>
                <a:sym typeface="PT Serif"/>
              </a:rPr>
              <a:t>Time Series Forecasting</a:t>
            </a:r>
            <a:r>
              <a:rPr lang="en-US">
                <a:solidFill>
                  <a:srgbClr val="EFEFEF"/>
                </a:solidFill>
                <a:latin typeface="PT Serif"/>
                <a:ea typeface="PT Serif"/>
                <a:cs typeface="PT Serif"/>
                <a:sym typeface="PT Serif"/>
              </a:rPr>
              <a:t>)</a:t>
            </a:r>
          </a:p>
        </p:txBody>
      </p:sp>
      <p:sp>
        <p:nvSpPr>
          <p:cNvPr id="310" name="Shape 310"/>
          <p:cNvSpPr/>
          <p:nvPr/>
        </p:nvSpPr>
        <p:spPr>
          <a:xfrm>
            <a:off x="1160487" y="3264499"/>
            <a:ext cx="3160500" cy="1681799"/>
          </a:xfrm>
          <a:prstGeom prst="homePlate">
            <a:avLst>
              <a:gd fmla="val 30129" name="adj"/>
            </a:avLst>
          </a:prstGeom>
          <a:solidFill>
            <a:srgbClr val="00BFC9">
              <a:alpha val="51764"/>
            </a:srgbClr>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EFEFEF"/>
              </a:buClr>
              <a:buSzPct val="25000"/>
              <a:buFont typeface="PT Serif"/>
              <a:buNone/>
            </a:pPr>
            <a:r>
              <a:rPr b="0" i="0" lang="en-US" sz="1400" u="none" cap="none" strike="noStrike">
                <a:solidFill>
                  <a:srgbClr val="EFEFEF"/>
                </a:solidFill>
                <a:latin typeface="PT Serif"/>
                <a:ea typeface="PT Serif"/>
                <a:cs typeface="PT Serif"/>
                <a:sym typeface="PT Serif"/>
              </a:rPr>
              <a:t>Modeling &amp; Application</a:t>
            </a:r>
          </a:p>
          <a:p>
            <a:pPr indent="0" lvl="0" marL="0" marR="0" rtl="0" algn="ctr">
              <a:lnSpc>
                <a:spcPct val="100000"/>
              </a:lnSpc>
              <a:spcBef>
                <a:spcPts val="0"/>
              </a:spcBef>
              <a:spcAft>
                <a:spcPts val="0"/>
              </a:spcAft>
              <a:buClr>
                <a:srgbClr val="EFEFEF"/>
              </a:buClr>
              <a:buFont typeface="PT Serif"/>
              <a:buNone/>
            </a:pPr>
            <a:r>
              <a:rPr lang="en-US">
                <a:solidFill>
                  <a:srgbClr val="EFEFEF"/>
                </a:solidFill>
                <a:latin typeface="PT Serif"/>
                <a:ea typeface="PT Serif"/>
                <a:cs typeface="PT Serif"/>
                <a:sym typeface="PT Serif"/>
              </a:rPr>
              <a:t>(</a:t>
            </a:r>
            <a:r>
              <a:rPr lang="en-US">
                <a:solidFill>
                  <a:srgbClr val="CCFFCC"/>
                </a:solidFill>
                <a:latin typeface="PT Serif"/>
                <a:ea typeface="PT Serif"/>
                <a:cs typeface="PT Serif"/>
                <a:sym typeface="PT Serif"/>
              </a:rPr>
              <a:t>Linear Regression</a:t>
            </a:r>
            <a:r>
              <a:rPr lang="en-US">
                <a:solidFill>
                  <a:srgbClr val="EFEFEF"/>
                </a:solidFill>
                <a:latin typeface="PT Serif"/>
                <a:ea typeface="PT Serif"/>
                <a:cs typeface="PT Serif"/>
                <a:sym typeface="PT Serif"/>
              </a:rPr>
              <a:t>)</a:t>
            </a:r>
          </a:p>
        </p:txBody>
      </p:sp>
      <p:sp>
        <p:nvSpPr>
          <p:cNvPr id="311" name="Shape 311"/>
          <p:cNvSpPr/>
          <p:nvPr/>
        </p:nvSpPr>
        <p:spPr>
          <a:xfrm>
            <a:off x="4119610" y="3264499"/>
            <a:ext cx="3160500" cy="1681799"/>
          </a:xfrm>
          <a:prstGeom prst="homePlate">
            <a:avLst>
              <a:gd fmla="val 30129" name="adj"/>
            </a:avLst>
          </a:prstGeom>
          <a:solidFill>
            <a:srgbClr val="00BFC9">
              <a:alpha val="51764"/>
            </a:srgbClr>
          </a:solid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EFEFEF"/>
              </a:buClr>
              <a:buSzPct val="25000"/>
              <a:buFont typeface="PT Serif"/>
              <a:buNone/>
            </a:pPr>
            <a:r>
              <a:rPr b="0" i="0" lang="en-US" sz="1400" u="none" cap="none" strike="noStrike">
                <a:solidFill>
                  <a:srgbClr val="EFEFEF"/>
                </a:solidFill>
                <a:latin typeface="PT Serif"/>
                <a:ea typeface="PT Serif"/>
                <a:cs typeface="PT Serif"/>
                <a:sym typeface="PT Serif"/>
              </a:rPr>
              <a:t>Reporting &amp; Visualization</a:t>
            </a:r>
          </a:p>
          <a:p>
            <a:pPr indent="0" lvl="0" marL="0" marR="0" rtl="0" algn="ctr">
              <a:lnSpc>
                <a:spcPct val="100000"/>
              </a:lnSpc>
              <a:spcBef>
                <a:spcPts val="0"/>
              </a:spcBef>
              <a:spcAft>
                <a:spcPts val="0"/>
              </a:spcAft>
              <a:buClr>
                <a:srgbClr val="EFEFEF"/>
              </a:buClr>
              <a:buFont typeface="PT Serif"/>
              <a:buNone/>
            </a:pPr>
            <a:r>
              <a:rPr lang="en-US">
                <a:solidFill>
                  <a:srgbClr val="EFEFEF"/>
                </a:solidFill>
                <a:latin typeface="PT Serif"/>
                <a:ea typeface="PT Serif"/>
                <a:cs typeface="PT Serif"/>
                <a:sym typeface="PT Serif"/>
              </a:rPr>
              <a:t>(</a:t>
            </a:r>
            <a:r>
              <a:rPr lang="en-US">
                <a:solidFill>
                  <a:srgbClr val="CCFFCC"/>
                </a:solidFill>
                <a:latin typeface="PT Serif"/>
                <a:ea typeface="PT Serif"/>
                <a:cs typeface="PT Serif"/>
                <a:sym typeface="PT Serif"/>
              </a:rPr>
              <a:t>Tableau</a:t>
            </a:r>
            <a:r>
              <a:rPr lang="en-US">
                <a:solidFill>
                  <a:srgbClr val="EFEFEF"/>
                </a:solidFill>
                <a:latin typeface="PT Serif"/>
                <a:ea typeface="PT Serif"/>
                <a:cs typeface="PT Serif"/>
                <a:sym typeface="PT Serif"/>
              </a:rPr>
              <a:t>)</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idx="4294967295" type="title"/>
          </p:nvPr>
        </p:nvSpPr>
        <p:spPr>
          <a:xfrm>
            <a:off x="1334875" y="109750"/>
            <a:ext cx="6311100" cy="4791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6AA84F"/>
              </a:buClr>
              <a:buSzPct val="25000"/>
              <a:buFont typeface="Montserrat"/>
              <a:buNone/>
            </a:pPr>
            <a:r>
              <a:rPr lang="en-US" sz="3000"/>
              <a:t>Wrangling Phase:</a:t>
            </a:r>
          </a:p>
        </p:txBody>
      </p:sp>
      <p:pic>
        <p:nvPicPr>
          <p:cNvPr id="317" name="Shape 317"/>
          <p:cNvPicPr preferRelativeResize="0"/>
          <p:nvPr/>
        </p:nvPicPr>
        <p:blipFill>
          <a:blip r:embed="rId3">
            <a:alphaModFix/>
          </a:blip>
          <a:stretch>
            <a:fillRect/>
          </a:stretch>
        </p:blipFill>
        <p:spPr>
          <a:xfrm>
            <a:off x="444700" y="1892600"/>
            <a:ext cx="8254597" cy="2673749"/>
          </a:xfrm>
          <a:prstGeom prst="rect">
            <a:avLst/>
          </a:prstGeom>
          <a:noFill/>
          <a:ln>
            <a:noFill/>
          </a:ln>
        </p:spPr>
      </p:pic>
      <p:sp>
        <p:nvSpPr>
          <p:cNvPr id="318" name="Shape 318"/>
          <p:cNvSpPr txBox="1"/>
          <p:nvPr/>
        </p:nvSpPr>
        <p:spPr>
          <a:xfrm>
            <a:off x="2031625" y="511675"/>
            <a:ext cx="4917600" cy="1151700"/>
          </a:xfrm>
          <a:prstGeom prst="rect">
            <a:avLst/>
          </a:prstGeom>
          <a:noFill/>
          <a:ln>
            <a:noFill/>
          </a:ln>
        </p:spPr>
        <p:txBody>
          <a:bodyPr anchorCtr="0" anchor="ctr" bIns="91425" lIns="91425" rIns="91425" tIns="91425">
            <a:noAutofit/>
          </a:bodyPr>
          <a:lstStyle/>
          <a:p>
            <a:pPr lvl="0" rtl="0" algn="ctr">
              <a:spcBef>
                <a:spcPts val="0"/>
              </a:spcBef>
              <a:buNone/>
            </a:pPr>
            <a:r>
              <a:rPr lang="en-US" sz="1800">
                <a:solidFill>
                  <a:srgbClr val="00BFC9"/>
                </a:solidFill>
                <a:latin typeface="Alegreya"/>
                <a:ea typeface="Alegreya"/>
                <a:cs typeface="Alegreya"/>
                <a:sym typeface="Alegreya"/>
              </a:rPr>
              <a:t>Data Selection, Missing data, Duplicate data</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idx="4294967295" type="title"/>
          </p:nvPr>
        </p:nvSpPr>
        <p:spPr>
          <a:xfrm>
            <a:off x="1334875" y="0"/>
            <a:ext cx="6311100" cy="4791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6AA84F"/>
              </a:buClr>
              <a:buSzPct val="25000"/>
              <a:buFont typeface="Montserrat"/>
              <a:buNone/>
            </a:pPr>
            <a:r>
              <a:rPr lang="en-US"/>
              <a:t>Computation &amp; Analysis: (Earnings)</a:t>
            </a:r>
          </a:p>
        </p:txBody>
      </p:sp>
      <p:sp>
        <p:nvSpPr>
          <p:cNvPr id="324" name="Shape 324"/>
          <p:cNvSpPr txBox="1"/>
          <p:nvPr/>
        </p:nvSpPr>
        <p:spPr>
          <a:xfrm>
            <a:off x="1323750" y="166225"/>
            <a:ext cx="6496500" cy="479100"/>
          </a:xfrm>
          <a:prstGeom prst="rect">
            <a:avLst/>
          </a:prstGeom>
          <a:noFill/>
          <a:ln>
            <a:noFill/>
          </a:ln>
        </p:spPr>
        <p:txBody>
          <a:bodyPr anchorCtr="0" anchor="ctr" bIns="91425" lIns="91425" rIns="91425" tIns="91425">
            <a:noAutofit/>
          </a:bodyPr>
          <a:lstStyle/>
          <a:p>
            <a:pPr lvl="0">
              <a:spcBef>
                <a:spcPts val="0"/>
              </a:spcBef>
              <a:buNone/>
            </a:pPr>
            <a:r>
              <a:t/>
            </a:r>
            <a:endParaRPr sz="1200">
              <a:solidFill>
                <a:srgbClr val="92D050"/>
              </a:solidFill>
              <a:latin typeface="Alegreya"/>
              <a:ea typeface="Alegreya"/>
              <a:cs typeface="Alegreya"/>
              <a:sym typeface="Alegreya"/>
            </a:endParaRPr>
          </a:p>
          <a:p>
            <a:pPr lvl="0" rtl="0">
              <a:spcBef>
                <a:spcPts val="0"/>
              </a:spcBef>
              <a:buNone/>
            </a:pPr>
            <a:r>
              <a:rPr lang="en-US">
                <a:solidFill>
                  <a:schemeClr val="lt1"/>
                </a:solidFill>
                <a:latin typeface="Alegreya"/>
                <a:ea typeface="Alegreya"/>
                <a:cs typeface="Alegreya"/>
                <a:sym typeface="Alegreya"/>
              </a:rPr>
              <a:t>Earnings≙2011  =  Earnings2009 + Earnings2007 + Earnings2005 + Earnings2003</a:t>
            </a:r>
          </a:p>
        </p:txBody>
      </p:sp>
      <p:pic>
        <p:nvPicPr>
          <p:cNvPr id="325" name="Shape 325"/>
          <p:cNvPicPr preferRelativeResize="0"/>
          <p:nvPr/>
        </p:nvPicPr>
        <p:blipFill>
          <a:blip r:embed="rId3">
            <a:alphaModFix/>
          </a:blip>
          <a:stretch>
            <a:fillRect/>
          </a:stretch>
        </p:blipFill>
        <p:spPr>
          <a:xfrm>
            <a:off x="240875" y="711750"/>
            <a:ext cx="4203901" cy="4353326"/>
          </a:xfrm>
          <a:prstGeom prst="rect">
            <a:avLst/>
          </a:prstGeom>
          <a:noFill/>
          <a:ln>
            <a:noFill/>
          </a:ln>
        </p:spPr>
      </p:pic>
      <p:pic>
        <p:nvPicPr>
          <p:cNvPr id="326" name="Shape 326"/>
          <p:cNvPicPr preferRelativeResize="0"/>
          <p:nvPr/>
        </p:nvPicPr>
        <p:blipFill>
          <a:blip r:embed="rId4">
            <a:alphaModFix/>
          </a:blip>
          <a:stretch>
            <a:fillRect/>
          </a:stretch>
        </p:blipFill>
        <p:spPr>
          <a:xfrm>
            <a:off x="4684850" y="711750"/>
            <a:ext cx="4268119" cy="4353326"/>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pic>
        <p:nvPicPr>
          <p:cNvPr id="331" name="Shape 331"/>
          <p:cNvPicPr preferRelativeResize="0"/>
          <p:nvPr/>
        </p:nvPicPr>
        <p:blipFill>
          <a:blip r:embed="rId3">
            <a:alphaModFix/>
          </a:blip>
          <a:stretch>
            <a:fillRect/>
          </a:stretch>
        </p:blipFill>
        <p:spPr>
          <a:xfrm>
            <a:off x="100850" y="808350"/>
            <a:ext cx="4280648" cy="4189473"/>
          </a:xfrm>
          <a:prstGeom prst="rect">
            <a:avLst/>
          </a:prstGeom>
          <a:noFill/>
          <a:ln>
            <a:noFill/>
          </a:ln>
        </p:spPr>
      </p:pic>
      <p:pic>
        <p:nvPicPr>
          <p:cNvPr id="332" name="Shape 332"/>
          <p:cNvPicPr preferRelativeResize="0"/>
          <p:nvPr/>
        </p:nvPicPr>
        <p:blipFill>
          <a:blip r:embed="rId4">
            <a:alphaModFix/>
          </a:blip>
          <a:stretch>
            <a:fillRect/>
          </a:stretch>
        </p:blipFill>
        <p:spPr>
          <a:xfrm>
            <a:off x="4759200" y="808350"/>
            <a:ext cx="4280650" cy="4189473"/>
          </a:xfrm>
          <a:prstGeom prst="rect">
            <a:avLst/>
          </a:prstGeom>
          <a:noFill/>
          <a:ln>
            <a:noFill/>
          </a:ln>
        </p:spPr>
      </p:pic>
      <p:sp>
        <p:nvSpPr>
          <p:cNvPr id="333" name="Shape 333"/>
          <p:cNvSpPr txBox="1"/>
          <p:nvPr/>
        </p:nvSpPr>
        <p:spPr>
          <a:xfrm>
            <a:off x="1899025" y="320575"/>
            <a:ext cx="5497800" cy="343500"/>
          </a:xfrm>
          <a:prstGeom prst="rect">
            <a:avLst/>
          </a:prstGeom>
          <a:noFill/>
          <a:ln>
            <a:noFill/>
          </a:ln>
        </p:spPr>
        <p:txBody>
          <a:bodyPr anchorCtr="0" anchor="ctr" bIns="91425" lIns="91425" rIns="91425" tIns="91425">
            <a:noAutofit/>
          </a:bodyPr>
          <a:lstStyle/>
          <a:p>
            <a:pPr lvl="0" rtl="0">
              <a:spcBef>
                <a:spcPts val="0"/>
              </a:spcBef>
              <a:buNone/>
            </a:pPr>
            <a:r>
              <a:t/>
            </a:r>
            <a:endParaRPr sz="1200">
              <a:solidFill>
                <a:srgbClr val="92D050"/>
              </a:solidFill>
              <a:latin typeface="Alegreya"/>
              <a:ea typeface="Alegreya"/>
              <a:cs typeface="Alegreya"/>
              <a:sym typeface="Alegreya"/>
            </a:endParaRPr>
          </a:p>
          <a:p>
            <a:pPr lvl="0" rtl="0" algn="ctr">
              <a:spcBef>
                <a:spcPts val="0"/>
              </a:spcBef>
              <a:buNone/>
            </a:pPr>
            <a:r>
              <a:rPr lang="en-US">
                <a:solidFill>
                  <a:schemeClr val="lt1"/>
                </a:solidFill>
                <a:latin typeface="Alegreya"/>
                <a:ea typeface="Alegreya"/>
                <a:cs typeface="Alegreya"/>
                <a:sym typeface="Alegreya"/>
              </a:rPr>
              <a:t>Debt≙2011  =  Debt2009 + Debt2007 + Debt2005 + Debt2003</a:t>
            </a:r>
          </a:p>
        </p:txBody>
      </p:sp>
      <p:sp>
        <p:nvSpPr>
          <p:cNvPr id="334" name="Shape 334"/>
          <p:cNvSpPr txBox="1"/>
          <p:nvPr>
            <p:ph idx="4294967295" type="title"/>
          </p:nvPr>
        </p:nvSpPr>
        <p:spPr>
          <a:xfrm>
            <a:off x="1334875" y="0"/>
            <a:ext cx="6311100" cy="4791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6AA84F"/>
              </a:buClr>
              <a:buSzPct val="25000"/>
              <a:buFont typeface="Montserrat"/>
              <a:buNone/>
            </a:pPr>
            <a:r>
              <a:rPr lang="en-US"/>
              <a:t>Computation &amp; Analysis: (Debt)</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idx="4294967295" type="title"/>
          </p:nvPr>
        </p:nvSpPr>
        <p:spPr>
          <a:xfrm>
            <a:off x="1066450" y="138525"/>
            <a:ext cx="6311100" cy="4791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6AA84F"/>
              </a:buClr>
              <a:buSzPct val="25000"/>
              <a:buFont typeface="Montserrat"/>
              <a:buNone/>
            </a:pPr>
            <a:r>
              <a:rPr lang="en-US"/>
              <a:t>Modeling &amp; Application:</a:t>
            </a:r>
          </a:p>
        </p:txBody>
      </p:sp>
      <p:pic>
        <p:nvPicPr>
          <p:cNvPr id="340" name="Shape 340"/>
          <p:cNvPicPr preferRelativeResize="0"/>
          <p:nvPr/>
        </p:nvPicPr>
        <p:blipFill>
          <a:blip r:embed="rId3">
            <a:alphaModFix/>
          </a:blip>
          <a:stretch>
            <a:fillRect/>
          </a:stretch>
        </p:blipFill>
        <p:spPr>
          <a:xfrm>
            <a:off x="4515975" y="617625"/>
            <a:ext cx="4527176" cy="4403899"/>
          </a:xfrm>
          <a:prstGeom prst="rect">
            <a:avLst/>
          </a:prstGeom>
          <a:noFill/>
          <a:ln>
            <a:noFill/>
          </a:ln>
        </p:spPr>
      </p:pic>
      <p:pic>
        <p:nvPicPr>
          <p:cNvPr id="341" name="Shape 341"/>
          <p:cNvPicPr preferRelativeResize="0"/>
          <p:nvPr/>
        </p:nvPicPr>
        <p:blipFill>
          <a:blip r:embed="rId4">
            <a:alphaModFix/>
          </a:blip>
          <a:stretch>
            <a:fillRect/>
          </a:stretch>
        </p:blipFill>
        <p:spPr>
          <a:xfrm>
            <a:off x="76925" y="617625"/>
            <a:ext cx="4282174" cy="4403901"/>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pic>
        <p:nvPicPr>
          <p:cNvPr id="346" name="Shape 346"/>
          <p:cNvPicPr preferRelativeResize="0"/>
          <p:nvPr/>
        </p:nvPicPr>
        <p:blipFill>
          <a:blip r:embed="rId3">
            <a:alphaModFix/>
          </a:blip>
          <a:stretch>
            <a:fillRect/>
          </a:stretch>
        </p:blipFill>
        <p:spPr>
          <a:xfrm>
            <a:off x="1066450" y="617624"/>
            <a:ext cx="6754698" cy="4425173"/>
          </a:xfrm>
          <a:prstGeom prst="rect">
            <a:avLst/>
          </a:prstGeom>
          <a:noFill/>
          <a:ln>
            <a:noFill/>
          </a:ln>
        </p:spPr>
      </p:pic>
      <p:sp>
        <p:nvSpPr>
          <p:cNvPr id="347" name="Shape 347"/>
          <p:cNvSpPr txBox="1"/>
          <p:nvPr>
            <p:ph idx="4294967295" type="title"/>
          </p:nvPr>
        </p:nvSpPr>
        <p:spPr>
          <a:xfrm>
            <a:off x="1066450" y="138525"/>
            <a:ext cx="6311100" cy="4791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6AA84F"/>
              </a:buClr>
              <a:buSzPct val="25000"/>
              <a:buFont typeface="Montserrat"/>
              <a:buNone/>
            </a:pPr>
            <a:r>
              <a:rPr lang="en-US"/>
              <a:t>Modeling &amp; Application:</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pic>
        <p:nvPicPr>
          <p:cNvPr id="352" name="Shape 352"/>
          <p:cNvPicPr preferRelativeResize="0"/>
          <p:nvPr/>
        </p:nvPicPr>
        <p:blipFill>
          <a:blip r:embed="rId3">
            <a:alphaModFix/>
          </a:blip>
          <a:stretch>
            <a:fillRect/>
          </a:stretch>
        </p:blipFill>
        <p:spPr>
          <a:xfrm>
            <a:off x="624200" y="617625"/>
            <a:ext cx="7197499" cy="4413826"/>
          </a:xfrm>
          <a:prstGeom prst="rect">
            <a:avLst/>
          </a:prstGeom>
          <a:noFill/>
          <a:ln>
            <a:noFill/>
          </a:ln>
        </p:spPr>
      </p:pic>
      <p:sp>
        <p:nvSpPr>
          <p:cNvPr id="353" name="Shape 353"/>
          <p:cNvSpPr txBox="1"/>
          <p:nvPr>
            <p:ph idx="4294967295" type="title"/>
          </p:nvPr>
        </p:nvSpPr>
        <p:spPr>
          <a:xfrm>
            <a:off x="1066450" y="138525"/>
            <a:ext cx="6311100" cy="4791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6AA84F"/>
              </a:buClr>
              <a:buSzPct val="25000"/>
              <a:buFont typeface="Montserrat"/>
              <a:buNone/>
            </a:pPr>
            <a:r>
              <a:rPr lang="en-US"/>
              <a:t>Visualization and Reporting:</a:t>
            </a:r>
          </a:p>
        </p:txBody>
      </p:sp>
      <p:sp>
        <p:nvSpPr>
          <p:cNvPr id="354" name="Shape 354"/>
          <p:cNvSpPr/>
          <p:nvPr/>
        </p:nvSpPr>
        <p:spPr>
          <a:xfrm>
            <a:off x="4653275" y="4392725"/>
            <a:ext cx="2171098" cy="302700"/>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6AA84F"/>
                </a:solidFill>
                <a:latin typeface="Montserrat"/>
              </a:rPr>
              <a:t>Outperformers</a:t>
            </a:r>
          </a:p>
        </p:txBody>
      </p:sp>
      <p:cxnSp>
        <p:nvCxnSpPr>
          <p:cNvPr id="355" name="Shape 355"/>
          <p:cNvCxnSpPr/>
          <p:nvPr/>
        </p:nvCxnSpPr>
        <p:spPr>
          <a:xfrm rot="10800000">
            <a:off x="4493725" y="4022825"/>
            <a:ext cx="873900" cy="369900"/>
          </a:xfrm>
          <a:prstGeom prst="straightConnector1">
            <a:avLst/>
          </a:prstGeom>
          <a:noFill/>
          <a:ln cap="flat" cmpd="sng" w="19050">
            <a:solidFill>
              <a:srgbClr val="6AA84F"/>
            </a:solidFill>
            <a:prstDash val="solid"/>
            <a:round/>
            <a:headEnd len="lg" w="lg" type="none"/>
            <a:tailEnd len="lg" w="lg" type="triangle"/>
          </a:ln>
        </p:spPr>
      </p:cxnSp>
      <p:sp>
        <p:nvSpPr>
          <p:cNvPr id="356" name="Shape 356"/>
          <p:cNvSpPr/>
          <p:nvPr/>
        </p:nvSpPr>
        <p:spPr>
          <a:xfrm>
            <a:off x="827550" y="825825"/>
            <a:ext cx="2381139" cy="243435"/>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CC0000"/>
                </a:solidFill>
                <a:latin typeface="Montserrat"/>
              </a:rPr>
              <a:t>Poor Performers</a:t>
            </a:r>
          </a:p>
        </p:txBody>
      </p:sp>
      <p:cxnSp>
        <p:nvCxnSpPr>
          <p:cNvPr id="357" name="Shape 357"/>
          <p:cNvCxnSpPr/>
          <p:nvPr/>
        </p:nvCxnSpPr>
        <p:spPr>
          <a:xfrm>
            <a:off x="1277475" y="1199025"/>
            <a:ext cx="426000" cy="672300"/>
          </a:xfrm>
          <a:prstGeom prst="straightConnector1">
            <a:avLst/>
          </a:prstGeom>
          <a:noFill/>
          <a:ln cap="flat" cmpd="sng" w="19050">
            <a:solidFill>
              <a:srgbClr val="CC0000"/>
            </a:solidFill>
            <a:prstDash val="solid"/>
            <a:round/>
            <a:headEnd len="lg" w="lg" type="none"/>
            <a:tailEnd len="lg" w="lg" type="triangle"/>
          </a:ln>
        </p:spPr>
      </p:cxn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idx="4294967295" type="title"/>
          </p:nvPr>
        </p:nvSpPr>
        <p:spPr>
          <a:xfrm>
            <a:off x="945225" y="103875"/>
            <a:ext cx="6311100" cy="4791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6AA84F"/>
              </a:buClr>
              <a:buSzPct val="25000"/>
              <a:buFont typeface="Montserrat"/>
              <a:buNone/>
            </a:pPr>
            <a:r>
              <a:rPr lang="en-US"/>
              <a:t>Recommendations - Outperformers</a:t>
            </a:r>
          </a:p>
        </p:txBody>
      </p:sp>
      <p:pic>
        <p:nvPicPr>
          <p:cNvPr id="363" name="Shape 363"/>
          <p:cNvPicPr preferRelativeResize="0"/>
          <p:nvPr/>
        </p:nvPicPr>
        <p:blipFill>
          <a:blip r:embed="rId3">
            <a:alphaModFix/>
          </a:blip>
          <a:stretch>
            <a:fillRect/>
          </a:stretch>
        </p:blipFill>
        <p:spPr>
          <a:xfrm>
            <a:off x="831250" y="519525"/>
            <a:ext cx="6875324" cy="4589325"/>
          </a:xfrm>
          <a:prstGeom prst="rect">
            <a:avLst/>
          </a:prstGeom>
          <a:noFill/>
          <a:ln>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idx="4294967295" type="title"/>
          </p:nvPr>
        </p:nvSpPr>
        <p:spPr>
          <a:xfrm>
            <a:off x="945225" y="103875"/>
            <a:ext cx="6311100" cy="4791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6AA84F"/>
              </a:buClr>
              <a:buSzPct val="25000"/>
              <a:buFont typeface="Montserrat"/>
              <a:buNone/>
            </a:pPr>
            <a:r>
              <a:rPr lang="en-US"/>
              <a:t>Recommendations - Outperformers</a:t>
            </a:r>
          </a:p>
        </p:txBody>
      </p:sp>
      <p:pic>
        <p:nvPicPr>
          <p:cNvPr id="369" name="Shape 369"/>
          <p:cNvPicPr preferRelativeResize="0"/>
          <p:nvPr/>
        </p:nvPicPr>
        <p:blipFill>
          <a:blip r:embed="rId3">
            <a:alphaModFix/>
          </a:blip>
          <a:stretch>
            <a:fillRect/>
          </a:stretch>
        </p:blipFill>
        <p:spPr>
          <a:xfrm>
            <a:off x="141950" y="582975"/>
            <a:ext cx="8860102" cy="4358824"/>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idx="4294967295" type="title"/>
          </p:nvPr>
        </p:nvSpPr>
        <p:spPr>
          <a:xfrm>
            <a:off x="945225" y="103875"/>
            <a:ext cx="6311100" cy="4791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6AA84F"/>
              </a:buClr>
              <a:buSzPct val="25000"/>
              <a:buFont typeface="Montserrat"/>
              <a:buNone/>
            </a:pPr>
            <a:r>
              <a:rPr lang="en-US"/>
              <a:t>Recommendations - Worst Performers</a:t>
            </a:r>
          </a:p>
        </p:txBody>
      </p:sp>
      <p:pic>
        <p:nvPicPr>
          <p:cNvPr id="375" name="Shape 375"/>
          <p:cNvPicPr preferRelativeResize="0"/>
          <p:nvPr/>
        </p:nvPicPr>
        <p:blipFill>
          <a:blip r:embed="rId3">
            <a:alphaModFix/>
          </a:blip>
          <a:stretch>
            <a:fillRect/>
          </a:stretch>
        </p:blipFill>
        <p:spPr>
          <a:xfrm>
            <a:off x="596450" y="501300"/>
            <a:ext cx="7008649" cy="4594950"/>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idx="4294967295" type="ctrTitle"/>
          </p:nvPr>
        </p:nvSpPr>
        <p:spPr>
          <a:xfrm>
            <a:off x="2001392" y="2253189"/>
            <a:ext cx="6000600" cy="1159798"/>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6AA84F"/>
              </a:buClr>
              <a:buSzPct val="25000"/>
              <a:buFont typeface="Montserrat"/>
              <a:buNone/>
            </a:pPr>
            <a:r>
              <a:rPr b="1" i="0" lang="en-US" sz="7200" u="none" cap="none" strike="noStrike">
                <a:solidFill>
                  <a:srgbClr val="EFEFEF"/>
                </a:solidFill>
                <a:latin typeface="Montserrat"/>
                <a:ea typeface="Montserrat"/>
                <a:cs typeface="Montserrat"/>
                <a:sym typeface="Montserrat"/>
              </a:rPr>
              <a:t>THE BIG CONCEPT</a:t>
            </a:r>
          </a:p>
        </p:txBody>
      </p:sp>
      <p:sp>
        <p:nvSpPr>
          <p:cNvPr id="233" name="Shape 233"/>
          <p:cNvSpPr txBox="1"/>
          <p:nvPr>
            <p:ph idx="4294967295" type="subTitle"/>
          </p:nvPr>
        </p:nvSpPr>
        <p:spPr>
          <a:xfrm>
            <a:off x="2179700" y="3411550"/>
            <a:ext cx="5143499" cy="7847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EFEFEF"/>
              </a:buClr>
              <a:buSzPct val="25000"/>
              <a:buFont typeface="PT Serif"/>
              <a:buNone/>
            </a:pPr>
            <a:r>
              <a:rPr b="0" i="0" lang="en-US" sz="2400" u="none" cap="none" strike="noStrike">
                <a:solidFill>
                  <a:srgbClr val="6AA84F"/>
                </a:solidFill>
                <a:latin typeface="PT Serif"/>
                <a:ea typeface="PT Serif"/>
                <a:cs typeface="PT Serif"/>
                <a:sym typeface="PT Serif"/>
              </a:rPr>
              <a:t>Student tuition has significantly increased. Loan borrowers aren’t paying off their s</a:t>
            </a:r>
            <a:r>
              <a:rPr lang="en-US">
                <a:solidFill>
                  <a:srgbClr val="6AA84F"/>
                </a:solidFill>
              </a:rPr>
              <a:t>tudent loan</a:t>
            </a:r>
            <a:r>
              <a:rPr b="0" i="0" lang="en-US" sz="2400" u="none" cap="none" strike="noStrike">
                <a:solidFill>
                  <a:srgbClr val="6AA84F"/>
                </a:solidFill>
                <a:latin typeface="PT Serif"/>
                <a:ea typeface="PT Serif"/>
                <a:cs typeface="PT Serif"/>
                <a:sym typeface="PT Serif"/>
              </a:rPr>
              <a:t> debt.</a:t>
            </a:r>
          </a:p>
        </p:txBody>
      </p:sp>
      <p:grpSp>
        <p:nvGrpSpPr>
          <p:cNvPr id="234" name="Shape 234"/>
          <p:cNvGrpSpPr/>
          <p:nvPr/>
        </p:nvGrpSpPr>
        <p:grpSpPr>
          <a:xfrm>
            <a:off x="142950" y="1328126"/>
            <a:ext cx="1624506" cy="1887433"/>
            <a:chOff x="3972400" y="4996350"/>
            <a:chExt cx="381000" cy="442675"/>
          </a:xfrm>
        </p:grpSpPr>
        <p:sp>
          <p:nvSpPr>
            <p:cNvPr id="235" name="Shape 235"/>
            <p:cNvSpPr/>
            <p:nvPr/>
          </p:nvSpPr>
          <p:spPr>
            <a:xfrm>
              <a:off x="4157400" y="4996350"/>
              <a:ext cx="86724" cy="103200"/>
            </a:xfrm>
            <a:custGeom>
              <a:pathLst>
                <a:path extrusionOk="0" h="120000" w="120000">
                  <a:moveTo>
                    <a:pt x="117440" y="0"/>
                  </a:moveTo>
                  <a:lnTo>
                    <a:pt x="104779" y="2848"/>
                  </a:lnTo>
                  <a:lnTo>
                    <a:pt x="91253" y="5668"/>
                  </a:lnTo>
                  <a:lnTo>
                    <a:pt x="74338" y="9941"/>
                  </a:lnTo>
                  <a:lnTo>
                    <a:pt x="57457" y="15610"/>
                  </a:lnTo>
                  <a:lnTo>
                    <a:pt x="48152" y="19156"/>
                  </a:lnTo>
                  <a:lnTo>
                    <a:pt x="39711" y="23430"/>
                  </a:lnTo>
                  <a:lnTo>
                    <a:pt x="31271" y="27703"/>
                  </a:lnTo>
                  <a:lnTo>
                    <a:pt x="23660" y="32674"/>
                  </a:lnTo>
                  <a:lnTo>
                    <a:pt x="16915" y="38343"/>
                  </a:lnTo>
                  <a:lnTo>
                    <a:pt x="11000" y="44011"/>
                  </a:lnTo>
                  <a:lnTo>
                    <a:pt x="6780" y="49709"/>
                  </a:lnTo>
                  <a:lnTo>
                    <a:pt x="3390" y="56075"/>
                  </a:lnTo>
                  <a:lnTo>
                    <a:pt x="1695" y="62470"/>
                  </a:lnTo>
                  <a:lnTo>
                    <a:pt x="0" y="68866"/>
                  </a:lnTo>
                  <a:lnTo>
                    <a:pt x="0" y="75261"/>
                  </a:lnTo>
                  <a:lnTo>
                    <a:pt x="864" y="80930"/>
                  </a:lnTo>
                  <a:lnTo>
                    <a:pt x="1695" y="86627"/>
                  </a:lnTo>
                  <a:lnTo>
                    <a:pt x="3390" y="92296"/>
                  </a:lnTo>
                  <a:lnTo>
                    <a:pt x="7610" y="102238"/>
                  </a:lnTo>
                  <a:lnTo>
                    <a:pt x="11830" y="110058"/>
                  </a:lnTo>
                  <a:lnTo>
                    <a:pt x="16915" y="117151"/>
                  </a:lnTo>
                  <a:lnTo>
                    <a:pt x="26186" y="118575"/>
                  </a:lnTo>
                  <a:lnTo>
                    <a:pt x="36321" y="119273"/>
                  </a:lnTo>
                  <a:lnTo>
                    <a:pt x="48152" y="120000"/>
                  </a:lnTo>
                  <a:lnTo>
                    <a:pt x="54932" y="119273"/>
                  </a:lnTo>
                  <a:lnTo>
                    <a:pt x="62542" y="118575"/>
                  </a:lnTo>
                  <a:lnTo>
                    <a:pt x="69287" y="117151"/>
                  </a:lnTo>
                  <a:lnTo>
                    <a:pt x="76033" y="115029"/>
                  </a:lnTo>
                  <a:lnTo>
                    <a:pt x="82813" y="112180"/>
                  </a:lnTo>
                  <a:lnTo>
                    <a:pt x="89558" y="108633"/>
                  </a:lnTo>
                  <a:lnTo>
                    <a:pt x="95474" y="104360"/>
                  </a:lnTo>
                  <a:lnTo>
                    <a:pt x="101389" y="98691"/>
                  </a:lnTo>
                  <a:lnTo>
                    <a:pt x="105609" y="92296"/>
                  </a:lnTo>
                  <a:lnTo>
                    <a:pt x="109829" y="85203"/>
                  </a:lnTo>
                  <a:lnTo>
                    <a:pt x="113219" y="77383"/>
                  </a:lnTo>
                  <a:lnTo>
                    <a:pt x="115745" y="69593"/>
                  </a:lnTo>
                  <a:lnTo>
                    <a:pt x="117440" y="61773"/>
                  </a:lnTo>
                  <a:lnTo>
                    <a:pt x="118270" y="53255"/>
                  </a:lnTo>
                  <a:lnTo>
                    <a:pt x="119965" y="37616"/>
                  </a:lnTo>
                  <a:lnTo>
                    <a:pt x="119965" y="22732"/>
                  </a:lnTo>
                  <a:lnTo>
                    <a:pt x="119135" y="11366"/>
                  </a:lnTo>
                  <a:lnTo>
                    <a:pt x="117440" y="0"/>
                  </a:lnTo>
                  <a:close/>
                </a:path>
              </a:pathLst>
            </a:cu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6" name="Shape 236"/>
            <p:cNvSpPr/>
            <p:nvPr/>
          </p:nvSpPr>
          <p:spPr>
            <a:xfrm>
              <a:off x="3972400" y="5048250"/>
              <a:ext cx="381000" cy="390775"/>
            </a:xfrm>
            <a:custGeom>
              <a:pathLst>
                <a:path extrusionOk="0" h="120000" w="120000">
                  <a:moveTo>
                    <a:pt x="36921" y="29249"/>
                  </a:moveTo>
                  <a:lnTo>
                    <a:pt x="37692" y="29433"/>
                  </a:lnTo>
                  <a:lnTo>
                    <a:pt x="38267" y="30001"/>
                  </a:lnTo>
                  <a:lnTo>
                    <a:pt x="38464" y="30746"/>
                  </a:lnTo>
                  <a:lnTo>
                    <a:pt x="38464" y="31498"/>
                  </a:lnTo>
                  <a:lnTo>
                    <a:pt x="38078" y="32059"/>
                  </a:lnTo>
                  <a:lnTo>
                    <a:pt x="37692" y="32627"/>
                  </a:lnTo>
                  <a:lnTo>
                    <a:pt x="36921" y="32995"/>
                  </a:lnTo>
                  <a:lnTo>
                    <a:pt x="34811" y="33372"/>
                  </a:lnTo>
                  <a:lnTo>
                    <a:pt x="32881" y="33940"/>
                  </a:lnTo>
                  <a:lnTo>
                    <a:pt x="31157" y="34684"/>
                  </a:lnTo>
                  <a:lnTo>
                    <a:pt x="29425" y="35621"/>
                  </a:lnTo>
                  <a:lnTo>
                    <a:pt x="28078" y="36750"/>
                  </a:lnTo>
                  <a:lnTo>
                    <a:pt x="26732" y="37870"/>
                  </a:lnTo>
                  <a:lnTo>
                    <a:pt x="25574" y="38999"/>
                  </a:lnTo>
                  <a:lnTo>
                    <a:pt x="24425" y="40312"/>
                  </a:lnTo>
                  <a:lnTo>
                    <a:pt x="23653" y="41624"/>
                  </a:lnTo>
                  <a:lnTo>
                    <a:pt x="22692" y="43122"/>
                  </a:lnTo>
                  <a:lnTo>
                    <a:pt x="21535" y="45939"/>
                  </a:lnTo>
                  <a:lnTo>
                    <a:pt x="20574" y="48933"/>
                  </a:lnTo>
                  <a:lnTo>
                    <a:pt x="19811" y="51935"/>
                  </a:lnTo>
                  <a:lnTo>
                    <a:pt x="19614" y="52495"/>
                  </a:lnTo>
                  <a:lnTo>
                    <a:pt x="19228" y="53063"/>
                  </a:lnTo>
                  <a:lnTo>
                    <a:pt x="18653" y="53248"/>
                  </a:lnTo>
                  <a:lnTo>
                    <a:pt x="18078" y="53439"/>
                  </a:lnTo>
                  <a:lnTo>
                    <a:pt x="17692" y="53439"/>
                  </a:lnTo>
                  <a:lnTo>
                    <a:pt x="16921" y="53063"/>
                  </a:lnTo>
                  <a:lnTo>
                    <a:pt x="16346" y="52687"/>
                  </a:lnTo>
                  <a:lnTo>
                    <a:pt x="16157" y="51935"/>
                  </a:lnTo>
                  <a:lnTo>
                    <a:pt x="16157" y="51190"/>
                  </a:lnTo>
                  <a:lnTo>
                    <a:pt x="16535" y="48933"/>
                  </a:lnTo>
                  <a:lnTo>
                    <a:pt x="17118" y="46876"/>
                  </a:lnTo>
                  <a:lnTo>
                    <a:pt x="17881" y="44810"/>
                  </a:lnTo>
                  <a:lnTo>
                    <a:pt x="18653" y="42937"/>
                  </a:lnTo>
                  <a:lnTo>
                    <a:pt x="19614" y="41064"/>
                  </a:lnTo>
                  <a:lnTo>
                    <a:pt x="20574" y="39375"/>
                  </a:lnTo>
                  <a:lnTo>
                    <a:pt x="21732" y="37870"/>
                  </a:lnTo>
                  <a:lnTo>
                    <a:pt x="22881" y="36373"/>
                  </a:lnTo>
                  <a:lnTo>
                    <a:pt x="24228" y="35061"/>
                  </a:lnTo>
                  <a:lnTo>
                    <a:pt x="25574" y="33748"/>
                  </a:lnTo>
                  <a:lnTo>
                    <a:pt x="27118" y="32627"/>
                  </a:lnTo>
                  <a:lnTo>
                    <a:pt x="28842" y="31690"/>
                  </a:lnTo>
                  <a:lnTo>
                    <a:pt x="30574" y="30938"/>
                  </a:lnTo>
                  <a:lnTo>
                    <a:pt x="32307" y="30186"/>
                  </a:lnTo>
                  <a:lnTo>
                    <a:pt x="34228" y="29625"/>
                  </a:lnTo>
                  <a:lnTo>
                    <a:pt x="36346" y="29249"/>
                  </a:lnTo>
                  <a:close/>
                  <a:moveTo>
                    <a:pt x="50188" y="0"/>
                  </a:moveTo>
                  <a:lnTo>
                    <a:pt x="47307" y="2249"/>
                  </a:lnTo>
                  <a:lnTo>
                    <a:pt x="49614" y="7316"/>
                  </a:lnTo>
                  <a:lnTo>
                    <a:pt x="55771" y="20628"/>
                  </a:lnTo>
                  <a:lnTo>
                    <a:pt x="52118" y="20436"/>
                  </a:lnTo>
                  <a:lnTo>
                    <a:pt x="48653" y="20252"/>
                  </a:lnTo>
                  <a:lnTo>
                    <a:pt x="42307" y="19315"/>
                  </a:lnTo>
                  <a:lnTo>
                    <a:pt x="36157" y="19315"/>
                  </a:lnTo>
                  <a:lnTo>
                    <a:pt x="34811" y="19499"/>
                  </a:lnTo>
                  <a:lnTo>
                    <a:pt x="33267" y="19875"/>
                  </a:lnTo>
                  <a:lnTo>
                    <a:pt x="31732" y="20436"/>
                  </a:lnTo>
                  <a:lnTo>
                    <a:pt x="30188" y="20996"/>
                  </a:lnTo>
                  <a:lnTo>
                    <a:pt x="26921" y="22685"/>
                  </a:lnTo>
                  <a:lnTo>
                    <a:pt x="23653" y="24374"/>
                  </a:lnTo>
                  <a:lnTo>
                    <a:pt x="20771" y="26439"/>
                  </a:lnTo>
                  <a:lnTo>
                    <a:pt x="17881" y="28497"/>
                  </a:lnTo>
                  <a:lnTo>
                    <a:pt x="15188" y="30938"/>
                  </a:lnTo>
                  <a:lnTo>
                    <a:pt x="12692" y="33372"/>
                  </a:lnTo>
                  <a:lnTo>
                    <a:pt x="10385" y="35997"/>
                  </a:lnTo>
                  <a:lnTo>
                    <a:pt x="8464" y="38815"/>
                  </a:lnTo>
                  <a:lnTo>
                    <a:pt x="6535" y="41809"/>
                  </a:lnTo>
                  <a:lnTo>
                    <a:pt x="4811" y="45002"/>
                  </a:lnTo>
                  <a:lnTo>
                    <a:pt x="3464" y="48373"/>
                  </a:lnTo>
                  <a:lnTo>
                    <a:pt x="2307" y="51751"/>
                  </a:lnTo>
                  <a:lnTo>
                    <a:pt x="1346" y="55313"/>
                  </a:lnTo>
                  <a:lnTo>
                    <a:pt x="574" y="59059"/>
                  </a:lnTo>
                  <a:lnTo>
                    <a:pt x="188" y="62997"/>
                  </a:lnTo>
                  <a:lnTo>
                    <a:pt x="0" y="66936"/>
                  </a:lnTo>
                  <a:lnTo>
                    <a:pt x="188" y="71058"/>
                  </a:lnTo>
                  <a:lnTo>
                    <a:pt x="574" y="75189"/>
                  </a:lnTo>
                  <a:lnTo>
                    <a:pt x="1346" y="79127"/>
                  </a:lnTo>
                  <a:lnTo>
                    <a:pt x="2307" y="82873"/>
                  </a:lnTo>
                  <a:lnTo>
                    <a:pt x="3653" y="86812"/>
                  </a:lnTo>
                  <a:lnTo>
                    <a:pt x="5188" y="90374"/>
                  </a:lnTo>
                  <a:lnTo>
                    <a:pt x="6921" y="93936"/>
                  </a:lnTo>
                  <a:lnTo>
                    <a:pt x="8842" y="97314"/>
                  </a:lnTo>
                  <a:lnTo>
                    <a:pt x="10960" y="100500"/>
                  </a:lnTo>
                  <a:lnTo>
                    <a:pt x="13464" y="103686"/>
                  </a:lnTo>
                  <a:lnTo>
                    <a:pt x="15960" y="106496"/>
                  </a:lnTo>
                  <a:lnTo>
                    <a:pt x="18842" y="109313"/>
                  </a:lnTo>
                  <a:lnTo>
                    <a:pt x="21732" y="111939"/>
                  </a:lnTo>
                  <a:lnTo>
                    <a:pt x="24811" y="114188"/>
                  </a:lnTo>
                  <a:lnTo>
                    <a:pt x="28267" y="116437"/>
                  </a:lnTo>
                  <a:lnTo>
                    <a:pt x="31732" y="118311"/>
                  </a:lnTo>
                  <a:lnTo>
                    <a:pt x="33267" y="119063"/>
                  </a:lnTo>
                  <a:lnTo>
                    <a:pt x="34811" y="119623"/>
                  </a:lnTo>
                  <a:lnTo>
                    <a:pt x="36535" y="120000"/>
                  </a:lnTo>
                  <a:lnTo>
                    <a:pt x="41535" y="120000"/>
                  </a:lnTo>
                  <a:lnTo>
                    <a:pt x="45188" y="119439"/>
                  </a:lnTo>
                  <a:lnTo>
                    <a:pt x="52503" y="117934"/>
                  </a:lnTo>
                  <a:lnTo>
                    <a:pt x="56157" y="117374"/>
                  </a:lnTo>
                  <a:lnTo>
                    <a:pt x="58078" y="117182"/>
                  </a:lnTo>
                  <a:lnTo>
                    <a:pt x="61921" y="117182"/>
                  </a:lnTo>
                  <a:lnTo>
                    <a:pt x="63842" y="117374"/>
                  </a:lnTo>
                  <a:lnTo>
                    <a:pt x="67692" y="117934"/>
                  </a:lnTo>
                  <a:lnTo>
                    <a:pt x="75188" y="119439"/>
                  </a:lnTo>
                  <a:lnTo>
                    <a:pt x="78653" y="119808"/>
                  </a:lnTo>
                  <a:lnTo>
                    <a:pt x="80385" y="120000"/>
                  </a:lnTo>
                  <a:lnTo>
                    <a:pt x="82118" y="120000"/>
                  </a:lnTo>
                  <a:lnTo>
                    <a:pt x="83842" y="119808"/>
                  </a:lnTo>
                  <a:lnTo>
                    <a:pt x="85574" y="119439"/>
                  </a:lnTo>
                  <a:lnTo>
                    <a:pt x="87118" y="118871"/>
                  </a:lnTo>
                  <a:lnTo>
                    <a:pt x="88842" y="118126"/>
                  </a:lnTo>
                  <a:lnTo>
                    <a:pt x="92307" y="116245"/>
                  </a:lnTo>
                  <a:lnTo>
                    <a:pt x="95385" y="113996"/>
                  </a:lnTo>
                  <a:lnTo>
                    <a:pt x="98653" y="111562"/>
                  </a:lnTo>
                  <a:lnTo>
                    <a:pt x="101535" y="109121"/>
                  </a:lnTo>
                  <a:lnTo>
                    <a:pt x="104228" y="106311"/>
                  </a:lnTo>
                  <a:lnTo>
                    <a:pt x="106732" y="103310"/>
                  </a:lnTo>
                  <a:lnTo>
                    <a:pt x="109228" y="100308"/>
                  </a:lnTo>
                  <a:lnTo>
                    <a:pt x="111346" y="97122"/>
                  </a:lnTo>
                  <a:lnTo>
                    <a:pt x="113267" y="93752"/>
                  </a:lnTo>
                  <a:lnTo>
                    <a:pt x="115000" y="90190"/>
                  </a:lnTo>
                  <a:lnTo>
                    <a:pt x="116535" y="86620"/>
                  </a:lnTo>
                  <a:lnTo>
                    <a:pt x="117692" y="82873"/>
                  </a:lnTo>
                  <a:lnTo>
                    <a:pt x="118653" y="78935"/>
                  </a:lnTo>
                  <a:lnTo>
                    <a:pt x="119425" y="74997"/>
                  </a:lnTo>
                  <a:lnTo>
                    <a:pt x="119811" y="71058"/>
                  </a:lnTo>
                  <a:lnTo>
                    <a:pt x="120000" y="66936"/>
                  </a:lnTo>
                  <a:lnTo>
                    <a:pt x="119811" y="62813"/>
                  </a:lnTo>
                  <a:lnTo>
                    <a:pt x="119425" y="58875"/>
                  </a:lnTo>
                  <a:lnTo>
                    <a:pt x="118653" y="55121"/>
                  </a:lnTo>
                  <a:lnTo>
                    <a:pt x="117692" y="51374"/>
                  </a:lnTo>
                  <a:lnTo>
                    <a:pt x="116346" y="47996"/>
                  </a:lnTo>
                  <a:lnTo>
                    <a:pt x="115000" y="44626"/>
                  </a:lnTo>
                  <a:lnTo>
                    <a:pt x="113267" y="41440"/>
                  </a:lnTo>
                  <a:lnTo>
                    <a:pt x="111346" y="38438"/>
                  </a:lnTo>
                  <a:lnTo>
                    <a:pt x="109039" y="35437"/>
                  </a:lnTo>
                  <a:lnTo>
                    <a:pt x="106732" y="32811"/>
                  </a:lnTo>
                  <a:lnTo>
                    <a:pt x="104039" y="30378"/>
                  </a:lnTo>
                  <a:lnTo>
                    <a:pt x="101346" y="27936"/>
                  </a:lnTo>
                  <a:lnTo>
                    <a:pt x="98464" y="25871"/>
                  </a:lnTo>
                  <a:lnTo>
                    <a:pt x="95188" y="23814"/>
                  </a:lnTo>
                  <a:lnTo>
                    <a:pt x="91921" y="21941"/>
                  </a:lnTo>
                  <a:lnTo>
                    <a:pt x="88653" y="20436"/>
                  </a:lnTo>
                  <a:lnTo>
                    <a:pt x="87118" y="19875"/>
                  </a:lnTo>
                  <a:lnTo>
                    <a:pt x="85771" y="19499"/>
                  </a:lnTo>
                  <a:lnTo>
                    <a:pt x="84228" y="19315"/>
                  </a:lnTo>
                  <a:lnTo>
                    <a:pt x="82881" y="19123"/>
                  </a:lnTo>
                  <a:lnTo>
                    <a:pt x="79614" y="19123"/>
                  </a:lnTo>
                  <a:lnTo>
                    <a:pt x="76346" y="19315"/>
                  </a:lnTo>
                  <a:lnTo>
                    <a:pt x="69614" y="20060"/>
                  </a:lnTo>
                  <a:lnTo>
                    <a:pt x="66346" y="20436"/>
                  </a:lnTo>
                  <a:lnTo>
                    <a:pt x="62881" y="20628"/>
                  </a:lnTo>
                  <a:lnTo>
                    <a:pt x="50188" y="0"/>
                  </a:lnTo>
                  <a:close/>
                </a:path>
              </a:pathLst>
            </a:cu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idx="4294967295" type="title"/>
          </p:nvPr>
        </p:nvSpPr>
        <p:spPr>
          <a:xfrm>
            <a:off x="945225" y="103875"/>
            <a:ext cx="6311100" cy="4791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6AA84F"/>
              </a:buClr>
              <a:buSzPct val="25000"/>
              <a:buFont typeface="Montserrat"/>
              <a:buNone/>
            </a:pPr>
            <a:r>
              <a:rPr lang="en-US"/>
              <a:t>Recommendations - Worst Performers</a:t>
            </a:r>
          </a:p>
        </p:txBody>
      </p:sp>
      <p:pic>
        <p:nvPicPr>
          <p:cNvPr id="381" name="Shape 381"/>
          <p:cNvPicPr preferRelativeResize="0"/>
          <p:nvPr/>
        </p:nvPicPr>
        <p:blipFill>
          <a:blip r:embed="rId3">
            <a:alphaModFix/>
          </a:blip>
          <a:stretch>
            <a:fillRect/>
          </a:stretch>
        </p:blipFill>
        <p:spPr>
          <a:xfrm>
            <a:off x="306475" y="930874"/>
            <a:ext cx="8392501" cy="3898851"/>
          </a:xfrm>
          <a:prstGeom prst="rect">
            <a:avLst/>
          </a:prstGeom>
          <a:noFill/>
          <a:ln>
            <a:noFill/>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pic>
        <p:nvPicPr>
          <p:cNvPr id="386" name="Shape 386"/>
          <p:cNvPicPr preferRelativeResize="0"/>
          <p:nvPr/>
        </p:nvPicPr>
        <p:blipFill rotWithShape="1">
          <a:blip r:embed="rId3">
            <a:alphaModFix/>
          </a:blip>
          <a:srcRect b="0" l="0" r="0" t="0"/>
          <a:stretch/>
        </p:blipFill>
        <p:spPr>
          <a:xfrm>
            <a:off x="176383" y="787916"/>
            <a:ext cx="2904703" cy="2904703"/>
          </a:xfrm>
          <a:prstGeom prst="rect">
            <a:avLst/>
          </a:prstGeom>
          <a:noFill/>
          <a:ln>
            <a:noFill/>
          </a:ln>
        </p:spPr>
      </p:pic>
      <p:pic>
        <p:nvPicPr>
          <p:cNvPr id="387" name="Shape 387"/>
          <p:cNvPicPr preferRelativeResize="0"/>
          <p:nvPr/>
        </p:nvPicPr>
        <p:blipFill rotWithShape="1">
          <a:blip r:embed="rId4">
            <a:alphaModFix/>
          </a:blip>
          <a:srcRect b="0" l="0" r="0" t="0"/>
          <a:stretch/>
        </p:blipFill>
        <p:spPr>
          <a:xfrm>
            <a:off x="3462905" y="1035195"/>
            <a:ext cx="4069501" cy="2269344"/>
          </a:xfrm>
          <a:prstGeom prst="rect">
            <a:avLst/>
          </a:prstGeom>
          <a:noFill/>
          <a:ln>
            <a:noFill/>
          </a:ln>
        </p:spPr>
      </p:pic>
      <p:sp>
        <p:nvSpPr>
          <p:cNvPr id="388" name="Shape 388"/>
          <p:cNvSpPr txBox="1"/>
          <p:nvPr/>
        </p:nvSpPr>
        <p:spPr>
          <a:xfrm>
            <a:off x="850116" y="3978339"/>
            <a:ext cx="5982300"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CCFFCC"/>
              </a:buClr>
              <a:buSzPct val="25000"/>
              <a:buFont typeface="Arial"/>
              <a:buNone/>
            </a:pPr>
            <a:r>
              <a:rPr b="0" i="0" lang="en-US" sz="3600" u="none" cap="none" strike="noStrike">
                <a:solidFill>
                  <a:srgbClr val="CCFFCC"/>
                </a:solidFill>
                <a:latin typeface="Arial"/>
                <a:ea typeface="Arial"/>
                <a:cs typeface="Arial"/>
                <a:sym typeface="Arial"/>
              </a:rPr>
              <a:t>I’ll leave you with this…</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idx="4294967295" type="ctrTitle"/>
          </p:nvPr>
        </p:nvSpPr>
        <p:spPr>
          <a:xfrm>
            <a:off x="638175" y="1202350"/>
            <a:ext cx="6593700" cy="1159798"/>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6AA84F"/>
              </a:buClr>
              <a:buSzPct val="25000"/>
              <a:buFont typeface="Montserrat"/>
              <a:buNone/>
            </a:pPr>
            <a:r>
              <a:rPr b="1" i="0" lang="en-US" sz="9600" u="none" cap="none" strike="noStrike">
                <a:solidFill>
                  <a:srgbClr val="6AA84F"/>
                </a:solidFill>
                <a:latin typeface="Montserrat"/>
                <a:ea typeface="Montserrat"/>
                <a:cs typeface="Montserrat"/>
                <a:sym typeface="Montserrat"/>
              </a:rPr>
              <a:t>Thanks!</a:t>
            </a:r>
          </a:p>
        </p:txBody>
      </p:sp>
      <p:sp>
        <p:nvSpPr>
          <p:cNvPr id="394" name="Shape 394"/>
          <p:cNvSpPr txBox="1"/>
          <p:nvPr>
            <p:ph idx="4294967295" type="subTitle"/>
          </p:nvPr>
        </p:nvSpPr>
        <p:spPr>
          <a:xfrm>
            <a:off x="714375" y="2401911"/>
            <a:ext cx="6593700" cy="7847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EFEFEF"/>
              </a:buClr>
              <a:buSzPct val="25000"/>
              <a:buFont typeface="PT Serif"/>
              <a:buNone/>
            </a:pPr>
            <a:r>
              <a:rPr b="0" i="0" lang="en-US" sz="3600" u="none" cap="none" strike="noStrike">
                <a:solidFill>
                  <a:srgbClr val="EFEFEF"/>
                </a:solidFill>
                <a:latin typeface="PT Serif"/>
                <a:ea typeface="PT Serif"/>
                <a:cs typeface="PT Serif"/>
                <a:sym typeface="PT Serif"/>
              </a:rPr>
              <a:t>Any questions?</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735875" y="476100"/>
            <a:ext cx="5917199" cy="697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6AA84F"/>
              </a:buClr>
              <a:buSzPct val="25000"/>
              <a:buFont typeface="Montserrat"/>
              <a:buNone/>
            </a:pPr>
            <a:r>
              <a:rPr b="1" i="0" lang="en-US" sz="3600" u="none" cap="none" strike="noStrike">
                <a:solidFill>
                  <a:srgbClr val="6AA84F"/>
                </a:solidFill>
                <a:latin typeface="Montserrat"/>
                <a:ea typeface="Montserrat"/>
                <a:cs typeface="Montserrat"/>
                <a:sym typeface="Montserrat"/>
              </a:rPr>
              <a:t>The Problem</a:t>
            </a:r>
          </a:p>
        </p:txBody>
      </p:sp>
      <p:sp>
        <p:nvSpPr>
          <p:cNvPr id="242" name="Shape 242"/>
          <p:cNvSpPr txBox="1"/>
          <p:nvPr/>
        </p:nvSpPr>
        <p:spPr>
          <a:xfrm>
            <a:off x="735875" y="1123950"/>
            <a:ext cx="5761500" cy="826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PT Serif"/>
              <a:buNone/>
            </a:pPr>
            <a:r>
              <a:rPr b="1" i="0" lang="en-US" sz="1400" u="none" cap="none" strike="noStrike">
                <a:solidFill>
                  <a:srgbClr val="FFFFFF"/>
                </a:solidFill>
                <a:latin typeface="PT Serif"/>
                <a:ea typeface="PT Serif"/>
                <a:cs typeface="PT Serif"/>
                <a:sym typeface="PT Serif"/>
              </a:rPr>
              <a:t>More than two-thirds of college graduates graduated with an average debt of about $35,000.00 in 2016. This is three times more than that in 1993-1994. </a:t>
            </a:r>
          </a:p>
        </p:txBody>
      </p:sp>
      <p:sp>
        <p:nvSpPr>
          <p:cNvPr id="243" name="Shape 243"/>
          <p:cNvSpPr txBox="1"/>
          <p:nvPr/>
        </p:nvSpPr>
        <p:spPr>
          <a:xfrm>
            <a:off x="735875" y="1959150"/>
            <a:ext cx="2644199" cy="2207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PT Serif"/>
              <a:buNone/>
            </a:pPr>
            <a:r>
              <a:rPr b="0" i="0" lang="en-US" sz="1600" u="none" cap="none" strike="noStrike">
                <a:solidFill>
                  <a:srgbClr val="FFFFFF"/>
                </a:solidFill>
                <a:latin typeface="PT Serif"/>
                <a:ea typeface="PT Serif"/>
                <a:cs typeface="PT Serif"/>
                <a:sym typeface="PT Serif"/>
              </a:rPr>
              <a:t>In 2014, the average salary was </a:t>
            </a:r>
            <a:r>
              <a:rPr b="1" i="0" lang="en-US" sz="2000" u="none" cap="none" strike="noStrike">
                <a:solidFill>
                  <a:srgbClr val="FFFFFF"/>
                </a:solidFill>
                <a:latin typeface="PT Serif"/>
                <a:ea typeface="PT Serif"/>
                <a:cs typeface="PT Serif"/>
                <a:sym typeface="PT Serif"/>
              </a:rPr>
              <a:t>$46,481.52</a:t>
            </a:r>
            <a:r>
              <a:rPr b="0" i="0" lang="en-US" sz="1600" u="none" cap="none" strike="noStrike">
                <a:solidFill>
                  <a:srgbClr val="FFFFFF"/>
                </a:solidFill>
                <a:latin typeface="PT Serif"/>
                <a:ea typeface="PT Serif"/>
                <a:cs typeface="PT Serif"/>
                <a:sym typeface="PT Serif"/>
              </a:rPr>
              <a:t>. while only increasing by </a:t>
            </a:r>
            <a:r>
              <a:rPr b="0" i="0" lang="en-US" sz="2000" u="none" cap="none" strike="noStrike">
                <a:solidFill>
                  <a:srgbClr val="FFFFFF"/>
                </a:solidFill>
                <a:latin typeface="PT Serif"/>
                <a:ea typeface="PT Serif"/>
                <a:cs typeface="PT Serif"/>
                <a:sym typeface="PT Serif"/>
              </a:rPr>
              <a:t>less</a:t>
            </a:r>
            <a:r>
              <a:rPr b="0" i="0" lang="en-US" sz="1600" u="none" cap="none" strike="noStrike">
                <a:solidFill>
                  <a:srgbClr val="FFFFFF"/>
                </a:solidFill>
                <a:latin typeface="PT Serif"/>
                <a:ea typeface="PT Serif"/>
                <a:cs typeface="PT Serif"/>
                <a:sym typeface="PT Serif"/>
              </a:rPr>
              <a:t> than </a:t>
            </a:r>
            <a:r>
              <a:rPr b="1" i="0" lang="en-US" sz="2000" u="none" cap="none" strike="noStrike">
                <a:solidFill>
                  <a:srgbClr val="FFFFFF"/>
                </a:solidFill>
                <a:latin typeface="PT Serif"/>
                <a:ea typeface="PT Serif"/>
                <a:cs typeface="PT Serif"/>
                <a:sym typeface="PT Serif"/>
              </a:rPr>
              <a:t>two times </a:t>
            </a:r>
            <a:r>
              <a:rPr b="0" i="0" lang="en-US" sz="1600" u="none" cap="none" strike="noStrike">
                <a:solidFill>
                  <a:srgbClr val="FFFFFF"/>
                </a:solidFill>
                <a:latin typeface="PT Serif"/>
                <a:ea typeface="PT Serif"/>
                <a:cs typeface="PT Serif"/>
                <a:sym typeface="PT Serif"/>
              </a:rPr>
              <a:t>the 1994 salary of </a:t>
            </a:r>
            <a:r>
              <a:rPr b="1" i="0" lang="en-US" sz="2000" u="none" cap="none" strike="noStrike">
                <a:solidFill>
                  <a:srgbClr val="FFFFFF"/>
                </a:solidFill>
                <a:latin typeface="PT Serif"/>
                <a:ea typeface="PT Serif"/>
                <a:cs typeface="PT Serif"/>
                <a:sym typeface="PT Serif"/>
              </a:rPr>
              <a:t>$23,753.53. </a:t>
            </a:r>
          </a:p>
        </p:txBody>
      </p:sp>
      <p:sp>
        <p:nvSpPr>
          <p:cNvPr id="244" name="Shape 244"/>
          <p:cNvSpPr txBox="1"/>
          <p:nvPr/>
        </p:nvSpPr>
        <p:spPr>
          <a:xfrm>
            <a:off x="3737719" y="1959150"/>
            <a:ext cx="2759399" cy="2207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PT Serif"/>
              <a:buNone/>
            </a:pPr>
            <a:r>
              <a:rPr b="0" i="0" lang="en-US" sz="1600" u="none" cap="none" strike="noStrike">
                <a:solidFill>
                  <a:srgbClr val="FFFFFF"/>
                </a:solidFill>
                <a:latin typeface="PT Serif"/>
                <a:ea typeface="PT Serif"/>
                <a:cs typeface="PT Serif"/>
                <a:sym typeface="PT Serif"/>
              </a:rPr>
              <a:t>A graduate first year out of college is likely to make </a:t>
            </a:r>
            <a:r>
              <a:rPr b="1" i="0" lang="en-US" sz="2000" u="none" cap="none" strike="noStrike">
                <a:solidFill>
                  <a:srgbClr val="FFFFFF"/>
                </a:solidFill>
                <a:latin typeface="PT Serif"/>
                <a:ea typeface="PT Serif"/>
                <a:cs typeface="PT Serif"/>
                <a:sym typeface="PT Serif"/>
              </a:rPr>
              <a:t>below</a:t>
            </a:r>
            <a:r>
              <a:rPr b="0" i="0" lang="en-US" sz="1600" u="none" cap="none" strike="noStrike">
                <a:solidFill>
                  <a:srgbClr val="FFFFFF"/>
                </a:solidFill>
                <a:latin typeface="PT Serif"/>
                <a:ea typeface="PT Serif"/>
                <a:cs typeface="PT Serif"/>
                <a:sym typeface="PT Serif"/>
              </a:rPr>
              <a:t> the national average. The average starting salary of 2014 college graduates with a bachelor’s degree was </a:t>
            </a:r>
            <a:r>
              <a:rPr b="1" i="0" lang="en-US" sz="2000" u="none" cap="none" strike="noStrike">
                <a:solidFill>
                  <a:srgbClr val="FFFFFF"/>
                </a:solidFill>
                <a:latin typeface="PT Serif"/>
                <a:ea typeface="PT Serif"/>
                <a:cs typeface="PT Serif"/>
                <a:sym typeface="PT Serif"/>
              </a:rPr>
              <a:t>$45,473.00. </a:t>
            </a:r>
          </a:p>
        </p:txBody>
      </p:sp>
      <p:grpSp>
        <p:nvGrpSpPr>
          <p:cNvPr id="245" name="Shape 245"/>
          <p:cNvGrpSpPr/>
          <p:nvPr/>
        </p:nvGrpSpPr>
        <p:grpSpPr>
          <a:xfrm>
            <a:off x="3787539" y="640567"/>
            <a:ext cx="368550" cy="368550"/>
            <a:chOff x="2594325" y="1627175"/>
            <a:chExt cx="440850" cy="440850"/>
          </a:xfrm>
        </p:grpSpPr>
        <p:sp>
          <p:nvSpPr>
            <p:cNvPr id="246" name="Shape 246"/>
            <p:cNvSpPr/>
            <p:nvPr/>
          </p:nvSpPr>
          <p:spPr>
            <a:xfrm>
              <a:off x="2594325" y="1890950"/>
              <a:ext cx="177075" cy="177075"/>
            </a:xfrm>
            <a:custGeom>
              <a:pathLst>
                <a:path extrusionOk="0" h="120000" w="120000">
                  <a:moveTo>
                    <a:pt x="93926" y="0"/>
                  </a:moveTo>
                  <a:lnTo>
                    <a:pt x="9114" y="101380"/>
                  </a:lnTo>
                  <a:lnTo>
                    <a:pt x="0" y="120000"/>
                  </a:lnTo>
                  <a:lnTo>
                    <a:pt x="18619" y="110902"/>
                  </a:lnTo>
                  <a:lnTo>
                    <a:pt x="120000" y="26073"/>
                  </a:lnTo>
                  <a:lnTo>
                    <a:pt x="93926" y="0"/>
                  </a:lnTo>
                  <a:close/>
                </a:path>
              </a:pathLst>
            </a:cu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7" name="Shape 247"/>
            <p:cNvSpPr/>
            <p:nvPr/>
          </p:nvSpPr>
          <p:spPr>
            <a:xfrm>
              <a:off x="2858700" y="1627175"/>
              <a:ext cx="176475" cy="176475"/>
            </a:xfrm>
            <a:custGeom>
              <a:pathLst>
                <a:path extrusionOk="0" h="120000" w="120000">
                  <a:moveTo>
                    <a:pt x="15367" y="16"/>
                  </a:moveTo>
                  <a:lnTo>
                    <a:pt x="13293" y="424"/>
                  </a:lnTo>
                  <a:lnTo>
                    <a:pt x="11627" y="1665"/>
                  </a:lnTo>
                  <a:lnTo>
                    <a:pt x="10386" y="2498"/>
                  </a:lnTo>
                  <a:lnTo>
                    <a:pt x="8312" y="4997"/>
                  </a:lnTo>
                  <a:lnTo>
                    <a:pt x="6238" y="7479"/>
                  </a:lnTo>
                  <a:lnTo>
                    <a:pt x="4997" y="9978"/>
                  </a:lnTo>
                  <a:lnTo>
                    <a:pt x="3331" y="12460"/>
                  </a:lnTo>
                  <a:lnTo>
                    <a:pt x="1257" y="17866"/>
                  </a:lnTo>
                  <a:lnTo>
                    <a:pt x="0" y="23680"/>
                  </a:lnTo>
                  <a:lnTo>
                    <a:pt x="0" y="29494"/>
                  </a:lnTo>
                  <a:lnTo>
                    <a:pt x="424" y="34883"/>
                  </a:lnTo>
                  <a:lnTo>
                    <a:pt x="2090" y="40696"/>
                  </a:lnTo>
                  <a:lnTo>
                    <a:pt x="4572" y="46085"/>
                  </a:lnTo>
                  <a:lnTo>
                    <a:pt x="73914" y="115427"/>
                  </a:lnTo>
                  <a:lnTo>
                    <a:pt x="79303" y="117926"/>
                  </a:lnTo>
                  <a:lnTo>
                    <a:pt x="85116" y="119575"/>
                  </a:lnTo>
                  <a:lnTo>
                    <a:pt x="90522" y="120000"/>
                  </a:lnTo>
                  <a:lnTo>
                    <a:pt x="96336" y="120000"/>
                  </a:lnTo>
                  <a:lnTo>
                    <a:pt x="102133" y="118759"/>
                  </a:lnTo>
                  <a:lnTo>
                    <a:pt x="107539" y="116668"/>
                  </a:lnTo>
                  <a:lnTo>
                    <a:pt x="110038" y="115019"/>
                  </a:lnTo>
                  <a:lnTo>
                    <a:pt x="112520" y="113761"/>
                  </a:lnTo>
                  <a:lnTo>
                    <a:pt x="115019" y="111687"/>
                  </a:lnTo>
                  <a:lnTo>
                    <a:pt x="117501" y="109613"/>
                  </a:lnTo>
                  <a:lnTo>
                    <a:pt x="118334" y="108372"/>
                  </a:lnTo>
                  <a:lnTo>
                    <a:pt x="119575" y="106706"/>
                  </a:lnTo>
                  <a:lnTo>
                    <a:pt x="120000" y="104632"/>
                  </a:lnTo>
                  <a:lnTo>
                    <a:pt x="120000" y="102966"/>
                  </a:lnTo>
                  <a:lnTo>
                    <a:pt x="120000" y="101317"/>
                  </a:lnTo>
                  <a:lnTo>
                    <a:pt x="119575" y="99651"/>
                  </a:lnTo>
                  <a:lnTo>
                    <a:pt x="118334" y="97985"/>
                  </a:lnTo>
                  <a:lnTo>
                    <a:pt x="117501" y="96336"/>
                  </a:lnTo>
                  <a:lnTo>
                    <a:pt x="23680" y="2498"/>
                  </a:lnTo>
                  <a:lnTo>
                    <a:pt x="22014" y="1665"/>
                  </a:lnTo>
                  <a:lnTo>
                    <a:pt x="20348" y="424"/>
                  </a:lnTo>
                  <a:lnTo>
                    <a:pt x="18682" y="16"/>
                  </a:lnTo>
                  <a:close/>
                </a:path>
              </a:pathLst>
            </a:cu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8" name="Shape 248"/>
            <p:cNvSpPr/>
            <p:nvPr/>
          </p:nvSpPr>
          <p:spPr>
            <a:xfrm>
              <a:off x="2663325" y="1702275"/>
              <a:ext cx="296749" cy="296775"/>
            </a:xfrm>
            <a:custGeom>
              <a:pathLst>
                <a:path extrusionOk="0" h="120000" w="120000">
                  <a:moveTo>
                    <a:pt x="78025" y="13090"/>
                  </a:moveTo>
                  <a:lnTo>
                    <a:pt x="79005" y="13333"/>
                  </a:lnTo>
                  <a:lnTo>
                    <a:pt x="79754" y="13828"/>
                  </a:lnTo>
                  <a:lnTo>
                    <a:pt x="80249" y="14576"/>
                  </a:lnTo>
                  <a:lnTo>
                    <a:pt x="80249" y="15314"/>
                  </a:lnTo>
                  <a:lnTo>
                    <a:pt x="80249" y="16052"/>
                  </a:lnTo>
                  <a:lnTo>
                    <a:pt x="79754" y="16790"/>
                  </a:lnTo>
                  <a:lnTo>
                    <a:pt x="59262" y="37038"/>
                  </a:lnTo>
                  <a:lnTo>
                    <a:pt x="58513" y="37533"/>
                  </a:lnTo>
                  <a:lnTo>
                    <a:pt x="57775" y="37776"/>
                  </a:lnTo>
                  <a:lnTo>
                    <a:pt x="57037" y="37533"/>
                  </a:lnTo>
                  <a:lnTo>
                    <a:pt x="56299" y="37038"/>
                  </a:lnTo>
                  <a:lnTo>
                    <a:pt x="55804" y="36300"/>
                  </a:lnTo>
                  <a:lnTo>
                    <a:pt x="55551" y="35552"/>
                  </a:lnTo>
                  <a:lnTo>
                    <a:pt x="55804" y="34814"/>
                  </a:lnTo>
                  <a:lnTo>
                    <a:pt x="56299" y="34076"/>
                  </a:lnTo>
                  <a:lnTo>
                    <a:pt x="76539" y="13828"/>
                  </a:lnTo>
                  <a:lnTo>
                    <a:pt x="77277" y="13333"/>
                  </a:lnTo>
                  <a:lnTo>
                    <a:pt x="78025" y="13090"/>
                  </a:lnTo>
                  <a:close/>
                  <a:moveTo>
                    <a:pt x="78520" y="10"/>
                  </a:moveTo>
                  <a:lnTo>
                    <a:pt x="49385" y="29385"/>
                  </a:lnTo>
                  <a:lnTo>
                    <a:pt x="46908" y="28395"/>
                  </a:lnTo>
                  <a:lnTo>
                    <a:pt x="44441" y="27414"/>
                  </a:lnTo>
                  <a:lnTo>
                    <a:pt x="41479" y="26424"/>
                  </a:lnTo>
                  <a:lnTo>
                    <a:pt x="38517" y="25928"/>
                  </a:lnTo>
                  <a:lnTo>
                    <a:pt x="35312" y="25190"/>
                  </a:lnTo>
                  <a:lnTo>
                    <a:pt x="32097" y="24695"/>
                  </a:lnTo>
                  <a:lnTo>
                    <a:pt x="28893" y="24442"/>
                  </a:lnTo>
                  <a:lnTo>
                    <a:pt x="22716" y="24442"/>
                  </a:lnTo>
                  <a:lnTo>
                    <a:pt x="19754" y="24695"/>
                  </a:lnTo>
                  <a:lnTo>
                    <a:pt x="16539" y="25190"/>
                  </a:lnTo>
                  <a:lnTo>
                    <a:pt x="13334" y="25928"/>
                  </a:lnTo>
                  <a:lnTo>
                    <a:pt x="10119" y="27161"/>
                  </a:lnTo>
                  <a:lnTo>
                    <a:pt x="7157" y="28395"/>
                  </a:lnTo>
                  <a:lnTo>
                    <a:pt x="4195" y="30376"/>
                  </a:lnTo>
                  <a:lnTo>
                    <a:pt x="1486" y="32590"/>
                  </a:lnTo>
                  <a:lnTo>
                    <a:pt x="737" y="33338"/>
                  </a:lnTo>
                  <a:lnTo>
                    <a:pt x="242" y="34318"/>
                  </a:lnTo>
                  <a:lnTo>
                    <a:pt x="0" y="35309"/>
                  </a:lnTo>
                  <a:lnTo>
                    <a:pt x="0" y="36542"/>
                  </a:lnTo>
                  <a:lnTo>
                    <a:pt x="0" y="37533"/>
                  </a:lnTo>
                  <a:lnTo>
                    <a:pt x="242" y="38524"/>
                  </a:lnTo>
                  <a:lnTo>
                    <a:pt x="737" y="39504"/>
                  </a:lnTo>
                  <a:lnTo>
                    <a:pt x="1486" y="40495"/>
                  </a:lnTo>
                  <a:lnTo>
                    <a:pt x="79501" y="118514"/>
                  </a:lnTo>
                  <a:lnTo>
                    <a:pt x="80491" y="119251"/>
                  </a:lnTo>
                  <a:lnTo>
                    <a:pt x="81482" y="119747"/>
                  </a:lnTo>
                  <a:lnTo>
                    <a:pt x="82463" y="119989"/>
                  </a:lnTo>
                  <a:lnTo>
                    <a:pt x="84687" y="119989"/>
                  </a:lnTo>
                  <a:lnTo>
                    <a:pt x="85678" y="119747"/>
                  </a:lnTo>
                  <a:lnTo>
                    <a:pt x="86668" y="119251"/>
                  </a:lnTo>
                  <a:lnTo>
                    <a:pt x="87406" y="118514"/>
                  </a:lnTo>
                  <a:lnTo>
                    <a:pt x="89631" y="115794"/>
                  </a:lnTo>
                  <a:lnTo>
                    <a:pt x="91602" y="112832"/>
                  </a:lnTo>
                  <a:lnTo>
                    <a:pt x="92835" y="109871"/>
                  </a:lnTo>
                  <a:lnTo>
                    <a:pt x="94069" y="106656"/>
                  </a:lnTo>
                  <a:lnTo>
                    <a:pt x="94817" y="103452"/>
                  </a:lnTo>
                  <a:lnTo>
                    <a:pt x="95302" y="100237"/>
                  </a:lnTo>
                  <a:lnTo>
                    <a:pt x="95555" y="97275"/>
                  </a:lnTo>
                  <a:lnTo>
                    <a:pt x="95555" y="94313"/>
                  </a:lnTo>
                  <a:lnTo>
                    <a:pt x="95555" y="91109"/>
                  </a:lnTo>
                  <a:lnTo>
                    <a:pt x="95302" y="87894"/>
                  </a:lnTo>
                  <a:lnTo>
                    <a:pt x="94817" y="84690"/>
                  </a:lnTo>
                  <a:lnTo>
                    <a:pt x="94069" y="81475"/>
                  </a:lnTo>
                  <a:lnTo>
                    <a:pt x="93573" y="78514"/>
                  </a:lnTo>
                  <a:lnTo>
                    <a:pt x="92593" y="75552"/>
                  </a:lnTo>
                  <a:lnTo>
                    <a:pt x="91602" y="73085"/>
                  </a:lnTo>
                  <a:lnTo>
                    <a:pt x="90611" y="70619"/>
                  </a:lnTo>
                  <a:lnTo>
                    <a:pt x="120000" y="41485"/>
                  </a:lnTo>
                  <a:lnTo>
                    <a:pt x="78520" y="10"/>
                  </a:lnTo>
                  <a:close/>
                </a:path>
              </a:pathLst>
            </a:cu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7074"/>
        </a:solidFill>
      </p:bgPr>
    </p:bg>
    <p:spTree>
      <p:nvGrpSpPr>
        <p:cNvPr id="252" name="Shape 252"/>
        <p:cNvGrpSpPr/>
        <p:nvPr/>
      </p:nvGrpSpPr>
      <p:grpSpPr>
        <a:xfrm>
          <a:off x="0" y="0"/>
          <a:ext cx="0" cy="0"/>
          <a:chOff x="0" y="0"/>
          <a:chExt cx="0" cy="0"/>
        </a:xfrm>
      </p:grpSpPr>
      <p:sp>
        <p:nvSpPr>
          <p:cNvPr id="253" name="Shape 253"/>
          <p:cNvSpPr txBox="1"/>
          <p:nvPr>
            <p:ph idx="4294967295" type="ctrTitle"/>
          </p:nvPr>
        </p:nvSpPr>
        <p:spPr>
          <a:xfrm>
            <a:off x="584925" y="302575"/>
            <a:ext cx="5556000" cy="3216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6AA84F"/>
              </a:buClr>
              <a:buSzPct val="25000"/>
              <a:buFont typeface="Montserrat"/>
              <a:buNone/>
            </a:pPr>
            <a:r>
              <a:rPr b="1" i="0" lang="en-US" sz="7200" u="none" cap="none" strike="noStrike">
                <a:solidFill>
                  <a:srgbClr val="004046"/>
                </a:solidFill>
                <a:latin typeface="Montserrat"/>
                <a:ea typeface="Montserrat"/>
                <a:cs typeface="Montserrat"/>
                <a:sym typeface="Montserrat"/>
              </a:rPr>
              <a:t>1-in-7 borrowers</a:t>
            </a:r>
          </a:p>
        </p:txBody>
      </p:sp>
      <p:sp>
        <p:nvSpPr>
          <p:cNvPr id="254" name="Shape 254"/>
          <p:cNvSpPr txBox="1"/>
          <p:nvPr/>
        </p:nvSpPr>
        <p:spPr>
          <a:xfrm>
            <a:off x="756172" y="3246942"/>
            <a:ext cx="3449400" cy="769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92D050"/>
              </a:buClr>
              <a:buSzPct val="25000"/>
              <a:buFont typeface="Source Sans Pro"/>
              <a:buNone/>
            </a:pPr>
            <a:r>
              <a:rPr b="0" i="0" lang="en-US" sz="4400" u="none" cap="none" strike="noStrike">
                <a:solidFill>
                  <a:srgbClr val="92D050"/>
                </a:solidFill>
                <a:latin typeface="Source Sans Pro"/>
                <a:ea typeface="Source Sans Pro"/>
                <a:cs typeface="Source Sans Pro"/>
                <a:sym typeface="Source Sans Pro"/>
              </a:rPr>
              <a:t>DEFAULT.</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3">
            <a:alphaModFix/>
          </a:blip>
          <a:srcRect b="0" l="0" r="0" t="0"/>
          <a:stretch/>
        </p:blipFill>
        <p:spPr>
          <a:xfrm>
            <a:off x="588627" y="524847"/>
            <a:ext cx="5632480" cy="3170076"/>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717775" y="780900"/>
            <a:ext cx="4263900" cy="697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6AA84F"/>
              </a:buClr>
              <a:buSzPct val="25000"/>
              <a:buFont typeface="Montserrat"/>
              <a:buNone/>
            </a:pPr>
            <a:r>
              <a:rPr b="1" i="0" lang="en-US" sz="3600" u="none" cap="none" strike="noStrike">
                <a:solidFill>
                  <a:srgbClr val="6AA84F"/>
                </a:solidFill>
                <a:latin typeface="Montserrat"/>
                <a:ea typeface="Montserrat"/>
                <a:cs typeface="Montserrat"/>
                <a:sym typeface="Montserrat"/>
              </a:rPr>
              <a:t>Hypothesis</a:t>
            </a:r>
          </a:p>
        </p:txBody>
      </p:sp>
      <p:sp>
        <p:nvSpPr>
          <p:cNvPr id="265" name="Shape 265"/>
          <p:cNvSpPr txBox="1"/>
          <p:nvPr>
            <p:ph idx="1" type="body"/>
          </p:nvPr>
        </p:nvSpPr>
        <p:spPr>
          <a:xfrm>
            <a:off x="717775" y="1569599"/>
            <a:ext cx="4263900" cy="3031200"/>
          </a:xfrm>
          <a:prstGeom prst="rect">
            <a:avLst/>
          </a:prstGeom>
          <a:noFill/>
          <a:ln>
            <a:noFill/>
          </a:ln>
        </p:spPr>
        <p:txBody>
          <a:bodyPr anchorCtr="0" anchor="t" bIns="91425" lIns="91425" rIns="91425" tIns="91425">
            <a:noAutofit/>
          </a:bodyPr>
          <a:lstStyle/>
          <a:p>
            <a:pPr indent="387350" lvl="0" rtl="0">
              <a:lnSpc>
                <a:spcPct val="115000"/>
              </a:lnSpc>
              <a:spcBef>
                <a:spcPts val="0"/>
              </a:spcBef>
              <a:buClr>
                <a:schemeClr val="dk1"/>
              </a:buClr>
              <a:buSzPct val="45833"/>
              <a:buFont typeface="Arial"/>
              <a:buNone/>
            </a:pPr>
            <a:r>
              <a:rPr lang="en-US">
                <a:solidFill>
                  <a:schemeClr val="lt1"/>
                </a:solidFill>
              </a:rPr>
              <a:t>Will providing prospective students with a measurement based on the analysis of the median student loan debt to the median earnings improve the student’s ability to pay  back their student loans?</a:t>
            </a:r>
          </a:p>
        </p:txBody>
      </p:sp>
      <p:pic>
        <p:nvPicPr>
          <p:cNvPr id="266" name="Shape 266"/>
          <p:cNvPicPr preferRelativeResize="0"/>
          <p:nvPr/>
        </p:nvPicPr>
        <p:blipFill rotWithShape="1">
          <a:blip r:embed="rId3">
            <a:alphaModFix/>
          </a:blip>
          <a:srcRect b="0" l="10736" r="24817" t="0"/>
          <a:stretch/>
        </p:blipFill>
        <p:spPr>
          <a:xfrm>
            <a:off x="5829300" y="0"/>
            <a:ext cx="3314698" cy="5143499"/>
          </a:xfrm>
          <a:prstGeom prst="rect">
            <a:avLst/>
          </a:prstGeom>
          <a:noFill/>
          <a:ln>
            <a:noFill/>
          </a:ln>
        </p:spPr>
      </p:pic>
      <p:grpSp>
        <p:nvGrpSpPr>
          <p:cNvPr id="267" name="Shape 267"/>
          <p:cNvGrpSpPr/>
          <p:nvPr/>
        </p:nvGrpSpPr>
        <p:grpSpPr>
          <a:xfrm>
            <a:off x="3419178" y="945379"/>
            <a:ext cx="368550" cy="368550"/>
            <a:chOff x="2594325" y="1627175"/>
            <a:chExt cx="440850" cy="440850"/>
          </a:xfrm>
        </p:grpSpPr>
        <p:sp>
          <p:nvSpPr>
            <p:cNvPr id="268" name="Shape 268"/>
            <p:cNvSpPr/>
            <p:nvPr/>
          </p:nvSpPr>
          <p:spPr>
            <a:xfrm>
              <a:off x="2594325" y="1890950"/>
              <a:ext cx="177075" cy="177075"/>
            </a:xfrm>
            <a:custGeom>
              <a:pathLst>
                <a:path extrusionOk="0" h="120000" w="120000">
                  <a:moveTo>
                    <a:pt x="93926" y="0"/>
                  </a:moveTo>
                  <a:lnTo>
                    <a:pt x="9114" y="101380"/>
                  </a:lnTo>
                  <a:lnTo>
                    <a:pt x="0" y="120000"/>
                  </a:lnTo>
                  <a:lnTo>
                    <a:pt x="18619" y="110902"/>
                  </a:lnTo>
                  <a:lnTo>
                    <a:pt x="120000" y="26073"/>
                  </a:lnTo>
                  <a:lnTo>
                    <a:pt x="93926" y="0"/>
                  </a:lnTo>
                  <a:close/>
                </a:path>
              </a:pathLst>
            </a:cu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9" name="Shape 269"/>
            <p:cNvSpPr/>
            <p:nvPr/>
          </p:nvSpPr>
          <p:spPr>
            <a:xfrm>
              <a:off x="2858700" y="1627175"/>
              <a:ext cx="176475" cy="176475"/>
            </a:xfrm>
            <a:custGeom>
              <a:pathLst>
                <a:path extrusionOk="0" h="120000" w="120000">
                  <a:moveTo>
                    <a:pt x="15367" y="16"/>
                  </a:moveTo>
                  <a:lnTo>
                    <a:pt x="13293" y="424"/>
                  </a:lnTo>
                  <a:lnTo>
                    <a:pt x="11627" y="1665"/>
                  </a:lnTo>
                  <a:lnTo>
                    <a:pt x="10386" y="2498"/>
                  </a:lnTo>
                  <a:lnTo>
                    <a:pt x="8312" y="4997"/>
                  </a:lnTo>
                  <a:lnTo>
                    <a:pt x="6238" y="7479"/>
                  </a:lnTo>
                  <a:lnTo>
                    <a:pt x="4997" y="9978"/>
                  </a:lnTo>
                  <a:lnTo>
                    <a:pt x="3331" y="12460"/>
                  </a:lnTo>
                  <a:lnTo>
                    <a:pt x="1257" y="17866"/>
                  </a:lnTo>
                  <a:lnTo>
                    <a:pt x="0" y="23680"/>
                  </a:lnTo>
                  <a:lnTo>
                    <a:pt x="0" y="29494"/>
                  </a:lnTo>
                  <a:lnTo>
                    <a:pt x="424" y="34883"/>
                  </a:lnTo>
                  <a:lnTo>
                    <a:pt x="2090" y="40696"/>
                  </a:lnTo>
                  <a:lnTo>
                    <a:pt x="4572" y="46085"/>
                  </a:lnTo>
                  <a:lnTo>
                    <a:pt x="73914" y="115427"/>
                  </a:lnTo>
                  <a:lnTo>
                    <a:pt x="79303" y="117926"/>
                  </a:lnTo>
                  <a:lnTo>
                    <a:pt x="85116" y="119575"/>
                  </a:lnTo>
                  <a:lnTo>
                    <a:pt x="90522" y="120000"/>
                  </a:lnTo>
                  <a:lnTo>
                    <a:pt x="96336" y="120000"/>
                  </a:lnTo>
                  <a:lnTo>
                    <a:pt x="102133" y="118759"/>
                  </a:lnTo>
                  <a:lnTo>
                    <a:pt x="107539" y="116668"/>
                  </a:lnTo>
                  <a:lnTo>
                    <a:pt x="110038" y="115019"/>
                  </a:lnTo>
                  <a:lnTo>
                    <a:pt x="112520" y="113761"/>
                  </a:lnTo>
                  <a:lnTo>
                    <a:pt x="115019" y="111687"/>
                  </a:lnTo>
                  <a:lnTo>
                    <a:pt x="117501" y="109613"/>
                  </a:lnTo>
                  <a:lnTo>
                    <a:pt x="118334" y="108372"/>
                  </a:lnTo>
                  <a:lnTo>
                    <a:pt x="119575" y="106706"/>
                  </a:lnTo>
                  <a:lnTo>
                    <a:pt x="120000" y="104632"/>
                  </a:lnTo>
                  <a:lnTo>
                    <a:pt x="120000" y="102966"/>
                  </a:lnTo>
                  <a:lnTo>
                    <a:pt x="120000" y="101317"/>
                  </a:lnTo>
                  <a:lnTo>
                    <a:pt x="119575" y="99651"/>
                  </a:lnTo>
                  <a:lnTo>
                    <a:pt x="118334" y="97985"/>
                  </a:lnTo>
                  <a:lnTo>
                    <a:pt x="117501" y="96336"/>
                  </a:lnTo>
                  <a:lnTo>
                    <a:pt x="23680" y="2498"/>
                  </a:lnTo>
                  <a:lnTo>
                    <a:pt x="22014" y="1665"/>
                  </a:lnTo>
                  <a:lnTo>
                    <a:pt x="20348" y="424"/>
                  </a:lnTo>
                  <a:lnTo>
                    <a:pt x="18682" y="16"/>
                  </a:lnTo>
                  <a:close/>
                </a:path>
              </a:pathLst>
            </a:cu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70" name="Shape 270"/>
            <p:cNvSpPr/>
            <p:nvPr/>
          </p:nvSpPr>
          <p:spPr>
            <a:xfrm>
              <a:off x="2663325" y="1702275"/>
              <a:ext cx="296749" cy="296775"/>
            </a:xfrm>
            <a:custGeom>
              <a:pathLst>
                <a:path extrusionOk="0" h="120000" w="120000">
                  <a:moveTo>
                    <a:pt x="78025" y="13090"/>
                  </a:moveTo>
                  <a:lnTo>
                    <a:pt x="79005" y="13333"/>
                  </a:lnTo>
                  <a:lnTo>
                    <a:pt x="79754" y="13828"/>
                  </a:lnTo>
                  <a:lnTo>
                    <a:pt x="80249" y="14576"/>
                  </a:lnTo>
                  <a:lnTo>
                    <a:pt x="80249" y="15314"/>
                  </a:lnTo>
                  <a:lnTo>
                    <a:pt x="80249" y="16052"/>
                  </a:lnTo>
                  <a:lnTo>
                    <a:pt x="79754" y="16790"/>
                  </a:lnTo>
                  <a:lnTo>
                    <a:pt x="59262" y="37038"/>
                  </a:lnTo>
                  <a:lnTo>
                    <a:pt x="58513" y="37533"/>
                  </a:lnTo>
                  <a:lnTo>
                    <a:pt x="57775" y="37776"/>
                  </a:lnTo>
                  <a:lnTo>
                    <a:pt x="57037" y="37533"/>
                  </a:lnTo>
                  <a:lnTo>
                    <a:pt x="56299" y="37038"/>
                  </a:lnTo>
                  <a:lnTo>
                    <a:pt x="55804" y="36300"/>
                  </a:lnTo>
                  <a:lnTo>
                    <a:pt x="55551" y="35552"/>
                  </a:lnTo>
                  <a:lnTo>
                    <a:pt x="55804" y="34814"/>
                  </a:lnTo>
                  <a:lnTo>
                    <a:pt x="56299" y="34076"/>
                  </a:lnTo>
                  <a:lnTo>
                    <a:pt x="76539" y="13828"/>
                  </a:lnTo>
                  <a:lnTo>
                    <a:pt x="77277" y="13333"/>
                  </a:lnTo>
                  <a:lnTo>
                    <a:pt x="78025" y="13090"/>
                  </a:lnTo>
                  <a:close/>
                  <a:moveTo>
                    <a:pt x="78520" y="10"/>
                  </a:moveTo>
                  <a:lnTo>
                    <a:pt x="49385" y="29385"/>
                  </a:lnTo>
                  <a:lnTo>
                    <a:pt x="46908" y="28395"/>
                  </a:lnTo>
                  <a:lnTo>
                    <a:pt x="44441" y="27414"/>
                  </a:lnTo>
                  <a:lnTo>
                    <a:pt x="41479" y="26424"/>
                  </a:lnTo>
                  <a:lnTo>
                    <a:pt x="38517" y="25928"/>
                  </a:lnTo>
                  <a:lnTo>
                    <a:pt x="35312" y="25190"/>
                  </a:lnTo>
                  <a:lnTo>
                    <a:pt x="32097" y="24695"/>
                  </a:lnTo>
                  <a:lnTo>
                    <a:pt x="28893" y="24442"/>
                  </a:lnTo>
                  <a:lnTo>
                    <a:pt x="22716" y="24442"/>
                  </a:lnTo>
                  <a:lnTo>
                    <a:pt x="19754" y="24695"/>
                  </a:lnTo>
                  <a:lnTo>
                    <a:pt x="16539" y="25190"/>
                  </a:lnTo>
                  <a:lnTo>
                    <a:pt x="13334" y="25928"/>
                  </a:lnTo>
                  <a:lnTo>
                    <a:pt x="10119" y="27161"/>
                  </a:lnTo>
                  <a:lnTo>
                    <a:pt x="7157" y="28395"/>
                  </a:lnTo>
                  <a:lnTo>
                    <a:pt x="4195" y="30376"/>
                  </a:lnTo>
                  <a:lnTo>
                    <a:pt x="1486" y="32590"/>
                  </a:lnTo>
                  <a:lnTo>
                    <a:pt x="737" y="33338"/>
                  </a:lnTo>
                  <a:lnTo>
                    <a:pt x="242" y="34318"/>
                  </a:lnTo>
                  <a:lnTo>
                    <a:pt x="0" y="35309"/>
                  </a:lnTo>
                  <a:lnTo>
                    <a:pt x="0" y="36542"/>
                  </a:lnTo>
                  <a:lnTo>
                    <a:pt x="0" y="37533"/>
                  </a:lnTo>
                  <a:lnTo>
                    <a:pt x="242" y="38524"/>
                  </a:lnTo>
                  <a:lnTo>
                    <a:pt x="737" y="39504"/>
                  </a:lnTo>
                  <a:lnTo>
                    <a:pt x="1486" y="40495"/>
                  </a:lnTo>
                  <a:lnTo>
                    <a:pt x="79501" y="118514"/>
                  </a:lnTo>
                  <a:lnTo>
                    <a:pt x="80491" y="119251"/>
                  </a:lnTo>
                  <a:lnTo>
                    <a:pt x="81482" y="119747"/>
                  </a:lnTo>
                  <a:lnTo>
                    <a:pt x="82463" y="119989"/>
                  </a:lnTo>
                  <a:lnTo>
                    <a:pt x="84687" y="119989"/>
                  </a:lnTo>
                  <a:lnTo>
                    <a:pt x="85678" y="119747"/>
                  </a:lnTo>
                  <a:lnTo>
                    <a:pt x="86668" y="119251"/>
                  </a:lnTo>
                  <a:lnTo>
                    <a:pt x="87406" y="118514"/>
                  </a:lnTo>
                  <a:lnTo>
                    <a:pt x="89631" y="115794"/>
                  </a:lnTo>
                  <a:lnTo>
                    <a:pt x="91602" y="112832"/>
                  </a:lnTo>
                  <a:lnTo>
                    <a:pt x="92835" y="109871"/>
                  </a:lnTo>
                  <a:lnTo>
                    <a:pt x="94069" y="106656"/>
                  </a:lnTo>
                  <a:lnTo>
                    <a:pt x="94817" y="103452"/>
                  </a:lnTo>
                  <a:lnTo>
                    <a:pt x="95302" y="100237"/>
                  </a:lnTo>
                  <a:lnTo>
                    <a:pt x="95555" y="97275"/>
                  </a:lnTo>
                  <a:lnTo>
                    <a:pt x="95555" y="94313"/>
                  </a:lnTo>
                  <a:lnTo>
                    <a:pt x="95555" y="91109"/>
                  </a:lnTo>
                  <a:lnTo>
                    <a:pt x="95302" y="87894"/>
                  </a:lnTo>
                  <a:lnTo>
                    <a:pt x="94817" y="84690"/>
                  </a:lnTo>
                  <a:lnTo>
                    <a:pt x="94069" y="81475"/>
                  </a:lnTo>
                  <a:lnTo>
                    <a:pt x="93573" y="78514"/>
                  </a:lnTo>
                  <a:lnTo>
                    <a:pt x="92593" y="75552"/>
                  </a:lnTo>
                  <a:lnTo>
                    <a:pt x="91602" y="73085"/>
                  </a:lnTo>
                  <a:lnTo>
                    <a:pt x="90611" y="70619"/>
                  </a:lnTo>
                  <a:lnTo>
                    <a:pt x="120000" y="41485"/>
                  </a:lnTo>
                  <a:lnTo>
                    <a:pt x="78520" y="10"/>
                  </a:lnTo>
                  <a:close/>
                </a:path>
              </a:pathLst>
            </a:cu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idx="4294967295" type="ctrTitle"/>
          </p:nvPr>
        </p:nvSpPr>
        <p:spPr>
          <a:xfrm>
            <a:off x="114834" y="155766"/>
            <a:ext cx="7193239" cy="1270071"/>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6AA84F"/>
              </a:buClr>
              <a:buSzPct val="25000"/>
              <a:buFont typeface="Montserrat"/>
              <a:buNone/>
            </a:pPr>
            <a:r>
              <a:rPr b="1" i="0" lang="en-US" sz="6000" u="none" cap="none" strike="noStrike">
                <a:solidFill>
                  <a:srgbClr val="6AA84F"/>
                </a:solidFill>
                <a:latin typeface="Montserrat"/>
                <a:ea typeface="Montserrat"/>
                <a:cs typeface="Montserrat"/>
                <a:sym typeface="Montserrat"/>
              </a:rPr>
              <a:t>You do the math!</a:t>
            </a:r>
          </a:p>
        </p:txBody>
      </p:sp>
      <p:sp>
        <p:nvSpPr>
          <p:cNvPr id="276" name="Shape 276"/>
          <p:cNvSpPr txBox="1"/>
          <p:nvPr>
            <p:ph idx="4294967295" type="subTitle"/>
          </p:nvPr>
        </p:nvSpPr>
        <p:spPr>
          <a:xfrm>
            <a:off x="217469" y="1378796"/>
            <a:ext cx="7008293" cy="67297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EFEFEF"/>
              </a:buClr>
              <a:buSzPct val="25000"/>
              <a:buFont typeface="PT Serif"/>
              <a:buNone/>
            </a:pPr>
            <a:r>
              <a:rPr b="0" i="0" lang="en-US" sz="1700" u="none" cap="none" strike="noStrike">
                <a:solidFill>
                  <a:srgbClr val="EFEFEF"/>
                </a:solidFill>
                <a:latin typeface="PT Serif"/>
                <a:ea typeface="PT Serif"/>
                <a:cs typeface="PT Serif"/>
                <a:sym typeface="PT Serif"/>
              </a:rPr>
              <a:t>Debt-to-Earnings Ratio = Total Median Debt / Total Median Earnings </a:t>
            </a:r>
          </a:p>
        </p:txBody>
      </p:sp>
      <p:pic>
        <p:nvPicPr>
          <p:cNvPr id="277" name="Shape 277"/>
          <p:cNvPicPr preferRelativeResize="0"/>
          <p:nvPr/>
        </p:nvPicPr>
        <p:blipFill rotWithShape="1">
          <a:blip r:embed="rId3">
            <a:alphaModFix/>
          </a:blip>
          <a:srcRect b="0" l="0" r="0" t="0"/>
          <a:stretch/>
        </p:blipFill>
        <p:spPr>
          <a:xfrm>
            <a:off x="1642611" y="2246146"/>
            <a:ext cx="4076999" cy="2720954"/>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141975" y="22525"/>
            <a:ext cx="5917200" cy="11766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6AA84F"/>
              </a:buClr>
              <a:buSzPct val="25000"/>
              <a:buFont typeface="Montserrat"/>
              <a:buNone/>
            </a:pPr>
            <a:r>
              <a:rPr b="1" i="0" lang="en-US" sz="3600" u="none" cap="none" strike="noStrike">
                <a:solidFill>
                  <a:srgbClr val="6AA84F"/>
                </a:solidFill>
                <a:latin typeface="Montserrat"/>
                <a:ea typeface="Montserrat"/>
                <a:cs typeface="Montserrat"/>
                <a:sym typeface="Montserrat"/>
              </a:rPr>
              <a:t>College Scorecard</a:t>
            </a:r>
          </a:p>
          <a:p>
            <a:pPr lvl="0" rtl="0">
              <a:spcBef>
                <a:spcPts val="0"/>
              </a:spcBef>
              <a:buClr>
                <a:schemeClr val="dk1"/>
              </a:buClr>
              <a:buSzPct val="30555"/>
              <a:buFont typeface="Arial"/>
              <a:buNone/>
            </a:pPr>
            <a:r>
              <a:rPr b="0" lang="en-US" u="sng">
                <a:solidFill>
                  <a:schemeClr val="lt1"/>
                </a:solidFill>
                <a:latin typeface="Alegreya"/>
                <a:ea typeface="Alegreya"/>
                <a:cs typeface="Alegreya"/>
                <a:sym typeface="Alegreya"/>
                <a:hlinkClick r:id="rId3"/>
              </a:rPr>
              <a:t>https://collegescorecard.ed.gov/data/</a:t>
            </a:r>
          </a:p>
        </p:txBody>
      </p:sp>
      <p:grpSp>
        <p:nvGrpSpPr>
          <p:cNvPr id="283" name="Shape 283"/>
          <p:cNvGrpSpPr/>
          <p:nvPr/>
        </p:nvGrpSpPr>
        <p:grpSpPr>
          <a:xfrm>
            <a:off x="4562110" y="291378"/>
            <a:ext cx="368550" cy="368550"/>
            <a:chOff x="2594325" y="1627175"/>
            <a:chExt cx="440850" cy="440850"/>
          </a:xfrm>
        </p:grpSpPr>
        <p:sp>
          <p:nvSpPr>
            <p:cNvPr id="284" name="Shape 284"/>
            <p:cNvSpPr/>
            <p:nvPr/>
          </p:nvSpPr>
          <p:spPr>
            <a:xfrm>
              <a:off x="2594325" y="1890950"/>
              <a:ext cx="177075" cy="177075"/>
            </a:xfrm>
            <a:custGeom>
              <a:pathLst>
                <a:path extrusionOk="0" h="120000" w="120000">
                  <a:moveTo>
                    <a:pt x="93926" y="0"/>
                  </a:moveTo>
                  <a:lnTo>
                    <a:pt x="9114" y="101380"/>
                  </a:lnTo>
                  <a:lnTo>
                    <a:pt x="0" y="120000"/>
                  </a:lnTo>
                  <a:lnTo>
                    <a:pt x="18619" y="110902"/>
                  </a:lnTo>
                  <a:lnTo>
                    <a:pt x="120000" y="26073"/>
                  </a:lnTo>
                  <a:lnTo>
                    <a:pt x="93926" y="0"/>
                  </a:lnTo>
                  <a:close/>
                </a:path>
              </a:pathLst>
            </a:cu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5" name="Shape 285"/>
            <p:cNvSpPr/>
            <p:nvPr/>
          </p:nvSpPr>
          <p:spPr>
            <a:xfrm>
              <a:off x="2858700" y="1627175"/>
              <a:ext cx="176475" cy="176475"/>
            </a:xfrm>
            <a:custGeom>
              <a:pathLst>
                <a:path extrusionOk="0" h="120000" w="120000">
                  <a:moveTo>
                    <a:pt x="15367" y="16"/>
                  </a:moveTo>
                  <a:lnTo>
                    <a:pt x="13293" y="424"/>
                  </a:lnTo>
                  <a:lnTo>
                    <a:pt x="11627" y="1665"/>
                  </a:lnTo>
                  <a:lnTo>
                    <a:pt x="10386" y="2498"/>
                  </a:lnTo>
                  <a:lnTo>
                    <a:pt x="8312" y="4997"/>
                  </a:lnTo>
                  <a:lnTo>
                    <a:pt x="6238" y="7479"/>
                  </a:lnTo>
                  <a:lnTo>
                    <a:pt x="4997" y="9978"/>
                  </a:lnTo>
                  <a:lnTo>
                    <a:pt x="3331" y="12460"/>
                  </a:lnTo>
                  <a:lnTo>
                    <a:pt x="1257" y="17866"/>
                  </a:lnTo>
                  <a:lnTo>
                    <a:pt x="0" y="23680"/>
                  </a:lnTo>
                  <a:lnTo>
                    <a:pt x="0" y="29494"/>
                  </a:lnTo>
                  <a:lnTo>
                    <a:pt x="424" y="34883"/>
                  </a:lnTo>
                  <a:lnTo>
                    <a:pt x="2090" y="40696"/>
                  </a:lnTo>
                  <a:lnTo>
                    <a:pt x="4572" y="46085"/>
                  </a:lnTo>
                  <a:lnTo>
                    <a:pt x="73914" y="115427"/>
                  </a:lnTo>
                  <a:lnTo>
                    <a:pt x="79303" y="117926"/>
                  </a:lnTo>
                  <a:lnTo>
                    <a:pt x="85116" y="119575"/>
                  </a:lnTo>
                  <a:lnTo>
                    <a:pt x="90522" y="120000"/>
                  </a:lnTo>
                  <a:lnTo>
                    <a:pt x="96336" y="120000"/>
                  </a:lnTo>
                  <a:lnTo>
                    <a:pt x="102133" y="118759"/>
                  </a:lnTo>
                  <a:lnTo>
                    <a:pt x="107539" y="116668"/>
                  </a:lnTo>
                  <a:lnTo>
                    <a:pt x="110038" y="115019"/>
                  </a:lnTo>
                  <a:lnTo>
                    <a:pt x="112520" y="113761"/>
                  </a:lnTo>
                  <a:lnTo>
                    <a:pt x="115019" y="111687"/>
                  </a:lnTo>
                  <a:lnTo>
                    <a:pt x="117501" y="109613"/>
                  </a:lnTo>
                  <a:lnTo>
                    <a:pt x="118334" y="108372"/>
                  </a:lnTo>
                  <a:lnTo>
                    <a:pt x="119575" y="106706"/>
                  </a:lnTo>
                  <a:lnTo>
                    <a:pt x="120000" y="104632"/>
                  </a:lnTo>
                  <a:lnTo>
                    <a:pt x="120000" y="102966"/>
                  </a:lnTo>
                  <a:lnTo>
                    <a:pt x="120000" y="101317"/>
                  </a:lnTo>
                  <a:lnTo>
                    <a:pt x="119575" y="99651"/>
                  </a:lnTo>
                  <a:lnTo>
                    <a:pt x="118334" y="97985"/>
                  </a:lnTo>
                  <a:lnTo>
                    <a:pt x="117501" y="96336"/>
                  </a:lnTo>
                  <a:lnTo>
                    <a:pt x="23680" y="2498"/>
                  </a:lnTo>
                  <a:lnTo>
                    <a:pt x="22014" y="1665"/>
                  </a:lnTo>
                  <a:lnTo>
                    <a:pt x="20348" y="424"/>
                  </a:lnTo>
                  <a:lnTo>
                    <a:pt x="18682" y="16"/>
                  </a:lnTo>
                  <a:close/>
                </a:path>
              </a:pathLst>
            </a:cu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6" name="Shape 286"/>
            <p:cNvSpPr/>
            <p:nvPr/>
          </p:nvSpPr>
          <p:spPr>
            <a:xfrm>
              <a:off x="2663325" y="1702275"/>
              <a:ext cx="296749" cy="296775"/>
            </a:xfrm>
            <a:custGeom>
              <a:pathLst>
                <a:path extrusionOk="0" h="120000" w="120000">
                  <a:moveTo>
                    <a:pt x="78025" y="13090"/>
                  </a:moveTo>
                  <a:lnTo>
                    <a:pt x="79005" y="13333"/>
                  </a:lnTo>
                  <a:lnTo>
                    <a:pt x="79754" y="13828"/>
                  </a:lnTo>
                  <a:lnTo>
                    <a:pt x="80249" y="14576"/>
                  </a:lnTo>
                  <a:lnTo>
                    <a:pt x="80249" y="15314"/>
                  </a:lnTo>
                  <a:lnTo>
                    <a:pt x="80249" y="16052"/>
                  </a:lnTo>
                  <a:lnTo>
                    <a:pt x="79754" y="16790"/>
                  </a:lnTo>
                  <a:lnTo>
                    <a:pt x="59262" y="37038"/>
                  </a:lnTo>
                  <a:lnTo>
                    <a:pt x="58513" y="37533"/>
                  </a:lnTo>
                  <a:lnTo>
                    <a:pt x="57775" y="37776"/>
                  </a:lnTo>
                  <a:lnTo>
                    <a:pt x="57037" y="37533"/>
                  </a:lnTo>
                  <a:lnTo>
                    <a:pt x="56299" y="37038"/>
                  </a:lnTo>
                  <a:lnTo>
                    <a:pt x="55804" y="36300"/>
                  </a:lnTo>
                  <a:lnTo>
                    <a:pt x="55551" y="35552"/>
                  </a:lnTo>
                  <a:lnTo>
                    <a:pt x="55804" y="34814"/>
                  </a:lnTo>
                  <a:lnTo>
                    <a:pt x="56299" y="34076"/>
                  </a:lnTo>
                  <a:lnTo>
                    <a:pt x="76539" y="13828"/>
                  </a:lnTo>
                  <a:lnTo>
                    <a:pt x="77277" y="13333"/>
                  </a:lnTo>
                  <a:lnTo>
                    <a:pt x="78025" y="13090"/>
                  </a:lnTo>
                  <a:close/>
                  <a:moveTo>
                    <a:pt x="78520" y="10"/>
                  </a:moveTo>
                  <a:lnTo>
                    <a:pt x="49385" y="29385"/>
                  </a:lnTo>
                  <a:lnTo>
                    <a:pt x="46908" y="28395"/>
                  </a:lnTo>
                  <a:lnTo>
                    <a:pt x="44441" y="27414"/>
                  </a:lnTo>
                  <a:lnTo>
                    <a:pt x="41479" y="26424"/>
                  </a:lnTo>
                  <a:lnTo>
                    <a:pt x="38517" y="25928"/>
                  </a:lnTo>
                  <a:lnTo>
                    <a:pt x="35312" y="25190"/>
                  </a:lnTo>
                  <a:lnTo>
                    <a:pt x="32097" y="24695"/>
                  </a:lnTo>
                  <a:lnTo>
                    <a:pt x="28893" y="24442"/>
                  </a:lnTo>
                  <a:lnTo>
                    <a:pt x="22716" y="24442"/>
                  </a:lnTo>
                  <a:lnTo>
                    <a:pt x="19754" y="24695"/>
                  </a:lnTo>
                  <a:lnTo>
                    <a:pt x="16539" y="25190"/>
                  </a:lnTo>
                  <a:lnTo>
                    <a:pt x="13334" y="25928"/>
                  </a:lnTo>
                  <a:lnTo>
                    <a:pt x="10119" y="27161"/>
                  </a:lnTo>
                  <a:lnTo>
                    <a:pt x="7157" y="28395"/>
                  </a:lnTo>
                  <a:lnTo>
                    <a:pt x="4195" y="30376"/>
                  </a:lnTo>
                  <a:lnTo>
                    <a:pt x="1486" y="32590"/>
                  </a:lnTo>
                  <a:lnTo>
                    <a:pt x="737" y="33338"/>
                  </a:lnTo>
                  <a:lnTo>
                    <a:pt x="242" y="34318"/>
                  </a:lnTo>
                  <a:lnTo>
                    <a:pt x="0" y="35309"/>
                  </a:lnTo>
                  <a:lnTo>
                    <a:pt x="0" y="36542"/>
                  </a:lnTo>
                  <a:lnTo>
                    <a:pt x="0" y="37533"/>
                  </a:lnTo>
                  <a:lnTo>
                    <a:pt x="242" y="38524"/>
                  </a:lnTo>
                  <a:lnTo>
                    <a:pt x="737" y="39504"/>
                  </a:lnTo>
                  <a:lnTo>
                    <a:pt x="1486" y="40495"/>
                  </a:lnTo>
                  <a:lnTo>
                    <a:pt x="79501" y="118514"/>
                  </a:lnTo>
                  <a:lnTo>
                    <a:pt x="80491" y="119251"/>
                  </a:lnTo>
                  <a:lnTo>
                    <a:pt x="81482" y="119747"/>
                  </a:lnTo>
                  <a:lnTo>
                    <a:pt x="82463" y="119989"/>
                  </a:lnTo>
                  <a:lnTo>
                    <a:pt x="84687" y="119989"/>
                  </a:lnTo>
                  <a:lnTo>
                    <a:pt x="85678" y="119747"/>
                  </a:lnTo>
                  <a:lnTo>
                    <a:pt x="86668" y="119251"/>
                  </a:lnTo>
                  <a:lnTo>
                    <a:pt x="87406" y="118514"/>
                  </a:lnTo>
                  <a:lnTo>
                    <a:pt x="89631" y="115794"/>
                  </a:lnTo>
                  <a:lnTo>
                    <a:pt x="91602" y="112832"/>
                  </a:lnTo>
                  <a:lnTo>
                    <a:pt x="92835" y="109871"/>
                  </a:lnTo>
                  <a:lnTo>
                    <a:pt x="94069" y="106656"/>
                  </a:lnTo>
                  <a:lnTo>
                    <a:pt x="94817" y="103452"/>
                  </a:lnTo>
                  <a:lnTo>
                    <a:pt x="95302" y="100237"/>
                  </a:lnTo>
                  <a:lnTo>
                    <a:pt x="95555" y="97275"/>
                  </a:lnTo>
                  <a:lnTo>
                    <a:pt x="95555" y="94313"/>
                  </a:lnTo>
                  <a:lnTo>
                    <a:pt x="95555" y="91109"/>
                  </a:lnTo>
                  <a:lnTo>
                    <a:pt x="95302" y="87894"/>
                  </a:lnTo>
                  <a:lnTo>
                    <a:pt x="94817" y="84690"/>
                  </a:lnTo>
                  <a:lnTo>
                    <a:pt x="94069" y="81475"/>
                  </a:lnTo>
                  <a:lnTo>
                    <a:pt x="93573" y="78514"/>
                  </a:lnTo>
                  <a:lnTo>
                    <a:pt x="92593" y="75552"/>
                  </a:lnTo>
                  <a:lnTo>
                    <a:pt x="91602" y="73085"/>
                  </a:lnTo>
                  <a:lnTo>
                    <a:pt x="90611" y="70619"/>
                  </a:lnTo>
                  <a:lnTo>
                    <a:pt x="120000" y="41485"/>
                  </a:lnTo>
                  <a:lnTo>
                    <a:pt x="78520" y="10"/>
                  </a:lnTo>
                  <a:close/>
                </a:path>
              </a:pathLst>
            </a:cu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287" name="Shape 287"/>
          <p:cNvSpPr txBox="1"/>
          <p:nvPr>
            <p:ph type="title"/>
          </p:nvPr>
        </p:nvSpPr>
        <p:spPr>
          <a:xfrm>
            <a:off x="345975" y="1407800"/>
            <a:ext cx="6989400" cy="1617900"/>
          </a:xfrm>
          <a:prstGeom prst="rect">
            <a:avLst/>
          </a:prstGeom>
          <a:noFill/>
          <a:ln>
            <a:noFill/>
          </a:ln>
        </p:spPr>
        <p:txBody>
          <a:bodyPr anchorCtr="0" anchor="b" bIns="91425" lIns="91425" rIns="91425" tIns="91425">
            <a:noAutofit/>
          </a:bodyPr>
          <a:lstStyle/>
          <a:p>
            <a:pPr indent="0" lvl="0" marL="0" marR="0" rtl="0" algn="l">
              <a:lnSpc>
                <a:spcPct val="115000"/>
              </a:lnSpc>
              <a:spcBef>
                <a:spcPts val="0"/>
              </a:spcBef>
              <a:spcAft>
                <a:spcPts val="0"/>
              </a:spcAft>
              <a:buClr>
                <a:srgbClr val="6AA84F"/>
              </a:buClr>
              <a:buSzPct val="25000"/>
              <a:buFont typeface="Montserrat"/>
              <a:buNone/>
            </a:pPr>
            <a:r>
              <a:rPr lang="en-US" sz="1800">
                <a:solidFill>
                  <a:srgbClr val="00BFC9"/>
                </a:solidFill>
              </a:rPr>
              <a:t>Sources:</a:t>
            </a:r>
          </a:p>
          <a:p>
            <a:pPr indent="-228600" lvl="0" marL="457200" marR="0" rtl="0" algn="l">
              <a:lnSpc>
                <a:spcPct val="115000"/>
              </a:lnSpc>
              <a:spcBef>
                <a:spcPts val="0"/>
              </a:spcBef>
              <a:spcAft>
                <a:spcPts val="0"/>
              </a:spcAft>
              <a:buClr>
                <a:schemeClr val="lt1"/>
              </a:buClr>
              <a:buChar char="●"/>
            </a:pPr>
            <a:r>
              <a:rPr lang="en-US" sz="1400">
                <a:solidFill>
                  <a:schemeClr val="lt1"/>
                </a:solidFill>
              </a:rPr>
              <a:t>National Center of Education Statistics</a:t>
            </a:r>
          </a:p>
          <a:p>
            <a:pPr indent="-228600" lvl="0" marL="457200" marR="0" rtl="0" algn="l">
              <a:lnSpc>
                <a:spcPct val="115000"/>
              </a:lnSpc>
              <a:spcBef>
                <a:spcPts val="0"/>
              </a:spcBef>
              <a:spcAft>
                <a:spcPts val="0"/>
              </a:spcAft>
              <a:buClr>
                <a:schemeClr val="lt1"/>
              </a:buClr>
              <a:buChar char="●"/>
            </a:pPr>
            <a:r>
              <a:rPr lang="en-US" sz="1400">
                <a:solidFill>
                  <a:schemeClr val="lt1"/>
                </a:solidFill>
              </a:rPr>
              <a:t>Integrated Postsecondary Education Data System</a:t>
            </a:r>
          </a:p>
          <a:p>
            <a:pPr indent="-228600" lvl="0" marL="457200" marR="0" rtl="0" algn="l">
              <a:lnSpc>
                <a:spcPct val="115000"/>
              </a:lnSpc>
              <a:spcBef>
                <a:spcPts val="0"/>
              </a:spcBef>
              <a:spcAft>
                <a:spcPts val="0"/>
              </a:spcAft>
              <a:buClr>
                <a:schemeClr val="lt1"/>
              </a:buClr>
              <a:buChar char="●"/>
            </a:pPr>
            <a:r>
              <a:rPr lang="en-US" sz="1400">
                <a:solidFill>
                  <a:schemeClr val="lt1"/>
                </a:solidFill>
              </a:rPr>
              <a:t>Federal Student Aid</a:t>
            </a:r>
          </a:p>
          <a:p>
            <a:pPr indent="-228600" lvl="0" marL="457200" marR="0" rtl="0" algn="l">
              <a:lnSpc>
                <a:spcPct val="115000"/>
              </a:lnSpc>
              <a:spcBef>
                <a:spcPts val="0"/>
              </a:spcBef>
              <a:spcAft>
                <a:spcPts val="0"/>
              </a:spcAft>
              <a:buClr>
                <a:schemeClr val="lt1"/>
              </a:buClr>
              <a:buChar char="●"/>
            </a:pPr>
            <a:r>
              <a:rPr lang="en-US" sz="1400">
                <a:solidFill>
                  <a:schemeClr val="lt1"/>
                </a:solidFill>
              </a:rPr>
              <a:t>National Student Loan Data Center</a:t>
            </a:r>
          </a:p>
          <a:p>
            <a:pPr indent="-228600" lvl="0" marL="457200" marR="0" rtl="0" algn="l">
              <a:lnSpc>
                <a:spcPct val="115000"/>
              </a:lnSpc>
              <a:spcBef>
                <a:spcPts val="0"/>
              </a:spcBef>
              <a:spcAft>
                <a:spcPts val="0"/>
              </a:spcAft>
              <a:buClr>
                <a:schemeClr val="lt1"/>
              </a:buClr>
              <a:buChar char="●"/>
            </a:pPr>
            <a:r>
              <a:rPr lang="en-US" sz="1400">
                <a:solidFill>
                  <a:schemeClr val="lt1"/>
                </a:solidFill>
              </a:rPr>
              <a:t>Treasury</a:t>
            </a:r>
          </a:p>
        </p:txBody>
      </p:sp>
      <p:sp>
        <p:nvSpPr>
          <p:cNvPr id="288" name="Shape 288"/>
          <p:cNvSpPr txBox="1"/>
          <p:nvPr>
            <p:ph type="title"/>
          </p:nvPr>
        </p:nvSpPr>
        <p:spPr>
          <a:xfrm>
            <a:off x="345975" y="3144475"/>
            <a:ext cx="6989400" cy="1696500"/>
          </a:xfrm>
          <a:prstGeom prst="rect">
            <a:avLst/>
          </a:prstGeom>
          <a:noFill/>
          <a:ln>
            <a:noFill/>
          </a:ln>
        </p:spPr>
        <p:txBody>
          <a:bodyPr anchorCtr="0" anchor="b" bIns="91425" lIns="91425" rIns="91425" tIns="91425">
            <a:noAutofit/>
          </a:bodyPr>
          <a:lstStyle/>
          <a:p>
            <a:pPr indent="0" lvl="0" marL="0" marR="0" rtl="0" algn="l">
              <a:lnSpc>
                <a:spcPct val="115000"/>
              </a:lnSpc>
              <a:spcBef>
                <a:spcPts val="0"/>
              </a:spcBef>
              <a:spcAft>
                <a:spcPts val="0"/>
              </a:spcAft>
              <a:buClr>
                <a:srgbClr val="6AA84F"/>
              </a:buClr>
              <a:buSzPct val="25000"/>
              <a:buFont typeface="Montserrat"/>
              <a:buNone/>
            </a:pPr>
            <a:r>
              <a:rPr lang="en-US" sz="1800">
                <a:solidFill>
                  <a:srgbClr val="00BFC9"/>
                </a:solidFill>
              </a:rPr>
              <a:t>Raw Data:</a:t>
            </a:r>
          </a:p>
          <a:p>
            <a:pPr indent="-228600" lvl="0" marL="457200" marR="0" rtl="0" algn="l">
              <a:lnSpc>
                <a:spcPct val="115000"/>
              </a:lnSpc>
              <a:spcBef>
                <a:spcPts val="0"/>
              </a:spcBef>
              <a:spcAft>
                <a:spcPts val="0"/>
              </a:spcAft>
              <a:buClr>
                <a:schemeClr val="lt1"/>
              </a:buClr>
              <a:buChar char="●"/>
            </a:pPr>
            <a:r>
              <a:rPr lang="en-US" sz="1400">
                <a:solidFill>
                  <a:schemeClr val="lt1"/>
                </a:solidFill>
              </a:rPr>
              <a:t>Data Document</a:t>
            </a:r>
          </a:p>
          <a:p>
            <a:pPr indent="-228600" lvl="0" marL="457200" marR="0" rtl="0" algn="l">
              <a:lnSpc>
                <a:spcPct val="115000"/>
              </a:lnSpc>
              <a:spcBef>
                <a:spcPts val="0"/>
              </a:spcBef>
              <a:spcAft>
                <a:spcPts val="0"/>
              </a:spcAft>
              <a:buClr>
                <a:schemeClr val="lt1"/>
              </a:buClr>
              <a:buChar char="●"/>
            </a:pPr>
            <a:r>
              <a:rPr lang="en-US" sz="1400">
                <a:solidFill>
                  <a:schemeClr val="lt1"/>
                </a:solidFill>
              </a:rPr>
              <a:t>Data Dictionary</a:t>
            </a:r>
          </a:p>
          <a:p>
            <a:pPr indent="-228600" lvl="0" marL="457200" rtl="0">
              <a:lnSpc>
                <a:spcPct val="115000"/>
              </a:lnSpc>
              <a:spcBef>
                <a:spcPts val="0"/>
              </a:spcBef>
              <a:buClr>
                <a:schemeClr val="lt1"/>
              </a:buClr>
              <a:buChar char="●"/>
            </a:pPr>
            <a:r>
              <a:rPr lang="en-US" sz="1400">
                <a:solidFill>
                  <a:schemeClr val="lt1"/>
                </a:solidFill>
              </a:rPr>
              <a:t>18 Fiscal Years (1996 - 2013)</a:t>
            </a:r>
          </a:p>
          <a:p>
            <a:pPr indent="-317500" lvl="1" marL="914400" marR="0" rtl="0" algn="l">
              <a:lnSpc>
                <a:spcPct val="115000"/>
              </a:lnSpc>
              <a:spcBef>
                <a:spcPts val="0"/>
              </a:spcBef>
              <a:spcAft>
                <a:spcPts val="0"/>
              </a:spcAft>
              <a:buClr>
                <a:schemeClr val="lt1"/>
              </a:buClr>
              <a:buSzPct val="100000"/>
              <a:buChar char="○"/>
            </a:pPr>
            <a:r>
              <a:rPr lang="en-US" sz="1400">
                <a:solidFill>
                  <a:schemeClr val="lt1"/>
                </a:solidFill>
              </a:rPr>
              <a:t>7,800 Schools</a:t>
            </a:r>
          </a:p>
          <a:p>
            <a:pPr indent="-317500" lvl="1" marL="914400" marR="0" rtl="0" algn="l">
              <a:lnSpc>
                <a:spcPct val="115000"/>
              </a:lnSpc>
              <a:spcBef>
                <a:spcPts val="0"/>
              </a:spcBef>
              <a:spcAft>
                <a:spcPts val="0"/>
              </a:spcAft>
              <a:buClr>
                <a:schemeClr val="lt1"/>
              </a:buClr>
              <a:buSzPct val="100000"/>
              <a:buChar char="○"/>
            </a:pPr>
            <a:r>
              <a:rPr lang="en-US" sz="1400">
                <a:solidFill>
                  <a:schemeClr val="lt1"/>
                </a:solidFill>
              </a:rPr>
              <a:t>1,720 Data Elements</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p:nvPr/>
        </p:nvSpPr>
        <p:spPr>
          <a:xfrm>
            <a:off x="1220047" y="1045573"/>
            <a:ext cx="4786200" cy="3728100"/>
          </a:xfrm>
          <a:custGeom>
            <a:pathLst>
              <a:path extrusionOk="0" h="120000" w="120000">
                <a:moveTo>
                  <a:pt x="60028" y="2480"/>
                </a:moveTo>
                <a:lnTo>
                  <a:pt x="60142" y="2553"/>
                </a:lnTo>
                <a:lnTo>
                  <a:pt x="60312" y="2626"/>
                </a:lnTo>
                <a:lnTo>
                  <a:pt x="60369" y="2844"/>
                </a:lnTo>
                <a:lnTo>
                  <a:pt x="60425" y="2990"/>
                </a:lnTo>
                <a:lnTo>
                  <a:pt x="60369" y="3209"/>
                </a:lnTo>
                <a:lnTo>
                  <a:pt x="60312" y="3428"/>
                </a:lnTo>
                <a:lnTo>
                  <a:pt x="60142" y="3501"/>
                </a:lnTo>
                <a:lnTo>
                  <a:pt x="60028" y="3574"/>
                </a:lnTo>
                <a:lnTo>
                  <a:pt x="59858" y="3501"/>
                </a:lnTo>
                <a:lnTo>
                  <a:pt x="59687" y="3428"/>
                </a:lnTo>
                <a:lnTo>
                  <a:pt x="59631" y="3209"/>
                </a:lnTo>
                <a:lnTo>
                  <a:pt x="59574" y="2990"/>
                </a:lnTo>
                <a:lnTo>
                  <a:pt x="59631" y="2844"/>
                </a:lnTo>
                <a:lnTo>
                  <a:pt x="59687" y="2626"/>
                </a:lnTo>
                <a:lnTo>
                  <a:pt x="59858" y="2553"/>
                </a:lnTo>
                <a:lnTo>
                  <a:pt x="60028" y="2480"/>
                </a:lnTo>
                <a:close/>
                <a:moveTo>
                  <a:pt x="115058" y="6346"/>
                </a:moveTo>
                <a:lnTo>
                  <a:pt x="115115" y="6419"/>
                </a:lnTo>
                <a:lnTo>
                  <a:pt x="115115" y="96292"/>
                </a:lnTo>
                <a:lnTo>
                  <a:pt x="4941" y="96292"/>
                </a:lnTo>
                <a:lnTo>
                  <a:pt x="4941" y="6419"/>
                </a:lnTo>
                <a:lnTo>
                  <a:pt x="4941" y="6346"/>
                </a:lnTo>
                <a:close/>
                <a:moveTo>
                  <a:pt x="2953" y="0"/>
                </a:moveTo>
                <a:lnTo>
                  <a:pt x="2669" y="73"/>
                </a:lnTo>
                <a:lnTo>
                  <a:pt x="2044" y="364"/>
                </a:lnTo>
                <a:lnTo>
                  <a:pt x="1477" y="729"/>
                </a:lnTo>
                <a:lnTo>
                  <a:pt x="966" y="1240"/>
                </a:lnTo>
                <a:lnTo>
                  <a:pt x="568" y="1896"/>
                </a:lnTo>
                <a:lnTo>
                  <a:pt x="227" y="2626"/>
                </a:lnTo>
                <a:lnTo>
                  <a:pt x="57" y="3428"/>
                </a:lnTo>
                <a:lnTo>
                  <a:pt x="0" y="3866"/>
                </a:lnTo>
                <a:lnTo>
                  <a:pt x="0" y="4303"/>
                </a:lnTo>
                <a:lnTo>
                  <a:pt x="0" y="98407"/>
                </a:lnTo>
                <a:lnTo>
                  <a:pt x="0" y="98844"/>
                </a:lnTo>
                <a:lnTo>
                  <a:pt x="57" y="99209"/>
                </a:lnTo>
                <a:lnTo>
                  <a:pt x="227" y="100011"/>
                </a:lnTo>
                <a:lnTo>
                  <a:pt x="568" y="100741"/>
                </a:lnTo>
                <a:lnTo>
                  <a:pt x="966" y="101397"/>
                </a:lnTo>
                <a:lnTo>
                  <a:pt x="1477" y="101908"/>
                </a:lnTo>
                <a:lnTo>
                  <a:pt x="2044" y="102346"/>
                </a:lnTo>
                <a:lnTo>
                  <a:pt x="2669" y="102564"/>
                </a:lnTo>
                <a:lnTo>
                  <a:pt x="2953" y="102638"/>
                </a:lnTo>
                <a:lnTo>
                  <a:pt x="117046" y="102638"/>
                </a:lnTo>
                <a:lnTo>
                  <a:pt x="117387" y="102564"/>
                </a:lnTo>
                <a:lnTo>
                  <a:pt x="118012" y="102346"/>
                </a:lnTo>
                <a:lnTo>
                  <a:pt x="118580" y="101908"/>
                </a:lnTo>
                <a:lnTo>
                  <a:pt x="119034" y="101397"/>
                </a:lnTo>
                <a:lnTo>
                  <a:pt x="119431" y="100741"/>
                </a:lnTo>
                <a:lnTo>
                  <a:pt x="119772" y="100011"/>
                </a:lnTo>
                <a:lnTo>
                  <a:pt x="119943" y="99209"/>
                </a:lnTo>
                <a:lnTo>
                  <a:pt x="120000" y="98844"/>
                </a:lnTo>
                <a:lnTo>
                  <a:pt x="120000" y="98407"/>
                </a:lnTo>
                <a:lnTo>
                  <a:pt x="120000" y="4303"/>
                </a:lnTo>
                <a:lnTo>
                  <a:pt x="120000" y="3866"/>
                </a:lnTo>
                <a:lnTo>
                  <a:pt x="119943" y="3428"/>
                </a:lnTo>
                <a:lnTo>
                  <a:pt x="119772" y="2626"/>
                </a:lnTo>
                <a:lnTo>
                  <a:pt x="119431" y="1896"/>
                </a:lnTo>
                <a:lnTo>
                  <a:pt x="119034" y="1240"/>
                </a:lnTo>
                <a:lnTo>
                  <a:pt x="118580" y="729"/>
                </a:lnTo>
                <a:lnTo>
                  <a:pt x="118012" y="364"/>
                </a:lnTo>
                <a:lnTo>
                  <a:pt x="117387" y="73"/>
                </a:lnTo>
                <a:lnTo>
                  <a:pt x="117046" y="0"/>
                </a:lnTo>
                <a:close/>
                <a:moveTo>
                  <a:pt x="46285" y="102857"/>
                </a:moveTo>
                <a:lnTo>
                  <a:pt x="46057" y="106358"/>
                </a:lnTo>
                <a:lnTo>
                  <a:pt x="45774" y="109932"/>
                </a:lnTo>
                <a:lnTo>
                  <a:pt x="45490" y="113142"/>
                </a:lnTo>
                <a:lnTo>
                  <a:pt x="45149" y="115403"/>
                </a:lnTo>
                <a:lnTo>
                  <a:pt x="44979" y="116279"/>
                </a:lnTo>
                <a:lnTo>
                  <a:pt x="44865" y="116863"/>
                </a:lnTo>
                <a:lnTo>
                  <a:pt x="44694" y="117300"/>
                </a:lnTo>
                <a:lnTo>
                  <a:pt x="44525" y="117519"/>
                </a:lnTo>
                <a:lnTo>
                  <a:pt x="44070" y="117665"/>
                </a:lnTo>
                <a:lnTo>
                  <a:pt x="43331" y="117884"/>
                </a:lnTo>
                <a:lnTo>
                  <a:pt x="41571" y="118249"/>
                </a:lnTo>
                <a:lnTo>
                  <a:pt x="40208" y="118540"/>
                </a:lnTo>
                <a:lnTo>
                  <a:pt x="39697" y="118686"/>
                </a:lnTo>
                <a:lnTo>
                  <a:pt x="39413" y="118759"/>
                </a:lnTo>
                <a:lnTo>
                  <a:pt x="39356" y="118832"/>
                </a:lnTo>
                <a:lnTo>
                  <a:pt x="39356" y="119052"/>
                </a:lnTo>
                <a:lnTo>
                  <a:pt x="39413" y="119124"/>
                </a:lnTo>
                <a:lnTo>
                  <a:pt x="39810" y="119197"/>
                </a:lnTo>
                <a:lnTo>
                  <a:pt x="40492" y="119270"/>
                </a:lnTo>
                <a:lnTo>
                  <a:pt x="42991" y="119343"/>
                </a:lnTo>
                <a:lnTo>
                  <a:pt x="46910" y="119416"/>
                </a:lnTo>
                <a:lnTo>
                  <a:pt x="72863" y="119416"/>
                </a:lnTo>
                <a:lnTo>
                  <a:pt x="76724" y="119343"/>
                </a:lnTo>
                <a:lnTo>
                  <a:pt x="79223" y="119270"/>
                </a:lnTo>
                <a:lnTo>
                  <a:pt x="79962" y="119197"/>
                </a:lnTo>
                <a:lnTo>
                  <a:pt x="80360" y="119124"/>
                </a:lnTo>
                <a:lnTo>
                  <a:pt x="80416" y="119052"/>
                </a:lnTo>
                <a:lnTo>
                  <a:pt x="80416" y="118832"/>
                </a:lnTo>
                <a:lnTo>
                  <a:pt x="80360" y="118759"/>
                </a:lnTo>
                <a:lnTo>
                  <a:pt x="80075" y="118686"/>
                </a:lnTo>
                <a:lnTo>
                  <a:pt x="79564" y="118540"/>
                </a:lnTo>
                <a:lnTo>
                  <a:pt x="78201" y="118249"/>
                </a:lnTo>
                <a:lnTo>
                  <a:pt x="76441" y="117884"/>
                </a:lnTo>
                <a:lnTo>
                  <a:pt x="75703" y="117665"/>
                </a:lnTo>
                <a:lnTo>
                  <a:pt x="75248" y="117519"/>
                </a:lnTo>
                <a:lnTo>
                  <a:pt x="75078" y="117300"/>
                </a:lnTo>
                <a:lnTo>
                  <a:pt x="74907" y="116863"/>
                </a:lnTo>
                <a:lnTo>
                  <a:pt x="74737" y="116279"/>
                </a:lnTo>
                <a:lnTo>
                  <a:pt x="74624" y="115403"/>
                </a:lnTo>
                <a:lnTo>
                  <a:pt x="74282" y="113142"/>
                </a:lnTo>
                <a:lnTo>
                  <a:pt x="73942" y="109932"/>
                </a:lnTo>
                <a:lnTo>
                  <a:pt x="73658" y="106358"/>
                </a:lnTo>
                <a:lnTo>
                  <a:pt x="73488" y="102857"/>
                </a:lnTo>
                <a:close/>
                <a:moveTo>
                  <a:pt x="39697" y="119343"/>
                </a:moveTo>
                <a:lnTo>
                  <a:pt x="39697" y="119416"/>
                </a:lnTo>
                <a:lnTo>
                  <a:pt x="39697" y="119707"/>
                </a:lnTo>
                <a:lnTo>
                  <a:pt x="39754" y="119780"/>
                </a:lnTo>
                <a:lnTo>
                  <a:pt x="40832" y="119853"/>
                </a:lnTo>
                <a:lnTo>
                  <a:pt x="43900" y="119926"/>
                </a:lnTo>
                <a:lnTo>
                  <a:pt x="52191" y="120000"/>
                </a:lnTo>
                <a:lnTo>
                  <a:pt x="67581" y="120000"/>
                </a:lnTo>
                <a:lnTo>
                  <a:pt x="75816" y="119926"/>
                </a:lnTo>
                <a:lnTo>
                  <a:pt x="78940" y="119853"/>
                </a:lnTo>
                <a:lnTo>
                  <a:pt x="80019" y="119780"/>
                </a:lnTo>
                <a:lnTo>
                  <a:pt x="80075" y="119707"/>
                </a:lnTo>
                <a:lnTo>
                  <a:pt x="80075" y="119416"/>
                </a:lnTo>
                <a:lnTo>
                  <a:pt x="80019" y="119343"/>
                </a:lnTo>
                <a:lnTo>
                  <a:pt x="78712" y="119416"/>
                </a:lnTo>
                <a:lnTo>
                  <a:pt x="76327" y="119489"/>
                </a:lnTo>
                <a:lnTo>
                  <a:pt x="67638" y="119562"/>
                </a:lnTo>
                <a:lnTo>
                  <a:pt x="52134" y="119562"/>
                </a:lnTo>
                <a:lnTo>
                  <a:pt x="43445" y="119489"/>
                </a:lnTo>
                <a:lnTo>
                  <a:pt x="41060" y="119416"/>
                </a:lnTo>
                <a:lnTo>
                  <a:pt x="39754" y="119343"/>
                </a:lnTo>
                <a:close/>
              </a:path>
            </a:pathLst>
          </a:custGeom>
          <a:solidFill>
            <a:srgbClr val="005C65"/>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4" name="Shape 294"/>
          <p:cNvSpPr/>
          <p:nvPr/>
        </p:nvSpPr>
        <p:spPr>
          <a:xfrm>
            <a:off x="1435148" y="1259123"/>
            <a:ext cx="4356000" cy="2741399"/>
          </a:xfrm>
          <a:prstGeom prst="rect">
            <a:avLst/>
          </a:prstGeom>
          <a:solidFill>
            <a:srgbClr val="134F5C"/>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indent="-184150" lvl="0" marL="171450" marR="0" rtl="0" algn="l">
              <a:lnSpc>
                <a:spcPct val="100000"/>
              </a:lnSpc>
              <a:spcBef>
                <a:spcPts val="0"/>
              </a:spcBef>
              <a:spcAft>
                <a:spcPts val="0"/>
              </a:spcAft>
              <a:buClr>
                <a:schemeClr val="lt1"/>
              </a:buClr>
              <a:buSzPct val="100000"/>
              <a:buFont typeface="Montserrat"/>
              <a:buChar char="•"/>
            </a:pPr>
            <a:r>
              <a:rPr lang="en-US" sz="1800">
                <a:solidFill>
                  <a:schemeClr val="lt1"/>
                </a:solidFill>
                <a:latin typeface="Montserrat"/>
                <a:ea typeface="Montserrat"/>
                <a:cs typeface="Montserrat"/>
                <a:sym typeface="Montserrat"/>
              </a:rPr>
              <a:t>OPEID</a:t>
            </a:r>
          </a:p>
          <a:p>
            <a:pPr indent="-184150" lvl="0" marL="171450" marR="0" rtl="0" algn="l">
              <a:lnSpc>
                <a:spcPct val="100000"/>
              </a:lnSpc>
              <a:spcBef>
                <a:spcPts val="0"/>
              </a:spcBef>
              <a:spcAft>
                <a:spcPts val="0"/>
              </a:spcAft>
              <a:buClr>
                <a:schemeClr val="lt1"/>
              </a:buClr>
              <a:buSzPct val="100000"/>
              <a:buFont typeface="Montserrat"/>
              <a:buChar char="•"/>
            </a:pPr>
            <a:r>
              <a:rPr b="0" i="0" lang="en-US" sz="1800" u="none" cap="none" strike="noStrike">
                <a:solidFill>
                  <a:schemeClr val="lt1"/>
                </a:solidFill>
                <a:latin typeface="Montserrat"/>
                <a:ea typeface="Montserrat"/>
                <a:cs typeface="Montserrat"/>
                <a:sym typeface="Montserrat"/>
              </a:rPr>
              <a:t>School </a:t>
            </a:r>
            <a:r>
              <a:rPr lang="en-US" sz="1800">
                <a:solidFill>
                  <a:schemeClr val="lt1"/>
                </a:solidFill>
                <a:latin typeface="Montserrat"/>
                <a:ea typeface="Montserrat"/>
                <a:cs typeface="Montserrat"/>
                <a:sym typeface="Montserrat"/>
              </a:rPr>
              <a:t>D</a:t>
            </a:r>
            <a:r>
              <a:rPr b="0" i="0" lang="en-US" sz="1800" u="none" cap="none" strike="noStrike">
                <a:solidFill>
                  <a:schemeClr val="lt1"/>
                </a:solidFill>
                <a:latin typeface="Montserrat"/>
                <a:ea typeface="Montserrat"/>
                <a:cs typeface="Montserrat"/>
                <a:sym typeface="Montserrat"/>
              </a:rPr>
              <a:t>emographic</a:t>
            </a:r>
            <a:r>
              <a:rPr lang="en-US" sz="1800">
                <a:solidFill>
                  <a:schemeClr val="lt1"/>
                </a:solidFill>
                <a:latin typeface="Montserrat"/>
                <a:ea typeface="Montserrat"/>
                <a:cs typeface="Montserrat"/>
                <a:sym typeface="Montserrat"/>
              </a:rPr>
              <a:t>s</a:t>
            </a:r>
          </a:p>
          <a:p>
            <a:pPr indent="-184150" lvl="0" marL="171450" marR="0" rtl="0" algn="l">
              <a:lnSpc>
                <a:spcPct val="100000"/>
              </a:lnSpc>
              <a:spcBef>
                <a:spcPts val="0"/>
              </a:spcBef>
              <a:spcAft>
                <a:spcPts val="0"/>
              </a:spcAft>
              <a:buClr>
                <a:schemeClr val="lt1"/>
              </a:buClr>
              <a:buSzPct val="100000"/>
              <a:buFont typeface="Montserrat"/>
              <a:buChar char="•"/>
            </a:pPr>
            <a:r>
              <a:rPr b="0" i="0" lang="en-US" sz="1800" u="none" cap="none" strike="noStrike">
                <a:solidFill>
                  <a:schemeClr val="lt1"/>
                </a:solidFill>
                <a:latin typeface="Montserrat"/>
                <a:ea typeface="Montserrat"/>
                <a:cs typeface="Montserrat"/>
                <a:sym typeface="Montserrat"/>
              </a:rPr>
              <a:t>School type</a:t>
            </a:r>
          </a:p>
          <a:p>
            <a:pPr indent="-184150" lvl="0" marL="171450" marR="0" rtl="0" algn="l">
              <a:lnSpc>
                <a:spcPct val="100000"/>
              </a:lnSpc>
              <a:spcBef>
                <a:spcPts val="0"/>
              </a:spcBef>
              <a:spcAft>
                <a:spcPts val="0"/>
              </a:spcAft>
              <a:buClr>
                <a:schemeClr val="lt1"/>
              </a:buClr>
              <a:buSzPct val="100000"/>
              <a:buFont typeface="Montserrat"/>
              <a:buChar char="•"/>
            </a:pPr>
            <a:r>
              <a:rPr b="0" i="0" lang="en-US" sz="1800" u="none" cap="none" strike="noStrike">
                <a:solidFill>
                  <a:schemeClr val="lt1"/>
                </a:solidFill>
                <a:latin typeface="Montserrat"/>
                <a:ea typeface="Montserrat"/>
                <a:cs typeface="Montserrat"/>
                <a:sym typeface="Montserrat"/>
              </a:rPr>
              <a:t>Average SAT score</a:t>
            </a:r>
          </a:p>
          <a:p>
            <a:pPr indent="-184150" lvl="0" marL="171450" marR="0" rtl="0" algn="l">
              <a:lnSpc>
                <a:spcPct val="100000"/>
              </a:lnSpc>
              <a:spcBef>
                <a:spcPts val="0"/>
              </a:spcBef>
              <a:spcAft>
                <a:spcPts val="0"/>
              </a:spcAft>
              <a:buClr>
                <a:schemeClr val="lt1"/>
              </a:buClr>
              <a:buSzPct val="100000"/>
              <a:buFont typeface="Montserrat"/>
              <a:buChar char="•"/>
            </a:pPr>
            <a:r>
              <a:rPr lang="en-US" sz="1800">
                <a:solidFill>
                  <a:schemeClr val="lt1"/>
                </a:solidFill>
                <a:latin typeface="Montserrat"/>
                <a:ea typeface="Montserrat"/>
                <a:cs typeface="Montserrat"/>
                <a:sym typeface="Montserrat"/>
              </a:rPr>
              <a:t>A</a:t>
            </a:r>
            <a:r>
              <a:rPr b="0" i="0" lang="en-US" sz="1800" u="none" cap="none" strike="noStrike">
                <a:solidFill>
                  <a:schemeClr val="lt1"/>
                </a:solidFill>
                <a:latin typeface="Montserrat"/>
                <a:ea typeface="Montserrat"/>
                <a:cs typeface="Montserrat"/>
                <a:sym typeface="Montserrat"/>
              </a:rPr>
              <a:t>cademic </a:t>
            </a:r>
            <a:r>
              <a:rPr lang="en-US" sz="1800">
                <a:solidFill>
                  <a:schemeClr val="lt1"/>
                </a:solidFill>
                <a:latin typeface="Montserrat"/>
                <a:ea typeface="Montserrat"/>
                <a:cs typeface="Montserrat"/>
                <a:sym typeface="Montserrat"/>
              </a:rPr>
              <a:t>P</a:t>
            </a:r>
            <a:r>
              <a:rPr b="0" i="0" lang="en-US" sz="1800" u="none" cap="none" strike="noStrike">
                <a:solidFill>
                  <a:schemeClr val="lt1"/>
                </a:solidFill>
                <a:latin typeface="Montserrat"/>
                <a:ea typeface="Montserrat"/>
                <a:cs typeface="Montserrat"/>
                <a:sym typeface="Montserrat"/>
              </a:rPr>
              <a:t>rograms</a:t>
            </a:r>
          </a:p>
          <a:p>
            <a:pPr indent="-184150" lvl="0" marL="171450" marR="0" rtl="0" algn="l">
              <a:lnSpc>
                <a:spcPct val="100000"/>
              </a:lnSpc>
              <a:spcBef>
                <a:spcPts val="0"/>
              </a:spcBef>
              <a:spcAft>
                <a:spcPts val="0"/>
              </a:spcAft>
              <a:buClr>
                <a:schemeClr val="lt1"/>
              </a:buClr>
              <a:buSzPct val="100000"/>
              <a:buFont typeface="Montserrat"/>
              <a:buChar char="•"/>
            </a:pPr>
            <a:r>
              <a:rPr b="0" i="0" lang="en-US" sz="1800" u="none" cap="none" strike="noStrike">
                <a:solidFill>
                  <a:schemeClr val="lt1"/>
                </a:solidFill>
                <a:latin typeface="Montserrat"/>
                <a:ea typeface="Montserrat"/>
                <a:cs typeface="Montserrat"/>
                <a:sym typeface="Montserrat"/>
              </a:rPr>
              <a:t>Median Loan Debt</a:t>
            </a:r>
          </a:p>
          <a:p>
            <a:pPr indent="-184150" lvl="0" marL="171450" marR="0" rtl="0" algn="l">
              <a:lnSpc>
                <a:spcPct val="100000"/>
              </a:lnSpc>
              <a:spcBef>
                <a:spcPts val="0"/>
              </a:spcBef>
              <a:spcAft>
                <a:spcPts val="0"/>
              </a:spcAft>
              <a:buClr>
                <a:schemeClr val="lt1"/>
              </a:buClr>
              <a:buSzPct val="100000"/>
              <a:buFont typeface="Montserrat"/>
              <a:buChar char="•"/>
            </a:pPr>
            <a:r>
              <a:rPr b="0" i="0" lang="en-US" sz="1800" u="none" cap="none" strike="noStrike">
                <a:solidFill>
                  <a:schemeClr val="lt1"/>
                </a:solidFill>
                <a:latin typeface="Montserrat"/>
                <a:ea typeface="Montserrat"/>
                <a:cs typeface="Montserrat"/>
                <a:sym typeface="Montserrat"/>
              </a:rPr>
              <a:t>Median </a:t>
            </a:r>
            <a:r>
              <a:rPr lang="en-US" sz="1800">
                <a:solidFill>
                  <a:schemeClr val="lt1"/>
                </a:solidFill>
                <a:latin typeface="Montserrat"/>
                <a:ea typeface="Montserrat"/>
                <a:cs typeface="Montserrat"/>
                <a:sym typeface="Montserrat"/>
              </a:rPr>
              <a:t>E</a:t>
            </a:r>
            <a:r>
              <a:rPr b="0" i="0" lang="en-US" sz="1800" u="none" cap="none" strike="noStrike">
                <a:solidFill>
                  <a:schemeClr val="lt1"/>
                </a:solidFill>
                <a:latin typeface="Montserrat"/>
                <a:ea typeface="Montserrat"/>
                <a:cs typeface="Montserrat"/>
                <a:sym typeface="Montserrat"/>
              </a:rPr>
              <a:t>arnings </a:t>
            </a:r>
          </a:p>
        </p:txBody>
      </p:sp>
      <p:sp>
        <p:nvSpPr>
          <p:cNvPr id="295" name="Shape 295"/>
          <p:cNvSpPr txBox="1"/>
          <p:nvPr>
            <p:ph idx="4294967295" type="body"/>
          </p:nvPr>
        </p:nvSpPr>
        <p:spPr>
          <a:xfrm>
            <a:off x="932507" y="267566"/>
            <a:ext cx="4454305" cy="649426"/>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EFEFEF"/>
              </a:buClr>
              <a:buSzPct val="25000"/>
              <a:buFont typeface="PT Serif"/>
              <a:buNone/>
            </a:pPr>
            <a:r>
              <a:rPr b="0" i="0" lang="en-US" sz="4000" u="none" cap="none" strike="noStrike">
                <a:solidFill>
                  <a:srgbClr val="6AA84F"/>
                </a:solidFill>
                <a:latin typeface="PT Serif"/>
                <a:ea typeface="PT Serif"/>
                <a:cs typeface="PT Serif"/>
                <a:sym typeface="PT Serif"/>
              </a:rPr>
              <a:t>What’s in our data</a:t>
            </a:r>
          </a:p>
        </p:txBody>
      </p:sp>
      <p:grpSp>
        <p:nvGrpSpPr>
          <p:cNvPr id="296" name="Shape 296"/>
          <p:cNvGrpSpPr/>
          <p:nvPr/>
        </p:nvGrpSpPr>
        <p:grpSpPr>
          <a:xfrm>
            <a:off x="5302234" y="463317"/>
            <a:ext cx="459115" cy="339308"/>
            <a:chOff x="3936375" y="3703750"/>
            <a:chExt cx="453050" cy="332175"/>
          </a:xfrm>
        </p:grpSpPr>
        <p:sp>
          <p:nvSpPr>
            <p:cNvPr id="297" name="Shape 297"/>
            <p:cNvSpPr/>
            <p:nvPr/>
          </p:nvSpPr>
          <p:spPr>
            <a:xfrm>
              <a:off x="3936375" y="3703750"/>
              <a:ext cx="453050" cy="332175"/>
            </a:xfrm>
            <a:custGeom>
              <a:pathLst>
                <a:path extrusionOk="0" h="120000" w="120000">
                  <a:moveTo>
                    <a:pt x="2423" y="0"/>
                  </a:moveTo>
                  <a:lnTo>
                    <a:pt x="1940" y="442"/>
                  </a:lnTo>
                  <a:lnTo>
                    <a:pt x="1291" y="668"/>
                  </a:lnTo>
                  <a:lnTo>
                    <a:pt x="807" y="1327"/>
                  </a:lnTo>
                  <a:lnTo>
                    <a:pt x="483" y="1986"/>
                  </a:lnTo>
                  <a:lnTo>
                    <a:pt x="158" y="2646"/>
                  </a:lnTo>
                  <a:lnTo>
                    <a:pt x="0" y="3531"/>
                  </a:lnTo>
                  <a:lnTo>
                    <a:pt x="0" y="4416"/>
                  </a:lnTo>
                  <a:lnTo>
                    <a:pt x="0" y="115583"/>
                  </a:lnTo>
                  <a:lnTo>
                    <a:pt x="0" y="116468"/>
                  </a:lnTo>
                  <a:lnTo>
                    <a:pt x="158" y="117344"/>
                  </a:lnTo>
                  <a:lnTo>
                    <a:pt x="483" y="118013"/>
                  </a:lnTo>
                  <a:lnTo>
                    <a:pt x="807" y="118672"/>
                  </a:lnTo>
                  <a:lnTo>
                    <a:pt x="1291" y="119331"/>
                  </a:lnTo>
                  <a:lnTo>
                    <a:pt x="1940" y="119557"/>
                  </a:lnTo>
                  <a:lnTo>
                    <a:pt x="2423" y="120000"/>
                  </a:lnTo>
                  <a:lnTo>
                    <a:pt x="117576" y="120000"/>
                  </a:lnTo>
                  <a:lnTo>
                    <a:pt x="118059" y="119557"/>
                  </a:lnTo>
                  <a:lnTo>
                    <a:pt x="118708" y="119331"/>
                  </a:lnTo>
                  <a:lnTo>
                    <a:pt x="119192" y="118672"/>
                  </a:lnTo>
                  <a:lnTo>
                    <a:pt x="119516" y="118013"/>
                  </a:lnTo>
                  <a:lnTo>
                    <a:pt x="119841" y="117344"/>
                  </a:lnTo>
                  <a:lnTo>
                    <a:pt x="120000" y="116468"/>
                  </a:lnTo>
                  <a:lnTo>
                    <a:pt x="120000" y="115583"/>
                  </a:lnTo>
                  <a:lnTo>
                    <a:pt x="120000" y="114698"/>
                  </a:lnTo>
                  <a:lnTo>
                    <a:pt x="119841" y="113822"/>
                  </a:lnTo>
                  <a:lnTo>
                    <a:pt x="119516" y="113154"/>
                  </a:lnTo>
                  <a:lnTo>
                    <a:pt x="119192" y="112494"/>
                  </a:lnTo>
                  <a:lnTo>
                    <a:pt x="118708" y="111835"/>
                  </a:lnTo>
                  <a:lnTo>
                    <a:pt x="118059" y="111609"/>
                  </a:lnTo>
                  <a:lnTo>
                    <a:pt x="117576" y="111176"/>
                  </a:lnTo>
                  <a:lnTo>
                    <a:pt x="6469" y="111176"/>
                  </a:lnTo>
                  <a:lnTo>
                    <a:pt x="6469" y="4416"/>
                  </a:lnTo>
                  <a:lnTo>
                    <a:pt x="6310" y="3531"/>
                  </a:lnTo>
                  <a:lnTo>
                    <a:pt x="6145" y="2646"/>
                  </a:lnTo>
                  <a:lnTo>
                    <a:pt x="5820" y="1986"/>
                  </a:lnTo>
                  <a:lnTo>
                    <a:pt x="5496" y="1327"/>
                  </a:lnTo>
                  <a:lnTo>
                    <a:pt x="5012" y="668"/>
                  </a:lnTo>
                  <a:lnTo>
                    <a:pt x="4363" y="442"/>
                  </a:lnTo>
                  <a:lnTo>
                    <a:pt x="3880" y="0"/>
                  </a:lnTo>
                  <a:close/>
                </a:path>
              </a:pathLst>
            </a:custGeom>
            <a:solidFill>
              <a:srgbClr val="6AA84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8" name="Shape 298"/>
            <p:cNvSpPr/>
            <p:nvPr/>
          </p:nvSpPr>
          <p:spPr>
            <a:xfrm>
              <a:off x="3988875" y="3864325"/>
              <a:ext cx="77575" cy="133124"/>
            </a:xfrm>
            <a:custGeom>
              <a:pathLst>
                <a:path extrusionOk="0" h="120000" w="120000">
                  <a:moveTo>
                    <a:pt x="18910" y="22"/>
                  </a:moveTo>
                  <a:lnTo>
                    <a:pt x="15120" y="563"/>
                  </a:lnTo>
                  <a:lnTo>
                    <a:pt x="11369" y="1126"/>
                  </a:lnTo>
                  <a:lnTo>
                    <a:pt x="7579" y="2208"/>
                  </a:lnTo>
                  <a:lnTo>
                    <a:pt x="5684" y="3312"/>
                  </a:lnTo>
                  <a:lnTo>
                    <a:pt x="2861" y="4957"/>
                  </a:lnTo>
                  <a:lnTo>
                    <a:pt x="966" y="6625"/>
                  </a:lnTo>
                  <a:lnTo>
                    <a:pt x="0" y="8811"/>
                  </a:lnTo>
                  <a:lnTo>
                    <a:pt x="0" y="11019"/>
                  </a:lnTo>
                  <a:lnTo>
                    <a:pt x="0" y="119999"/>
                  </a:lnTo>
                  <a:lnTo>
                    <a:pt x="119961" y="119999"/>
                  </a:lnTo>
                  <a:lnTo>
                    <a:pt x="119961" y="11019"/>
                  </a:lnTo>
                  <a:lnTo>
                    <a:pt x="119961" y="8811"/>
                  </a:lnTo>
                  <a:lnTo>
                    <a:pt x="118066" y="6625"/>
                  </a:lnTo>
                  <a:lnTo>
                    <a:pt x="117138" y="4957"/>
                  </a:lnTo>
                  <a:lnTo>
                    <a:pt x="114315" y="3312"/>
                  </a:lnTo>
                  <a:lnTo>
                    <a:pt x="111453" y="2208"/>
                  </a:lnTo>
                  <a:lnTo>
                    <a:pt x="108630" y="1126"/>
                  </a:lnTo>
                  <a:lnTo>
                    <a:pt x="104840" y="563"/>
                  </a:lnTo>
                  <a:lnTo>
                    <a:pt x="101089" y="22"/>
                  </a:lnTo>
                  <a:close/>
                </a:path>
              </a:pathLst>
            </a:custGeom>
            <a:solidFill>
              <a:srgbClr val="6AA84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9" name="Shape 299"/>
            <p:cNvSpPr/>
            <p:nvPr/>
          </p:nvSpPr>
          <p:spPr>
            <a:xfrm>
              <a:off x="4259350" y="3864325"/>
              <a:ext cx="77575" cy="133124"/>
            </a:xfrm>
            <a:custGeom>
              <a:pathLst>
                <a:path extrusionOk="0" h="120000" w="120000">
                  <a:moveTo>
                    <a:pt x="18910" y="22"/>
                  </a:moveTo>
                  <a:lnTo>
                    <a:pt x="15159" y="563"/>
                  </a:lnTo>
                  <a:lnTo>
                    <a:pt x="11369" y="1126"/>
                  </a:lnTo>
                  <a:lnTo>
                    <a:pt x="8546" y="2208"/>
                  </a:lnTo>
                  <a:lnTo>
                    <a:pt x="5684" y="3312"/>
                  </a:lnTo>
                  <a:lnTo>
                    <a:pt x="2861" y="4957"/>
                  </a:lnTo>
                  <a:lnTo>
                    <a:pt x="1933" y="6625"/>
                  </a:lnTo>
                  <a:lnTo>
                    <a:pt x="38" y="8811"/>
                  </a:lnTo>
                  <a:lnTo>
                    <a:pt x="38" y="11019"/>
                  </a:lnTo>
                  <a:lnTo>
                    <a:pt x="38" y="119999"/>
                  </a:lnTo>
                  <a:lnTo>
                    <a:pt x="120000" y="119999"/>
                  </a:lnTo>
                  <a:lnTo>
                    <a:pt x="120000" y="11019"/>
                  </a:lnTo>
                  <a:lnTo>
                    <a:pt x="120000" y="8811"/>
                  </a:lnTo>
                  <a:lnTo>
                    <a:pt x="119033" y="6625"/>
                  </a:lnTo>
                  <a:lnTo>
                    <a:pt x="117138" y="4957"/>
                  </a:lnTo>
                  <a:lnTo>
                    <a:pt x="114315" y="3312"/>
                  </a:lnTo>
                  <a:lnTo>
                    <a:pt x="112420" y="2208"/>
                  </a:lnTo>
                  <a:lnTo>
                    <a:pt x="108669" y="1126"/>
                  </a:lnTo>
                  <a:lnTo>
                    <a:pt x="104879" y="563"/>
                  </a:lnTo>
                  <a:lnTo>
                    <a:pt x="101089" y="22"/>
                  </a:lnTo>
                  <a:close/>
                </a:path>
              </a:pathLst>
            </a:custGeom>
            <a:solidFill>
              <a:srgbClr val="6AA84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0" name="Shape 300"/>
            <p:cNvSpPr/>
            <p:nvPr/>
          </p:nvSpPr>
          <p:spPr>
            <a:xfrm>
              <a:off x="4078625" y="3717800"/>
              <a:ext cx="77575" cy="279649"/>
            </a:xfrm>
            <a:custGeom>
              <a:pathLst>
                <a:path extrusionOk="0" h="120000" w="120000">
                  <a:moveTo>
                    <a:pt x="18910" y="0"/>
                  </a:moveTo>
                  <a:lnTo>
                    <a:pt x="15120" y="268"/>
                  </a:lnTo>
                  <a:lnTo>
                    <a:pt x="11369" y="525"/>
                  </a:lnTo>
                  <a:lnTo>
                    <a:pt x="8507" y="1051"/>
                  </a:lnTo>
                  <a:lnTo>
                    <a:pt x="5684" y="1576"/>
                  </a:lnTo>
                  <a:lnTo>
                    <a:pt x="2861" y="2360"/>
                  </a:lnTo>
                  <a:lnTo>
                    <a:pt x="1894" y="3143"/>
                  </a:lnTo>
                  <a:lnTo>
                    <a:pt x="38" y="4194"/>
                  </a:lnTo>
                  <a:lnTo>
                    <a:pt x="38" y="5245"/>
                  </a:lnTo>
                  <a:lnTo>
                    <a:pt x="38" y="120000"/>
                  </a:lnTo>
                  <a:lnTo>
                    <a:pt x="119961" y="120000"/>
                  </a:lnTo>
                  <a:lnTo>
                    <a:pt x="119961" y="5245"/>
                  </a:lnTo>
                  <a:lnTo>
                    <a:pt x="119961" y="4194"/>
                  </a:lnTo>
                  <a:lnTo>
                    <a:pt x="119033" y="3143"/>
                  </a:lnTo>
                  <a:lnTo>
                    <a:pt x="117138" y="2360"/>
                  </a:lnTo>
                  <a:lnTo>
                    <a:pt x="114315" y="1576"/>
                  </a:lnTo>
                  <a:lnTo>
                    <a:pt x="112420" y="1051"/>
                  </a:lnTo>
                  <a:lnTo>
                    <a:pt x="108630" y="525"/>
                  </a:lnTo>
                  <a:lnTo>
                    <a:pt x="104879" y="268"/>
                  </a:lnTo>
                  <a:lnTo>
                    <a:pt x="101089" y="0"/>
                  </a:lnTo>
                  <a:close/>
                </a:path>
              </a:pathLst>
            </a:custGeom>
            <a:solidFill>
              <a:srgbClr val="6AA84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1" name="Shape 301"/>
            <p:cNvSpPr/>
            <p:nvPr/>
          </p:nvSpPr>
          <p:spPr>
            <a:xfrm>
              <a:off x="4168375" y="3788625"/>
              <a:ext cx="78174" cy="208824"/>
            </a:xfrm>
            <a:custGeom>
              <a:pathLst>
                <a:path extrusionOk="0" h="120000" w="120000">
                  <a:moveTo>
                    <a:pt x="18765" y="0"/>
                  </a:moveTo>
                  <a:lnTo>
                    <a:pt x="15043" y="359"/>
                  </a:lnTo>
                  <a:lnTo>
                    <a:pt x="12203" y="703"/>
                  </a:lnTo>
                  <a:lnTo>
                    <a:pt x="8480" y="1407"/>
                  </a:lnTo>
                  <a:lnTo>
                    <a:pt x="5641" y="2111"/>
                  </a:lnTo>
                  <a:lnTo>
                    <a:pt x="3799" y="3160"/>
                  </a:lnTo>
                  <a:lnTo>
                    <a:pt x="1918" y="4209"/>
                  </a:lnTo>
                  <a:lnTo>
                    <a:pt x="959" y="5617"/>
                  </a:lnTo>
                  <a:lnTo>
                    <a:pt x="38" y="7025"/>
                  </a:lnTo>
                  <a:lnTo>
                    <a:pt x="38" y="120000"/>
                  </a:lnTo>
                  <a:lnTo>
                    <a:pt x="120000" y="120000"/>
                  </a:lnTo>
                  <a:lnTo>
                    <a:pt x="120000" y="7025"/>
                  </a:lnTo>
                  <a:lnTo>
                    <a:pt x="119078" y="5617"/>
                  </a:lnTo>
                  <a:lnTo>
                    <a:pt x="118119" y="4209"/>
                  </a:lnTo>
                  <a:lnTo>
                    <a:pt x="116239" y="3160"/>
                  </a:lnTo>
                  <a:lnTo>
                    <a:pt x="114358" y="2111"/>
                  </a:lnTo>
                  <a:lnTo>
                    <a:pt x="111557" y="1407"/>
                  </a:lnTo>
                  <a:lnTo>
                    <a:pt x="107796" y="703"/>
                  </a:lnTo>
                  <a:lnTo>
                    <a:pt x="104995" y="359"/>
                  </a:lnTo>
                  <a:lnTo>
                    <a:pt x="101272" y="0"/>
                  </a:lnTo>
                  <a:close/>
                </a:path>
              </a:pathLst>
            </a:custGeom>
            <a:solidFill>
              <a:srgbClr val="6AA84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Balthas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