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99FB"/>
    <a:srgbClr val="98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2"/>
    <p:restoredTop sz="94508"/>
  </p:normalViewPr>
  <p:slideViewPr>
    <p:cSldViewPr snapToGrid="0" snapToObjects="1">
      <p:cViewPr varScale="1">
        <p:scale>
          <a:sx n="129" d="100"/>
          <a:sy n="129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5D128-8BE0-0460-1171-172AB9707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4A13B5-23E7-9943-0C76-75B2A04C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B710E-2F66-845A-33B5-5FE2C293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D8F23-FD6A-5E25-D7CC-9BCA98A8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FC49F-68AB-17DC-CD76-D4EF2DD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8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B9496-E8AB-26C3-5267-FBBAAB17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FDD94A-D3D3-58A8-376E-F87764F7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65DDB-3E13-4905-1BB9-8D789A7C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C8DB5-CD75-970B-E7C0-5A40787D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C16AD-07F0-4A66-2631-AEE8C617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25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9CE983-8477-7D6A-7A6E-292713CC0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A9033E-145F-4489-F7AC-0C8C7239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4CA5F-FD1C-18F9-18CF-538CB746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3B279-630D-ECCD-E725-B519B0B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17E43-D3E6-99F1-CEF8-9D28868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364E3-795B-4719-AC08-E1EEE3A7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055D-3A88-02A4-C9A1-36A57558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C2A01-9D24-78AD-9D85-9B96AE63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633C4-2D63-770B-23E0-09375F0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DD580-8A11-0924-88EE-DD31EF9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1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7C8ED-69EF-8841-2C36-701C3B72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01A926-A7FE-0C63-69FC-3DE1FF3B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38601-01F9-98C3-D8A9-51DF692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392B-1439-47FF-3AA0-F4AFDD3D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4934F-29EC-F2F9-45C2-BC622233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78A08-DD2C-33C6-EB92-31134D6E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81B9A-558A-9DA0-A22B-1B0F175F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2144CC-7A6E-8293-640C-0947DDDA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2B022F-3683-07D5-171E-B292965F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803241-2080-3C1B-AF0E-1BBD8396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101C24-B055-F929-5EEF-96B6E9A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1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E3A9A-2498-A6AF-C2FF-527388F9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8B8663-427D-AC38-0390-D8FF5B65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EB7F16-8985-D026-B92E-34518878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056698-17F5-679C-B7EA-F2F38FFD2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6BC129-8ADA-9597-7B81-3D0E128D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0A4E37-00C2-2560-EFDE-06504721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077C3D-2EB0-BA33-BEA1-6539950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A0C1E7-922F-AEC7-52F6-5BD8A41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E2FC8-2DA4-9E23-8037-389C767D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9FF590-DF0D-0B74-0158-B01400FC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5508A5-B635-E30B-8D31-ABC6CD88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908A1-2DF1-6501-4E80-0259BA1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1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366959-F015-61E4-A1E7-37C03C50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6894D6-1BF5-C4AD-3956-D5B5A15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45C38-D3CD-DF76-2731-00CAC877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4F82A-860C-5E1B-C5A3-9A9D0780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4196E-9D4E-6830-54A1-CA7E7545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8FBC00-2E5C-3467-150A-B46F5E16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2A9B3F-3C0A-F322-2380-80F548D6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D03B7-8FCB-467D-0EA6-A2424E6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6E037-96FA-91A1-46D6-ABB5F734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95287-26FD-9A81-DB6D-2BA1EF56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428D23-3BE7-FBD8-F6A1-3475459CB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DE4238-3A7F-EFA5-24D3-47C8BF7E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41AD31-7E2F-5874-C1F0-67662E98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674FF-0A49-B2E2-BF23-66ED393D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C3D2A-890D-9F5C-58DC-7C8C1759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CE42F3-B81B-3C13-BAE2-2305F721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6382A-6732-FEFA-3118-485B9C77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CCA73-F60D-6683-3124-72D363E8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7775-1F61-A842-BDB2-E97ACB4FF512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3E2B3-AC9A-9432-6E1F-C9F75169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CACD4-5C1F-3C9D-44EE-5C61CB4A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7D8E-53E8-A347-A456-0AAF2FB74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2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74659" y="1047964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66178AE-FBD5-18F8-4C49-FD28007AD1B7}"/>
              </a:ext>
            </a:extLst>
          </p:cNvPr>
          <p:cNvGrpSpPr/>
          <p:nvPr/>
        </p:nvGrpSpPr>
        <p:grpSpPr>
          <a:xfrm>
            <a:off x="7218578" y="1169762"/>
            <a:ext cx="1690013" cy="2790057"/>
            <a:chOff x="174659" y="1047964"/>
            <a:chExt cx="2825394" cy="46644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BB197F-5982-68F2-A322-D4F034A5FB5D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684EDB-A6D9-DB64-BC2F-9FD5199EE554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C615C7F-BD28-A51D-4748-74E9702168AA}"/>
              </a:ext>
            </a:extLst>
          </p:cNvPr>
          <p:cNvGrpSpPr/>
          <p:nvPr/>
        </p:nvGrpSpPr>
        <p:grpSpPr>
          <a:xfrm>
            <a:off x="4405986" y="1169763"/>
            <a:ext cx="1690013" cy="2790057"/>
            <a:chOff x="174659" y="1047964"/>
            <a:chExt cx="2825394" cy="46644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B8387-165E-F060-1D94-7663DBE573FE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EADA8A-E1B1-D392-2B17-BE0B8351CADB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3B67259-6804-E778-2381-196A1E003B3D}"/>
              </a:ext>
            </a:extLst>
          </p:cNvPr>
          <p:cNvGrpSpPr/>
          <p:nvPr/>
        </p:nvGrpSpPr>
        <p:grpSpPr>
          <a:xfrm>
            <a:off x="10155623" y="1165371"/>
            <a:ext cx="1690013" cy="2790057"/>
            <a:chOff x="174659" y="1047964"/>
            <a:chExt cx="2825394" cy="46644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E9A170-901D-C31F-B716-86CD4BCBB4E7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09FB4B-2329-4EC3-805C-62DC3BDC42BA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Scene</a:t>
              </a:r>
              <a:endParaRPr lang="fr-FR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9A62C-9D53-28F5-70E2-12BA8DC95F27}"/>
              </a:ext>
            </a:extLst>
          </p:cNvPr>
          <p:cNvSpPr/>
          <p:nvPr/>
        </p:nvSpPr>
        <p:spPr>
          <a:xfrm>
            <a:off x="4821382" y="1569221"/>
            <a:ext cx="845127" cy="2390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89185-7AE5-E85A-8E71-019A7FCD3130}"/>
              </a:ext>
            </a:extLst>
          </p:cNvPr>
          <p:cNvSpPr/>
          <p:nvPr/>
        </p:nvSpPr>
        <p:spPr>
          <a:xfrm>
            <a:off x="7211409" y="2034789"/>
            <a:ext cx="1697181" cy="1399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57EBB9-BD38-72B5-722F-ACA4CBB2CB47}"/>
              </a:ext>
            </a:extLst>
          </p:cNvPr>
          <p:cNvSpPr/>
          <p:nvPr/>
        </p:nvSpPr>
        <p:spPr>
          <a:xfrm>
            <a:off x="10148455" y="1564829"/>
            <a:ext cx="1697181" cy="2390599"/>
          </a:xfrm>
          <a:prstGeom prst="rect">
            <a:avLst/>
          </a:prstGeom>
          <a:solidFill>
            <a:schemeClr val="accent2">
              <a:alpha val="582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C67D6E8-3A2B-E586-817F-7A9B2016C7A0}"/>
              </a:ext>
            </a:extLst>
          </p:cNvPr>
          <p:cNvSpPr txBox="1"/>
          <p:nvPr/>
        </p:nvSpPr>
        <p:spPr>
          <a:xfrm>
            <a:off x="778030" y="4387935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highlight>
                  <a:srgbClr val="FFFF00"/>
                </a:highlight>
              </a:rPr>
              <a:t>rateHW</a:t>
            </a:r>
            <a:r>
              <a:rPr lang="fr-FR" b="1" dirty="0">
                <a:highlight>
                  <a:srgbClr val="FFFF00"/>
                </a:highlight>
              </a:rPr>
              <a:t> = W/H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D836D1-0844-73B6-27B5-FB557B39B535}"/>
              </a:ext>
            </a:extLst>
          </p:cNvPr>
          <p:cNvCxnSpPr>
            <a:cxnSpLocks/>
          </p:cNvCxnSpPr>
          <p:nvPr/>
        </p:nvCxnSpPr>
        <p:spPr>
          <a:xfrm flipV="1">
            <a:off x="4946073" y="1569221"/>
            <a:ext cx="0" cy="99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AE74766-11B6-0589-6C50-D57FD2A4DA9D}"/>
              </a:ext>
            </a:extLst>
          </p:cNvPr>
          <p:cNvCxnSpPr>
            <a:cxnSpLocks/>
          </p:cNvCxnSpPr>
          <p:nvPr/>
        </p:nvCxnSpPr>
        <p:spPr>
          <a:xfrm>
            <a:off x="4968726" y="2964249"/>
            <a:ext cx="0" cy="99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D26CEAC-09EC-657C-9CE3-8D68D0CC8DB1}"/>
              </a:ext>
            </a:extLst>
          </p:cNvPr>
          <p:cNvSpPr txBox="1"/>
          <p:nvPr/>
        </p:nvSpPr>
        <p:spPr>
          <a:xfrm>
            <a:off x="4459408" y="2546799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</a:t>
            </a:r>
            <a:r>
              <a:rPr lang="fr-FR" sz="800" dirty="0" err="1"/>
              <a:t>photo</a:t>
            </a:r>
            <a:endParaRPr lang="fr-FR" sz="800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77FF7FE-5B73-EF0A-CFFA-551F0F7A2E24}"/>
              </a:ext>
            </a:extLst>
          </p:cNvPr>
          <p:cNvGrpSpPr/>
          <p:nvPr/>
        </p:nvGrpSpPr>
        <p:grpSpPr>
          <a:xfrm>
            <a:off x="4821382" y="1767098"/>
            <a:ext cx="1069973" cy="369332"/>
            <a:chOff x="6874581" y="678632"/>
            <a:chExt cx="3567042" cy="2983576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CA9C13A-9DBB-2E75-34B8-114BE0A5FEE8}"/>
                </a:ext>
              </a:extLst>
            </p:cNvPr>
            <p:cNvSpPr txBox="1"/>
            <p:nvPr/>
          </p:nvSpPr>
          <p:spPr>
            <a:xfrm>
              <a:off x="8043817" y="678632"/>
              <a:ext cx="2397806" cy="298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W</a:t>
              </a:r>
              <a:r>
                <a:rPr lang="fr-FR" sz="800" dirty="0" err="1"/>
                <a:t>photo</a:t>
              </a:r>
              <a:endParaRPr lang="fr-FR" sz="800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E6C5555-6255-0325-9FFE-28A5ED5D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581" y="863298"/>
              <a:ext cx="1113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1F854679-AD5E-2470-54F5-C25A23F33869}"/>
                </a:ext>
              </a:extLst>
            </p:cNvPr>
            <p:cNvCxnSpPr>
              <a:cxnSpLocks/>
            </p:cNvCxnSpPr>
            <p:nvPr/>
          </p:nvCxnSpPr>
          <p:spPr>
            <a:xfrm>
              <a:off x="8411503" y="882523"/>
              <a:ext cx="1280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25EFC16-45E6-7FBF-F496-5C9CCC60BA6F}"/>
              </a:ext>
            </a:extLst>
          </p:cNvPr>
          <p:cNvSpPr txBox="1"/>
          <p:nvPr/>
        </p:nvSpPr>
        <p:spPr>
          <a:xfrm>
            <a:off x="3604145" y="855203"/>
            <a:ext cx="225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highlight>
                  <a:srgbClr val="FFFF00"/>
                </a:highlight>
              </a:rPr>
              <a:t>rateHWp</a:t>
            </a:r>
            <a:r>
              <a:rPr lang="fr-FR" b="1" dirty="0">
                <a:highlight>
                  <a:srgbClr val="FFFF00"/>
                </a:highlight>
              </a:rPr>
              <a:t> = </a:t>
            </a:r>
            <a:r>
              <a:rPr lang="fr-FR" b="1" dirty="0" err="1">
                <a:highlight>
                  <a:srgbClr val="FFFF00"/>
                </a:highlight>
              </a:rPr>
              <a:t>Wp</a:t>
            </a:r>
            <a:r>
              <a:rPr lang="fr-FR" b="1" dirty="0">
                <a:highlight>
                  <a:srgbClr val="FFFF00"/>
                </a:highlight>
              </a:rPr>
              <a:t>/</a:t>
            </a:r>
            <a:r>
              <a:rPr lang="fr-FR" b="1" dirty="0" err="1">
                <a:highlight>
                  <a:srgbClr val="FFFF00"/>
                </a:highlight>
              </a:rPr>
              <a:t>Hp</a:t>
            </a:r>
            <a:endParaRPr lang="fr-FR" b="1" dirty="0">
              <a:highlight>
                <a:srgbClr val="FFFF00"/>
              </a:highlight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8B666F2-E887-A7D2-876F-2D60EC3D176F}"/>
              </a:ext>
            </a:extLst>
          </p:cNvPr>
          <p:cNvSpPr txBox="1"/>
          <p:nvPr/>
        </p:nvSpPr>
        <p:spPr>
          <a:xfrm>
            <a:off x="4192612" y="4054622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&gt;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3CBDCB8-69DF-9E45-4A31-7A1EF6A2CE35}"/>
              </a:ext>
            </a:extLst>
          </p:cNvPr>
          <p:cNvSpPr txBox="1"/>
          <p:nvPr/>
        </p:nvSpPr>
        <p:spPr>
          <a:xfrm>
            <a:off x="7082327" y="4069592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&lt;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A402B9-4AA5-D921-1A5F-AA655884F8D1}"/>
              </a:ext>
            </a:extLst>
          </p:cNvPr>
          <p:cNvSpPr txBox="1"/>
          <p:nvPr/>
        </p:nvSpPr>
        <p:spPr>
          <a:xfrm>
            <a:off x="10061167" y="4089345"/>
            <a:ext cx="238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</a:t>
            </a:r>
            <a:r>
              <a:rPr lang="fr-FR" dirty="0" err="1"/>
              <a:t>rateHW</a:t>
            </a:r>
            <a:r>
              <a:rPr lang="fr-FR" dirty="0"/>
              <a:t> = </a:t>
            </a:r>
            <a:r>
              <a:rPr lang="fr-FR" dirty="0" err="1"/>
              <a:t>rateHWp</a:t>
            </a:r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C96C44-989A-0508-EBD5-140B5E3CAE38}"/>
              </a:ext>
            </a:extLst>
          </p:cNvPr>
          <p:cNvSpPr txBox="1"/>
          <p:nvPr/>
        </p:nvSpPr>
        <p:spPr>
          <a:xfrm>
            <a:off x="3055691" y="4939585"/>
            <a:ext cx="3389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= [</a:t>
            </a:r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*W(pixel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)] /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Xmin_screen</a:t>
            </a:r>
            <a:r>
              <a:rPr lang="fr-FR" sz="1000" dirty="0">
                <a:sym typeface="Wingdings" pitchFamily="2" charset="2"/>
              </a:rPr>
              <a:t> = (W(pixel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–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Ymin_screen</a:t>
            </a:r>
            <a:r>
              <a:rPr lang="fr-FR" sz="1000" dirty="0">
                <a:sym typeface="Wingdings" pitchFamily="2" charset="2"/>
              </a:rPr>
              <a:t> = 0</a:t>
            </a:r>
          </a:p>
          <a:p>
            <a:r>
              <a:rPr lang="fr-FR" sz="1000" dirty="0" err="1">
                <a:sym typeface="Wingdings" pitchFamily="2" charset="2"/>
              </a:rPr>
              <a:t>Xmax_screen</a:t>
            </a:r>
            <a:r>
              <a:rPr lang="fr-FR" sz="1000" dirty="0">
                <a:sym typeface="Wingdings" pitchFamily="2" charset="2"/>
              </a:rPr>
              <a:t> = (W(pixel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+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Ymax_screen</a:t>
            </a:r>
            <a:r>
              <a:rPr lang="fr-FR" sz="1000" dirty="0">
                <a:sym typeface="Wingdings" pitchFamily="2" charset="2"/>
              </a:rPr>
              <a:t> = 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J’obtiens les coordonnées de mon image sur la </a:t>
            </a:r>
            <a:r>
              <a:rPr lang="fr-FR" sz="1000" dirty="0" err="1">
                <a:sym typeface="Wingdings" pitchFamily="2" charset="2"/>
              </a:rPr>
              <a:t>scene</a:t>
            </a:r>
            <a:r>
              <a:rPr lang="fr-FR" sz="1000" dirty="0">
                <a:sym typeface="Wingdings" pitchFamily="2" charset="2"/>
              </a:rPr>
              <a:t> en pixel </a:t>
            </a:r>
            <a:r>
              <a:rPr lang="fr-FR" sz="1000" dirty="0" err="1">
                <a:sym typeface="Wingdings" pitchFamily="2" charset="2"/>
              </a:rPr>
              <a:t>ecran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 </a:t>
            </a:r>
            <a:endParaRPr lang="fr-FR" sz="10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018B167-8CAE-C0C0-C6C3-DE04346A0A40}"/>
              </a:ext>
            </a:extLst>
          </p:cNvPr>
          <p:cNvSpPr/>
          <p:nvPr/>
        </p:nvSpPr>
        <p:spPr>
          <a:xfrm>
            <a:off x="4750353" y="1503110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BA8CD6-CB89-E4E9-5F79-42819DD1E9D4}"/>
              </a:ext>
            </a:extLst>
          </p:cNvPr>
          <p:cNvSpPr/>
          <p:nvPr/>
        </p:nvSpPr>
        <p:spPr>
          <a:xfrm>
            <a:off x="5609057" y="3865020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334D22-9107-1403-1220-DE3767767EA0}"/>
              </a:ext>
            </a:extLst>
          </p:cNvPr>
          <p:cNvSpPr txBox="1"/>
          <p:nvPr/>
        </p:nvSpPr>
        <p:spPr>
          <a:xfrm>
            <a:off x="4421358" y="1271936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3CF189-847B-37CC-D8A9-8BA0A661EC87}"/>
              </a:ext>
            </a:extLst>
          </p:cNvPr>
          <p:cNvSpPr txBox="1"/>
          <p:nvPr/>
        </p:nvSpPr>
        <p:spPr>
          <a:xfrm>
            <a:off x="5718628" y="3638363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67E52A8-3538-DB5D-A4A7-144C0A8D303C}"/>
              </a:ext>
            </a:extLst>
          </p:cNvPr>
          <p:cNvSpPr txBox="1"/>
          <p:nvPr/>
        </p:nvSpPr>
        <p:spPr>
          <a:xfrm>
            <a:off x="6643191" y="4856268"/>
            <a:ext cx="3389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/>
              <a:t>W(pixel screen)</a:t>
            </a:r>
            <a:r>
              <a:rPr lang="fr-FR" sz="1000" dirty="0">
                <a:sym typeface="Wingdings" pitchFamily="2" charset="2"/>
              </a:rPr>
              <a:t>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 = [W</a:t>
            </a:r>
            <a:r>
              <a:rPr lang="fr-FR" sz="1000" dirty="0"/>
              <a:t>(pixel screen)</a:t>
            </a:r>
            <a:r>
              <a:rPr lang="fr-FR" sz="1000" dirty="0">
                <a:sym typeface="Wingdings" pitchFamily="2" charset="2"/>
              </a:rPr>
              <a:t> *H(pixel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)] /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Xmin_screen</a:t>
            </a:r>
            <a:r>
              <a:rPr lang="fr-FR" sz="1000" dirty="0">
                <a:sym typeface="Wingdings" pitchFamily="2" charset="2"/>
              </a:rPr>
              <a:t> = 0</a:t>
            </a:r>
          </a:p>
          <a:p>
            <a:r>
              <a:rPr lang="fr-FR" sz="1000" dirty="0" err="1">
                <a:sym typeface="Wingdings" pitchFamily="2" charset="2"/>
              </a:rPr>
              <a:t>Ymin_screen</a:t>
            </a:r>
            <a:r>
              <a:rPr lang="fr-FR" sz="1000" dirty="0">
                <a:sym typeface="Wingdings" pitchFamily="2" charset="2"/>
              </a:rPr>
              <a:t> = (H(pixel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–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r>
              <a:rPr lang="fr-FR" sz="1000" dirty="0" err="1">
                <a:sym typeface="Wingdings" pitchFamily="2" charset="2"/>
              </a:rPr>
              <a:t>Xmax_screen</a:t>
            </a:r>
            <a:r>
              <a:rPr lang="fr-FR" sz="1000" dirty="0">
                <a:sym typeface="Wingdings" pitchFamily="2" charset="2"/>
              </a:rPr>
              <a:t> = W(pixel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 err="1">
                <a:sym typeface="Wingdings" pitchFamily="2" charset="2"/>
              </a:rPr>
              <a:t>Ymax_screen</a:t>
            </a:r>
            <a:r>
              <a:rPr lang="fr-FR" sz="1000" dirty="0">
                <a:sym typeface="Wingdings" pitchFamily="2" charset="2"/>
              </a:rPr>
              <a:t> = (H(pixel </a:t>
            </a:r>
            <a:r>
              <a:rPr lang="fr-FR" sz="1000" dirty="0"/>
              <a:t>screen</a:t>
            </a:r>
            <a:r>
              <a:rPr lang="fr-FR" sz="1000" dirty="0">
                <a:sym typeface="Wingdings" pitchFamily="2" charset="2"/>
              </a:rPr>
              <a:t>)/2) + (</a:t>
            </a:r>
            <a:r>
              <a:rPr lang="fr-FR" sz="1000" dirty="0">
                <a:highlight>
                  <a:srgbClr val="FFFF00"/>
                </a:highlight>
                <a:sym typeface="Wingdings" pitchFamily="2" charset="2"/>
              </a:rPr>
              <a:t>V</a:t>
            </a:r>
            <a:r>
              <a:rPr lang="fr-FR" sz="1000" dirty="0">
                <a:sym typeface="Wingdings" pitchFamily="2" charset="2"/>
              </a:rPr>
              <a:t>(</a:t>
            </a:r>
            <a:r>
              <a:rPr lang="fr-FR" sz="1000" dirty="0" err="1">
                <a:sym typeface="Wingdings" pitchFamily="2" charset="2"/>
              </a:rPr>
              <a:t>pixelscreen</a:t>
            </a:r>
            <a:r>
              <a:rPr lang="fr-FR" sz="1000" dirty="0">
                <a:sym typeface="Wingdings" pitchFamily="2" charset="2"/>
              </a:rPr>
              <a:t>)/2) 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J’obtiens les coordonnées de mon image sur la </a:t>
            </a:r>
            <a:r>
              <a:rPr lang="fr-FR" sz="1000" dirty="0" err="1">
                <a:sym typeface="Wingdings" pitchFamily="2" charset="2"/>
              </a:rPr>
              <a:t>scene</a:t>
            </a:r>
            <a:r>
              <a:rPr lang="fr-FR" sz="1000" dirty="0">
                <a:sym typeface="Wingdings" pitchFamily="2" charset="2"/>
              </a:rPr>
              <a:t> en pixel </a:t>
            </a:r>
            <a:r>
              <a:rPr lang="fr-FR" sz="1000" dirty="0" err="1">
                <a:sym typeface="Wingdings" pitchFamily="2" charset="2"/>
              </a:rPr>
              <a:t>ecran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 </a:t>
            </a:r>
            <a:endParaRPr lang="fr-FR" sz="10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B94758C-BD83-38BE-DBB5-DB8FA0A3FCD8}"/>
              </a:ext>
            </a:extLst>
          </p:cNvPr>
          <p:cNvSpPr/>
          <p:nvPr/>
        </p:nvSpPr>
        <p:spPr>
          <a:xfrm>
            <a:off x="7140143" y="1956341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D40B237-097F-7C42-818D-DAE32890EA81}"/>
              </a:ext>
            </a:extLst>
          </p:cNvPr>
          <p:cNvSpPr txBox="1"/>
          <p:nvPr/>
        </p:nvSpPr>
        <p:spPr>
          <a:xfrm>
            <a:off x="7204484" y="1696235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A1B72FD-B148-4625-82AB-17B3092F66D9}"/>
              </a:ext>
            </a:extLst>
          </p:cNvPr>
          <p:cNvSpPr/>
          <p:nvPr/>
        </p:nvSpPr>
        <p:spPr>
          <a:xfrm>
            <a:off x="8839450" y="3367215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8CCC939-5F98-1C25-D67C-8F93EC0FAFCA}"/>
              </a:ext>
            </a:extLst>
          </p:cNvPr>
          <p:cNvSpPr txBox="1"/>
          <p:nvPr/>
        </p:nvSpPr>
        <p:spPr>
          <a:xfrm>
            <a:off x="8455141" y="3088165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AA61445-42C1-6DDC-4884-141A465661EB}"/>
              </a:ext>
            </a:extLst>
          </p:cNvPr>
          <p:cNvSpPr/>
          <p:nvPr/>
        </p:nvSpPr>
        <p:spPr>
          <a:xfrm>
            <a:off x="10091282" y="1515313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6EB5508-FD53-D42F-51B9-D361EB4AAA7D}"/>
              </a:ext>
            </a:extLst>
          </p:cNvPr>
          <p:cNvSpPr txBox="1"/>
          <p:nvPr/>
        </p:nvSpPr>
        <p:spPr>
          <a:xfrm>
            <a:off x="10155623" y="1255207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Xmin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Ymin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D1FE100-CE12-5802-CA6C-F8D74918C43C}"/>
              </a:ext>
            </a:extLst>
          </p:cNvPr>
          <p:cNvSpPr/>
          <p:nvPr/>
        </p:nvSpPr>
        <p:spPr>
          <a:xfrm>
            <a:off x="11784741" y="3863843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B28FC7A-9252-D9F0-8722-9F57F15A5D08}"/>
              </a:ext>
            </a:extLst>
          </p:cNvPr>
          <p:cNvSpPr txBox="1"/>
          <p:nvPr/>
        </p:nvSpPr>
        <p:spPr>
          <a:xfrm>
            <a:off x="11400432" y="3584793"/>
            <a:ext cx="52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FFFF00"/>
                </a:solidFill>
              </a:rPr>
              <a:t>Xmax</a:t>
            </a:r>
            <a:endParaRPr lang="fr-FR" sz="800" dirty="0">
              <a:solidFill>
                <a:srgbClr val="FFFF00"/>
              </a:solidFill>
            </a:endParaRPr>
          </a:p>
          <a:p>
            <a:r>
              <a:rPr lang="fr-FR" sz="800" dirty="0" err="1">
                <a:solidFill>
                  <a:srgbClr val="FFFF00"/>
                </a:solidFill>
              </a:rPr>
              <a:t>Ymax</a:t>
            </a:r>
            <a:endParaRPr lang="fr-FR" sz="800" dirty="0">
              <a:solidFill>
                <a:srgbClr val="FFFF0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AD49498-5E8C-906D-1E99-A9BE86A13383}"/>
              </a:ext>
            </a:extLst>
          </p:cNvPr>
          <p:cNvSpPr txBox="1"/>
          <p:nvPr/>
        </p:nvSpPr>
        <p:spPr>
          <a:xfrm>
            <a:off x="10021286" y="4789450"/>
            <a:ext cx="2336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H(pixel screen)</a:t>
            </a:r>
            <a:r>
              <a:rPr lang="fr-FR" sz="1000" dirty="0">
                <a:sym typeface="Wingdings" pitchFamily="2" charset="2"/>
              </a:rPr>
              <a:t>  H(pixel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r>
              <a:rPr lang="fr-FR" sz="1000" dirty="0"/>
              <a:t>W(pixel screen)</a:t>
            </a:r>
            <a:r>
              <a:rPr lang="fr-FR" sz="1000" dirty="0">
                <a:sym typeface="Wingdings" pitchFamily="2" charset="2"/>
              </a:rPr>
              <a:t>  W(pixel </a:t>
            </a:r>
            <a:r>
              <a:rPr lang="fr-FR" sz="1000" dirty="0" err="1">
                <a:sym typeface="Wingdings" pitchFamily="2" charset="2"/>
              </a:rPr>
              <a:t>img</a:t>
            </a:r>
            <a:r>
              <a:rPr lang="fr-FR" sz="1000" dirty="0">
                <a:sym typeface="Wingdings" pitchFamily="2" charset="2"/>
              </a:rPr>
              <a:t>)</a:t>
            </a:r>
          </a:p>
          <a:p>
            <a:endParaRPr lang="fr-FR" sz="1000" dirty="0">
              <a:sym typeface="Wingdings" pitchFamily="2" charset="2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0E5ED44-D89F-6F47-F431-3AA76ED9F325}"/>
              </a:ext>
            </a:extLst>
          </p:cNvPr>
          <p:cNvCxnSpPr/>
          <p:nvPr/>
        </p:nvCxnSpPr>
        <p:spPr>
          <a:xfrm>
            <a:off x="6445015" y="678001"/>
            <a:ext cx="0" cy="609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618477D-C37F-337D-073B-D6C4D540E7C6}"/>
              </a:ext>
            </a:extLst>
          </p:cNvPr>
          <p:cNvCxnSpPr/>
          <p:nvPr/>
        </p:nvCxnSpPr>
        <p:spPr>
          <a:xfrm>
            <a:off x="9996394" y="731791"/>
            <a:ext cx="0" cy="609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100" y="115523"/>
            <a:ext cx="157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5944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DADE700-F353-D5E5-E5B0-E37D5F63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3" y="89452"/>
            <a:ext cx="343496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0CD2EC-2130-8B60-59C4-61466D785575}"/>
              </a:ext>
            </a:extLst>
          </p:cNvPr>
          <p:cNvSpPr/>
          <p:nvPr/>
        </p:nvSpPr>
        <p:spPr>
          <a:xfrm>
            <a:off x="208722" y="586409"/>
            <a:ext cx="3399182" cy="52009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800D001-E9D0-4E0A-DD9A-4F6605489BEC}"/>
              </a:ext>
            </a:extLst>
          </p:cNvPr>
          <p:cNvSpPr/>
          <p:nvPr/>
        </p:nvSpPr>
        <p:spPr>
          <a:xfrm>
            <a:off x="716590" y="6084512"/>
            <a:ext cx="2363057" cy="410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Nouveau 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A90D13-E0C4-9F12-57CC-F6354F5EE518}"/>
              </a:ext>
            </a:extLst>
          </p:cNvPr>
          <p:cNvSpPr txBox="1"/>
          <p:nvPr/>
        </p:nvSpPr>
        <p:spPr>
          <a:xfrm>
            <a:off x="3803515" y="865762"/>
            <a:ext cx="112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ListView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925FB8-C7E1-D94A-C0E5-F3537AAAA752}"/>
              </a:ext>
            </a:extLst>
          </p:cNvPr>
          <p:cNvCxnSpPr>
            <a:stCxn id="9" idx="1"/>
          </p:cNvCxnSpPr>
          <p:nvPr/>
        </p:nvCxnSpPr>
        <p:spPr>
          <a:xfrm flipH="1">
            <a:off x="3608962" y="1050428"/>
            <a:ext cx="194553" cy="68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357B6DA-CA56-49F2-C8F7-C69FCAAAC789}"/>
              </a:ext>
            </a:extLst>
          </p:cNvPr>
          <p:cNvCxnSpPr>
            <a:cxnSpLocks/>
          </p:cNvCxnSpPr>
          <p:nvPr/>
        </p:nvCxnSpPr>
        <p:spPr>
          <a:xfrm flipV="1">
            <a:off x="3113590" y="4630366"/>
            <a:ext cx="2479814" cy="16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D70C792-68BD-A2AD-BC46-613F8DA4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75" y="0"/>
            <a:ext cx="3486469" cy="68580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FF95AAD-0E85-6D8D-220C-A9848CD32CB2}"/>
              </a:ext>
            </a:extLst>
          </p:cNvPr>
          <p:cNvSpPr txBox="1"/>
          <p:nvPr/>
        </p:nvSpPr>
        <p:spPr>
          <a:xfrm>
            <a:off x="6690166" y="108851"/>
            <a:ext cx="245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Nouveau projet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605C9B-AC0E-B356-3FC6-FA381E9BD7F8}"/>
              </a:ext>
            </a:extLst>
          </p:cNvPr>
          <p:cNvCxnSpPr/>
          <p:nvPr/>
        </p:nvCxnSpPr>
        <p:spPr>
          <a:xfrm flipH="1">
            <a:off x="5972537" y="300942"/>
            <a:ext cx="26621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3CE3062-46D5-8C4F-5FB3-6849FFFAB302}"/>
              </a:ext>
            </a:extLst>
          </p:cNvPr>
          <p:cNvSpPr/>
          <p:nvPr/>
        </p:nvSpPr>
        <p:spPr>
          <a:xfrm>
            <a:off x="6274366" y="5820223"/>
            <a:ext cx="1017685" cy="41096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20410F8-43C1-BE1B-8615-2F897244CB9A}"/>
              </a:ext>
            </a:extLst>
          </p:cNvPr>
          <p:cNvSpPr/>
          <p:nvPr/>
        </p:nvSpPr>
        <p:spPr>
          <a:xfrm>
            <a:off x="7561086" y="5810577"/>
            <a:ext cx="1237603" cy="410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D2C564-D768-2CDE-E23C-20206C9CAA0A}"/>
              </a:ext>
            </a:extLst>
          </p:cNvPr>
          <p:cNvSpPr/>
          <p:nvPr/>
        </p:nvSpPr>
        <p:spPr>
          <a:xfrm>
            <a:off x="6204030" y="1493134"/>
            <a:ext cx="2639028" cy="439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du projet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3B84B7-4FD1-21C8-1EB3-20AB945AD53D}"/>
              </a:ext>
            </a:extLst>
          </p:cNvPr>
          <p:cNvSpPr/>
          <p:nvPr/>
        </p:nvSpPr>
        <p:spPr>
          <a:xfrm>
            <a:off x="6238754" y="2430683"/>
            <a:ext cx="2581155" cy="184037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4DA604D-13FA-DA17-6D6A-9D4D6ABA4982}"/>
              </a:ext>
            </a:extLst>
          </p:cNvPr>
          <p:cNvSpPr/>
          <p:nvPr/>
        </p:nvSpPr>
        <p:spPr>
          <a:xfrm>
            <a:off x="6481823" y="2801073"/>
            <a:ext cx="219919" cy="21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FB7CFD9-7D33-66DF-E768-1C5D89D8175B}"/>
              </a:ext>
            </a:extLst>
          </p:cNvPr>
          <p:cNvSpPr/>
          <p:nvPr/>
        </p:nvSpPr>
        <p:spPr>
          <a:xfrm>
            <a:off x="6483752" y="3231265"/>
            <a:ext cx="219919" cy="219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FEF634B-57B6-A5F7-B346-9D99EF3C8F4E}"/>
              </a:ext>
            </a:extLst>
          </p:cNvPr>
          <p:cNvSpPr/>
          <p:nvPr/>
        </p:nvSpPr>
        <p:spPr>
          <a:xfrm>
            <a:off x="6474107" y="3649882"/>
            <a:ext cx="219919" cy="219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909C6C-6DFE-A7B0-B6A1-2E0B5356D2C6}"/>
              </a:ext>
            </a:extLst>
          </p:cNvPr>
          <p:cNvSpPr txBox="1"/>
          <p:nvPr/>
        </p:nvSpPr>
        <p:spPr>
          <a:xfrm>
            <a:off x="6933235" y="2708476"/>
            <a:ext cx="16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Android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D13DC8-DB7E-9E8D-5B74-5FBF386EF0E5}"/>
              </a:ext>
            </a:extLst>
          </p:cNvPr>
          <p:cNvSpPr txBox="1"/>
          <p:nvPr/>
        </p:nvSpPr>
        <p:spPr>
          <a:xfrm>
            <a:off x="6935164" y="3115519"/>
            <a:ext cx="16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E20173-F22F-2510-E95C-0B4DAC813941}"/>
              </a:ext>
            </a:extLst>
          </p:cNvPr>
          <p:cNvSpPr txBox="1"/>
          <p:nvPr/>
        </p:nvSpPr>
        <p:spPr>
          <a:xfrm>
            <a:off x="6925518" y="3557286"/>
            <a:ext cx="16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ESP32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9A8D9ED-00BB-88D7-AE1F-9A7443A550A1}"/>
              </a:ext>
            </a:extLst>
          </p:cNvPr>
          <p:cNvSpPr txBox="1"/>
          <p:nvPr/>
        </p:nvSpPr>
        <p:spPr>
          <a:xfrm>
            <a:off x="6391153" y="2270566"/>
            <a:ext cx="88932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AFAFA"/>
                </a:highlight>
              </a:rPr>
              <a:t>Sniffer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AD135E6-7EB2-2130-F569-BA00D0242CE4}"/>
              </a:ext>
            </a:extLst>
          </p:cNvPr>
          <p:cNvCxnSpPr>
            <a:cxnSpLocks/>
          </p:cNvCxnSpPr>
          <p:nvPr/>
        </p:nvCxnSpPr>
        <p:spPr>
          <a:xfrm flipH="1" flipV="1">
            <a:off x="3414532" y="4884516"/>
            <a:ext cx="2939969" cy="92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ABD99F9-9B43-025B-FD6D-9E1C859BC253}"/>
              </a:ext>
            </a:extLst>
          </p:cNvPr>
          <p:cNvCxnSpPr>
            <a:cxnSpLocks/>
          </p:cNvCxnSpPr>
          <p:nvPr/>
        </p:nvCxnSpPr>
        <p:spPr>
          <a:xfrm flipV="1">
            <a:off x="8243103" y="4803494"/>
            <a:ext cx="1352310" cy="105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325D504B-D6F1-0FC6-C680-66AE04F8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767" y="1875099"/>
            <a:ext cx="1617487" cy="317939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929D795E-C37D-A219-2C04-FCE8E4B93E0F}"/>
              </a:ext>
            </a:extLst>
          </p:cNvPr>
          <p:cNvSpPr txBox="1"/>
          <p:nvPr/>
        </p:nvSpPr>
        <p:spPr>
          <a:xfrm>
            <a:off x="9421792" y="5127585"/>
            <a:ext cx="2476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créer les fichiers qui vont bien dans le </a:t>
            </a:r>
            <a:r>
              <a:rPr lang="fr-FR" dirty="0" err="1"/>
              <a:t>repertoire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30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82596" y="1035529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100" y="115523"/>
            <a:ext cx="157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Ruler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3FFEF36-AC7E-F716-DE56-C64D9D43A858}"/>
              </a:ext>
            </a:extLst>
          </p:cNvPr>
          <p:cNvCxnSpPr>
            <a:stCxn id="5" idx="0"/>
          </p:cNvCxnSpPr>
          <p:nvPr/>
        </p:nvCxnSpPr>
        <p:spPr>
          <a:xfrm flipH="1">
            <a:off x="1584946" y="1703350"/>
            <a:ext cx="10347" cy="3984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737EAEC-A8DC-94DF-5163-4B8C26A6D165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82596" y="3701674"/>
            <a:ext cx="28253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7FA0CD-013D-01BA-5710-0BD5FD2EE5AB}"/>
              </a:ext>
            </a:extLst>
          </p:cNvPr>
          <p:cNvCxnSpPr/>
          <p:nvPr/>
        </p:nvCxnSpPr>
        <p:spPr>
          <a:xfrm>
            <a:off x="1017037" y="3714109"/>
            <a:ext cx="1119673" cy="0"/>
          </a:xfrm>
          <a:prstGeom prst="straightConnector1">
            <a:avLst/>
          </a:prstGeom>
          <a:ln w="730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E5DF102-D974-5FCB-9A87-1B65DF470345}"/>
              </a:ext>
            </a:extLst>
          </p:cNvPr>
          <p:cNvSpPr txBox="1"/>
          <p:nvPr/>
        </p:nvSpPr>
        <p:spPr>
          <a:xfrm>
            <a:off x="1257652" y="3332341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Ruler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4098E3-70E1-87AD-AC9D-CB1D408BD25A}"/>
              </a:ext>
            </a:extLst>
          </p:cNvPr>
          <p:cNvSpPr/>
          <p:nvPr/>
        </p:nvSpPr>
        <p:spPr>
          <a:xfrm>
            <a:off x="2069583" y="3647998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5AECA70-F124-DE27-C7FE-01B27E838116}"/>
              </a:ext>
            </a:extLst>
          </p:cNvPr>
          <p:cNvSpPr/>
          <p:nvPr/>
        </p:nvSpPr>
        <p:spPr>
          <a:xfrm>
            <a:off x="934121" y="3643712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B0950-4A17-84A6-A9A8-B6B0D4CEF050}"/>
              </a:ext>
            </a:extLst>
          </p:cNvPr>
          <p:cNvSpPr txBox="1"/>
          <p:nvPr/>
        </p:nvSpPr>
        <p:spPr>
          <a:xfrm>
            <a:off x="459282" y="3828386"/>
            <a:ext cx="77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PtGeoref</a:t>
            </a:r>
            <a:endParaRPr lang="fr-FR" sz="10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A70A4DE-4423-CE18-D48F-9389F9087987}"/>
              </a:ext>
            </a:extLst>
          </p:cNvPr>
          <p:cNvSpPr txBox="1"/>
          <p:nvPr/>
        </p:nvSpPr>
        <p:spPr>
          <a:xfrm>
            <a:off x="2034192" y="3828385"/>
            <a:ext cx="77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PtScale</a:t>
            </a:r>
            <a:endParaRPr lang="fr-FR" sz="1000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D3FA60C-F255-DD88-117F-F49FAD1EE662}"/>
              </a:ext>
            </a:extLst>
          </p:cNvPr>
          <p:cNvCxnSpPr>
            <a:cxnSpLocks/>
          </p:cNvCxnSpPr>
          <p:nvPr/>
        </p:nvCxnSpPr>
        <p:spPr>
          <a:xfrm>
            <a:off x="926184" y="1715784"/>
            <a:ext cx="3625" cy="199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AFA0C30-0CE9-985D-14CB-35CD508DD797}"/>
              </a:ext>
            </a:extLst>
          </p:cNvPr>
          <p:cNvCxnSpPr>
            <a:cxnSpLocks/>
          </p:cNvCxnSpPr>
          <p:nvPr/>
        </p:nvCxnSpPr>
        <p:spPr>
          <a:xfrm>
            <a:off x="2184665" y="1590604"/>
            <a:ext cx="3625" cy="199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89C4304-4DB0-53A1-F90F-98BCBC25A454}"/>
              </a:ext>
            </a:extLst>
          </p:cNvPr>
          <p:cNvCxnSpPr/>
          <p:nvPr/>
        </p:nvCxnSpPr>
        <p:spPr>
          <a:xfrm flipV="1">
            <a:off x="934121" y="1703350"/>
            <a:ext cx="1247262" cy="12434"/>
          </a:xfrm>
          <a:prstGeom prst="line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58165C4-5B25-0953-E14E-678DF27787CB}"/>
              </a:ext>
            </a:extLst>
          </p:cNvPr>
          <p:cNvSpPr txBox="1"/>
          <p:nvPr/>
        </p:nvSpPr>
        <p:spPr>
          <a:xfrm>
            <a:off x="1089953" y="1642240"/>
            <a:ext cx="1042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rateRulerVsW</a:t>
            </a:r>
            <a:endParaRPr lang="fr-FR" sz="1100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8B1000B-25AD-6F3D-DBB7-17ED2FA72CEF}"/>
              </a:ext>
            </a:extLst>
          </p:cNvPr>
          <p:cNvSpPr txBox="1"/>
          <p:nvPr/>
        </p:nvSpPr>
        <p:spPr>
          <a:xfrm>
            <a:off x="3812457" y="1172497"/>
            <a:ext cx="64271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Comment positionner correctement ma règle?</a:t>
            </a:r>
          </a:p>
          <a:p>
            <a:endParaRPr lang="fr-FR" sz="1000" dirty="0"/>
          </a:p>
          <a:p>
            <a:r>
              <a:rPr lang="fr-FR" sz="1000" dirty="0"/>
              <a:t>Première chose à faire, fixer </a:t>
            </a:r>
            <a:r>
              <a:rPr lang="fr-FR" sz="1000" b="1" dirty="0" err="1"/>
              <a:t>rateRulerVsW</a:t>
            </a:r>
            <a:r>
              <a:rPr lang="fr-FR" sz="1000" dirty="0"/>
              <a:t> qui doit être &lt; 1 (sinon Ruler plus large que l’écran)</a:t>
            </a:r>
          </a:p>
          <a:p>
            <a:endParaRPr lang="fr-FR" sz="1000" dirty="0"/>
          </a:p>
          <a:p>
            <a:r>
              <a:rPr lang="fr-FR" sz="1000" dirty="0"/>
              <a:t>double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 </a:t>
            </a:r>
            <a:r>
              <a:rPr lang="fr-FR" sz="1000" dirty="0"/>
              <a:t>= 0.5 (par défaut lors de la création du projet)</a:t>
            </a:r>
          </a:p>
          <a:p>
            <a:r>
              <a:rPr lang="fr-FR" sz="1000" dirty="0">
                <a:sym typeface="Wingdings" pitchFamily="2" charset="2"/>
              </a:rPr>
              <a:t> Notre règle fera la longueur de la moitié de la largeur de l’écran</a:t>
            </a: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 err="1">
                <a:sym typeface="Wingdings" pitchFamily="2" charset="2"/>
              </a:rPr>
              <a:t>Y_</a:t>
            </a:r>
            <a:r>
              <a:rPr lang="fr-FR" sz="1000" dirty="0" err="1"/>
              <a:t>PtGeoref</a:t>
            </a:r>
            <a:r>
              <a:rPr lang="fr-FR" sz="1000" dirty="0">
                <a:sym typeface="Wingdings" pitchFamily="2" charset="2"/>
              </a:rPr>
              <a:t> = Y_</a:t>
            </a:r>
            <a:r>
              <a:rPr lang="fr-FR" sz="1000" dirty="0"/>
              <a:t> </a:t>
            </a:r>
            <a:r>
              <a:rPr lang="fr-FR" sz="1000" dirty="0" err="1"/>
              <a:t>PtScale</a:t>
            </a:r>
            <a:r>
              <a:rPr lang="fr-FR" sz="1000" dirty="0"/>
              <a:t> = H/2. (tout simplement </a:t>
            </a:r>
            <a:r>
              <a:rPr lang="fr-FR" sz="1000" dirty="0">
                <a:sym typeface="Wingdings" pitchFamily="2" charset="2"/>
              </a:rPr>
              <a:t>)</a:t>
            </a:r>
            <a:endParaRPr lang="fr-FR" sz="1000" dirty="0"/>
          </a:p>
          <a:p>
            <a:endParaRPr lang="fr-FR" sz="1000" dirty="0"/>
          </a:p>
          <a:p>
            <a:r>
              <a:rPr lang="fr-FR" sz="1000" dirty="0" err="1">
                <a:sym typeface="Wingdings" pitchFamily="2" charset="2"/>
              </a:rPr>
              <a:t>X_</a:t>
            </a:r>
            <a:r>
              <a:rPr lang="fr-FR" sz="1000" dirty="0" err="1"/>
              <a:t>PtGeoref</a:t>
            </a:r>
            <a:r>
              <a:rPr lang="fr-FR" sz="1000" dirty="0">
                <a:sym typeface="Wingdings" pitchFamily="2" charset="2"/>
              </a:rPr>
              <a:t> = (W/2)  –  [(W*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)</a:t>
            </a:r>
            <a:r>
              <a:rPr lang="fr-FR" sz="1000" dirty="0"/>
              <a:t>/2]</a:t>
            </a:r>
            <a:endParaRPr lang="fr-FR" sz="1000" dirty="0">
              <a:sym typeface="Wingdings" pitchFamily="2" charset="2"/>
            </a:endParaRPr>
          </a:p>
          <a:p>
            <a:endParaRPr lang="fr-FR" sz="1000" dirty="0">
              <a:sym typeface="Wingdings" pitchFamily="2" charset="2"/>
            </a:endParaRPr>
          </a:p>
          <a:p>
            <a:r>
              <a:rPr lang="fr-FR" sz="1000" dirty="0">
                <a:sym typeface="Wingdings" pitchFamily="2" charset="2"/>
              </a:rPr>
              <a:t>X_</a:t>
            </a:r>
            <a:r>
              <a:rPr lang="fr-FR" sz="1000" dirty="0"/>
              <a:t> </a:t>
            </a:r>
            <a:r>
              <a:rPr lang="fr-FR" sz="1000" dirty="0" err="1"/>
              <a:t>PtScale</a:t>
            </a:r>
            <a:r>
              <a:rPr lang="fr-FR" sz="1000" dirty="0"/>
              <a:t> =</a:t>
            </a:r>
            <a:r>
              <a:rPr lang="fr-FR" sz="1000" dirty="0">
                <a:sym typeface="Wingdings" pitchFamily="2" charset="2"/>
              </a:rPr>
              <a:t> (W/2)  +  [(W*</a:t>
            </a:r>
            <a:r>
              <a:rPr lang="fr-FR" sz="1000" b="1" dirty="0"/>
              <a:t> </a:t>
            </a:r>
            <a:r>
              <a:rPr lang="fr-FR" sz="1000" b="1" dirty="0" err="1"/>
              <a:t>rateRulerVsW</a:t>
            </a:r>
            <a:r>
              <a:rPr lang="fr-FR" sz="1000" b="1" dirty="0"/>
              <a:t>)</a:t>
            </a:r>
            <a:r>
              <a:rPr lang="fr-FR" sz="1000" dirty="0"/>
              <a:t>/2]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Ne pas oublier d’indiquer à combien correspond en mètre(s) ce nombre de pixels</a:t>
            </a:r>
          </a:p>
          <a:p>
            <a:r>
              <a:rPr lang="fr-FR" sz="1000" dirty="0"/>
              <a:t>double </a:t>
            </a:r>
            <a:r>
              <a:rPr lang="fr-FR" sz="1000" b="1" dirty="0" err="1"/>
              <a:t>length</a:t>
            </a:r>
            <a:r>
              <a:rPr lang="fr-FR" sz="1000" dirty="0"/>
              <a:t> = 5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À partir de là vous pouvez positionner sans souci votre règle au milieu de votre scène</a:t>
            </a:r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2 coordonnées (</a:t>
            </a:r>
            <a:r>
              <a:rPr lang="fr-FR" sz="1000" dirty="0" err="1"/>
              <a:t>x,y</a:t>
            </a:r>
            <a:r>
              <a:rPr lang="fr-FR" sz="1000" dirty="0"/>
              <a:t>)</a:t>
            </a:r>
          </a:p>
          <a:p>
            <a:r>
              <a:rPr lang="fr-FR" sz="1000" dirty="0"/>
              <a:t>Double </a:t>
            </a:r>
            <a:r>
              <a:rPr lang="fr-FR" sz="1000" b="1" dirty="0" err="1"/>
              <a:t>rateRulerVsW</a:t>
            </a:r>
            <a:endParaRPr lang="fr-FR" sz="1000" dirty="0"/>
          </a:p>
          <a:p>
            <a:r>
              <a:rPr lang="fr-FR" sz="1000" dirty="0"/>
              <a:t>Double </a:t>
            </a:r>
            <a:r>
              <a:rPr lang="fr-FR" sz="1000" b="1" dirty="0" err="1"/>
              <a:t>length</a:t>
            </a:r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6357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84853B2-DE34-4DAC-C12C-8C25EF171B99}"/>
              </a:ext>
            </a:extLst>
          </p:cNvPr>
          <p:cNvGrpSpPr/>
          <p:nvPr/>
        </p:nvGrpSpPr>
        <p:grpSpPr>
          <a:xfrm>
            <a:off x="182596" y="1035529"/>
            <a:ext cx="2825394" cy="4664468"/>
            <a:chOff x="174659" y="1047964"/>
            <a:chExt cx="2825394" cy="46644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1271-25BC-F8FE-2769-BF2D8A30E1A2}"/>
                </a:ext>
              </a:extLst>
            </p:cNvPr>
            <p:cNvSpPr/>
            <p:nvPr/>
          </p:nvSpPr>
          <p:spPr>
            <a:xfrm>
              <a:off x="174659" y="1047964"/>
              <a:ext cx="2825394" cy="667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3D5D51-C534-71E0-542E-C33B7D71DBC6}"/>
                </a:ext>
              </a:extLst>
            </p:cNvPr>
            <p:cNvSpPr/>
            <p:nvPr/>
          </p:nvSpPr>
          <p:spPr>
            <a:xfrm>
              <a:off x="174659" y="1715785"/>
              <a:ext cx="2825394" cy="3996647"/>
            </a:xfrm>
            <a:prstGeom prst="rect">
              <a:avLst/>
            </a:prstGeom>
            <a:solidFill>
              <a:srgbClr val="98C0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C4E8D361-586C-A46C-4D02-6A1B3B340BF2}"/>
              </a:ext>
            </a:extLst>
          </p:cNvPr>
          <p:cNvSpPr txBox="1"/>
          <p:nvPr/>
        </p:nvSpPr>
        <p:spPr>
          <a:xfrm>
            <a:off x="1351830" y="180190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F1C1A9-400B-5FF0-5D3F-3B718EB1752D}"/>
              </a:ext>
            </a:extLst>
          </p:cNvPr>
          <p:cNvSpPr txBox="1"/>
          <p:nvPr/>
        </p:nvSpPr>
        <p:spPr>
          <a:xfrm>
            <a:off x="182596" y="343277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53ACA1-B808-C3C8-157E-D2C24E3C3CC0}"/>
              </a:ext>
            </a:extLst>
          </p:cNvPr>
          <p:cNvCxnSpPr/>
          <p:nvPr/>
        </p:nvCxnSpPr>
        <p:spPr>
          <a:xfrm flipV="1">
            <a:off x="346364" y="1801904"/>
            <a:ext cx="0" cy="162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A649CAB-C25F-386C-80A9-705BE2D8E330}"/>
              </a:ext>
            </a:extLst>
          </p:cNvPr>
          <p:cNvCxnSpPr>
            <a:cxnSpLocks/>
          </p:cNvCxnSpPr>
          <p:nvPr/>
        </p:nvCxnSpPr>
        <p:spPr>
          <a:xfrm flipH="1">
            <a:off x="348850" y="3814537"/>
            <a:ext cx="25223" cy="1885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13F479D-6BFA-0E36-E34C-8FB205B63894}"/>
              </a:ext>
            </a:extLst>
          </p:cNvPr>
          <p:cNvCxnSpPr>
            <a:cxnSpLocks/>
          </p:cNvCxnSpPr>
          <p:nvPr/>
        </p:nvCxnSpPr>
        <p:spPr>
          <a:xfrm flipH="1">
            <a:off x="182596" y="1986570"/>
            <a:ext cx="1113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A809F5-BC43-35C0-2FDD-EA5970128988}"/>
              </a:ext>
            </a:extLst>
          </p:cNvPr>
          <p:cNvCxnSpPr>
            <a:cxnSpLocks/>
          </p:cNvCxnSpPr>
          <p:nvPr/>
        </p:nvCxnSpPr>
        <p:spPr>
          <a:xfrm>
            <a:off x="1719518" y="2005795"/>
            <a:ext cx="1280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099" y="115523"/>
            <a:ext cx="360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Zone de toucher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7FA0CD-013D-01BA-5710-0BD5FD2EE5AB}"/>
              </a:ext>
            </a:extLst>
          </p:cNvPr>
          <p:cNvCxnSpPr/>
          <p:nvPr/>
        </p:nvCxnSpPr>
        <p:spPr>
          <a:xfrm>
            <a:off x="1017037" y="3714109"/>
            <a:ext cx="1119673" cy="0"/>
          </a:xfrm>
          <a:prstGeom prst="straightConnector1">
            <a:avLst/>
          </a:prstGeom>
          <a:ln w="730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F5AECA70-F124-DE27-C7FE-01B27E838116}"/>
              </a:ext>
            </a:extLst>
          </p:cNvPr>
          <p:cNvSpPr/>
          <p:nvPr/>
        </p:nvSpPr>
        <p:spPr>
          <a:xfrm>
            <a:off x="934121" y="3643712"/>
            <a:ext cx="129239" cy="1322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F48CDA-0579-DA75-DE36-D8ADA93B5EAD}"/>
              </a:ext>
            </a:extLst>
          </p:cNvPr>
          <p:cNvSpPr txBox="1"/>
          <p:nvPr/>
        </p:nvSpPr>
        <p:spPr>
          <a:xfrm>
            <a:off x="473541" y="2999876"/>
            <a:ext cx="154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highlight>
                  <a:srgbClr val="00FF00"/>
                </a:highlight>
              </a:rPr>
              <a:t>rateAreaTouchVsW</a:t>
            </a:r>
            <a:endParaRPr lang="fr-FR" sz="1100" b="1" dirty="0">
              <a:highlight>
                <a:srgbClr val="00FF00"/>
              </a:highligh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6929B6F-4D51-43D1-A077-C1C20A2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9800" y="3640779"/>
            <a:ext cx="310057" cy="49488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2156E1A-CE64-3B31-A278-D33ABFDD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23669" y="910050"/>
            <a:ext cx="340947" cy="49488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F0A4AB7-D387-702E-5370-1D453C3AA334}"/>
              </a:ext>
            </a:extLst>
          </p:cNvPr>
          <p:cNvSpPr txBox="1"/>
          <p:nvPr/>
        </p:nvSpPr>
        <p:spPr>
          <a:xfrm>
            <a:off x="3517748" y="850863"/>
            <a:ext cx="83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Ptouch</a:t>
            </a:r>
            <a:r>
              <a:rPr lang="fr-FR" dirty="0"/>
              <a:t>. </a:t>
            </a:r>
            <a:r>
              <a:rPr lang="fr-FR" dirty="0">
                <a:sym typeface="Wingdings" pitchFamily="2" charset="2"/>
              </a:rPr>
              <a:t> </a:t>
            </a:r>
            <a:r>
              <a:rPr lang="fr-FR" dirty="0"/>
              <a:t>Récupérer la coordonnées de contact du doigt sur l’écran</a:t>
            </a:r>
          </a:p>
          <a:p>
            <a:endParaRPr lang="fr-FR" dirty="0"/>
          </a:p>
          <a:p>
            <a:r>
              <a:rPr lang="fr-FR" dirty="0"/>
              <a:t>Vérifier s’il s’agit d’un téléphone portable ou d’une tablette. «</a:t>
            </a:r>
            <a:r>
              <a:rPr lang="fr-FR" dirty="0" err="1">
                <a:highlight>
                  <a:srgbClr val="FFFF00"/>
                </a:highlight>
              </a:rPr>
              <a:t>diagonalInches</a:t>
            </a:r>
            <a:r>
              <a:rPr lang="fr-FR" dirty="0"/>
              <a:t>»</a:t>
            </a:r>
          </a:p>
          <a:p>
            <a:r>
              <a:rPr lang="fr-FR" dirty="0"/>
              <a:t>		</a:t>
            </a:r>
            <a:r>
              <a:rPr lang="fr-FR" sz="1400" i="1" dirty="0" err="1"/>
              <a:t>bool</a:t>
            </a:r>
            <a:r>
              <a:rPr lang="fr-FR" sz="1400" i="1" dirty="0"/>
              <a:t> </a:t>
            </a:r>
            <a:r>
              <a:rPr lang="fr-FR" sz="1400" i="1" dirty="0" err="1"/>
              <a:t>isTablet</a:t>
            </a:r>
            <a:r>
              <a:rPr lang="fr-FR" sz="1400" i="1" dirty="0"/>
              <a:t> = </a:t>
            </a:r>
            <a:r>
              <a:rPr lang="fr-FR" sz="1400" i="1" dirty="0" err="1"/>
              <a:t>context.diagonalInches</a:t>
            </a:r>
            <a:r>
              <a:rPr lang="fr-FR" sz="1400" i="1" dirty="0"/>
              <a:t> &gt;= 7; </a:t>
            </a:r>
          </a:p>
          <a:p>
            <a:endParaRPr lang="fr-FR" dirty="0"/>
          </a:p>
          <a:p>
            <a:r>
              <a:rPr lang="fr-FR" b="1" dirty="0" err="1">
                <a:highlight>
                  <a:srgbClr val="00FF00"/>
                </a:highlight>
              </a:rPr>
              <a:t>rateAreaTouchVsW</a:t>
            </a:r>
            <a:r>
              <a:rPr lang="fr-FR" b="1" dirty="0">
                <a:highlight>
                  <a:srgbClr val="00FF00"/>
                </a:highlight>
              </a:rPr>
              <a:t>(Mobile) &lt; </a:t>
            </a:r>
            <a:r>
              <a:rPr lang="fr-FR" b="1" dirty="0" err="1">
                <a:highlight>
                  <a:srgbClr val="00FF00"/>
                </a:highlight>
              </a:rPr>
              <a:t>rateAreaContactVsW</a:t>
            </a:r>
            <a:r>
              <a:rPr lang="fr-FR" b="1" dirty="0">
                <a:highlight>
                  <a:srgbClr val="00FF00"/>
                </a:highlight>
              </a:rPr>
              <a:t>(Tablet)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B29AF5C-9EDB-CAE2-07D8-5EC2D85DB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68" y="2625377"/>
            <a:ext cx="3568291" cy="3568291"/>
          </a:xfrm>
          <a:prstGeom prst="rect">
            <a:avLst/>
          </a:prstGeom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8EA90BF5-8576-56EF-A6CC-9415EC7F77D4}"/>
              </a:ext>
            </a:extLst>
          </p:cNvPr>
          <p:cNvGrpSpPr/>
          <p:nvPr/>
        </p:nvGrpSpPr>
        <p:grpSpPr>
          <a:xfrm>
            <a:off x="682404" y="3446169"/>
            <a:ext cx="974066" cy="963354"/>
            <a:chOff x="4625437" y="1822886"/>
            <a:chExt cx="974066" cy="9633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650E875-862C-3DD2-7F5D-19E32E7D74D4}"/>
                </a:ext>
              </a:extLst>
            </p:cNvPr>
            <p:cNvSpPr/>
            <p:nvPr/>
          </p:nvSpPr>
          <p:spPr>
            <a:xfrm>
              <a:off x="4690057" y="1895565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accent6">
                      <a:lumMod val="75000"/>
                    </a:schemeClr>
                  </a:solidFill>
                </a:rPr>
                <a:t>Zone de contact</a:t>
              </a: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2A83116-D6DE-2EE9-C995-B31023CE1F92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9351E23-0DDE-B4A8-FE4F-5D3CEA434EC3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C92D16B-4174-78B3-DA3A-BED77FDD9759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747024" y="3934926"/>
            <a:ext cx="84482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02A7BDD-C2C5-5ECC-D384-DDCF487B9302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1169437" y="3518848"/>
            <a:ext cx="0" cy="8321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A5C7973-7155-B115-D2FD-0793B8C44616}"/>
              </a:ext>
            </a:extLst>
          </p:cNvPr>
          <p:cNvGrpSpPr/>
          <p:nvPr/>
        </p:nvGrpSpPr>
        <p:grpSpPr>
          <a:xfrm>
            <a:off x="4026357" y="4577931"/>
            <a:ext cx="421275" cy="416642"/>
            <a:chOff x="4625437" y="1822886"/>
            <a:chExt cx="974066" cy="9633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ECBD0A-F698-F8CB-B941-F62410709744}"/>
                </a:ext>
              </a:extLst>
            </p:cNvPr>
            <p:cNvSpPr/>
            <p:nvPr/>
          </p:nvSpPr>
          <p:spPr>
            <a:xfrm>
              <a:off x="4690057" y="1888973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6AB4B72-34CD-E453-DFD6-EB5E69137CE8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5036328-5220-B69E-2451-85AF07730B61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7769A34-174B-6BB1-E049-5B217FF4FF8F}"/>
              </a:ext>
            </a:extLst>
          </p:cNvPr>
          <p:cNvGrpSpPr/>
          <p:nvPr/>
        </p:nvGrpSpPr>
        <p:grpSpPr>
          <a:xfrm>
            <a:off x="5367574" y="3408994"/>
            <a:ext cx="421275" cy="416642"/>
            <a:chOff x="4625437" y="1822886"/>
            <a:chExt cx="974066" cy="9633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06DE08-C22A-D6DF-A979-6D1FBB727556}"/>
                </a:ext>
              </a:extLst>
            </p:cNvPr>
            <p:cNvSpPr/>
            <p:nvPr/>
          </p:nvSpPr>
          <p:spPr>
            <a:xfrm>
              <a:off x="4690057" y="1888973"/>
              <a:ext cx="844826" cy="832155"/>
            </a:xfrm>
            <a:prstGeom prst="rect">
              <a:avLst/>
            </a:prstGeom>
            <a:solidFill>
              <a:srgbClr val="92D050">
                <a:alpha val="27232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endParaRPr lang="fr-FR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B51B90-F196-E708-3164-4DD2F9CFBF51}"/>
                </a:ext>
              </a:extLst>
            </p:cNvPr>
            <p:cNvSpPr/>
            <p:nvPr/>
          </p:nvSpPr>
          <p:spPr>
            <a:xfrm>
              <a:off x="4625437" y="1822886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8586304-05B2-AB93-FA94-EAC752DC3D5C}"/>
                </a:ext>
              </a:extLst>
            </p:cNvPr>
            <p:cNvSpPr/>
            <p:nvPr/>
          </p:nvSpPr>
          <p:spPr>
            <a:xfrm>
              <a:off x="5470264" y="2654018"/>
              <a:ext cx="129239" cy="132222"/>
            </a:xfrm>
            <a:prstGeom prst="ellipse">
              <a:avLst/>
            </a:prstGeom>
            <a:solidFill>
              <a:srgbClr val="92D050">
                <a:alpha val="5259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EAE8F6D-176F-D12D-D384-415C90C61616}"/>
              </a:ext>
            </a:extLst>
          </p:cNvPr>
          <p:cNvCxnSpPr>
            <a:cxnSpLocks/>
          </p:cNvCxnSpPr>
          <p:nvPr/>
        </p:nvCxnSpPr>
        <p:spPr>
          <a:xfrm flipV="1">
            <a:off x="3743638" y="4325720"/>
            <a:ext cx="981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863D540-BFFB-BFE1-6BB3-CE36CC8BD8CF}"/>
              </a:ext>
            </a:extLst>
          </p:cNvPr>
          <p:cNvCxnSpPr>
            <a:cxnSpLocks/>
          </p:cNvCxnSpPr>
          <p:nvPr/>
        </p:nvCxnSpPr>
        <p:spPr>
          <a:xfrm flipV="1">
            <a:off x="4493164" y="3119178"/>
            <a:ext cx="2273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42C3CF53-96C9-CB7B-6549-DAE9F68CD991}"/>
              </a:ext>
            </a:extLst>
          </p:cNvPr>
          <p:cNvCxnSpPr>
            <a:cxnSpLocks/>
          </p:cNvCxnSpPr>
          <p:nvPr/>
        </p:nvCxnSpPr>
        <p:spPr>
          <a:xfrm>
            <a:off x="4026357" y="4477067"/>
            <a:ext cx="42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2EB8E77-5220-DD33-EB76-E0A8E84C4605}"/>
              </a:ext>
            </a:extLst>
          </p:cNvPr>
          <p:cNvCxnSpPr>
            <a:cxnSpLocks/>
          </p:cNvCxnSpPr>
          <p:nvPr/>
        </p:nvCxnSpPr>
        <p:spPr>
          <a:xfrm>
            <a:off x="5363228" y="3276118"/>
            <a:ext cx="421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C26E539B-19CD-4C4D-D7E3-993B382BC5EC}"/>
              </a:ext>
            </a:extLst>
          </p:cNvPr>
          <p:cNvSpPr txBox="1"/>
          <p:nvPr/>
        </p:nvSpPr>
        <p:spPr>
          <a:xfrm>
            <a:off x="7272997" y="2785403"/>
            <a:ext cx="47689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Mobile -&gt; </a:t>
            </a:r>
            <a:r>
              <a:rPr lang="fr-FR" sz="1200" b="1" dirty="0" err="1"/>
              <a:t>rateAreaTouchVsW</a:t>
            </a:r>
            <a:r>
              <a:rPr lang="fr-FR" sz="1200" dirty="0"/>
              <a:t> = 0.2</a:t>
            </a:r>
          </a:p>
          <a:p>
            <a:r>
              <a:rPr lang="fr-FR" sz="1200" dirty="0"/>
              <a:t>Tablet -&gt; </a:t>
            </a:r>
            <a:r>
              <a:rPr lang="fr-FR" sz="1200" dirty="0" err="1"/>
              <a:t>r</a:t>
            </a:r>
            <a:r>
              <a:rPr lang="fr-FR" sz="1200" b="1" dirty="0" err="1"/>
              <a:t>ateAreaTouchVsW</a:t>
            </a:r>
            <a:r>
              <a:rPr lang="fr-FR" sz="1200" dirty="0"/>
              <a:t> = 0.1</a:t>
            </a:r>
          </a:p>
          <a:p>
            <a:endParaRPr lang="fr-FR" sz="1200" dirty="0"/>
          </a:p>
          <a:p>
            <a:r>
              <a:rPr lang="fr-FR" sz="1200" dirty="0"/>
              <a:t>On réalisera des tests avec ses valeurs et on ajustera par la suite</a:t>
            </a:r>
          </a:p>
          <a:p>
            <a:endParaRPr lang="fr-FR" sz="1200" dirty="0"/>
          </a:p>
          <a:p>
            <a:r>
              <a:rPr lang="fr-FR" sz="1200" dirty="0"/>
              <a:t>Wa = </a:t>
            </a:r>
            <a:r>
              <a:rPr lang="fr-FR" sz="1200" b="1" dirty="0" err="1"/>
              <a:t>rateAreaTouchVsW</a:t>
            </a:r>
            <a:r>
              <a:rPr lang="fr-FR" sz="1200" dirty="0"/>
              <a:t> * W * </a:t>
            </a:r>
            <a:r>
              <a:rPr lang="fr-FR" sz="1200" dirty="0" err="1"/>
              <a:t>scale</a:t>
            </a:r>
            <a:r>
              <a:rPr lang="fr-FR" sz="1200" dirty="0"/>
              <a:t>.                       </a:t>
            </a:r>
          </a:p>
          <a:p>
            <a:r>
              <a:rPr lang="fr-FR" sz="1200" i="1" dirty="0"/>
              <a:t>	(</a:t>
            </a:r>
            <a:r>
              <a:rPr lang="fr-FR" sz="1200" i="1" dirty="0" err="1"/>
              <a:t>scale</a:t>
            </a:r>
            <a:r>
              <a:rPr lang="fr-FR" sz="1200" i="1" dirty="0"/>
              <a:t> correspond au zoom </a:t>
            </a:r>
            <a:r>
              <a:rPr lang="fr-FR" sz="1200" i="1" dirty="0" err="1"/>
              <a:t>ecran</a:t>
            </a:r>
            <a:r>
              <a:rPr lang="fr-FR" sz="1200" i="1" dirty="0"/>
              <a:t>)</a:t>
            </a:r>
          </a:p>
          <a:p>
            <a:endParaRPr lang="fr-FR" sz="1200" dirty="0"/>
          </a:p>
          <a:p>
            <a:r>
              <a:rPr lang="fr-FR" sz="1200" dirty="0" err="1"/>
              <a:t>Ptouch</a:t>
            </a:r>
            <a:r>
              <a:rPr lang="fr-FR" sz="1200" dirty="0"/>
              <a:t> = (</a:t>
            </a:r>
            <a:r>
              <a:rPr lang="fr-FR" sz="1200" dirty="0" err="1"/>
              <a:t>xTouch</a:t>
            </a:r>
            <a:r>
              <a:rPr lang="fr-FR" sz="1200" dirty="0"/>
              <a:t>, </a:t>
            </a:r>
            <a:r>
              <a:rPr lang="fr-FR" sz="1200" dirty="0" err="1"/>
              <a:t>yTouch</a:t>
            </a:r>
            <a:r>
              <a:rPr lang="fr-FR" sz="1200" dirty="0"/>
              <a:t>)</a:t>
            </a:r>
          </a:p>
          <a:p>
            <a:endParaRPr lang="fr-FR" sz="1200" dirty="0"/>
          </a:p>
          <a:p>
            <a:r>
              <a:rPr lang="fr-FR" sz="1600" b="1" u="sng" dirty="0" err="1"/>
              <a:t>AreaTouch</a:t>
            </a:r>
            <a:r>
              <a:rPr lang="fr-FR" sz="1200" dirty="0"/>
              <a:t>:</a:t>
            </a:r>
          </a:p>
          <a:p>
            <a:r>
              <a:rPr lang="fr-FR" sz="1200" dirty="0" err="1">
                <a:sym typeface="Wingdings" pitchFamily="2" charset="2"/>
              </a:rPr>
              <a:t>Xmin_touch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xTouch</a:t>
            </a:r>
            <a:r>
              <a:rPr lang="fr-FR" sz="1200" dirty="0">
                <a:sym typeface="Wingdings" pitchFamily="2" charset="2"/>
              </a:rPr>
              <a:t> –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Ymin_touch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yTouch</a:t>
            </a:r>
            <a:r>
              <a:rPr lang="fr-FR" sz="1200" dirty="0">
                <a:sym typeface="Wingdings" pitchFamily="2" charset="2"/>
              </a:rPr>
              <a:t> –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Xmax_touch</a:t>
            </a:r>
            <a:r>
              <a:rPr lang="fr-FR" sz="1200" dirty="0">
                <a:sym typeface="Wingdings" pitchFamily="2" charset="2"/>
              </a:rPr>
              <a:t> = </a:t>
            </a:r>
            <a:r>
              <a:rPr lang="fr-FR" sz="1200" dirty="0" err="1">
                <a:sym typeface="Wingdings" pitchFamily="2" charset="2"/>
              </a:rPr>
              <a:t>xTouch</a:t>
            </a:r>
            <a:r>
              <a:rPr lang="fr-FR" sz="1200" dirty="0">
                <a:sym typeface="Wingdings" pitchFamily="2" charset="2"/>
              </a:rPr>
              <a:t> + (</a:t>
            </a:r>
            <a:r>
              <a:rPr lang="fr-FR" sz="1200" dirty="0"/>
              <a:t>Wa/2)</a:t>
            </a:r>
            <a:endParaRPr lang="fr-FR" sz="1200" dirty="0">
              <a:sym typeface="Wingdings" pitchFamily="2" charset="2"/>
            </a:endParaRPr>
          </a:p>
          <a:p>
            <a:r>
              <a:rPr lang="fr-FR" sz="1200" dirty="0" err="1">
                <a:sym typeface="Wingdings" pitchFamily="2" charset="2"/>
              </a:rPr>
              <a:t>Ymax_touch</a:t>
            </a:r>
            <a:r>
              <a:rPr lang="fr-FR" sz="1200" dirty="0">
                <a:sym typeface="Wingdings" pitchFamily="2" charset="2"/>
              </a:rPr>
              <a:t>  = </a:t>
            </a:r>
            <a:r>
              <a:rPr lang="fr-FR" sz="1200" dirty="0" err="1">
                <a:sym typeface="Wingdings" pitchFamily="2" charset="2"/>
              </a:rPr>
              <a:t>yTouch</a:t>
            </a:r>
            <a:r>
              <a:rPr lang="fr-FR" sz="1200" dirty="0">
                <a:sym typeface="Wingdings" pitchFamily="2" charset="2"/>
              </a:rPr>
              <a:t> + (</a:t>
            </a:r>
            <a:r>
              <a:rPr lang="fr-FR" sz="1200" dirty="0"/>
              <a:t>Wa/2)</a:t>
            </a: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>
              <a:sym typeface="Wingdings" pitchFamily="2" charset="2"/>
            </a:endParaRPr>
          </a:p>
          <a:p>
            <a:endParaRPr lang="fr-FR" sz="12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425F5E4-F406-539C-AEC7-E8B90719CB83}"/>
              </a:ext>
            </a:extLst>
          </p:cNvPr>
          <p:cNvSpPr txBox="1"/>
          <p:nvPr/>
        </p:nvSpPr>
        <p:spPr>
          <a:xfrm>
            <a:off x="5363228" y="3198723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296B848-068A-E15C-A8C1-DFB85605E821}"/>
              </a:ext>
            </a:extLst>
          </p:cNvPr>
          <p:cNvSpPr txBox="1"/>
          <p:nvPr/>
        </p:nvSpPr>
        <p:spPr>
          <a:xfrm>
            <a:off x="4013534" y="4391154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2A21787-9810-8BBE-72BB-E616C9497DA7}"/>
              </a:ext>
            </a:extLst>
          </p:cNvPr>
          <p:cNvSpPr txBox="1"/>
          <p:nvPr/>
        </p:nvSpPr>
        <p:spPr>
          <a:xfrm>
            <a:off x="5502491" y="2843806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97F0B4A-A067-CAFD-ACFA-EDB114933B27}"/>
              </a:ext>
            </a:extLst>
          </p:cNvPr>
          <p:cNvSpPr txBox="1"/>
          <p:nvPr/>
        </p:nvSpPr>
        <p:spPr>
          <a:xfrm>
            <a:off x="4082252" y="3999568"/>
            <a:ext cx="59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3F1F824-8F29-3934-F0F5-C3DE063FB04C}"/>
              </a:ext>
            </a:extLst>
          </p:cNvPr>
          <p:cNvCxnSpPr>
            <a:cxnSpLocks/>
          </p:cNvCxnSpPr>
          <p:nvPr/>
        </p:nvCxnSpPr>
        <p:spPr>
          <a:xfrm>
            <a:off x="5575713" y="3610817"/>
            <a:ext cx="1773460" cy="79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33D2C196-CB33-B1E1-F2E4-3E5E524B7FB8}"/>
              </a:ext>
            </a:extLst>
          </p:cNvPr>
          <p:cNvSpPr/>
          <p:nvPr/>
        </p:nvSpPr>
        <p:spPr>
          <a:xfrm>
            <a:off x="5545917" y="3589248"/>
            <a:ext cx="55895" cy="57185"/>
          </a:xfrm>
          <a:prstGeom prst="ellipse">
            <a:avLst/>
          </a:prstGeom>
          <a:solidFill>
            <a:srgbClr val="FFFF00">
              <a:alpha val="525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FC2D941-6C12-4CEE-F87C-3D2435692799}"/>
              </a:ext>
            </a:extLst>
          </p:cNvPr>
          <p:cNvSpPr/>
          <p:nvPr/>
        </p:nvSpPr>
        <p:spPr>
          <a:xfrm>
            <a:off x="5538519" y="3370356"/>
            <a:ext cx="323482" cy="28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FBEB42-1E64-B6F2-7742-23124DA3D16B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538519" y="3512280"/>
            <a:ext cx="332471" cy="6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20ADFD-9A31-C253-F055-253EB6668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700260" y="3370356"/>
            <a:ext cx="0" cy="28510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397DD00D-BEAB-0F88-0EFF-367070B0F12B}"/>
              </a:ext>
            </a:extLst>
          </p:cNvPr>
          <p:cNvSpPr txBox="1"/>
          <p:nvPr/>
        </p:nvSpPr>
        <p:spPr>
          <a:xfrm>
            <a:off x="140099" y="115523"/>
            <a:ext cx="4827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itchFamily="2" charset="0"/>
              </a:rPr>
              <a:t>Architecture du </a:t>
            </a:r>
            <a:r>
              <a:rPr lang="fr-FR" sz="3200" b="1" dirty="0" err="1">
                <a:latin typeface="Helvetica" pitchFamily="2" charset="0"/>
              </a:rPr>
              <a:t>Core</a:t>
            </a:r>
            <a:endParaRPr lang="fr-FR" sz="3200" b="1" dirty="0">
              <a:latin typeface="Helvetica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0517534-3318-1B42-2A00-E6569F36CC01}"/>
              </a:ext>
            </a:extLst>
          </p:cNvPr>
          <p:cNvSpPr txBox="1"/>
          <p:nvPr/>
        </p:nvSpPr>
        <p:spPr>
          <a:xfrm>
            <a:off x="140099" y="1135713"/>
            <a:ext cx="290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Project</a:t>
            </a:r>
          </a:p>
          <a:p>
            <a:r>
              <a:rPr lang="fr-FR" sz="3200" dirty="0"/>
              <a:t>    - List&lt; </a:t>
            </a:r>
            <a:r>
              <a:rPr lang="fr-FR" sz="3200" dirty="0" err="1"/>
              <a:t>Floor</a:t>
            </a:r>
            <a:r>
              <a:rPr lang="fr-FR" sz="3200" dirty="0"/>
              <a:t>&gt;</a:t>
            </a:r>
          </a:p>
          <a:p>
            <a:r>
              <a:rPr lang="fr-FR" sz="3200" dirty="0"/>
              <a:t>    - </a:t>
            </a:r>
            <a:r>
              <a:rPr lang="fr-FR" sz="3200" dirty="0" err="1"/>
              <a:t>ZoneTouch</a:t>
            </a:r>
            <a:endParaRPr lang="fr-FR" sz="3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FDF23FF-7916-3AAD-168A-3EECF10C1ECC}"/>
              </a:ext>
            </a:extLst>
          </p:cNvPr>
          <p:cNvSpPr txBox="1"/>
          <p:nvPr/>
        </p:nvSpPr>
        <p:spPr>
          <a:xfrm>
            <a:off x="3701207" y="1169771"/>
            <a:ext cx="39401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Floor</a:t>
            </a:r>
            <a:endParaRPr lang="fr-FR" sz="3200" dirty="0"/>
          </a:p>
          <a:p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idfloor</a:t>
            </a:r>
            <a:endParaRPr lang="fr-FR" sz="1400" dirty="0"/>
          </a:p>
          <a:p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;</a:t>
            </a:r>
            <a:br>
              <a:rPr lang="fr-FR" sz="1400" dirty="0"/>
            </a:br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float</a:t>
            </a:r>
            <a:r>
              <a:rPr lang="fr-FR" sz="1400" dirty="0"/>
              <a:t> altitude;</a:t>
            </a:r>
            <a:br>
              <a:rPr lang="fr-FR" sz="1400" dirty="0"/>
            </a:br>
            <a:r>
              <a:rPr lang="fr-FR" sz="1400" dirty="0" err="1"/>
              <a:t>private</a:t>
            </a:r>
            <a:r>
              <a:rPr lang="fr-FR" sz="1400" dirty="0"/>
              <a:t> </a:t>
            </a:r>
            <a:r>
              <a:rPr lang="fr-FR" sz="1400" dirty="0" err="1"/>
              <a:t>float</a:t>
            </a:r>
            <a:r>
              <a:rPr lang="fr-FR" sz="1400" dirty="0"/>
              <a:t> </a:t>
            </a:r>
            <a:r>
              <a:rPr lang="fr-FR" sz="1400" dirty="0" err="1"/>
              <a:t>height</a:t>
            </a:r>
            <a:r>
              <a:rPr lang="fr-FR" sz="1400" dirty="0"/>
              <a:t>;</a:t>
            </a:r>
            <a:br>
              <a:rPr lang="fr-FR" sz="1400" dirty="0"/>
            </a:br>
            <a:r>
              <a:rPr lang="fr-FR" sz="1400" dirty="0"/>
              <a:t>  </a:t>
            </a:r>
            <a:r>
              <a:rPr lang="fr-FR" sz="3200" dirty="0"/>
              <a:t>- Plan</a:t>
            </a:r>
          </a:p>
          <a:p>
            <a:r>
              <a:rPr lang="fr-FR" sz="3200" dirty="0"/>
              <a:t> - Ruler</a:t>
            </a:r>
          </a:p>
          <a:p>
            <a:r>
              <a:rPr lang="fr-FR" sz="3200" dirty="0"/>
              <a:t> - List&lt;Pt&gt;</a:t>
            </a:r>
          </a:p>
          <a:p>
            <a:r>
              <a:rPr lang="fr-FR" sz="3200" dirty="0"/>
              <a:t> - </a:t>
            </a:r>
            <a:r>
              <a:rPr lang="fr-FR" sz="3200" dirty="0" err="1"/>
              <a:t>Heatmap</a:t>
            </a:r>
            <a:endParaRPr lang="fr-FR" sz="3200" dirty="0"/>
          </a:p>
          <a:p>
            <a:r>
              <a:rPr lang="fr-FR" sz="3200" dirty="0"/>
              <a:t> - AP. (localisation AP)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AA44305-524A-C1B4-8826-5EED09B26DF1}"/>
              </a:ext>
            </a:extLst>
          </p:cNvPr>
          <p:cNvSpPr txBox="1"/>
          <p:nvPr/>
        </p:nvSpPr>
        <p:spPr>
          <a:xfrm>
            <a:off x="7641344" y="1166122"/>
            <a:ext cx="3797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Pt</a:t>
            </a:r>
          </a:p>
          <a:p>
            <a:r>
              <a:rPr lang="fr-FR" sz="3200" dirty="0"/>
              <a:t>ID, X, Y</a:t>
            </a:r>
          </a:p>
          <a:p>
            <a:r>
              <a:rPr lang="fr-FR" sz="3200" dirty="0"/>
              <a:t> - List&lt;</a:t>
            </a:r>
            <a:r>
              <a:rPr lang="fr-FR" sz="3200" dirty="0" err="1"/>
              <a:t>scanMeasure</a:t>
            </a:r>
            <a:r>
              <a:rPr lang="fr-FR" sz="3200" dirty="0"/>
              <a:t>&gt;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451E90D-2749-5122-77D1-77C3EBB247B1}"/>
              </a:ext>
            </a:extLst>
          </p:cNvPr>
          <p:cNvCxnSpPr>
            <a:cxnSpLocks/>
          </p:cNvCxnSpPr>
          <p:nvPr/>
        </p:nvCxnSpPr>
        <p:spPr>
          <a:xfrm flipV="1">
            <a:off x="5260157" y="1536569"/>
            <a:ext cx="2460396" cy="134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CE6CB2-BD70-733A-79A2-3CA6F24C2E75}"/>
              </a:ext>
            </a:extLst>
          </p:cNvPr>
          <p:cNvCxnSpPr/>
          <p:nvPr/>
        </p:nvCxnSpPr>
        <p:spPr>
          <a:xfrm flipV="1">
            <a:off x="2394408" y="1461155"/>
            <a:ext cx="134830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87BC3DA-518E-72D6-9344-DE4199E536F7}"/>
              </a:ext>
            </a:extLst>
          </p:cNvPr>
          <p:cNvSpPr txBox="1"/>
          <p:nvPr/>
        </p:nvSpPr>
        <p:spPr>
          <a:xfrm>
            <a:off x="632313" y="6414827"/>
            <a:ext cx="979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intégré la notion de </a:t>
            </a:r>
            <a:r>
              <a:rPr lang="fr-FR" dirty="0" err="1"/>
              <a:t>floor</a:t>
            </a:r>
            <a:r>
              <a:rPr lang="fr-FR" dirty="0"/>
              <a:t> et pour faire simple chaque projet initialiser n’aura qu’un seul niveau </a:t>
            </a:r>
          </a:p>
        </p:txBody>
      </p:sp>
    </p:spTree>
    <p:extLst>
      <p:ext uri="{BB962C8B-B14F-4D97-AF65-F5344CB8AC3E}">
        <p14:creationId xmlns:p14="http://schemas.microsoft.com/office/powerpoint/2010/main" val="30568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D19E4E-0B02-1879-BD1B-E1C46F03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34" y="0"/>
            <a:ext cx="5682867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B0B8A88-8600-5DD4-796E-EC18567072B4}"/>
              </a:ext>
            </a:extLst>
          </p:cNvPr>
          <p:cNvSpPr txBox="1"/>
          <p:nvPr/>
        </p:nvSpPr>
        <p:spPr>
          <a:xfrm>
            <a:off x="1641542" y="2148139"/>
            <a:ext cx="3708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String?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ssid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String?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bssid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/>
              <a:t>String?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capability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 err="1"/>
              <a:t>int</a:t>
            </a:r>
            <a:r>
              <a:rPr lang="fr-FR" dirty="0"/>
              <a:t>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frequency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 err="1"/>
              <a:t>int</a:t>
            </a:r>
            <a:r>
              <a:rPr lang="fr-FR" dirty="0"/>
              <a:t>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level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br>
              <a:rPr lang="fr-FR" dirty="0">
                <a:solidFill>
                  <a:srgbClr val="CC7832"/>
                </a:solidFill>
                <a:effectLst/>
              </a:rPr>
            </a:br>
            <a:r>
              <a:rPr lang="fr-FR" dirty="0" err="1"/>
              <a:t>int</a:t>
            </a:r>
            <a:r>
              <a:rPr lang="fr-FR" dirty="0"/>
              <a:t>? </a:t>
            </a:r>
            <a:r>
              <a:rPr lang="fr-FR" dirty="0">
                <a:solidFill>
                  <a:srgbClr val="9876AA"/>
                </a:solidFill>
                <a:effectLst/>
              </a:rPr>
              <a:t>_</a:t>
            </a:r>
            <a:r>
              <a:rPr lang="fr-FR" dirty="0" err="1">
                <a:solidFill>
                  <a:srgbClr val="9876AA"/>
                </a:solidFill>
                <a:effectLst/>
              </a:rPr>
              <a:t>channelWidth</a:t>
            </a:r>
            <a:r>
              <a:rPr lang="fr-FR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3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43565F-32F2-7E16-E244-E6E74398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40" y="0"/>
            <a:ext cx="3461860" cy="6878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92973F-D401-9FE0-83DE-AD6184964C37}"/>
              </a:ext>
            </a:extLst>
          </p:cNvPr>
          <p:cNvSpPr/>
          <p:nvPr/>
        </p:nvSpPr>
        <p:spPr>
          <a:xfrm>
            <a:off x="4273899" y="729205"/>
            <a:ext cx="2959169" cy="859442"/>
          </a:xfrm>
          <a:prstGeom prst="rect">
            <a:avLst/>
          </a:prstGeom>
          <a:solidFill>
            <a:srgbClr val="009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23F2E0-B8B5-B8C5-D1C9-A2F9ED60E3F0}"/>
              </a:ext>
            </a:extLst>
          </p:cNvPr>
          <p:cNvSpPr txBox="1"/>
          <p:nvPr/>
        </p:nvSpPr>
        <p:spPr>
          <a:xfrm>
            <a:off x="8577470" y="725557"/>
            <a:ext cx="32799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Record </a:t>
            </a:r>
            <a:r>
              <a:rPr lang="fr-FR" dirty="0" err="1"/>
              <a:t>Measure</a:t>
            </a:r>
            <a:r>
              <a:rPr lang="fr-FR" dirty="0"/>
              <a:t> (switch)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Recenter</a:t>
            </a:r>
            <a:r>
              <a:rPr lang="fr-FR" dirty="0"/>
              <a:t> image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 image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HeatMap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Save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Lock-</a:t>
            </a:r>
            <a:r>
              <a:rPr lang="fr-FR" dirty="0" err="1"/>
              <a:t>unlock</a:t>
            </a:r>
            <a:r>
              <a:rPr lang="fr-FR" dirty="0"/>
              <a:t> </a:t>
            </a:r>
            <a:r>
              <a:rPr lang="fr-FR" dirty="0" err="1"/>
              <a:t>ruler</a:t>
            </a:r>
            <a:r>
              <a:rPr lang="fr-FR" dirty="0"/>
              <a:t> (switch)</a:t>
            </a:r>
          </a:p>
          <a:p>
            <a:pPr marL="285750" indent="-285750">
              <a:buFontTx/>
              <a:buChar char="-"/>
            </a:pPr>
            <a:r>
              <a:rPr lang="fr-FR" dirty="0"/>
              <a:t>Lock-</a:t>
            </a:r>
            <a:r>
              <a:rPr lang="fr-FR" dirty="0" err="1"/>
              <a:t>unlock</a:t>
            </a:r>
            <a:r>
              <a:rPr lang="fr-FR" dirty="0"/>
              <a:t> </a:t>
            </a:r>
            <a:r>
              <a:rPr lang="fr-FR" dirty="0" err="1"/>
              <a:t>ap</a:t>
            </a:r>
            <a:r>
              <a:rPr lang="fr-FR" dirty="0"/>
              <a:t> (switch)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2856B8AF-FA56-02A6-6261-D113D759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8797" y="943492"/>
            <a:ext cx="506897" cy="506897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4DE1954-307A-14A4-6F80-0EB20FF76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193" y="979459"/>
            <a:ext cx="368775" cy="36877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3C6B1E19-7DB4-6CB0-D45F-8FF9228F43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971025"/>
            <a:ext cx="368775" cy="368775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CE91E5B5-D964-B311-7995-45E90008CE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442" y="1648235"/>
            <a:ext cx="274079" cy="274079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95C7569E-FB61-7178-9123-F2223B8C6D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77881" y="979459"/>
            <a:ext cx="368775" cy="3687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8E9543C-955F-28FB-7189-41AFEF35B506}"/>
              </a:ext>
            </a:extLst>
          </p:cNvPr>
          <p:cNvSpPr txBox="1"/>
          <p:nvPr/>
        </p:nvSpPr>
        <p:spPr>
          <a:xfrm>
            <a:off x="4238895" y="1338597"/>
            <a:ext cx="3047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Import          </a:t>
            </a:r>
            <a:r>
              <a:rPr lang="fr-FR" sz="1000" dirty="0" err="1">
                <a:solidFill>
                  <a:schemeClr val="bg1"/>
                </a:solidFill>
              </a:rPr>
              <a:t>Ruler</a:t>
            </a:r>
            <a:r>
              <a:rPr lang="fr-FR" sz="1000" dirty="0">
                <a:solidFill>
                  <a:schemeClr val="bg1"/>
                </a:solidFill>
              </a:rPr>
              <a:t>         Full plan    </a:t>
            </a:r>
            <a:r>
              <a:rPr lang="fr-FR" sz="1000" dirty="0" err="1">
                <a:solidFill>
                  <a:schemeClr val="bg1"/>
                </a:solidFill>
              </a:rPr>
              <a:t>Heatmap</a:t>
            </a:r>
            <a:r>
              <a:rPr lang="fr-FR" sz="1000" dirty="0">
                <a:solidFill>
                  <a:schemeClr val="bg1"/>
                </a:solidFill>
              </a:rPr>
              <a:t>        </a:t>
            </a:r>
            <a:r>
              <a:rPr lang="fr-FR" sz="1000" dirty="0" err="1">
                <a:solidFill>
                  <a:schemeClr val="bg1"/>
                </a:solidFill>
              </a:rPr>
              <a:t>Floor</a:t>
            </a:r>
            <a:endParaRPr lang="fr-FR" sz="1000" dirty="0">
              <a:solidFill>
                <a:schemeClr val="bg1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A9F9F985-DAAA-2752-9B7B-9A15B2BF32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4916" y="948161"/>
            <a:ext cx="482279" cy="482279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4D57067B-4F88-33AB-4901-D8958FA9C0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90816" y="1666753"/>
            <a:ext cx="585489" cy="5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804CE28-97D3-E4BF-7A67-210D9191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4" y="496957"/>
            <a:ext cx="2907457" cy="5715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C68ACB-C9B9-E5BD-FA01-BC8C3661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371" y="491159"/>
            <a:ext cx="3924300" cy="1104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D0D811D-62E5-5C6F-3AC5-790F751DF64E}"/>
              </a:ext>
            </a:extLst>
          </p:cNvPr>
          <p:cNvSpPr txBox="1"/>
          <p:nvPr/>
        </p:nvSpPr>
        <p:spPr>
          <a:xfrm>
            <a:off x="4721087" y="2136913"/>
            <a:ext cx="507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Regrossir les icones si tu peux + ajouter un texte juste en-dessous pour indiquer à quoi cela correspond</a:t>
            </a:r>
          </a:p>
        </p:txBody>
      </p:sp>
    </p:spTree>
    <p:extLst>
      <p:ext uri="{BB962C8B-B14F-4D97-AF65-F5344CB8AC3E}">
        <p14:creationId xmlns:p14="http://schemas.microsoft.com/office/powerpoint/2010/main" val="27473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9A83CBC-E6F3-EE27-BB83-7850766FF1A6}"/>
              </a:ext>
            </a:extLst>
          </p:cNvPr>
          <p:cNvSpPr txBox="1"/>
          <p:nvPr/>
        </p:nvSpPr>
        <p:spPr>
          <a:xfrm>
            <a:off x="717631" y="544010"/>
            <a:ext cx="7909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1/Être capable de créer un répertoire plus des fichiers dans le répertoire Download</a:t>
            </a:r>
          </a:p>
          <a:p>
            <a:endParaRPr lang="fr-FR" dirty="0"/>
          </a:p>
          <a:p>
            <a:r>
              <a:rPr lang="fr-FR" dirty="0"/>
              <a:t>2/Reprendre l’architecture du projet pour créer un fichier de type </a:t>
            </a:r>
            <a:r>
              <a:rPr lang="fr-FR" dirty="0" err="1"/>
              <a:t>json</a:t>
            </a:r>
            <a:r>
              <a:rPr lang="fr-FR" dirty="0"/>
              <a:t> par exemple pour sauvegarder le projet (je t’ai glisser un exemple sur le côté tout en sachant qu’on ne reprendra que les variables qui nous intéresse.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L’idée est de créer une sauvegarde dans un répertoire avec ce fichier.
Ensuite l’idée sera de charger le projet à partir du fichier Jason qui nous indiquera comment structurer la classe </a:t>
            </a:r>
            <a:r>
              <a:rPr lang="fr-FR" dirty="0" err="1"/>
              <a:t>project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73EBBA-2859-EC38-AC00-D2AC35279DAA}"/>
              </a:ext>
            </a:extLst>
          </p:cNvPr>
          <p:cNvSpPr txBox="1"/>
          <p:nvPr/>
        </p:nvSpPr>
        <p:spPr>
          <a:xfrm>
            <a:off x="8819909" y="727978"/>
            <a:ext cx="44562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projet = {Project} </a:t>
            </a:r>
          </a:p>
          <a:p>
            <a:r>
              <a:rPr lang="fr-FR" sz="1000" dirty="0"/>
              <a:t>_</a:t>
            </a:r>
            <a:r>
              <a:rPr lang="fr-FR" sz="1000" dirty="0" err="1"/>
              <a:t>name</a:t>
            </a:r>
            <a:r>
              <a:rPr lang="fr-FR" sz="1000" dirty="0"/>
              <a:t> = "</a:t>
            </a:r>
            <a:r>
              <a:rPr lang="fr-FR" sz="1000" dirty="0" err="1"/>
              <a:t>name</a:t>
            </a:r>
            <a:r>
              <a:rPr lang="fr-FR" sz="1000" dirty="0"/>
              <a:t> </a:t>
            </a:r>
            <a:r>
              <a:rPr lang="fr-FR" sz="1000" dirty="0" err="1"/>
              <a:t>project</a:t>
            </a:r>
            <a:r>
              <a:rPr lang="fr-FR" sz="1000" dirty="0"/>
              <a:t> test"</a:t>
            </a:r>
          </a:p>
          <a:p>
            <a:r>
              <a:rPr lang="fr-FR" sz="1000" dirty="0"/>
              <a:t> _</a:t>
            </a:r>
            <a:r>
              <a:rPr lang="fr-FR" sz="1000" dirty="0" err="1"/>
              <a:t>heightFloor</a:t>
            </a:r>
            <a:r>
              <a:rPr lang="fr-FR" sz="1000" dirty="0"/>
              <a:t> = 3.0</a:t>
            </a:r>
          </a:p>
          <a:p>
            <a:r>
              <a:rPr lang="fr-FR" sz="1000" dirty="0"/>
              <a:t> _</a:t>
            </a:r>
            <a:r>
              <a:rPr lang="fr-FR" sz="1000" dirty="0" err="1"/>
              <a:t>nameDefaultPlan</a:t>
            </a:r>
            <a:r>
              <a:rPr lang="fr-FR" sz="1000" dirty="0"/>
              <a:t> = "images/</a:t>
            </a:r>
            <a:r>
              <a:rPr lang="fr-FR" sz="1000" dirty="0" err="1"/>
              <a:t>ico_soft.png</a:t>
            </a:r>
            <a:r>
              <a:rPr lang="fr-FR" sz="1000" dirty="0"/>
              <a:t>"</a:t>
            </a:r>
          </a:p>
          <a:p>
            <a:r>
              <a:rPr lang="fr-FR" sz="1000" dirty="0"/>
              <a:t> _</a:t>
            </a:r>
            <a:r>
              <a:rPr lang="fr-FR" sz="1000" dirty="0" err="1"/>
              <a:t>floors</a:t>
            </a:r>
            <a:r>
              <a:rPr lang="fr-FR" sz="1000" dirty="0"/>
              <a:t> = {_</a:t>
            </a:r>
            <a:r>
              <a:rPr lang="fr-FR" sz="1000" dirty="0" err="1"/>
              <a:t>GrowableList</a:t>
            </a:r>
            <a:r>
              <a:rPr lang="fr-FR" sz="1000" dirty="0"/>
              <a:t>} size = 1</a:t>
            </a:r>
          </a:p>
          <a:p>
            <a:r>
              <a:rPr lang="fr-FR" sz="1000" dirty="0"/>
              <a:t>  0 = {</a:t>
            </a:r>
            <a:r>
              <a:rPr lang="fr-FR" sz="1000" dirty="0" err="1"/>
              <a:t>Floor</a:t>
            </a:r>
            <a:r>
              <a:rPr lang="fr-FR" sz="1000" dirty="0"/>
              <a:t>} </a:t>
            </a:r>
          </a:p>
          <a:p>
            <a:r>
              <a:rPr lang="fr-FR" sz="1000" dirty="0"/>
              <a:t>   _</a:t>
            </a:r>
            <a:r>
              <a:rPr lang="fr-FR" sz="1000" dirty="0" err="1"/>
              <a:t>idFloor</a:t>
            </a:r>
            <a:r>
              <a:rPr lang="fr-FR" sz="1000" dirty="0"/>
              <a:t> = 1</a:t>
            </a:r>
          </a:p>
          <a:p>
            <a:r>
              <a:rPr lang="fr-FR" sz="1000" dirty="0"/>
              <a:t>   _</a:t>
            </a:r>
            <a:r>
              <a:rPr lang="fr-FR" sz="1000" dirty="0" err="1"/>
              <a:t>nameFloor</a:t>
            </a:r>
            <a:r>
              <a:rPr lang="fr-FR" sz="1000" dirty="0"/>
              <a:t> = "1"</a:t>
            </a:r>
          </a:p>
          <a:p>
            <a:r>
              <a:rPr lang="fr-FR" sz="1000" dirty="0"/>
              <a:t>   _</a:t>
            </a:r>
            <a:r>
              <a:rPr lang="fr-FR" sz="1000" dirty="0" err="1"/>
              <a:t>altitudeFloor</a:t>
            </a:r>
            <a:r>
              <a:rPr lang="fr-FR" sz="1000" dirty="0"/>
              <a:t> = 0.0</a:t>
            </a:r>
          </a:p>
          <a:p>
            <a:r>
              <a:rPr lang="fr-FR" sz="1000" dirty="0"/>
              <a:t>   _</a:t>
            </a:r>
            <a:r>
              <a:rPr lang="fr-FR" sz="1000" dirty="0" err="1"/>
              <a:t>hauteurFloor</a:t>
            </a:r>
            <a:r>
              <a:rPr lang="fr-FR" sz="1000" dirty="0"/>
              <a:t> = 3.0</a:t>
            </a:r>
          </a:p>
          <a:p>
            <a:r>
              <a:rPr lang="fr-FR" sz="1000" dirty="0"/>
              <a:t>   plan = {Plan} </a:t>
            </a:r>
          </a:p>
          <a:p>
            <a:r>
              <a:rPr lang="fr-FR" sz="1000" dirty="0"/>
              <a:t>    </a:t>
            </a:r>
            <a:r>
              <a:rPr lang="fr-FR" sz="1000" dirty="0" err="1"/>
              <a:t>idPlan</a:t>
            </a:r>
            <a:r>
              <a:rPr lang="fr-FR" sz="1000" dirty="0"/>
              <a:t> = </a:t>
            </a:r>
            <a:r>
              <a:rPr lang="fr-FR" sz="1000" dirty="0" err="1"/>
              <a:t>null</a:t>
            </a:r>
            <a:endParaRPr lang="fr-FR" sz="1000" dirty="0"/>
          </a:p>
          <a:p>
            <a:r>
              <a:rPr lang="fr-FR" sz="1000" dirty="0"/>
              <a:t>    </a:t>
            </a:r>
            <a:r>
              <a:rPr lang="fr-FR" sz="1000" dirty="0" err="1"/>
              <a:t>pathImg</a:t>
            </a:r>
            <a:r>
              <a:rPr lang="fr-FR" sz="1000" dirty="0"/>
              <a:t> = "images/</a:t>
            </a:r>
            <a:r>
              <a:rPr lang="fr-FR" sz="1000" dirty="0" err="1"/>
              <a:t>ico_soft.png</a:t>
            </a:r>
            <a:r>
              <a:rPr lang="fr-FR" sz="1000" dirty="0"/>
              <a:t>"</a:t>
            </a:r>
          </a:p>
          <a:p>
            <a:r>
              <a:rPr lang="fr-FR" sz="1000" dirty="0"/>
              <a:t>    </a:t>
            </a:r>
            <a:r>
              <a:rPr lang="fr-FR" sz="1000" dirty="0" err="1"/>
              <a:t>xMin</a:t>
            </a:r>
            <a:r>
              <a:rPr lang="fr-FR" sz="1000" dirty="0"/>
              <a:t> = </a:t>
            </a:r>
            <a:r>
              <a:rPr lang="fr-FR" sz="1000" dirty="0" err="1"/>
              <a:t>null</a:t>
            </a:r>
            <a:endParaRPr lang="fr-FR" sz="1000" dirty="0"/>
          </a:p>
          <a:p>
            <a:r>
              <a:rPr lang="fr-FR" sz="1000" dirty="0"/>
              <a:t>    </a:t>
            </a:r>
            <a:r>
              <a:rPr lang="fr-FR" sz="1000" dirty="0" err="1"/>
              <a:t>yMin</a:t>
            </a:r>
            <a:r>
              <a:rPr lang="fr-FR" sz="1000" dirty="0"/>
              <a:t> = </a:t>
            </a:r>
            <a:r>
              <a:rPr lang="fr-FR" sz="1000" dirty="0" err="1"/>
              <a:t>null</a:t>
            </a:r>
            <a:endParaRPr lang="fr-FR" sz="1000" dirty="0"/>
          </a:p>
          <a:p>
            <a:r>
              <a:rPr lang="fr-FR" sz="1000" dirty="0"/>
              <a:t>    </a:t>
            </a:r>
            <a:r>
              <a:rPr lang="fr-FR" sz="1000" dirty="0" err="1"/>
              <a:t>xMax</a:t>
            </a:r>
            <a:r>
              <a:rPr lang="fr-FR" sz="1000" dirty="0"/>
              <a:t> = </a:t>
            </a:r>
            <a:r>
              <a:rPr lang="fr-FR" sz="1000" dirty="0" err="1"/>
              <a:t>null</a:t>
            </a:r>
            <a:endParaRPr lang="fr-FR" sz="1000" dirty="0"/>
          </a:p>
          <a:p>
            <a:r>
              <a:rPr lang="fr-FR" sz="1000" dirty="0"/>
              <a:t>    </a:t>
            </a:r>
            <a:r>
              <a:rPr lang="fr-FR" sz="1000" dirty="0" err="1"/>
              <a:t>yMax</a:t>
            </a:r>
            <a:r>
              <a:rPr lang="fr-FR" sz="1000" dirty="0"/>
              <a:t> = </a:t>
            </a:r>
            <a:r>
              <a:rPr lang="fr-FR" sz="1000" dirty="0" err="1"/>
              <a:t>null</a:t>
            </a:r>
            <a:endParaRPr lang="fr-FR" sz="1000" dirty="0"/>
          </a:p>
          <a:p>
            <a:r>
              <a:rPr lang="fr-FR" sz="1000" dirty="0"/>
              <a:t>    </a:t>
            </a:r>
            <a:r>
              <a:rPr lang="fr-FR" sz="1000" dirty="0" err="1"/>
              <a:t>width</a:t>
            </a:r>
            <a:r>
              <a:rPr lang="fr-FR" sz="1000" dirty="0"/>
              <a:t> = 0.0</a:t>
            </a:r>
          </a:p>
          <a:p>
            <a:r>
              <a:rPr lang="fr-FR" sz="1000" dirty="0"/>
              <a:t>    </a:t>
            </a:r>
            <a:r>
              <a:rPr lang="fr-FR" sz="1000" dirty="0" err="1"/>
              <a:t>height</a:t>
            </a:r>
            <a:r>
              <a:rPr lang="fr-FR" sz="1000" dirty="0"/>
              <a:t> = 0.0</a:t>
            </a:r>
          </a:p>
          <a:p>
            <a:r>
              <a:rPr lang="fr-FR" sz="1000" dirty="0"/>
              <a:t>      _location = {_…..model/plan.dart:14:27</a:t>
            </a:r>
          </a:p>
          <a:p>
            <a:r>
              <a:rPr lang="fr-FR" sz="1000" dirty="0"/>
              <a:t>      file = "file:/………model/</a:t>
            </a:r>
            <a:r>
              <a:rPr lang="fr-FR" sz="1000" dirty="0" err="1"/>
              <a:t>plan.dart</a:t>
            </a:r>
            <a:r>
              <a:rPr lang="fr-FR" sz="1000" dirty="0"/>
              <a:t>"</a:t>
            </a:r>
          </a:p>
          <a:p>
            <a:r>
              <a:rPr lang="fr-FR" sz="1000" dirty="0"/>
              <a:t>   </a:t>
            </a:r>
            <a:r>
              <a:rPr lang="fr-FR" sz="1000" dirty="0" err="1"/>
              <a:t>ruler</a:t>
            </a:r>
            <a:r>
              <a:rPr lang="fr-FR" sz="1000" dirty="0"/>
              <a:t> = {</a:t>
            </a:r>
            <a:r>
              <a:rPr lang="fr-FR" sz="1000" dirty="0" err="1"/>
              <a:t>Ruler</a:t>
            </a:r>
            <a:r>
              <a:rPr lang="fr-FR" sz="1000" dirty="0"/>
              <a:t>} </a:t>
            </a:r>
          </a:p>
          <a:p>
            <a:r>
              <a:rPr lang="fr-FR" sz="1000" dirty="0"/>
              <a:t>   _pts = {_</a:t>
            </a:r>
            <a:r>
              <a:rPr lang="fr-FR" sz="1000" dirty="0" err="1"/>
              <a:t>GrowableList</a:t>
            </a:r>
            <a:r>
              <a:rPr lang="fr-FR" sz="1000" dirty="0"/>
              <a:t>} size = 0</a:t>
            </a:r>
          </a:p>
          <a:p>
            <a:r>
              <a:rPr lang="fr-FR" sz="1000" dirty="0"/>
              <a:t>   _</a:t>
            </a:r>
            <a:r>
              <a:rPr lang="fr-FR" sz="1000" dirty="0" err="1"/>
              <a:t>isDrawRuler</a:t>
            </a:r>
            <a:r>
              <a:rPr lang="fr-FR" sz="1000" dirty="0"/>
              <a:t> = false</a:t>
            </a:r>
          </a:p>
          <a:p>
            <a:r>
              <a:rPr lang="fr-FR" sz="1000" dirty="0"/>
              <a:t>   _</a:t>
            </a:r>
            <a:r>
              <a:rPr lang="fr-FR" sz="1000" dirty="0" err="1"/>
              <a:t>isDrawPt</a:t>
            </a:r>
            <a:r>
              <a:rPr lang="fr-FR" sz="1000" dirty="0"/>
              <a:t> = </a:t>
            </a:r>
            <a:r>
              <a:rPr lang="fr-FR" sz="1000" dirty="0" err="1"/>
              <a:t>true</a:t>
            </a:r>
            <a:endParaRPr lang="fr-FR" sz="1000" dirty="0"/>
          </a:p>
          <a:p>
            <a:r>
              <a:rPr lang="fr-FR" sz="1000" dirty="0"/>
              <a:t> </a:t>
            </a:r>
            <a:r>
              <a:rPr lang="fr-FR" sz="1000" dirty="0" err="1"/>
              <a:t>touchArea</a:t>
            </a:r>
            <a:r>
              <a:rPr lang="fr-FR" sz="1000" dirty="0"/>
              <a:t> = {</a:t>
            </a:r>
            <a:r>
              <a:rPr lang="fr-FR" sz="1000" dirty="0" err="1"/>
              <a:t>TouchArea</a:t>
            </a:r>
            <a:r>
              <a:rPr lang="fr-FR" sz="1000" dirty="0"/>
              <a:t>} Zoom: 1.0  </a:t>
            </a:r>
            <a:r>
              <a:rPr lang="fr-FR" sz="1000" dirty="0" err="1"/>
              <a:t>Xmin</a:t>
            </a:r>
            <a:r>
              <a:rPr lang="fr-FR" sz="1000" dirty="0"/>
              <a:t>: 0.0  </a:t>
            </a:r>
            <a:r>
              <a:rPr lang="fr-FR" sz="1000" dirty="0" err="1"/>
              <a:t>Ymin</a:t>
            </a:r>
            <a:r>
              <a:rPr lang="fr-FR" sz="1000" dirty="0"/>
              <a:t>: 0.0  </a:t>
            </a:r>
            <a:r>
              <a:rPr lang="fr-FR" sz="1000" dirty="0" err="1"/>
              <a:t>Xmax</a:t>
            </a:r>
            <a:r>
              <a:rPr lang="fr-FR" sz="1000" dirty="0"/>
              <a:t>: 0.0  </a:t>
            </a:r>
            <a:r>
              <a:rPr lang="fr-FR" sz="1000" dirty="0" err="1"/>
              <a:t>Ymax</a:t>
            </a:r>
            <a:r>
              <a:rPr lang="fr-FR" sz="1000" dirty="0"/>
              <a:t>: 0.0</a:t>
            </a:r>
          </a:p>
          <a:p>
            <a:r>
              <a:rPr lang="fr-FR" sz="1000" dirty="0"/>
              <a:t>  _zoom = 1.0</a:t>
            </a:r>
          </a:p>
          <a:p>
            <a:r>
              <a:rPr lang="fr-FR" sz="1000" dirty="0"/>
              <a:t>  _</a:t>
            </a:r>
            <a:r>
              <a:rPr lang="fr-FR" sz="1000" dirty="0" err="1"/>
              <a:t>zoomMax</a:t>
            </a:r>
            <a:r>
              <a:rPr lang="fr-FR" sz="1000" dirty="0"/>
              <a:t> = 5.0</a:t>
            </a:r>
          </a:p>
          <a:p>
            <a:r>
              <a:rPr lang="fr-FR" sz="1000" dirty="0"/>
              <a:t>  _</a:t>
            </a:r>
            <a:r>
              <a:rPr lang="fr-FR" sz="1000" dirty="0" err="1"/>
              <a:t>zoomMin</a:t>
            </a:r>
            <a:r>
              <a:rPr lang="fr-FR" sz="1000" dirty="0"/>
              <a:t> = 0.3</a:t>
            </a:r>
          </a:p>
          <a:p>
            <a:r>
              <a:rPr lang="fr-FR" sz="1000" dirty="0"/>
              <a:t>  </a:t>
            </a:r>
            <a:r>
              <a:rPr lang="fr-FR" sz="1000" dirty="0" err="1"/>
              <a:t>rateAreaTouchVsWMobile</a:t>
            </a:r>
            <a:r>
              <a:rPr lang="fr-FR" sz="1000" dirty="0"/>
              <a:t> = 0.15</a:t>
            </a:r>
          </a:p>
          <a:p>
            <a:r>
              <a:rPr lang="fr-FR" sz="1000" dirty="0"/>
              <a:t>  </a:t>
            </a:r>
            <a:r>
              <a:rPr lang="fr-FR" sz="1000" dirty="0" err="1"/>
              <a:t>rateAreaTouchVsWTablet</a:t>
            </a:r>
            <a:r>
              <a:rPr lang="fr-FR" sz="1000" dirty="0"/>
              <a:t> = 0.1</a:t>
            </a:r>
          </a:p>
          <a:p>
            <a:r>
              <a:rPr lang="fr-FR" sz="1000" dirty="0"/>
              <a:t>  _</a:t>
            </a:r>
            <a:r>
              <a:rPr lang="fr-FR" sz="1000" dirty="0" err="1"/>
              <a:t>rateAreaTouchVsW</a:t>
            </a:r>
            <a:r>
              <a:rPr lang="fr-FR" sz="1000" dirty="0"/>
              <a:t> = 0.15</a:t>
            </a:r>
          </a:p>
          <a:p>
            <a:r>
              <a:rPr lang="fr-FR" sz="1000" dirty="0"/>
              <a:t>  _</a:t>
            </a:r>
            <a:r>
              <a:rPr lang="fr-FR" sz="1000" dirty="0" err="1"/>
              <a:t>xMinTouch</a:t>
            </a:r>
            <a:r>
              <a:rPr lang="fr-FR" sz="1000" dirty="0"/>
              <a:t> = 0.0</a:t>
            </a:r>
          </a:p>
          <a:p>
            <a:r>
              <a:rPr lang="fr-FR" sz="1000" dirty="0"/>
              <a:t>  _</a:t>
            </a:r>
            <a:r>
              <a:rPr lang="fr-FR" sz="1000" dirty="0" err="1"/>
              <a:t>yMinTouch</a:t>
            </a:r>
            <a:r>
              <a:rPr lang="fr-FR" sz="1000" dirty="0"/>
              <a:t> = 0.0</a:t>
            </a:r>
          </a:p>
          <a:p>
            <a:r>
              <a:rPr lang="fr-FR" sz="1000" dirty="0"/>
              <a:t>  _</a:t>
            </a:r>
            <a:r>
              <a:rPr lang="fr-FR" sz="1000" dirty="0" err="1"/>
              <a:t>xMaxTouch</a:t>
            </a:r>
            <a:r>
              <a:rPr lang="fr-FR" sz="1000" dirty="0"/>
              <a:t> = 0.0</a:t>
            </a:r>
          </a:p>
          <a:p>
            <a:r>
              <a:rPr lang="fr-FR" sz="1000" dirty="0"/>
              <a:t>  _</a:t>
            </a:r>
            <a:r>
              <a:rPr lang="fr-FR" sz="1000" dirty="0" err="1"/>
              <a:t>yMaxTouch</a:t>
            </a:r>
            <a:r>
              <a:rPr lang="fr-FR" sz="1000" dirty="0"/>
              <a:t> = 0.0</a:t>
            </a:r>
          </a:p>
        </p:txBody>
      </p:sp>
    </p:spTree>
    <p:extLst>
      <p:ext uri="{BB962C8B-B14F-4D97-AF65-F5344CB8AC3E}">
        <p14:creationId xmlns:p14="http://schemas.microsoft.com/office/powerpoint/2010/main" val="108163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13DAFC9-15DD-B836-3B0F-D0670F0D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3" y="89452"/>
            <a:ext cx="343496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5C3A85-EEDD-94B9-1D09-6541834DB6BC}"/>
              </a:ext>
            </a:extLst>
          </p:cNvPr>
          <p:cNvSpPr/>
          <p:nvPr/>
        </p:nvSpPr>
        <p:spPr>
          <a:xfrm>
            <a:off x="208722" y="586409"/>
            <a:ext cx="3399182" cy="52009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CEBBFE-B1DF-0C5B-54BB-2E700D02F9BE}"/>
              </a:ext>
            </a:extLst>
          </p:cNvPr>
          <p:cNvSpPr/>
          <p:nvPr/>
        </p:nvSpPr>
        <p:spPr>
          <a:xfrm>
            <a:off x="716590" y="6084512"/>
            <a:ext cx="2363057" cy="410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Nouveau Projet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DE7257-4444-E1A3-D3C1-5BF080D3F74A}"/>
              </a:ext>
            </a:extLst>
          </p:cNvPr>
          <p:cNvCxnSpPr/>
          <p:nvPr/>
        </p:nvCxnSpPr>
        <p:spPr>
          <a:xfrm flipH="1">
            <a:off x="3608962" y="1050428"/>
            <a:ext cx="194553" cy="68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0E9EFBA-F888-5769-D71F-C28F84168D07}"/>
              </a:ext>
            </a:extLst>
          </p:cNvPr>
          <p:cNvSpPr txBox="1"/>
          <p:nvPr/>
        </p:nvSpPr>
        <p:spPr>
          <a:xfrm>
            <a:off x="3877519" y="462987"/>
            <a:ext cx="718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Être capable d’afficher la liste des projets à partir du projet créer dans le répertoire dans Download</a:t>
            </a:r>
          </a:p>
        </p:txBody>
      </p:sp>
    </p:spTree>
    <p:extLst>
      <p:ext uri="{BB962C8B-B14F-4D97-AF65-F5344CB8AC3E}">
        <p14:creationId xmlns:p14="http://schemas.microsoft.com/office/powerpoint/2010/main" val="646363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1140</Words>
  <Application>Microsoft Macintosh PowerPoint</Application>
  <PresentationFormat>Grand écran</PresentationFormat>
  <Paragraphs>226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Mounir boti</dc:creator>
  <cp:lastModifiedBy>Mounir boti</cp:lastModifiedBy>
  <cp:revision>11</cp:revision>
  <dcterms:created xsi:type="dcterms:W3CDTF">2022-07-01T09:12:13Z</dcterms:created>
  <dcterms:modified xsi:type="dcterms:W3CDTF">2022-07-19T13:13:23Z</dcterms:modified>
</cp:coreProperties>
</file>