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B"/>
    <a:srgbClr val="98C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5"/>
    <p:restoredTop sz="94508"/>
  </p:normalViewPr>
  <p:slideViewPr>
    <p:cSldViewPr snapToGrid="0" snapToObjects="1">
      <p:cViewPr>
        <p:scale>
          <a:sx n="111" d="100"/>
          <a:sy n="111" d="100"/>
        </p:scale>
        <p:origin x="28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5D128-8BE0-0460-1171-172AB9707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4A13B5-23E7-9943-0C76-75B2A04C2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AB710E-2F66-845A-33B5-5FE2C293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3D8F23-FD6A-5E25-D7CC-9BCA98A8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BFC49F-68AB-17DC-CD76-D4EF2DD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8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CB9496-E8AB-26C3-5267-FBBAAB17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FDD94A-D3D3-58A8-376E-F87764F7F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165DDB-3E13-4905-1BB9-8D789A7C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0C8DB5-CD75-970B-E7C0-5A40787D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AC16AD-07F0-4A66-2631-AEE8C617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25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39CE983-8477-7D6A-7A6E-292713CC0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A9033E-145F-4489-F7AC-0C8C72394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F4CA5F-FD1C-18F9-18CF-538CB746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63B279-630D-ECCD-E725-B519B0BB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117E43-D3E6-99F1-CEF8-9D288689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6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364E3-795B-4719-AC08-E1EEE3A7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8055D-3A88-02A4-C9A1-36A575588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AC2A01-9D24-78AD-9D85-9B96AE63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A633C4-2D63-770B-23E0-09375F0A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4DD580-8A11-0924-88EE-DD31EF92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16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7C8ED-69EF-8841-2C36-701C3B72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01A926-A7FE-0C63-69FC-3DE1FF3B2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638601-01F9-98C3-D8A9-51DF6926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4B392B-1439-47FF-3AA0-F4AFDD3D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4934F-29EC-F2F9-45C2-BC622233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9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78A08-DD2C-33C6-EB92-31134D6E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981B9A-558A-9DA0-A22B-1B0F175F7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2144CC-7A6E-8293-640C-0947DDDA5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2B022F-3683-07D5-171E-B292965F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803241-2080-3C1B-AF0E-1BBD8396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101C24-B055-F929-5EEF-96B6E9A9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61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9E3A9A-2498-A6AF-C2FF-527388F9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8B8663-427D-AC38-0390-D8FF5B654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EB7F16-8985-D026-B92E-345188789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056698-17F5-679C-B7EA-F2F38FFD2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6BC129-8ADA-9597-7B81-3D0E128D5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0A4E37-00C2-2560-EFDE-06504721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077C3D-2EB0-BA33-BEA1-65399503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A0C1E7-922F-AEC7-52F6-5BD8A414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81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E2FC8-2DA4-9E23-8037-389C767D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79FF590-DF0D-0B74-0158-B01400FC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5508A5-B635-E30B-8D31-ABC6CD88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3908A1-2DF1-6501-4E80-0259BA1F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13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366959-F015-61E4-A1E7-37C03C50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6894D6-1BF5-C4AD-3956-D5B5A15A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545C38-D3CD-DF76-2731-00CAC877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43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4F82A-860C-5E1B-C5A3-9A9D0780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14196E-9D4E-6830-54A1-CA7E7545E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8FBC00-2E5C-3467-150A-B46F5E168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2A9B3F-3C0A-F322-2380-80F548D6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1D03B7-8FCB-467D-0EA6-A2424E63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16E037-96FA-91A1-46D6-ABB5F734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61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95287-26FD-9A81-DB6D-2BA1EF56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428D23-3BE7-FBD8-F6A1-3475459CB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DE4238-3A7F-EFA5-24D3-47C8BF7E2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41AD31-7E2F-5874-C1F0-67662E98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F674FF-0A49-B2E2-BF23-66ED393D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7C3D2A-890D-9F5C-58DC-7C8C1759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90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CE42F3-B81B-3C13-BAE2-2305F721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36382A-6732-FEFA-3118-485B9C772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FCCA73-F60D-6683-3124-72D363E8B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67775-1F61-A842-BDB2-E97ACB4FF51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23E2B3-AC9A-9432-6E1F-C9F751690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CACD4-5C1F-3C9D-44EE-5C61CB4A8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20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E84853B2-DE34-4DAC-C12C-8C25EF171B99}"/>
              </a:ext>
            </a:extLst>
          </p:cNvPr>
          <p:cNvGrpSpPr/>
          <p:nvPr/>
        </p:nvGrpSpPr>
        <p:grpSpPr>
          <a:xfrm>
            <a:off x="174659" y="1047964"/>
            <a:ext cx="2825394" cy="4664468"/>
            <a:chOff x="174659" y="1047964"/>
            <a:chExt cx="2825394" cy="46644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2A1271-25BC-F8FE-2769-BF2D8A30E1A2}"/>
                </a:ext>
              </a:extLst>
            </p:cNvPr>
            <p:cNvSpPr/>
            <p:nvPr/>
          </p:nvSpPr>
          <p:spPr>
            <a:xfrm>
              <a:off x="174659" y="1047964"/>
              <a:ext cx="2825394" cy="667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Menu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3D5D51-C534-71E0-542E-C33B7D71DBC6}"/>
                </a:ext>
              </a:extLst>
            </p:cNvPr>
            <p:cNvSpPr/>
            <p:nvPr/>
          </p:nvSpPr>
          <p:spPr>
            <a:xfrm>
              <a:off x="174659" y="1715785"/>
              <a:ext cx="2825394" cy="3996647"/>
            </a:xfrm>
            <a:prstGeom prst="rect">
              <a:avLst/>
            </a:prstGeom>
            <a:solidFill>
              <a:srgbClr val="98C0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Scene</a:t>
              </a:r>
              <a:endParaRPr lang="fr-FR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466178AE-FBD5-18F8-4C49-FD28007AD1B7}"/>
              </a:ext>
            </a:extLst>
          </p:cNvPr>
          <p:cNvGrpSpPr/>
          <p:nvPr/>
        </p:nvGrpSpPr>
        <p:grpSpPr>
          <a:xfrm>
            <a:off x="7218578" y="1169762"/>
            <a:ext cx="1690013" cy="2790057"/>
            <a:chOff x="174659" y="1047964"/>
            <a:chExt cx="2825394" cy="46644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BB197F-5982-68F2-A322-D4F034A5FB5D}"/>
                </a:ext>
              </a:extLst>
            </p:cNvPr>
            <p:cNvSpPr/>
            <p:nvPr/>
          </p:nvSpPr>
          <p:spPr>
            <a:xfrm>
              <a:off x="174659" y="1047964"/>
              <a:ext cx="2825394" cy="667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Menu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684EDB-A6D9-DB64-BC2F-9FD5199EE554}"/>
                </a:ext>
              </a:extLst>
            </p:cNvPr>
            <p:cNvSpPr/>
            <p:nvPr/>
          </p:nvSpPr>
          <p:spPr>
            <a:xfrm>
              <a:off x="174659" y="1715785"/>
              <a:ext cx="2825394" cy="3996647"/>
            </a:xfrm>
            <a:prstGeom prst="rect">
              <a:avLst/>
            </a:prstGeom>
            <a:solidFill>
              <a:srgbClr val="98C0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Scene</a:t>
              </a:r>
              <a:endParaRPr lang="fr-FR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C615C7F-BD28-A51D-4748-74E9702168AA}"/>
              </a:ext>
            </a:extLst>
          </p:cNvPr>
          <p:cNvGrpSpPr/>
          <p:nvPr/>
        </p:nvGrpSpPr>
        <p:grpSpPr>
          <a:xfrm>
            <a:off x="4405986" y="1169763"/>
            <a:ext cx="1690013" cy="2790057"/>
            <a:chOff x="174659" y="1047964"/>
            <a:chExt cx="2825394" cy="466446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CB8387-165E-F060-1D94-7663DBE573FE}"/>
                </a:ext>
              </a:extLst>
            </p:cNvPr>
            <p:cNvSpPr/>
            <p:nvPr/>
          </p:nvSpPr>
          <p:spPr>
            <a:xfrm>
              <a:off x="174659" y="1047964"/>
              <a:ext cx="2825394" cy="667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Menu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EADA8A-E1B1-D392-2B17-BE0B8351CADB}"/>
                </a:ext>
              </a:extLst>
            </p:cNvPr>
            <p:cNvSpPr/>
            <p:nvPr/>
          </p:nvSpPr>
          <p:spPr>
            <a:xfrm>
              <a:off x="174659" y="1715785"/>
              <a:ext cx="2825394" cy="3996647"/>
            </a:xfrm>
            <a:prstGeom prst="rect">
              <a:avLst/>
            </a:prstGeom>
            <a:solidFill>
              <a:srgbClr val="98C0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Scene</a:t>
              </a:r>
              <a:endParaRPr lang="fr-FR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3B67259-6804-E778-2381-196A1E003B3D}"/>
              </a:ext>
            </a:extLst>
          </p:cNvPr>
          <p:cNvGrpSpPr/>
          <p:nvPr/>
        </p:nvGrpSpPr>
        <p:grpSpPr>
          <a:xfrm>
            <a:off x="10155623" y="1165371"/>
            <a:ext cx="1690013" cy="2790057"/>
            <a:chOff x="174659" y="1047964"/>
            <a:chExt cx="2825394" cy="46644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E9A170-901D-C31F-B716-86CD4BCBB4E7}"/>
                </a:ext>
              </a:extLst>
            </p:cNvPr>
            <p:cNvSpPr/>
            <p:nvPr/>
          </p:nvSpPr>
          <p:spPr>
            <a:xfrm>
              <a:off x="174659" y="1047964"/>
              <a:ext cx="2825394" cy="667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Menu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09FB4B-2329-4EC3-805C-62DC3BDC42BA}"/>
                </a:ext>
              </a:extLst>
            </p:cNvPr>
            <p:cNvSpPr/>
            <p:nvPr/>
          </p:nvSpPr>
          <p:spPr>
            <a:xfrm>
              <a:off x="174659" y="1715785"/>
              <a:ext cx="2825394" cy="39966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Scene</a:t>
              </a:r>
              <a:endParaRPr lang="fr-FR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DC9A62C-9D53-28F5-70E2-12BA8DC95F27}"/>
              </a:ext>
            </a:extLst>
          </p:cNvPr>
          <p:cNvSpPr/>
          <p:nvPr/>
        </p:nvSpPr>
        <p:spPr>
          <a:xfrm>
            <a:off x="4821382" y="1569221"/>
            <a:ext cx="845127" cy="2390599"/>
          </a:xfrm>
          <a:prstGeom prst="rect">
            <a:avLst/>
          </a:prstGeom>
          <a:solidFill>
            <a:schemeClr val="accent2">
              <a:alpha val="582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C89185-7AE5-E85A-8E71-019A7FCD3130}"/>
              </a:ext>
            </a:extLst>
          </p:cNvPr>
          <p:cNvSpPr/>
          <p:nvPr/>
        </p:nvSpPr>
        <p:spPr>
          <a:xfrm>
            <a:off x="7211409" y="2034789"/>
            <a:ext cx="1697181" cy="1399599"/>
          </a:xfrm>
          <a:prstGeom prst="rect">
            <a:avLst/>
          </a:prstGeom>
          <a:solidFill>
            <a:schemeClr val="accent2">
              <a:alpha val="582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57EBB9-BD38-72B5-722F-ACA4CBB2CB47}"/>
              </a:ext>
            </a:extLst>
          </p:cNvPr>
          <p:cNvSpPr/>
          <p:nvPr/>
        </p:nvSpPr>
        <p:spPr>
          <a:xfrm>
            <a:off x="10148455" y="1564829"/>
            <a:ext cx="1697181" cy="2390599"/>
          </a:xfrm>
          <a:prstGeom prst="rect">
            <a:avLst/>
          </a:prstGeom>
          <a:solidFill>
            <a:schemeClr val="accent2">
              <a:alpha val="582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4E8D361-586C-A46C-4D02-6A1B3B340BF2}"/>
              </a:ext>
            </a:extLst>
          </p:cNvPr>
          <p:cNvSpPr txBox="1"/>
          <p:nvPr/>
        </p:nvSpPr>
        <p:spPr>
          <a:xfrm>
            <a:off x="1351830" y="1801904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1F1C1A9-400B-5FF0-5D3F-3B718EB1752D}"/>
              </a:ext>
            </a:extLst>
          </p:cNvPr>
          <p:cNvSpPr txBox="1"/>
          <p:nvPr/>
        </p:nvSpPr>
        <p:spPr>
          <a:xfrm>
            <a:off x="182596" y="3432771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153ACA1-B808-C3C8-157E-D2C24E3C3CC0}"/>
              </a:ext>
            </a:extLst>
          </p:cNvPr>
          <p:cNvCxnSpPr/>
          <p:nvPr/>
        </p:nvCxnSpPr>
        <p:spPr>
          <a:xfrm flipV="1">
            <a:off x="346364" y="1801904"/>
            <a:ext cx="0" cy="162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A649CAB-C25F-386C-80A9-705BE2D8E330}"/>
              </a:ext>
            </a:extLst>
          </p:cNvPr>
          <p:cNvCxnSpPr>
            <a:cxnSpLocks/>
          </p:cNvCxnSpPr>
          <p:nvPr/>
        </p:nvCxnSpPr>
        <p:spPr>
          <a:xfrm flipH="1">
            <a:off x="348850" y="3814537"/>
            <a:ext cx="25223" cy="188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13F479D-6BFA-0E36-E34C-8FB205B63894}"/>
              </a:ext>
            </a:extLst>
          </p:cNvPr>
          <p:cNvCxnSpPr>
            <a:cxnSpLocks/>
          </p:cNvCxnSpPr>
          <p:nvPr/>
        </p:nvCxnSpPr>
        <p:spPr>
          <a:xfrm flipH="1">
            <a:off x="182596" y="1986570"/>
            <a:ext cx="1113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2A809F5-BC43-35C0-2FDD-EA5970128988}"/>
              </a:ext>
            </a:extLst>
          </p:cNvPr>
          <p:cNvCxnSpPr>
            <a:cxnSpLocks/>
          </p:cNvCxnSpPr>
          <p:nvPr/>
        </p:nvCxnSpPr>
        <p:spPr>
          <a:xfrm>
            <a:off x="1719518" y="2005795"/>
            <a:ext cx="1280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BC67D6E8-3A2B-E586-817F-7A9B2016C7A0}"/>
              </a:ext>
            </a:extLst>
          </p:cNvPr>
          <p:cNvSpPr txBox="1"/>
          <p:nvPr/>
        </p:nvSpPr>
        <p:spPr>
          <a:xfrm>
            <a:off x="778030" y="4387935"/>
            <a:ext cx="180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highlight>
                  <a:srgbClr val="FFFF00"/>
                </a:highlight>
              </a:rPr>
              <a:t>rateHW</a:t>
            </a:r>
            <a:r>
              <a:rPr lang="fr-FR" b="1" dirty="0">
                <a:highlight>
                  <a:srgbClr val="FFFF00"/>
                </a:highlight>
              </a:rPr>
              <a:t> = W/H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8D836D1-0844-73B6-27B5-FB557B39B535}"/>
              </a:ext>
            </a:extLst>
          </p:cNvPr>
          <p:cNvCxnSpPr>
            <a:cxnSpLocks/>
          </p:cNvCxnSpPr>
          <p:nvPr/>
        </p:nvCxnSpPr>
        <p:spPr>
          <a:xfrm flipV="1">
            <a:off x="4946073" y="1569221"/>
            <a:ext cx="0" cy="99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AE74766-11B6-0589-6C50-D57FD2A4DA9D}"/>
              </a:ext>
            </a:extLst>
          </p:cNvPr>
          <p:cNvCxnSpPr>
            <a:cxnSpLocks/>
          </p:cNvCxnSpPr>
          <p:nvPr/>
        </p:nvCxnSpPr>
        <p:spPr>
          <a:xfrm>
            <a:off x="4968726" y="2964249"/>
            <a:ext cx="0" cy="99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D26CEAC-09EC-657C-9CE3-8D68D0CC8DB1}"/>
              </a:ext>
            </a:extLst>
          </p:cNvPr>
          <p:cNvSpPr txBox="1"/>
          <p:nvPr/>
        </p:nvSpPr>
        <p:spPr>
          <a:xfrm>
            <a:off x="4459408" y="2546799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</a:t>
            </a:r>
            <a:r>
              <a:rPr lang="fr-FR" sz="800" dirty="0" err="1"/>
              <a:t>photo</a:t>
            </a:r>
            <a:endParaRPr lang="fr-FR" sz="800" dirty="0"/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B77FF7FE-5B73-EF0A-CFFA-551F0F7A2E24}"/>
              </a:ext>
            </a:extLst>
          </p:cNvPr>
          <p:cNvGrpSpPr/>
          <p:nvPr/>
        </p:nvGrpSpPr>
        <p:grpSpPr>
          <a:xfrm>
            <a:off x="4821382" y="1767098"/>
            <a:ext cx="1069973" cy="369332"/>
            <a:chOff x="6874581" y="678632"/>
            <a:chExt cx="3567042" cy="2983576"/>
          </a:xfrm>
        </p:grpSpPr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CA9C13A-9DBB-2E75-34B8-114BE0A5FEE8}"/>
                </a:ext>
              </a:extLst>
            </p:cNvPr>
            <p:cNvSpPr txBox="1"/>
            <p:nvPr/>
          </p:nvSpPr>
          <p:spPr>
            <a:xfrm>
              <a:off x="8043817" y="678632"/>
              <a:ext cx="2397806" cy="298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W</a:t>
              </a:r>
              <a:r>
                <a:rPr lang="fr-FR" sz="800" dirty="0" err="1"/>
                <a:t>photo</a:t>
              </a:r>
              <a:endParaRPr lang="fr-FR" sz="800" dirty="0"/>
            </a:p>
          </p:txBody>
        </p: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AE6C5555-6255-0325-9FFE-28A5ED5D5C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4581" y="863298"/>
              <a:ext cx="1113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1F854679-AD5E-2470-54F5-C25A23F33869}"/>
                </a:ext>
              </a:extLst>
            </p:cNvPr>
            <p:cNvCxnSpPr>
              <a:cxnSpLocks/>
            </p:cNvCxnSpPr>
            <p:nvPr/>
          </p:nvCxnSpPr>
          <p:spPr>
            <a:xfrm>
              <a:off x="8411503" y="882523"/>
              <a:ext cx="12805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425EFC16-45E6-7FBF-F496-5C9CCC60BA6F}"/>
              </a:ext>
            </a:extLst>
          </p:cNvPr>
          <p:cNvSpPr txBox="1"/>
          <p:nvPr/>
        </p:nvSpPr>
        <p:spPr>
          <a:xfrm>
            <a:off x="3604145" y="855203"/>
            <a:ext cx="225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highlight>
                  <a:srgbClr val="FFFF00"/>
                </a:highlight>
              </a:rPr>
              <a:t>rateHWp</a:t>
            </a:r>
            <a:r>
              <a:rPr lang="fr-FR" b="1" dirty="0">
                <a:highlight>
                  <a:srgbClr val="FFFF00"/>
                </a:highlight>
              </a:rPr>
              <a:t> = </a:t>
            </a:r>
            <a:r>
              <a:rPr lang="fr-FR" b="1" dirty="0" err="1">
                <a:highlight>
                  <a:srgbClr val="FFFF00"/>
                </a:highlight>
              </a:rPr>
              <a:t>Wp</a:t>
            </a:r>
            <a:r>
              <a:rPr lang="fr-FR" b="1" dirty="0">
                <a:highlight>
                  <a:srgbClr val="FFFF00"/>
                </a:highlight>
              </a:rPr>
              <a:t>/</a:t>
            </a:r>
            <a:r>
              <a:rPr lang="fr-FR" b="1" dirty="0" err="1">
                <a:highlight>
                  <a:srgbClr val="FFFF00"/>
                </a:highlight>
              </a:rPr>
              <a:t>Hp</a:t>
            </a:r>
            <a:endParaRPr lang="fr-FR" b="1" dirty="0">
              <a:highlight>
                <a:srgbClr val="FFFF00"/>
              </a:highlight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8B666F2-E887-A7D2-876F-2D60EC3D176F}"/>
              </a:ext>
            </a:extLst>
          </p:cNvPr>
          <p:cNvSpPr txBox="1"/>
          <p:nvPr/>
        </p:nvSpPr>
        <p:spPr>
          <a:xfrm>
            <a:off x="4192612" y="4054622"/>
            <a:ext cx="238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</a:t>
            </a:r>
            <a:r>
              <a:rPr lang="fr-FR" dirty="0" err="1"/>
              <a:t>rateHW</a:t>
            </a:r>
            <a:r>
              <a:rPr lang="fr-FR" dirty="0"/>
              <a:t> &gt; </a:t>
            </a:r>
            <a:r>
              <a:rPr lang="fr-FR" dirty="0" err="1"/>
              <a:t>rateHWp</a:t>
            </a:r>
            <a:endParaRPr lang="fr-FR" dirty="0"/>
          </a:p>
          <a:p>
            <a:r>
              <a:rPr lang="fr-FR" dirty="0"/>
              <a:t>	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3CBDCB8-69DF-9E45-4A31-7A1EF6A2CE35}"/>
              </a:ext>
            </a:extLst>
          </p:cNvPr>
          <p:cNvSpPr txBox="1"/>
          <p:nvPr/>
        </p:nvSpPr>
        <p:spPr>
          <a:xfrm>
            <a:off x="7082327" y="4069592"/>
            <a:ext cx="238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</a:t>
            </a:r>
            <a:r>
              <a:rPr lang="fr-FR" dirty="0" err="1"/>
              <a:t>rateHW</a:t>
            </a:r>
            <a:r>
              <a:rPr lang="fr-FR" dirty="0"/>
              <a:t> &lt; </a:t>
            </a:r>
            <a:r>
              <a:rPr lang="fr-FR" dirty="0" err="1"/>
              <a:t>rateHWp</a:t>
            </a:r>
            <a:endParaRPr lang="fr-FR" dirty="0"/>
          </a:p>
          <a:p>
            <a:r>
              <a:rPr lang="fr-FR" dirty="0"/>
              <a:t>	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EA402B9-4AA5-D921-1A5F-AA655884F8D1}"/>
              </a:ext>
            </a:extLst>
          </p:cNvPr>
          <p:cNvSpPr txBox="1"/>
          <p:nvPr/>
        </p:nvSpPr>
        <p:spPr>
          <a:xfrm>
            <a:off x="10061167" y="4089345"/>
            <a:ext cx="238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</a:t>
            </a:r>
            <a:r>
              <a:rPr lang="fr-FR" dirty="0" err="1"/>
              <a:t>rateHW</a:t>
            </a:r>
            <a:r>
              <a:rPr lang="fr-FR" dirty="0"/>
              <a:t> = </a:t>
            </a:r>
            <a:r>
              <a:rPr lang="fr-FR" dirty="0" err="1"/>
              <a:t>rateHWp</a:t>
            </a:r>
            <a:endParaRPr lang="fr-FR" dirty="0"/>
          </a:p>
          <a:p>
            <a:r>
              <a:rPr lang="fr-FR" dirty="0"/>
              <a:t>	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C96C44-989A-0508-EBD5-140B5E3CAE38}"/>
              </a:ext>
            </a:extLst>
          </p:cNvPr>
          <p:cNvSpPr txBox="1"/>
          <p:nvPr/>
        </p:nvSpPr>
        <p:spPr>
          <a:xfrm>
            <a:off x="3055691" y="4939585"/>
            <a:ext cx="33893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H(pixel screen)</a:t>
            </a:r>
            <a:r>
              <a:rPr lang="fr-FR" sz="1000" dirty="0">
                <a:sym typeface="Wingdings" pitchFamily="2" charset="2"/>
              </a:rPr>
              <a:t>  H(pixel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r>
              <a:rPr lang="fr-FR" sz="1000" dirty="0">
                <a:highlight>
                  <a:srgbClr val="FFFF00"/>
                </a:highlight>
                <a:sym typeface="Wingdings" pitchFamily="2" charset="2"/>
              </a:rPr>
              <a:t>V</a:t>
            </a:r>
            <a:r>
              <a:rPr lang="fr-FR" sz="1000" dirty="0">
                <a:sym typeface="Wingdings" pitchFamily="2" charset="2"/>
              </a:rPr>
              <a:t>(</a:t>
            </a:r>
            <a:r>
              <a:rPr lang="fr-FR" sz="1000" dirty="0" err="1">
                <a:sym typeface="Wingdings" pitchFamily="2" charset="2"/>
              </a:rPr>
              <a:t>pixelscreen</a:t>
            </a:r>
            <a:r>
              <a:rPr lang="fr-FR" sz="1000" dirty="0">
                <a:sym typeface="Wingdings" pitchFamily="2" charset="2"/>
              </a:rPr>
              <a:t>)  W(pixel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>
                <a:highlight>
                  <a:srgbClr val="FFFF00"/>
                </a:highlight>
                <a:sym typeface="Wingdings" pitchFamily="2" charset="2"/>
              </a:rPr>
              <a:t>V</a:t>
            </a:r>
            <a:r>
              <a:rPr lang="fr-FR" sz="1000" dirty="0">
                <a:sym typeface="Wingdings" pitchFamily="2" charset="2"/>
              </a:rPr>
              <a:t>(</a:t>
            </a:r>
            <a:r>
              <a:rPr lang="fr-FR" sz="1000" dirty="0" err="1">
                <a:sym typeface="Wingdings" pitchFamily="2" charset="2"/>
              </a:rPr>
              <a:t>pixelscreen</a:t>
            </a:r>
            <a:r>
              <a:rPr lang="fr-FR" sz="1000" dirty="0">
                <a:sym typeface="Wingdings" pitchFamily="2" charset="2"/>
              </a:rPr>
              <a:t>) = [</a:t>
            </a:r>
            <a:r>
              <a:rPr lang="fr-FR" sz="1000" dirty="0"/>
              <a:t>H(pixel screen)</a:t>
            </a:r>
            <a:r>
              <a:rPr lang="fr-FR" sz="1000" dirty="0">
                <a:sym typeface="Wingdings" pitchFamily="2" charset="2"/>
              </a:rPr>
              <a:t> *W(pixel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)] / H(pixel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 err="1">
                <a:sym typeface="Wingdings" pitchFamily="2" charset="2"/>
              </a:rPr>
              <a:t>Xmin_screen</a:t>
            </a:r>
            <a:r>
              <a:rPr lang="fr-FR" sz="1000" dirty="0">
                <a:sym typeface="Wingdings" pitchFamily="2" charset="2"/>
              </a:rPr>
              <a:t> = (W(pixel </a:t>
            </a:r>
            <a:r>
              <a:rPr lang="fr-FR" sz="1000" dirty="0"/>
              <a:t>screen</a:t>
            </a:r>
            <a:r>
              <a:rPr lang="fr-FR" sz="1000" dirty="0">
                <a:sym typeface="Wingdings" pitchFamily="2" charset="2"/>
              </a:rPr>
              <a:t>)/2) – (</a:t>
            </a:r>
            <a:r>
              <a:rPr lang="fr-FR" sz="1000" dirty="0">
                <a:highlight>
                  <a:srgbClr val="FFFF00"/>
                </a:highlight>
                <a:sym typeface="Wingdings" pitchFamily="2" charset="2"/>
              </a:rPr>
              <a:t>V</a:t>
            </a:r>
            <a:r>
              <a:rPr lang="fr-FR" sz="1000" dirty="0">
                <a:sym typeface="Wingdings" pitchFamily="2" charset="2"/>
              </a:rPr>
              <a:t>(</a:t>
            </a:r>
            <a:r>
              <a:rPr lang="fr-FR" sz="1000" dirty="0" err="1">
                <a:sym typeface="Wingdings" pitchFamily="2" charset="2"/>
              </a:rPr>
              <a:t>pixelscreen</a:t>
            </a:r>
            <a:r>
              <a:rPr lang="fr-FR" sz="1000" dirty="0">
                <a:sym typeface="Wingdings" pitchFamily="2" charset="2"/>
              </a:rPr>
              <a:t>)/2) </a:t>
            </a:r>
          </a:p>
          <a:p>
            <a:r>
              <a:rPr lang="fr-FR" sz="1000" dirty="0" err="1">
                <a:sym typeface="Wingdings" pitchFamily="2" charset="2"/>
              </a:rPr>
              <a:t>Ymin_screen</a:t>
            </a:r>
            <a:r>
              <a:rPr lang="fr-FR" sz="1000" dirty="0">
                <a:sym typeface="Wingdings" pitchFamily="2" charset="2"/>
              </a:rPr>
              <a:t> = 0</a:t>
            </a:r>
          </a:p>
          <a:p>
            <a:r>
              <a:rPr lang="fr-FR" sz="1000" dirty="0" err="1">
                <a:sym typeface="Wingdings" pitchFamily="2" charset="2"/>
              </a:rPr>
              <a:t>Xmax_screen</a:t>
            </a:r>
            <a:r>
              <a:rPr lang="fr-FR" sz="1000" dirty="0">
                <a:sym typeface="Wingdings" pitchFamily="2" charset="2"/>
              </a:rPr>
              <a:t> = (W(pixel </a:t>
            </a:r>
            <a:r>
              <a:rPr lang="fr-FR" sz="1000" dirty="0"/>
              <a:t>screen</a:t>
            </a:r>
            <a:r>
              <a:rPr lang="fr-FR" sz="1000" dirty="0">
                <a:sym typeface="Wingdings" pitchFamily="2" charset="2"/>
              </a:rPr>
              <a:t>)/2) + (</a:t>
            </a:r>
            <a:r>
              <a:rPr lang="fr-FR" sz="1000" dirty="0">
                <a:highlight>
                  <a:srgbClr val="FFFF00"/>
                </a:highlight>
                <a:sym typeface="Wingdings" pitchFamily="2" charset="2"/>
              </a:rPr>
              <a:t>V</a:t>
            </a:r>
            <a:r>
              <a:rPr lang="fr-FR" sz="1000" dirty="0">
                <a:sym typeface="Wingdings" pitchFamily="2" charset="2"/>
              </a:rPr>
              <a:t>(</a:t>
            </a:r>
            <a:r>
              <a:rPr lang="fr-FR" sz="1000" dirty="0" err="1">
                <a:sym typeface="Wingdings" pitchFamily="2" charset="2"/>
              </a:rPr>
              <a:t>pixelscreen</a:t>
            </a:r>
            <a:r>
              <a:rPr lang="fr-FR" sz="1000" dirty="0">
                <a:sym typeface="Wingdings" pitchFamily="2" charset="2"/>
              </a:rPr>
              <a:t>)/2) </a:t>
            </a:r>
          </a:p>
          <a:p>
            <a:r>
              <a:rPr lang="fr-FR" sz="1000" dirty="0" err="1">
                <a:sym typeface="Wingdings" pitchFamily="2" charset="2"/>
              </a:rPr>
              <a:t>Ymax_screen</a:t>
            </a:r>
            <a:r>
              <a:rPr lang="fr-FR" sz="1000" dirty="0">
                <a:sym typeface="Wingdings" pitchFamily="2" charset="2"/>
              </a:rPr>
              <a:t> = H(pixel </a:t>
            </a:r>
            <a:r>
              <a:rPr lang="fr-FR" sz="1000" dirty="0"/>
              <a:t>screen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>
                <a:sym typeface="Wingdings" pitchFamily="2" charset="2"/>
              </a:rPr>
              <a:t>J’obtiens les coordonnées de mon image sur la </a:t>
            </a:r>
            <a:r>
              <a:rPr lang="fr-FR" sz="1000" dirty="0" err="1">
                <a:sym typeface="Wingdings" pitchFamily="2" charset="2"/>
              </a:rPr>
              <a:t>scene</a:t>
            </a:r>
            <a:r>
              <a:rPr lang="fr-FR" sz="1000" dirty="0">
                <a:sym typeface="Wingdings" pitchFamily="2" charset="2"/>
              </a:rPr>
              <a:t> en pixel </a:t>
            </a:r>
            <a:r>
              <a:rPr lang="fr-FR" sz="1000" dirty="0" err="1">
                <a:sym typeface="Wingdings" pitchFamily="2" charset="2"/>
              </a:rPr>
              <a:t>ecran</a:t>
            </a:r>
            <a:endParaRPr lang="fr-FR" sz="1000" dirty="0">
              <a:sym typeface="Wingdings" pitchFamily="2" charset="2"/>
            </a:endParaRP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>
                <a:sym typeface="Wingdings" pitchFamily="2" charset="2"/>
              </a:rPr>
              <a:t> </a:t>
            </a:r>
            <a:endParaRPr lang="fr-FR" sz="1000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018B167-8CAE-C0C0-C6C3-DE04346A0A40}"/>
              </a:ext>
            </a:extLst>
          </p:cNvPr>
          <p:cNvSpPr/>
          <p:nvPr/>
        </p:nvSpPr>
        <p:spPr>
          <a:xfrm>
            <a:off x="4750353" y="1503110"/>
            <a:ext cx="129239" cy="1322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BA8CD6-CB89-E4E9-5F79-42819DD1E9D4}"/>
              </a:ext>
            </a:extLst>
          </p:cNvPr>
          <p:cNvSpPr/>
          <p:nvPr/>
        </p:nvSpPr>
        <p:spPr>
          <a:xfrm>
            <a:off x="5609057" y="3865020"/>
            <a:ext cx="129239" cy="1322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2334D22-9107-1403-1220-DE3767767EA0}"/>
              </a:ext>
            </a:extLst>
          </p:cNvPr>
          <p:cNvSpPr txBox="1"/>
          <p:nvPr/>
        </p:nvSpPr>
        <p:spPr>
          <a:xfrm>
            <a:off x="4421358" y="1271936"/>
            <a:ext cx="52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rgbClr val="FFFF00"/>
                </a:solidFill>
              </a:rPr>
              <a:t>Xmin</a:t>
            </a:r>
            <a:endParaRPr lang="fr-FR" sz="800" dirty="0">
              <a:solidFill>
                <a:srgbClr val="FFFF00"/>
              </a:solidFill>
            </a:endParaRPr>
          </a:p>
          <a:p>
            <a:r>
              <a:rPr lang="fr-FR" sz="800" dirty="0" err="1">
                <a:solidFill>
                  <a:srgbClr val="FFFF00"/>
                </a:solidFill>
              </a:rPr>
              <a:t>Ymin</a:t>
            </a:r>
            <a:endParaRPr lang="fr-FR" sz="800" dirty="0">
              <a:solidFill>
                <a:srgbClr val="FFFF00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53CF189-847B-37CC-D8A9-8BA0A661EC87}"/>
              </a:ext>
            </a:extLst>
          </p:cNvPr>
          <p:cNvSpPr txBox="1"/>
          <p:nvPr/>
        </p:nvSpPr>
        <p:spPr>
          <a:xfrm>
            <a:off x="5718628" y="3638363"/>
            <a:ext cx="52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rgbClr val="FFFF00"/>
                </a:solidFill>
              </a:rPr>
              <a:t>Xmax</a:t>
            </a:r>
            <a:endParaRPr lang="fr-FR" sz="800" dirty="0">
              <a:solidFill>
                <a:srgbClr val="FFFF00"/>
              </a:solidFill>
            </a:endParaRPr>
          </a:p>
          <a:p>
            <a:r>
              <a:rPr lang="fr-FR" sz="800" dirty="0" err="1">
                <a:solidFill>
                  <a:srgbClr val="FFFF00"/>
                </a:solidFill>
              </a:rPr>
              <a:t>Ymax</a:t>
            </a:r>
            <a:endParaRPr lang="fr-FR" sz="800" dirty="0">
              <a:solidFill>
                <a:srgbClr val="FFFF00"/>
              </a:solidFill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67E52A8-3538-DB5D-A4A7-144C0A8D303C}"/>
              </a:ext>
            </a:extLst>
          </p:cNvPr>
          <p:cNvSpPr txBox="1"/>
          <p:nvPr/>
        </p:nvSpPr>
        <p:spPr>
          <a:xfrm>
            <a:off x="6643191" y="4856268"/>
            <a:ext cx="33893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highlight>
                  <a:srgbClr val="FFFF00"/>
                </a:highlight>
                <a:sym typeface="Wingdings" pitchFamily="2" charset="2"/>
              </a:rPr>
              <a:t>V</a:t>
            </a:r>
            <a:r>
              <a:rPr lang="fr-FR" sz="1000" dirty="0">
                <a:sym typeface="Wingdings" pitchFamily="2" charset="2"/>
              </a:rPr>
              <a:t>(</a:t>
            </a:r>
            <a:r>
              <a:rPr lang="fr-FR" sz="1000" dirty="0" err="1">
                <a:sym typeface="Wingdings" pitchFamily="2" charset="2"/>
              </a:rPr>
              <a:t>pixelscreen</a:t>
            </a:r>
            <a:r>
              <a:rPr lang="fr-FR" sz="1000" dirty="0">
                <a:sym typeface="Wingdings" pitchFamily="2" charset="2"/>
              </a:rPr>
              <a:t>)  H(pixel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r>
              <a:rPr lang="fr-FR" sz="1000" dirty="0"/>
              <a:t>W(pixel screen)</a:t>
            </a:r>
            <a:r>
              <a:rPr lang="fr-FR" sz="1000" dirty="0">
                <a:sym typeface="Wingdings" pitchFamily="2" charset="2"/>
              </a:rPr>
              <a:t>  W(pixel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>
                <a:highlight>
                  <a:srgbClr val="FFFF00"/>
                </a:highlight>
                <a:sym typeface="Wingdings" pitchFamily="2" charset="2"/>
              </a:rPr>
              <a:t>V</a:t>
            </a:r>
            <a:r>
              <a:rPr lang="fr-FR" sz="1000" dirty="0">
                <a:sym typeface="Wingdings" pitchFamily="2" charset="2"/>
              </a:rPr>
              <a:t>(</a:t>
            </a:r>
            <a:r>
              <a:rPr lang="fr-FR" sz="1000" dirty="0" err="1">
                <a:sym typeface="Wingdings" pitchFamily="2" charset="2"/>
              </a:rPr>
              <a:t>pixelscreen</a:t>
            </a:r>
            <a:r>
              <a:rPr lang="fr-FR" sz="1000" dirty="0">
                <a:sym typeface="Wingdings" pitchFamily="2" charset="2"/>
              </a:rPr>
              <a:t>) = [W</a:t>
            </a:r>
            <a:r>
              <a:rPr lang="fr-FR" sz="1000" dirty="0"/>
              <a:t>(pixel screen)</a:t>
            </a:r>
            <a:r>
              <a:rPr lang="fr-FR" sz="1000" dirty="0">
                <a:sym typeface="Wingdings" pitchFamily="2" charset="2"/>
              </a:rPr>
              <a:t> *H(pixel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)] / W(pixel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 err="1">
                <a:sym typeface="Wingdings" pitchFamily="2" charset="2"/>
              </a:rPr>
              <a:t>Xmin_screen</a:t>
            </a:r>
            <a:r>
              <a:rPr lang="fr-FR" sz="1000" dirty="0">
                <a:sym typeface="Wingdings" pitchFamily="2" charset="2"/>
              </a:rPr>
              <a:t> = 0</a:t>
            </a:r>
          </a:p>
          <a:p>
            <a:r>
              <a:rPr lang="fr-FR" sz="1000" dirty="0" err="1">
                <a:sym typeface="Wingdings" pitchFamily="2" charset="2"/>
              </a:rPr>
              <a:t>Ymin_screen</a:t>
            </a:r>
            <a:r>
              <a:rPr lang="fr-FR" sz="1000" dirty="0">
                <a:sym typeface="Wingdings" pitchFamily="2" charset="2"/>
              </a:rPr>
              <a:t> = (H(pixel </a:t>
            </a:r>
            <a:r>
              <a:rPr lang="fr-FR" sz="1000" dirty="0"/>
              <a:t>screen</a:t>
            </a:r>
            <a:r>
              <a:rPr lang="fr-FR" sz="1000" dirty="0">
                <a:sym typeface="Wingdings" pitchFamily="2" charset="2"/>
              </a:rPr>
              <a:t>)/2) – (</a:t>
            </a:r>
            <a:r>
              <a:rPr lang="fr-FR" sz="1000" dirty="0">
                <a:highlight>
                  <a:srgbClr val="FFFF00"/>
                </a:highlight>
                <a:sym typeface="Wingdings" pitchFamily="2" charset="2"/>
              </a:rPr>
              <a:t>V</a:t>
            </a:r>
            <a:r>
              <a:rPr lang="fr-FR" sz="1000" dirty="0">
                <a:sym typeface="Wingdings" pitchFamily="2" charset="2"/>
              </a:rPr>
              <a:t>(</a:t>
            </a:r>
            <a:r>
              <a:rPr lang="fr-FR" sz="1000" dirty="0" err="1">
                <a:sym typeface="Wingdings" pitchFamily="2" charset="2"/>
              </a:rPr>
              <a:t>pixelscreen</a:t>
            </a:r>
            <a:r>
              <a:rPr lang="fr-FR" sz="1000" dirty="0">
                <a:sym typeface="Wingdings" pitchFamily="2" charset="2"/>
              </a:rPr>
              <a:t>)/2) </a:t>
            </a:r>
          </a:p>
          <a:p>
            <a:r>
              <a:rPr lang="fr-FR" sz="1000" dirty="0" err="1">
                <a:sym typeface="Wingdings" pitchFamily="2" charset="2"/>
              </a:rPr>
              <a:t>Xmax_screen</a:t>
            </a:r>
            <a:r>
              <a:rPr lang="fr-FR" sz="1000" dirty="0">
                <a:sym typeface="Wingdings" pitchFamily="2" charset="2"/>
              </a:rPr>
              <a:t> = W(pixel </a:t>
            </a:r>
            <a:r>
              <a:rPr lang="fr-FR" sz="1000" dirty="0"/>
              <a:t>screen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r>
              <a:rPr lang="fr-FR" sz="1000" dirty="0" err="1">
                <a:sym typeface="Wingdings" pitchFamily="2" charset="2"/>
              </a:rPr>
              <a:t>Ymax_screen</a:t>
            </a:r>
            <a:r>
              <a:rPr lang="fr-FR" sz="1000" dirty="0">
                <a:sym typeface="Wingdings" pitchFamily="2" charset="2"/>
              </a:rPr>
              <a:t> = (H(pixel </a:t>
            </a:r>
            <a:r>
              <a:rPr lang="fr-FR" sz="1000" dirty="0"/>
              <a:t>screen</a:t>
            </a:r>
            <a:r>
              <a:rPr lang="fr-FR" sz="1000" dirty="0">
                <a:sym typeface="Wingdings" pitchFamily="2" charset="2"/>
              </a:rPr>
              <a:t>)/2) + (</a:t>
            </a:r>
            <a:r>
              <a:rPr lang="fr-FR" sz="1000" dirty="0">
                <a:highlight>
                  <a:srgbClr val="FFFF00"/>
                </a:highlight>
                <a:sym typeface="Wingdings" pitchFamily="2" charset="2"/>
              </a:rPr>
              <a:t>V</a:t>
            </a:r>
            <a:r>
              <a:rPr lang="fr-FR" sz="1000" dirty="0">
                <a:sym typeface="Wingdings" pitchFamily="2" charset="2"/>
              </a:rPr>
              <a:t>(</a:t>
            </a:r>
            <a:r>
              <a:rPr lang="fr-FR" sz="1000" dirty="0" err="1">
                <a:sym typeface="Wingdings" pitchFamily="2" charset="2"/>
              </a:rPr>
              <a:t>pixelscreen</a:t>
            </a:r>
            <a:r>
              <a:rPr lang="fr-FR" sz="1000" dirty="0">
                <a:sym typeface="Wingdings" pitchFamily="2" charset="2"/>
              </a:rPr>
              <a:t>)/2) </a:t>
            </a: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>
                <a:sym typeface="Wingdings" pitchFamily="2" charset="2"/>
              </a:rPr>
              <a:t>J’obtiens les coordonnées de mon image sur la </a:t>
            </a:r>
            <a:r>
              <a:rPr lang="fr-FR" sz="1000" dirty="0" err="1">
                <a:sym typeface="Wingdings" pitchFamily="2" charset="2"/>
              </a:rPr>
              <a:t>scene</a:t>
            </a:r>
            <a:r>
              <a:rPr lang="fr-FR" sz="1000" dirty="0">
                <a:sym typeface="Wingdings" pitchFamily="2" charset="2"/>
              </a:rPr>
              <a:t> en pixel </a:t>
            </a:r>
            <a:r>
              <a:rPr lang="fr-FR" sz="1000" dirty="0" err="1">
                <a:sym typeface="Wingdings" pitchFamily="2" charset="2"/>
              </a:rPr>
              <a:t>ecran</a:t>
            </a:r>
            <a:endParaRPr lang="fr-FR" sz="1000" dirty="0">
              <a:sym typeface="Wingdings" pitchFamily="2" charset="2"/>
            </a:endParaRP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>
                <a:sym typeface="Wingdings" pitchFamily="2" charset="2"/>
              </a:rPr>
              <a:t> </a:t>
            </a:r>
            <a:endParaRPr lang="fr-FR" sz="100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B94758C-BD83-38BE-DBB5-DB8FA0A3FCD8}"/>
              </a:ext>
            </a:extLst>
          </p:cNvPr>
          <p:cNvSpPr/>
          <p:nvPr/>
        </p:nvSpPr>
        <p:spPr>
          <a:xfrm>
            <a:off x="7140143" y="1956341"/>
            <a:ext cx="129239" cy="1322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4D40B237-097F-7C42-818D-DAE32890EA81}"/>
              </a:ext>
            </a:extLst>
          </p:cNvPr>
          <p:cNvSpPr txBox="1"/>
          <p:nvPr/>
        </p:nvSpPr>
        <p:spPr>
          <a:xfrm>
            <a:off x="7204484" y="1696235"/>
            <a:ext cx="52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rgbClr val="FFFF00"/>
                </a:solidFill>
              </a:rPr>
              <a:t>Xmin</a:t>
            </a:r>
            <a:endParaRPr lang="fr-FR" sz="800" dirty="0">
              <a:solidFill>
                <a:srgbClr val="FFFF00"/>
              </a:solidFill>
            </a:endParaRPr>
          </a:p>
          <a:p>
            <a:r>
              <a:rPr lang="fr-FR" sz="800" dirty="0" err="1">
                <a:solidFill>
                  <a:srgbClr val="FFFF00"/>
                </a:solidFill>
              </a:rPr>
              <a:t>Ymin</a:t>
            </a:r>
            <a:endParaRPr lang="fr-FR" sz="800" dirty="0">
              <a:solidFill>
                <a:srgbClr val="FFFF00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A1B72FD-B148-4625-82AB-17B3092F66D9}"/>
              </a:ext>
            </a:extLst>
          </p:cNvPr>
          <p:cNvSpPr/>
          <p:nvPr/>
        </p:nvSpPr>
        <p:spPr>
          <a:xfrm>
            <a:off x="8839450" y="3367215"/>
            <a:ext cx="129239" cy="1322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8CCC939-5F98-1C25-D67C-8F93EC0FAFCA}"/>
              </a:ext>
            </a:extLst>
          </p:cNvPr>
          <p:cNvSpPr txBox="1"/>
          <p:nvPr/>
        </p:nvSpPr>
        <p:spPr>
          <a:xfrm>
            <a:off x="8455141" y="3088165"/>
            <a:ext cx="52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rgbClr val="FFFF00"/>
                </a:solidFill>
              </a:rPr>
              <a:t>Xmax</a:t>
            </a:r>
            <a:endParaRPr lang="fr-FR" sz="800" dirty="0">
              <a:solidFill>
                <a:srgbClr val="FFFF00"/>
              </a:solidFill>
            </a:endParaRPr>
          </a:p>
          <a:p>
            <a:r>
              <a:rPr lang="fr-FR" sz="800" dirty="0" err="1">
                <a:solidFill>
                  <a:srgbClr val="FFFF00"/>
                </a:solidFill>
              </a:rPr>
              <a:t>Ymax</a:t>
            </a:r>
            <a:endParaRPr lang="fr-FR" sz="800" dirty="0">
              <a:solidFill>
                <a:srgbClr val="FFFF00"/>
              </a:solidFill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AA61445-42C1-6DDC-4884-141A465661EB}"/>
              </a:ext>
            </a:extLst>
          </p:cNvPr>
          <p:cNvSpPr/>
          <p:nvPr/>
        </p:nvSpPr>
        <p:spPr>
          <a:xfrm>
            <a:off x="10091282" y="1515313"/>
            <a:ext cx="129239" cy="1322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6EB5508-FD53-D42F-51B9-D361EB4AAA7D}"/>
              </a:ext>
            </a:extLst>
          </p:cNvPr>
          <p:cNvSpPr txBox="1"/>
          <p:nvPr/>
        </p:nvSpPr>
        <p:spPr>
          <a:xfrm>
            <a:off x="10155623" y="1255207"/>
            <a:ext cx="52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rgbClr val="FFFF00"/>
                </a:solidFill>
              </a:rPr>
              <a:t>Xmin</a:t>
            </a:r>
            <a:endParaRPr lang="fr-FR" sz="800" dirty="0">
              <a:solidFill>
                <a:srgbClr val="FFFF00"/>
              </a:solidFill>
            </a:endParaRPr>
          </a:p>
          <a:p>
            <a:r>
              <a:rPr lang="fr-FR" sz="800" dirty="0" err="1">
                <a:solidFill>
                  <a:srgbClr val="FFFF00"/>
                </a:solidFill>
              </a:rPr>
              <a:t>Ymin</a:t>
            </a:r>
            <a:endParaRPr lang="fr-FR" sz="800" dirty="0">
              <a:solidFill>
                <a:srgbClr val="FFFF00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D1FE100-CE12-5802-CA6C-F8D74918C43C}"/>
              </a:ext>
            </a:extLst>
          </p:cNvPr>
          <p:cNvSpPr/>
          <p:nvPr/>
        </p:nvSpPr>
        <p:spPr>
          <a:xfrm>
            <a:off x="11784741" y="3863843"/>
            <a:ext cx="129239" cy="1322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2B28FC7A-9252-D9F0-8722-9F57F15A5D08}"/>
              </a:ext>
            </a:extLst>
          </p:cNvPr>
          <p:cNvSpPr txBox="1"/>
          <p:nvPr/>
        </p:nvSpPr>
        <p:spPr>
          <a:xfrm>
            <a:off x="11400432" y="3584793"/>
            <a:ext cx="52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rgbClr val="FFFF00"/>
                </a:solidFill>
              </a:rPr>
              <a:t>Xmax</a:t>
            </a:r>
            <a:endParaRPr lang="fr-FR" sz="800" dirty="0">
              <a:solidFill>
                <a:srgbClr val="FFFF00"/>
              </a:solidFill>
            </a:endParaRPr>
          </a:p>
          <a:p>
            <a:r>
              <a:rPr lang="fr-FR" sz="800" dirty="0" err="1">
                <a:solidFill>
                  <a:srgbClr val="FFFF00"/>
                </a:solidFill>
              </a:rPr>
              <a:t>Ymax</a:t>
            </a:r>
            <a:endParaRPr lang="fr-FR" sz="800" dirty="0">
              <a:solidFill>
                <a:srgbClr val="FFFF00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6AD49498-5E8C-906D-1E99-A9BE86A13383}"/>
              </a:ext>
            </a:extLst>
          </p:cNvPr>
          <p:cNvSpPr txBox="1"/>
          <p:nvPr/>
        </p:nvSpPr>
        <p:spPr>
          <a:xfrm>
            <a:off x="10021286" y="4789450"/>
            <a:ext cx="2336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H(pixel screen)</a:t>
            </a:r>
            <a:r>
              <a:rPr lang="fr-FR" sz="1000" dirty="0">
                <a:sym typeface="Wingdings" pitchFamily="2" charset="2"/>
              </a:rPr>
              <a:t>  H(pixel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r>
              <a:rPr lang="fr-FR" sz="1000" dirty="0"/>
              <a:t>W(pixel screen)</a:t>
            </a:r>
            <a:r>
              <a:rPr lang="fr-FR" sz="1000" dirty="0">
                <a:sym typeface="Wingdings" pitchFamily="2" charset="2"/>
              </a:rPr>
              <a:t>  W(pixel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endParaRPr lang="fr-FR" sz="1000" dirty="0">
              <a:sym typeface="Wingdings" pitchFamily="2" charset="2"/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0E5ED44-D89F-6F47-F431-3AA76ED9F325}"/>
              </a:ext>
            </a:extLst>
          </p:cNvPr>
          <p:cNvCxnSpPr/>
          <p:nvPr/>
        </p:nvCxnSpPr>
        <p:spPr>
          <a:xfrm>
            <a:off x="6445015" y="678001"/>
            <a:ext cx="0" cy="6094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4618477D-C37F-337D-073B-D6C4D540E7C6}"/>
              </a:ext>
            </a:extLst>
          </p:cNvPr>
          <p:cNvCxnSpPr/>
          <p:nvPr/>
        </p:nvCxnSpPr>
        <p:spPr>
          <a:xfrm>
            <a:off x="9996394" y="731791"/>
            <a:ext cx="0" cy="6094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397DD00D-BEAB-0F88-0EFF-367070B0F12B}"/>
              </a:ext>
            </a:extLst>
          </p:cNvPr>
          <p:cNvSpPr txBox="1"/>
          <p:nvPr/>
        </p:nvSpPr>
        <p:spPr>
          <a:xfrm>
            <a:off x="140100" y="115523"/>
            <a:ext cx="1579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Helvetica" pitchFamily="2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59442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E84853B2-DE34-4DAC-C12C-8C25EF171B99}"/>
              </a:ext>
            </a:extLst>
          </p:cNvPr>
          <p:cNvGrpSpPr/>
          <p:nvPr/>
        </p:nvGrpSpPr>
        <p:grpSpPr>
          <a:xfrm>
            <a:off x="182596" y="1035529"/>
            <a:ext cx="2825394" cy="4664468"/>
            <a:chOff x="174659" y="1047964"/>
            <a:chExt cx="2825394" cy="46644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2A1271-25BC-F8FE-2769-BF2D8A30E1A2}"/>
                </a:ext>
              </a:extLst>
            </p:cNvPr>
            <p:cNvSpPr/>
            <p:nvPr/>
          </p:nvSpPr>
          <p:spPr>
            <a:xfrm>
              <a:off x="174659" y="1047964"/>
              <a:ext cx="2825394" cy="667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Menu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3D5D51-C534-71E0-542E-C33B7D71DBC6}"/>
                </a:ext>
              </a:extLst>
            </p:cNvPr>
            <p:cNvSpPr/>
            <p:nvPr/>
          </p:nvSpPr>
          <p:spPr>
            <a:xfrm>
              <a:off x="174659" y="1715785"/>
              <a:ext cx="2825394" cy="3996647"/>
            </a:xfrm>
            <a:prstGeom prst="rect">
              <a:avLst/>
            </a:prstGeom>
            <a:solidFill>
              <a:srgbClr val="98C0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C4E8D361-586C-A46C-4D02-6A1B3B340BF2}"/>
              </a:ext>
            </a:extLst>
          </p:cNvPr>
          <p:cNvSpPr txBox="1"/>
          <p:nvPr/>
        </p:nvSpPr>
        <p:spPr>
          <a:xfrm>
            <a:off x="1351830" y="1801904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1F1C1A9-400B-5FF0-5D3F-3B718EB1752D}"/>
              </a:ext>
            </a:extLst>
          </p:cNvPr>
          <p:cNvSpPr txBox="1"/>
          <p:nvPr/>
        </p:nvSpPr>
        <p:spPr>
          <a:xfrm>
            <a:off x="182596" y="3432771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153ACA1-B808-C3C8-157E-D2C24E3C3CC0}"/>
              </a:ext>
            </a:extLst>
          </p:cNvPr>
          <p:cNvCxnSpPr/>
          <p:nvPr/>
        </p:nvCxnSpPr>
        <p:spPr>
          <a:xfrm flipV="1">
            <a:off x="346364" y="1801904"/>
            <a:ext cx="0" cy="1627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A649CAB-C25F-386C-80A9-705BE2D8E330}"/>
              </a:ext>
            </a:extLst>
          </p:cNvPr>
          <p:cNvCxnSpPr>
            <a:cxnSpLocks/>
          </p:cNvCxnSpPr>
          <p:nvPr/>
        </p:nvCxnSpPr>
        <p:spPr>
          <a:xfrm flipH="1">
            <a:off x="348850" y="3814537"/>
            <a:ext cx="25223" cy="1885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13F479D-6BFA-0E36-E34C-8FB205B63894}"/>
              </a:ext>
            </a:extLst>
          </p:cNvPr>
          <p:cNvCxnSpPr>
            <a:cxnSpLocks/>
          </p:cNvCxnSpPr>
          <p:nvPr/>
        </p:nvCxnSpPr>
        <p:spPr>
          <a:xfrm flipH="1">
            <a:off x="182596" y="1986570"/>
            <a:ext cx="11138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2A809F5-BC43-35C0-2FDD-EA5970128988}"/>
              </a:ext>
            </a:extLst>
          </p:cNvPr>
          <p:cNvCxnSpPr>
            <a:cxnSpLocks/>
          </p:cNvCxnSpPr>
          <p:nvPr/>
        </p:nvCxnSpPr>
        <p:spPr>
          <a:xfrm>
            <a:off x="1719518" y="2005795"/>
            <a:ext cx="12805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397DD00D-BEAB-0F88-0EFF-367070B0F12B}"/>
              </a:ext>
            </a:extLst>
          </p:cNvPr>
          <p:cNvSpPr txBox="1"/>
          <p:nvPr/>
        </p:nvSpPr>
        <p:spPr>
          <a:xfrm>
            <a:off x="140100" y="115523"/>
            <a:ext cx="1579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Helvetica" pitchFamily="2" charset="0"/>
              </a:rPr>
              <a:t>Ruler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3FFEF36-AC7E-F716-DE56-C64D9D43A858}"/>
              </a:ext>
            </a:extLst>
          </p:cNvPr>
          <p:cNvCxnSpPr>
            <a:stCxn id="5" idx="0"/>
          </p:cNvCxnSpPr>
          <p:nvPr/>
        </p:nvCxnSpPr>
        <p:spPr>
          <a:xfrm flipH="1">
            <a:off x="1584946" y="1703350"/>
            <a:ext cx="10347" cy="39842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C737EAEC-A8DC-94DF-5163-4B8C26A6D165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182596" y="3701674"/>
            <a:ext cx="28253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17FA0CD-013D-01BA-5710-0BD5FD2EE5AB}"/>
              </a:ext>
            </a:extLst>
          </p:cNvPr>
          <p:cNvCxnSpPr/>
          <p:nvPr/>
        </p:nvCxnSpPr>
        <p:spPr>
          <a:xfrm>
            <a:off x="1017037" y="3714109"/>
            <a:ext cx="1119673" cy="0"/>
          </a:xfrm>
          <a:prstGeom prst="straightConnector1">
            <a:avLst/>
          </a:prstGeom>
          <a:ln w="7302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4E5DF102-D974-5FCB-9A87-1B65DF470345}"/>
              </a:ext>
            </a:extLst>
          </p:cNvPr>
          <p:cNvSpPr txBox="1"/>
          <p:nvPr/>
        </p:nvSpPr>
        <p:spPr>
          <a:xfrm>
            <a:off x="1257652" y="3332341"/>
            <a:ext cx="92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Ruler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4098E3-70E1-87AD-AC9D-CB1D408BD25A}"/>
              </a:ext>
            </a:extLst>
          </p:cNvPr>
          <p:cNvSpPr/>
          <p:nvPr/>
        </p:nvSpPr>
        <p:spPr>
          <a:xfrm>
            <a:off x="2069583" y="3647998"/>
            <a:ext cx="129239" cy="1322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F5AECA70-F124-DE27-C7FE-01B27E838116}"/>
              </a:ext>
            </a:extLst>
          </p:cNvPr>
          <p:cNvSpPr/>
          <p:nvPr/>
        </p:nvSpPr>
        <p:spPr>
          <a:xfrm>
            <a:off x="934121" y="3643712"/>
            <a:ext cx="129239" cy="1322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D9B0950-4A17-84A6-A9A8-B6B0D4CEF050}"/>
              </a:ext>
            </a:extLst>
          </p:cNvPr>
          <p:cNvSpPr txBox="1"/>
          <p:nvPr/>
        </p:nvSpPr>
        <p:spPr>
          <a:xfrm>
            <a:off x="459282" y="3828386"/>
            <a:ext cx="776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PtGeoref</a:t>
            </a:r>
            <a:endParaRPr lang="fr-FR" sz="1000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0A70A4DE-4423-CE18-D48F-9389F9087987}"/>
              </a:ext>
            </a:extLst>
          </p:cNvPr>
          <p:cNvSpPr txBox="1"/>
          <p:nvPr/>
        </p:nvSpPr>
        <p:spPr>
          <a:xfrm>
            <a:off x="2034192" y="3828385"/>
            <a:ext cx="776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PtScale</a:t>
            </a:r>
            <a:endParaRPr lang="fr-FR" sz="1000" dirty="0"/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2D3FA60C-F255-DD88-117F-F49FAD1EE662}"/>
              </a:ext>
            </a:extLst>
          </p:cNvPr>
          <p:cNvCxnSpPr>
            <a:cxnSpLocks/>
          </p:cNvCxnSpPr>
          <p:nvPr/>
        </p:nvCxnSpPr>
        <p:spPr>
          <a:xfrm>
            <a:off x="926184" y="1715784"/>
            <a:ext cx="3625" cy="199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BAFA0C30-0CE9-985D-14CB-35CD508DD797}"/>
              </a:ext>
            </a:extLst>
          </p:cNvPr>
          <p:cNvCxnSpPr>
            <a:cxnSpLocks/>
          </p:cNvCxnSpPr>
          <p:nvPr/>
        </p:nvCxnSpPr>
        <p:spPr>
          <a:xfrm>
            <a:off x="2184665" y="1590604"/>
            <a:ext cx="3625" cy="199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089C4304-4DB0-53A1-F90F-98BCBC25A454}"/>
              </a:ext>
            </a:extLst>
          </p:cNvPr>
          <p:cNvCxnSpPr/>
          <p:nvPr/>
        </p:nvCxnSpPr>
        <p:spPr>
          <a:xfrm flipV="1">
            <a:off x="934121" y="1703350"/>
            <a:ext cx="1247262" cy="12434"/>
          </a:xfrm>
          <a:prstGeom prst="line">
            <a:avLst/>
          </a:prstGeom>
          <a:ln w="476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158165C4-5B25-0953-E14E-678DF27787CB}"/>
              </a:ext>
            </a:extLst>
          </p:cNvPr>
          <p:cNvSpPr txBox="1"/>
          <p:nvPr/>
        </p:nvSpPr>
        <p:spPr>
          <a:xfrm>
            <a:off x="1089953" y="1642240"/>
            <a:ext cx="1042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rateRulerVsW</a:t>
            </a:r>
            <a:endParaRPr lang="fr-FR" sz="1100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8B1000B-25AD-6F3D-DBB7-17ED2FA72CEF}"/>
              </a:ext>
            </a:extLst>
          </p:cNvPr>
          <p:cNvSpPr txBox="1"/>
          <p:nvPr/>
        </p:nvSpPr>
        <p:spPr>
          <a:xfrm>
            <a:off x="3812457" y="1172497"/>
            <a:ext cx="642717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Comment positionner correctement ma règle?</a:t>
            </a:r>
          </a:p>
          <a:p>
            <a:endParaRPr lang="fr-FR" sz="1000" dirty="0"/>
          </a:p>
          <a:p>
            <a:r>
              <a:rPr lang="fr-FR" sz="1000" dirty="0"/>
              <a:t>Première chose à faire, fixer </a:t>
            </a:r>
            <a:r>
              <a:rPr lang="fr-FR" sz="1000" b="1" dirty="0" err="1"/>
              <a:t>rateRulerVsW</a:t>
            </a:r>
            <a:r>
              <a:rPr lang="fr-FR" sz="1000" dirty="0"/>
              <a:t> qui doit être &lt; 1 (sinon Ruler plus large que l’écran)</a:t>
            </a:r>
          </a:p>
          <a:p>
            <a:endParaRPr lang="fr-FR" sz="1000" dirty="0"/>
          </a:p>
          <a:p>
            <a:r>
              <a:rPr lang="fr-FR" sz="1000" dirty="0"/>
              <a:t>double</a:t>
            </a:r>
            <a:r>
              <a:rPr lang="fr-FR" sz="1000" b="1" dirty="0"/>
              <a:t> </a:t>
            </a:r>
            <a:r>
              <a:rPr lang="fr-FR" sz="1000" b="1" dirty="0" err="1"/>
              <a:t>rateRulerVsW</a:t>
            </a:r>
            <a:r>
              <a:rPr lang="fr-FR" sz="1000" b="1" dirty="0"/>
              <a:t> </a:t>
            </a:r>
            <a:r>
              <a:rPr lang="fr-FR" sz="1000" dirty="0"/>
              <a:t>= 0.5 (par défaut lors de la création du projet)</a:t>
            </a:r>
          </a:p>
          <a:p>
            <a:r>
              <a:rPr lang="fr-FR" sz="1000" dirty="0">
                <a:sym typeface="Wingdings" pitchFamily="2" charset="2"/>
              </a:rPr>
              <a:t> Notre règle fera la longueur de la moitié de la largeur de l’écran</a:t>
            </a: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 err="1">
                <a:sym typeface="Wingdings" pitchFamily="2" charset="2"/>
              </a:rPr>
              <a:t>Y_</a:t>
            </a:r>
            <a:r>
              <a:rPr lang="fr-FR" sz="1000" dirty="0" err="1"/>
              <a:t>PtGeoref</a:t>
            </a:r>
            <a:r>
              <a:rPr lang="fr-FR" sz="1000" dirty="0">
                <a:sym typeface="Wingdings" pitchFamily="2" charset="2"/>
              </a:rPr>
              <a:t> = Y_</a:t>
            </a:r>
            <a:r>
              <a:rPr lang="fr-FR" sz="1000" dirty="0"/>
              <a:t> </a:t>
            </a:r>
            <a:r>
              <a:rPr lang="fr-FR" sz="1000" dirty="0" err="1"/>
              <a:t>PtScale</a:t>
            </a:r>
            <a:r>
              <a:rPr lang="fr-FR" sz="1000" dirty="0"/>
              <a:t> = H/2. (tout simplement </a:t>
            </a:r>
            <a:r>
              <a:rPr lang="fr-FR" sz="1000" dirty="0">
                <a:sym typeface="Wingdings" pitchFamily="2" charset="2"/>
              </a:rPr>
              <a:t>)</a:t>
            </a:r>
            <a:endParaRPr lang="fr-FR" sz="1000" dirty="0"/>
          </a:p>
          <a:p>
            <a:endParaRPr lang="fr-FR" sz="1000" dirty="0"/>
          </a:p>
          <a:p>
            <a:r>
              <a:rPr lang="fr-FR" sz="1000" dirty="0" err="1">
                <a:sym typeface="Wingdings" pitchFamily="2" charset="2"/>
              </a:rPr>
              <a:t>X_</a:t>
            </a:r>
            <a:r>
              <a:rPr lang="fr-FR" sz="1000" dirty="0" err="1"/>
              <a:t>PtGeoref</a:t>
            </a:r>
            <a:r>
              <a:rPr lang="fr-FR" sz="1000" dirty="0">
                <a:sym typeface="Wingdings" pitchFamily="2" charset="2"/>
              </a:rPr>
              <a:t> = (W/2)  –  [(W*</a:t>
            </a:r>
            <a:r>
              <a:rPr lang="fr-FR" sz="1000" b="1" dirty="0"/>
              <a:t> </a:t>
            </a:r>
            <a:r>
              <a:rPr lang="fr-FR" sz="1000" b="1" dirty="0" err="1"/>
              <a:t>rateRulerVsW</a:t>
            </a:r>
            <a:r>
              <a:rPr lang="fr-FR" sz="1000" b="1" dirty="0"/>
              <a:t>)</a:t>
            </a:r>
            <a:r>
              <a:rPr lang="fr-FR" sz="1000" dirty="0"/>
              <a:t>/2]</a:t>
            </a:r>
            <a:endParaRPr lang="fr-FR" sz="1000" dirty="0">
              <a:sym typeface="Wingdings" pitchFamily="2" charset="2"/>
            </a:endParaRP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>
                <a:sym typeface="Wingdings" pitchFamily="2" charset="2"/>
              </a:rPr>
              <a:t>X_</a:t>
            </a:r>
            <a:r>
              <a:rPr lang="fr-FR" sz="1000" dirty="0"/>
              <a:t> </a:t>
            </a:r>
            <a:r>
              <a:rPr lang="fr-FR" sz="1000" dirty="0" err="1"/>
              <a:t>PtScale</a:t>
            </a:r>
            <a:r>
              <a:rPr lang="fr-FR" sz="1000" dirty="0"/>
              <a:t> =</a:t>
            </a:r>
            <a:r>
              <a:rPr lang="fr-FR" sz="1000" dirty="0">
                <a:sym typeface="Wingdings" pitchFamily="2" charset="2"/>
              </a:rPr>
              <a:t> (W/2)  +  [(W*</a:t>
            </a:r>
            <a:r>
              <a:rPr lang="fr-FR" sz="1000" b="1" dirty="0"/>
              <a:t> </a:t>
            </a:r>
            <a:r>
              <a:rPr lang="fr-FR" sz="1000" b="1" dirty="0" err="1"/>
              <a:t>rateRulerVsW</a:t>
            </a:r>
            <a:r>
              <a:rPr lang="fr-FR" sz="1000" b="1" dirty="0"/>
              <a:t>)</a:t>
            </a:r>
            <a:r>
              <a:rPr lang="fr-FR" sz="1000" dirty="0"/>
              <a:t>/2]</a:t>
            </a:r>
          </a:p>
          <a:p>
            <a:endParaRPr lang="fr-FR" sz="1000" dirty="0"/>
          </a:p>
          <a:p>
            <a:endParaRPr lang="fr-FR" sz="1000" dirty="0"/>
          </a:p>
          <a:p>
            <a:r>
              <a:rPr lang="fr-FR" sz="1000" dirty="0"/>
              <a:t>Ne pas oublier d’indiquer à combien correspond en mètre(s) ce nombre de pixels</a:t>
            </a:r>
          </a:p>
          <a:p>
            <a:r>
              <a:rPr lang="fr-FR" sz="1000" dirty="0"/>
              <a:t>double </a:t>
            </a:r>
            <a:r>
              <a:rPr lang="fr-FR" sz="1000" b="1" dirty="0" err="1"/>
              <a:t>length</a:t>
            </a:r>
            <a:r>
              <a:rPr lang="fr-FR" sz="1000" dirty="0"/>
              <a:t> = 5</a:t>
            </a:r>
          </a:p>
          <a:p>
            <a:endParaRPr lang="fr-FR" sz="1000" dirty="0"/>
          </a:p>
          <a:p>
            <a:endParaRPr lang="fr-FR" sz="1000" dirty="0"/>
          </a:p>
          <a:p>
            <a:r>
              <a:rPr lang="fr-FR" sz="1000" dirty="0"/>
              <a:t>À partir de là vous pouvez positionner sans souci votre règle au milieu de votre scène</a:t>
            </a:r>
          </a:p>
          <a:p>
            <a:endParaRPr lang="fr-FR" sz="1000" dirty="0"/>
          </a:p>
          <a:p>
            <a:endParaRPr lang="fr-FR" sz="1000" dirty="0"/>
          </a:p>
          <a:p>
            <a:endParaRPr lang="fr-FR" sz="1000" dirty="0"/>
          </a:p>
          <a:p>
            <a:r>
              <a:rPr lang="fr-FR" sz="1000" dirty="0"/>
              <a:t>2 coordonnées (</a:t>
            </a:r>
            <a:r>
              <a:rPr lang="fr-FR" sz="1000" dirty="0" err="1"/>
              <a:t>x,y</a:t>
            </a:r>
            <a:r>
              <a:rPr lang="fr-FR" sz="1000" dirty="0"/>
              <a:t>)</a:t>
            </a:r>
          </a:p>
          <a:p>
            <a:r>
              <a:rPr lang="fr-FR" sz="1000" dirty="0"/>
              <a:t>Double </a:t>
            </a:r>
            <a:r>
              <a:rPr lang="fr-FR" sz="1000" b="1" dirty="0" err="1"/>
              <a:t>rateRulerVsW</a:t>
            </a:r>
            <a:endParaRPr lang="fr-FR" sz="1000" dirty="0"/>
          </a:p>
          <a:p>
            <a:r>
              <a:rPr lang="fr-FR" sz="1000" dirty="0"/>
              <a:t>Double </a:t>
            </a:r>
            <a:r>
              <a:rPr lang="fr-FR" sz="1000" b="1" dirty="0" err="1"/>
              <a:t>length</a:t>
            </a:r>
            <a:endParaRPr lang="fr-FR" sz="1000" dirty="0"/>
          </a:p>
          <a:p>
            <a:endParaRPr lang="fr-FR" sz="1000" dirty="0"/>
          </a:p>
          <a:p>
            <a:endParaRPr lang="fr-FR" sz="1000" dirty="0"/>
          </a:p>
          <a:p>
            <a:endParaRPr lang="fr-FR" sz="1000" dirty="0"/>
          </a:p>
          <a:p>
            <a:endParaRPr lang="fr-FR" sz="1000" dirty="0"/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63575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E84853B2-DE34-4DAC-C12C-8C25EF171B99}"/>
              </a:ext>
            </a:extLst>
          </p:cNvPr>
          <p:cNvGrpSpPr/>
          <p:nvPr/>
        </p:nvGrpSpPr>
        <p:grpSpPr>
          <a:xfrm>
            <a:off x="182596" y="1035529"/>
            <a:ext cx="2825394" cy="4664468"/>
            <a:chOff x="174659" y="1047964"/>
            <a:chExt cx="2825394" cy="46644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2A1271-25BC-F8FE-2769-BF2D8A30E1A2}"/>
                </a:ext>
              </a:extLst>
            </p:cNvPr>
            <p:cNvSpPr/>
            <p:nvPr/>
          </p:nvSpPr>
          <p:spPr>
            <a:xfrm>
              <a:off x="174659" y="1047964"/>
              <a:ext cx="2825394" cy="667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Menu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3D5D51-C534-71E0-542E-C33B7D71DBC6}"/>
                </a:ext>
              </a:extLst>
            </p:cNvPr>
            <p:cNvSpPr/>
            <p:nvPr/>
          </p:nvSpPr>
          <p:spPr>
            <a:xfrm>
              <a:off x="174659" y="1715785"/>
              <a:ext cx="2825394" cy="3996647"/>
            </a:xfrm>
            <a:prstGeom prst="rect">
              <a:avLst/>
            </a:prstGeom>
            <a:solidFill>
              <a:srgbClr val="98C0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C4E8D361-586C-A46C-4D02-6A1B3B340BF2}"/>
              </a:ext>
            </a:extLst>
          </p:cNvPr>
          <p:cNvSpPr txBox="1"/>
          <p:nvPr/>
        </p:nvSpPr>
        <p:spPr>
          <a:xfrm>
            <a:off x="1351830" y="1801904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1F1C1A9-400B-5FF0-5D3F-3B718EB1752D}"/>
              </a:ext>
            </a:extLst>
          </p:cNvPr>
          <p:cNvSpPr txBox="1"/>
          <p:nvPr/>
        </p:nvSpPr>
        <p:spPr>
          <a:xfrm>
            <a:off x="182596" y="3432771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153ACA1-B808-C3C8-157E-D2C24E3C3CC0}"/>
              </a:ext>
            </a:extLst>
          </p:cNvPr>
          <p:cNvCxnSpPr/>
          <p:nvPr/>
        </p:nvCxnSpPr>
        <p:spPr>
          <a:xfrm flipV="1">
            <a:off x="346364" y="1801904"/>
            <a:ext cx="0" cy="1627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A649CAB-C25F-386C-80A9-705BE2D8E330}"/>
              </a:ext>
            </a:extLst>
          </p:cNvPr>
          <p:cNvCxnSpPr>
            <a:cxnSpLocks/>
          </p:cNvCxnSpPr>
          <p:nvPr/>
        </p:nvCxnSpPr>
        <p:spPr>
          <a:xfrm flipH="1">
            <a:off x="348850" y="3814537"/>
            <a:ext cx="25223" cy="1885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13F479D-6BFA-0E36-E34C-8FB205B63894}"/>
              </a:ext>
            </a:extLst>
          </p:cNvPr>
          <p:cNvCxnSpPr>
            <a:cxnSpLocks/>
          </p:cNvCxnSpPr>
          <p:nvPr/>
        </p:nvCxnSpPr>
        <p:spPr>
          <a:xfrm flipH="1">
            <a:off x="182596" y="1986570"/>
            <a:ext cx="11138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2A809F5-BC43-35C0-2FDD-EA5970128988}"/>
              </a:ext>
            </a:extLst>
          </p:cNvPr>
          <p:cNvCxnSpPr>
            <a:cxnSpLocks/>
          </p:cNvCxnSpPr>
          <p:nvPr/>
        </p:nvCxnSpPr>
        <p:spPr>
          <a:xfrm>
            <a:off x="1719518" y="2005795"/>
            <a:ext cx="12805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397DD00D-BEAB-0F88-0EFF-367070B0F12B}"/>
              </a:ext>
            </a:extLst>
          </p:cNvPr>
          <p:cNvSpPr txBox="1"/>
          <p:nvPr/>
        </p:nvSpPr>
        <p:spPr>
          <a:xfrm>
            <a:off x="140099" y="115523"/>
            <a:ext cx="3603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Helvetica" pitchFamily="2" charset="0"/>
              </a:rPr>
              <a:t>Zone de toucher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17FA0CD-013D-01BA-5710-0BD5FD2EE5AB}"/>
              </a:ext>
            </a:extLst>
          </p:cNvPr>
          <p:cNvCxnSpPr/>
          <p:nvPr/>
        </p:nvCxnSpPr>
        <p:spPr>
          <a:xfrm>
            <a:off x="1017037" y="3714109"/>
            <a:ext cx="1119673" cy="0"/>
          </a:xfrm>
          <a:prstGeom prst="straightConnector1">
            <a:avLst/>
          </a:prstGeom>
          <a:ln w="7302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F5AECA70-F124-DE27-C7FE-01B27E838116}"/>
              </a:ext>
            </a:extLst>
          </p:cNvPr>
          <p:cNvSpPr/>
          <p:nvPr/>
        </p:nvSpPr>
        <p:spPr>
          <a:xfrm>
            <a:off x="934121" y="3643712"/>
            <a:ext cx="129239" cy="1322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EF48CDA-0579-DA75-DE36-D8ADA93B5EAD}"/>
              </a:ext>
            </a:extLst>
          </p:cNvPr>
          <p:cNvSpPr txBox="1"/>
          <p:nvPr/>
        </p:nvSpPr>
        <p:spPr>
          <a:xfrm>
            <a:off x="473541" y="2999876"/>
            <a:ext cx="1546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err="1">
                <a:highlight>
                  <a:srgbClr val="00FF00"/>
                </a:highlight>
              </a:rPr>
              <a:t>rateAreaTouchVsW</a:t>
            </a:r>
            <a:endParaRPr lang="fr-FR" sz="1100" b="1" dirty="0">
              <a:highlight>
                <a:srgbClr val="00FF00"/>
              </a:highlight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6929B6F-4D51-43D1-A077-C1C20A28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19800" y="3640779"/>
            <a:ext cx="310057" cy="49488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2156E1A-CE64-3B31-A278-D33ABFDD2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23669" y="910050"/>
            <a:ext cx="340947" cy="49488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F0A4AB7-D387-702E-5370-1D453C3AA334}"/>
              </a:ext>
            </a:extLst>
          </p:cNvPr>
          <p:cNvSpPr txBox="1"/>
          <p:nvPr/>
        </p:nvSpPr>
        <p:spPr>
          <a:xfrm>
            <a:off x="3517748" y="850863"/>
            <a:ext cx="83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Ptouch</a:t>
            </a:r>
            <a:r>
              <a:rPr lang="fr-FR" dirty="0"/>
              <a:t>. </a:t>
            </a:r>
            <a:r>
              <a:rPr lang="fr-FR" dirty="0">
                <a:sym typeface="Wingdings" pitchFamily="2" charset="2"/>
              </a:rPr>
              <a:t> </a:t>
            </a:r>
            <a:r>
              <a:rPr lang="fr-FR" dirty="0"/>
              <a:t>Récupérer la coordonnées de contact du doigt sur l’écran</a:t>
            </a:r>
          </a:p>
          <a:p>
            <a:endParaRPr lang="fr-FR" dirty="0"/>
          </a:p>
          <a:p>
            <a:r>
              <a:rPr lang="fr-FR" dirty="0"/>
              <a:t>Vérifier s’il s’agit d’un téléphone portable ou d’une tablette. «</a:t>
            </a:r>
            <a:r>
              <a:rPr lang="fr-FR" dirty="0" err="1">
                <a:highlight>
                  <a:srgbClr val="FFFF00"/>
                </a:highlight>
              </a:rPr>
              <a:t>diagonalInches</a:t>
            </a:r>
            <a:r>
              <a:rPr lang="fr-FR" dirty="0"/>
              <a:t>»</a:t>
            </a:r>
          </a:p>
          <a:p>
            <a:r>
              <a:rPr lang="fr-FR" dirty="0"/>
              <a:t>		</a:t>
            </a:r>
            <a:r>
              <a:rPr lang="fr-FR" sz="1400" i="1" dirty="0" err="1"/>
              <a:t>bool</a:t>
            </a:r>
            <a:r>
              <a:rPr lang="fr-FR" sz="1400" i="1" dirty="0"/>
              <a:t> </a:t>
            </a:r>
            <a:r>
              <a:rPr lang="fr-FR" sz="1400" i="1" dirty="0" err="1"/>
              <a:t>isTablet</a:t>
            </a:r>
            <a:r>
              <a:rPr lang="fr-FR" sz="1400" i="1" dirty="0"/>
              <a:t> = </a:t>
            </a:r>
            <a:r>
              <a:rPr lang="fr-FR" sz="1400" i="1" dirty="0" err="1"/>
              <a:t>context.diagonalInches</a:t>
            </a:r>
            <a:r>
              <a:rPr lang="fr-FR" sz="1400" i="1" dirty="0"/>
              <a:t> &gt;= 7; </a:t>
            </a:r>
          </a:p>
          <a:p>
            <a:endParaRPr lang="fr-FR" dirty="0"/>
          </a:p>
          <a:p>
            <a:r>
              <a:rPr lang="fr-FR" b="1" dirty="0" err="1">
                <a:highlight>
                  <a:srgbClr val="00FF00"/>
                </a:highlight>
              </a:rPr>
              <a:t>rateAreaTouchVsW</a:t>
            </a:r>
            <a:r>
              <a:rPr lang="fr-FR" b="1" dirty="0">
                <a:highlight>
                  <a:srgbClr val="00FF00"/>
                </a:highlight>
              </a:rPr>
              <a:t>(Mobile) &lt; </a:t>
            </a:r>
            <a:r>
              <a:rPr lang="fr-FR" b="1" dirty="0" err="1">
                <a:highlight>
                  <a:srgbClr val="00FF00"/>
                </a:highlight>
              </a:rPr>
              <a:t>rateAreaContactVsW</a:t>
            </a:r>
            <a:r>
              <a:rPr lang="fr-FR" b="1" dirty="0">
                <a:highlight>
                  <a:srgbClr val="00FF00"/>
                </a:highlight>
              </a:rPr>
              <a:t>(Tablet) 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B29AF5C-9EDB-CAE2-07D8-5EC2D85DB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268" y="2625377"/>
            <a:ext cx="3568291" cy="3568291"/>
          </a:xfrm>
          <a:prstGeom prst="rect">
            <a:avLst/>
          </a:prstGeom>
        </p:spPr>
      </p:pic>
      <p:grpSp>
        <p:nvGrpSpPr>
          <p:cNvPr id="48" name="Groupe 47">
            <a:extLst>
              <a:ext uri="{FF2B5EF4-FFF2-40B4-BE49-F238E27FC236}">
                <a16:creationId xmlns:a16="http://schemas.microsoft.com/office/drawing/2014/main" id="{8EA90BF5-8576-56EF-A6CC-9415EC7F77D4}"/>
              </a:ext>
            </a:extLst>
          </p:cNvPr>
          <p:cNvGrpSpPr/>
          <p:nvPr/>
        </p:nvGrpSpPr>
        <p:grpSpPr>
          <a:xfrm>
            <a:off x="682404" y="3446169"/>
            <a:ext cx="974066" cy="963354"/>
            <a:chOff x="4625437" y="1822886"/>
            <a:chExt cx="974066" cy="96335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650E875-862C-3DD2-7F5D-19E32E7D74D4}"/>
                </a:ext>
              </a:extLst>
            </p:cNvPr>
            <p:cNvSpPr/>
            <p:nvPr/>
          </p:nvSpPr>
          <p:spPr>
            <a:xfrm>
              <a:off x="4690057" y="1895565"/>
              <a:ext cx="844826" cy="832155"/>
            </a:xfrm>
            <a:prstGeom prst="rect">
              <a:avLst/>
            </a:prstGeom>
            <a:solidFill>
              <a:srgbClr val="92D050">
                <a:alpha val="27232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accent6">
                      <a:lumMod val="75000"/>
                    </a:schemeClr>
                  </a:solidFill>
                </a:rPr>
                <a:t>Zone de contact</a:t>
              </a:r>
            </a:p>
            <a:p>
              <a:pPr algn="ctr"/>
              <a:endParaRPr lang="fr-FR" sz="11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endParaRPr lang="fr-FR" sz="11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endParaRPr lang="fr-FR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92A83116-D6DE-2EE9-C995-B31023CE1F92}"/>
                </a:ext>
              </a:extLst>
            </p:cNvPr>
            <p:cNvSpPr/>
            <p:nvPr/>
          </p:nvSpPr>
          <p:spPr>
            <a:xfrm>
              <a:off x="4625437" y="1822886"/>
              <a:ext cx="129239" cy="132222"/>
            </a:xfrm>
            <a:prstGeom prst="ellipse">
              <a:avLst/>
            </a:prstGeom>
            <a:solidFill>
              <a:srgbClr val="92D050">
                <a:alpha val="5259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E9351E23-0DDE-B4A8-FE4F-5D3CEA434EC3}"/>
                </a:ext>
              </a:extLst>
            </p:cNvPr>
            <p:cNvSpPr/>
            <p:nvPr/>
          </p:nvSpPr>
          <p:spPr>
            <a:xfrm>
              <a:off x="5470264" y="2654018"/>
              <a:ext cx="129239" cy="132222"/>
            </a:xfrm>
            <a:prstGeom prst="ellipse">
              <a:avLst/>
            </a:prstGeom>
            <a:solidFill>
              <a:srgbClr val="92D050">
                <a:alpha val="5259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C92D16B-4174-78B3-DA3A-BED77FDD9759}"/>
              </a:ext>
            </a:extLst>
          </p:cNvPr>
          <p:cNvCxnSpPr>
            <a:stCxn id="49" idx="1"/>
            <a:endCxn id="49" idx="3"/>
          </p:cNvCxnSpPr>
          <p:nvPr/>
        </p:nvCxnSpPr>
        <p:spPr>
          <a:xfrm>
            <a:off x="747024" y="3934926"/>
            <a:ext cx="84482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902A7BDD-C2C5-5ECC-D384-DDCF487B9302}"/>
              </a:ext>
            </a:extLst>
          </p:cNvPr>
          <p:cNvCxnSpPr>
            <a:cxnSpLocks/>
            <a:stCxn id="49" idx="0"/>
            <a:endCxn id="49" idx="2"/>
          </p:cNvCxnSpPr>
          <p:nvPr/>
        </p:nvCxnSpPr>
        <p:spPr>
          <a:xfrm>
            <a:off x="1169437" y="3518848"/>
            <a:ext cx="0" cy="83215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8A5C7973-7155-B115-D2FD-0793B8C44616}"/>
              </a:ext>
            </a:extLst>
          </p:cNvPr>
          <p:cNvGrpSpPr/>
          <p:nvPr/>
        </p:nvGrpSpPr>
        <p:grpSpPr>
          <a:xfrm>
            <a:off x="4026357" y="4577931"/>
            <a:ext cx="421275" cy="416642"/>
            <a:chOff x="4625437" y="1822886"/>
            <a:chExt cx="974066" cy="96335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3ECBD0A-F698-F8CB-B941-F62410709744}"/>
                </a:ext>
              </a:extLst>
            </p:cNvPr>
            <p:cNvSpPr/>
            <p:nvPr/>
          </p:nvSpPr>
          <p:spPr>
            <a:xfrm>
              <a:off x="4690057" y="1888973"/>
              <a:ext cx="844826" cy="832155"/>
            </a:xfrm>
            <a:prstGeom prst="rect">
              <a:avLst/>
            </a:prstGeom>
            <a:solidFill>
              <a:srgbClr val="92D050">
                <a:alpha val="27232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endParaRPr lang="fr-FR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6AB4B72-34CD-E453-DFD6-EB5E69137CE8}"/>
                </a:ext>
              </a:extLst>
            </p:cNvPr>
            <p:cNvSpPr/>
            <p:nvPr/>
          </p:nvSpPr>
          <p:spPr>
            <a:xfrm>
              <a:off x="4625437" y="1822886"/>
              <a:ext cx="129239" cy="132222"/>
            </a:xfrm>
            <a:prstGeom prst="ellipse">
              <a:avLst/>
            </a:prstGeom>
            <a:solidFill>
              <a:srgbClr val="92D050">
                <a:alpha val="5259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F5036328-5220-B69E-2451-85AF07730B61}"/>
                </a:ext>
              </a:extLst>
            </p:cNvPr>
            <p:cNvSpPr/>
            <p:nvPr/>
          </p:nvSpPr>
          <p:spPr>
            <a:xfrm>
              <a:off x="5470264" y="2654018"/>
              <a:ext cx="129239" cy="132222"/>
            </a:xfrm>
            <a:prstGeom prst="ellipse">
              <a:avLst/>
            </a:prstGeom>
            <a:solidFill>
              <a:srgbClr val="92D050">
                <a:alpha val="5259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F7769A34-174B-6BB1-E049-5B217FF4FF8F}"/>
              </a:ext>
            </a:extLst>
          </p:cNvPr>
          <p:cNvGrpSpPr/>
          <p:nvPr/>
        </p:nvGrpSpPr>
        <p:grpSpPr>
          <a:xfrm>
            <a:off x="5367574" y="3408994"/>
            <a:ext cx="421275" cy="416642"/>
            <a:chOff x="4625437" y="1822886"/>
            <a:chExt cx="974066" cy="96335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406DE08-C22A-D6DF-A979-6D1FBB727556}"/>
                </a:ext>
              </a:extLst>
            </p:cNvPr>
            <p:cNvSpPr/>
            <p:nvPr/>
          </p:nvSpPr>
          <p:spPr>
            <a:xfrm>
              <a:off x="4690057" y="1888973"/>
              <a:ext cx="844826" cy="832155"/>
            </a:xfrm>
            <a:prstGeom prst="rect">
              <a:avLst/>
            </a:prstGeom>
            <a:solidFill>
              <a:srgbClr val="92D050">
                <a:alpha val="27232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endParaRPr lang="fr-FR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4B51B90-F196-E708-3164-4DD2F9CFBF51}"/>
                </a:ext>
              </a:extLst>
            </p:cNvPr>
            <p:cNvSpPr/>
            <p:nvPr/>
          </p:nvSpPr>
          <p:spPr>
            <a:xfrm>
              <a:off x="4625437" y="1822886"/>
              <a:ext cx="129239" cy="132222"/>
            </a:xfrm>
            <a:prstGeom prst="ellipse">
              <a:avLst/>
            </a:prstGeom>
            <a:solidFill>
              <a:srgbClr val="92D050">
                <a:alpha val="5259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68586304-05B2-AB93-FA94-EAC752DC3D5C}"/>
                </a:ext>
              </a:extLst>
            </p:cNvPr>
            <p:cNvSpPr/>
            <p:nvPr/>
          </p:nvSpPr>
          <p:spPr>
            <a:xfrm>
              <a:off x="5470264" y="2654018"/>
              <a:ext cx="129239" cy="132222"/>
            </a:xfrm>
            <a:prstGeom prst="ellipse">
              <a:avLst/>
            </a:prstGeom>
            <a:solidFill>
              <a:srgbClr val="92D050">
                <a:alpha val="5259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EAE8F6D-176F-D12D-D384-415C90C61616}"/>
              </a:ext>
            </a:extLst>
          </p:cNvPr>
          <p:cNvCxnSpPr>
            <a:cxnSpLocks/>
          </p:cNvCxnSpPr>
          <p:nvPr/>
        </p:nvCxnSpPr>
        <p:spPr>
          <a:xfrm flipV="1">
            <a:off x="3743638" y="4325720"/>
            <a:ext cx="9810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0863D540-BFFB-BFE1-6BB3-CE36CC8BD8CF}"/>
              </a:ext>
            </a:extLst>
          </p:cNvPr>
          <p:cNvCxnSpPr>
            <a:cxnSpLocks/>
          </p:cNvCxnSpPr>
          <p:nvPr/>
        </p:nvCxnSpPr>
        <p:spPr>
          <a:xfrm flipV="1">
            <a:off x="4493164" y="3119178"/>
            <a:ext cx="22733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42C3CF53-96C9-CB7B-6549-DAE9F68CD991}"/>
              </a:ext>
            </a:extLst>
          </p:cNvPr>
          <p:cNvCxnSpPr>
            <a:cxnSpLocks/>
          </p:cNvCxnSpPr>
          <p:nvPr/>
        </p:nvCxnSpPr>
        <p:spPr>
          <a:xfrm>
            <a:off x="4026357" y="4477067"/>
            <a:ext cx="421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2EB8E77-5220-DD33-EB76-E0A8E84C4605}"/>
              </a:ext>
            </a:extLst>
          </p:cNvPr>
          <p:cNvCxnSpPr>
            <a:cxnSpLocks/>
          </p:cNvCxnSpPr>
          <p:nvPr/>
        </p:nvCxnSpPr>
        <p:spPr>
          <a:xfrm>
            <a:off x="5363228" y="3276118"/>
            <a:ext cx="421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C26E539B-19CD-4C4D-D7E3-993B382BC5EC}"/>
              </a:ext>
            </a:extLst>
          </p:cNvPr>
          <p:cNvSpPr txBox="1"/>
          <p:nvPr/>
        </p:nvSpPr>
        <p:spPr>
          <a:xfrm>
            <a:off x="7272997" y="2785403"/>
            <a:ext cx="476894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Mobile -&gt; </a:t>
            </a:r>
            <a:r>
              <a:rPr lang="fr-FR" sz="1200" b="1" dirty="0" err="1"/>
              <a:t>rateAreaTouchVsW</a:t>
            </a:r>
            <a:r>
              <a:rPr lang="fr-FR" sz="1200" dirty="0"/>
              <a:t> = 0.2</a:t>
            </a:r>
          </a:p>
          <a:p>
            <a:r>
              <a:rPr lang="fr-FR" sz="1200" dirty="0"/>
              <a:t>Tablet -&gt; </a:t>
            </a:r>
            <a:r>
              <a:rPr lang="fr-FR" sz="1200" dirty="0" err="1"/>
              <a:t>r</a:t>
            </a:r>
            <a:r>
              <a:rPr lang="fr-FR" sz="1200" b="1" dirty="0" err="1"/>
              <a:t>ateAreaTouchVsW</a:t>
            </a:r>
            <a:r>
              <a:rPr lang="fr-FR" sz="1200" dirty="0"/>
              <a:t> = 0.1</a:t>
            </a:r>
          </a:p>
          <a:p>
            <a:endParaRPr lang="fr-FR" sz="1200" dirty="0"/>
          </a:p>
          <a:p>
            <a:r>
              <a:rPr lang="fr-FR" sz="1200" dirty="0"/>
              <a:t>On réalisera des tests avec ses valeurs et on ajustera par la suite</a:t>
            </a:r>
          </a:p>
          <a:p>
            <a:endParaRPr lang="fr-FR" sz="1200" dirty="0"/>
          </a:p>
          <a:p>
            <a:r>
              <a:rPr lang="fr-FR" sz="1200" dirty="0"/>
              <a:t>Wa = </a:t>
            </a:r>
            <a:r>
              <a:rPr lang="fr-FR" sz="1200" b="1" dirty="0" err="1"/>
              <a:t>rateAreaTouchVsW</a:t>
            </a:r>
            <a:r>
              <a:rPr lang="fr-FR" sz="1200" dirty="0"/>
              <a:t> * W * </a:t>
            </a:r>
            <a:r>
              <a:rPr lang="fr-FR" sz="1200" dirty="0" err="1"/>
              <a:t>scale</a:t>
            </a:r>
            <a:r>
              <a:rPr lang="fr-FR" sz="1200" dirty="0"/>
              <a:t>.                       </a:t>
            </a:r>
          </a:p>
          <a:p>
            <a:r>
              <a:rPr lang="fr-FR" sz="1200" i="1" dirty="0"/>
              <a:t>	(</a:t>
            </a:r>
            <a:r>
              <a:rPr lang="fr-FR" sz="1200" i="1" dirty="0" err="1"/>
              <a:t>scale</a:t>
            </a:r>
            <a:r>
              <a:rPr lang="fr-FR" sz="1200" i="1" dirty="0"/>
              <a:t> correspond au zoom </a:t>
            </a:r>
            <a:r>
              <a:rPr lang="fr-FR" sz="1200" i="1" dirty="0" err="1"/>
              <a:t>ecran</a:t>
            </a:r>
            <a:r>
              <a:rPr lang="fr-FR" sz="1200" i="1" dirty="0"/>
              <a:t>)</a:t>
            </a:r>
          </a:p>
          <a:p>
            <a:endParaRPr lang="fr-FR" sz="1200" dirty="0"/>
          </a:p>
          <a:p>
            <a:r>
              <a:rPr lang="fr-FR" sz="1200" dirty="0" err="1"/>
              <a:t>Ptouch</a:t>
            </a:r>
            <a:r>
              <a:rPr lang="fr-FR" sz="1200" dirty="0"/>
              <a:t> = (</a:t>
            </a:r>
            <a:r>
              <a:rPr lang="fr-FR" sz="1200" dirty="0" err="1"/>
              <a:t>xTouch</a:t>
            </a:r>
            <a:r>
              <a:rPr lang="fr-FR" sz="1200" dirty="0"/>
              <a:t>, </a:t>
            </a:r>
            <a:r>
              <a:rPr lang="fr-FR" sz="1200" dirty="0" err="1"/>
              <a:t>yTouch</a:t>
            </a:r>
            <a:r>
              <a:rPr lang="fr-FR" sz="1200" dirty="0"/>
              <a:t>)</a:t>
            </a:r>
          </a:p>
          <a:p>
            <a:endParaRPr lang="fr-FR" sz="1200" dirty="0"/>
          </a:p>
          <a:p>
            <a:r>
              <a:rPr lang="fr-FR" sz="1600" b="1" u="sng" dirty="0" err="1"/>
              <a:t>AreaTouch</a:t>
            </a:r>
            <a:r>
              <a:rPr lang="fr-FR" sz="1200" dirty="0"/>
              <a:t>:</a:t>
            </a:r>
          </a:p>
          <a:p>
            <a:r>
              <a:rPr lang="fr-FR" sz="1200" dirty="0" err="1">
                <a:sym typeface="Wingdings" pitchFamily="2" charset="2"/>
              </a:rPr>
              <a:t>Xmin_touch</a:t>
            </a:r>
            <a:r>
              <a:rPr lang="fr-FR" sz="1200" dirty="0">
                <a:sym typeface="Wingdings" pitchFamily="2" charset="2"/>
              </a:rPr>
              <a:t>  = </a:t>
            </a:r>
            <a:r>
              <a:rPr lang="fr-FR" sz="1200" dirty="0" err="1">
                <a:sym typeface="Wingdings" pitchFamily="2" charset="2"/>
              </a:rPr>
              <a:t>xTouch</a:t>
            </a:r>
            <a:r>
              <a:rPr lang="fr-FR" sz="1200" dirty="0">
                <a:sym typeface="Wingdings" pitchFamily="2" charset="2"/>
              </a:rPr>
              <a:t> – (</a:t>
            </a:r>
            <a:r>
              <a:rPr lang="fr-FR" sz="1200" dirty="0"/>
              <a:t>Wa/2)</a:t>
            </a:r>
            <a:endParaRPr lang="fr-FR" sz="1200" dirty="0">
              <a:sym typeface="Wingdings" pitchFamily="2" charset="2"/>
            </a:endParaRPr>
          </a:p>
          <a:p>
            <a:r>
              <a:rPr lang="fr-FR" sz="1200" dirty="0" err="1">
                <a:sym typeface="Wingdings" pitchFamily="2" charset="2"/>
              </a:rPr>
              <a:t>Ymin_touch</a:t>
            </a:r>
            <a:r>
              <a:rPr lang="fr-FR" sz="1200" dirty="0">
                <a:sym typeface="Wingdings" pitchFamily="2" charset="2"/>
              </a:rPr>
              <a:t>  = </a:t>
            </a:r>
            <a:r>
              <a:rPr lang="fr-FR" sz="1200" dirty="0" err="1">
                <a:sym typeface="Wingdings" pitchFamily="2" charset="2"/>
              </a:rPr>
              <a:t>yTouch</a:t>
            </a:r>
            <a:r>
              <a:rPr lang="fr-FR" sz="1200" dirty="0">
                <a:sym typeface="Wingdings" pitchFamily="2" charset="2"/>
              </a:rPr>
              <a:t> – (</a:t>
            </a:r>
            <a:r>
              <a:rPr lang="fr-FR" sz="1200" dirty="0"/>
              <a:t>Wa/2)</a:t>
            </a:r>
            <a:endParaRPr lang="fr-FR" sz="1200" dirty="0">
              <a:sym typeface="Wingdings" pitchFamily="2" charset="2"/>
            </a:endParaRPr>
          </a:p>
          <a:p>
            <a:r>
              <a:rPr lang="fr-FR" sz="1200" dirty="0" err="1">
                <a:sym typeface="Wingdings" pitchFamily="2" charset="2"/>
              </a:rPr>
              <a:t>Xmax_touch</a:t>
            </a:r>
            <a:r>
              <a:rPr lang="fr-FR" sz="1200" dirty="0">
                <a:sym typeface="Wingdings" pitchFamily="2" charset="2"/>
              </a:rPr>
              <a:t> = </a:t>
            </a:r>
            <a:r>
              <a:rPr lang="fr-FR" sz="1200" dirty="0" err="1">
                <a:sym typeface="Wingdings" pitchFamily="2" charset="2"/>
              </a:rPr>
              <a:t>xTouch</a:t>
            </a:r>
            <a:r>
              <a:rPr lang="fr-FR" sz="1200" dirty="0">
                <a:sym typeface="Wingdings" pitchFamily="2" charset="2"/>
              </a:rPr>
              <a:t> + (</a:t>
            </a:r>
            <a:r>
              <a:rPr lang="fr-FR" sz="1200" dirty="0"/>
              <a:t>Wa/2)</a:t>
            </a:r>
            <a:endParaRPr lang="fr-FR" sz="1200" dirty="0">
              <a:sym typeface="Wingdings" pitchFamily="2" charset="2"/>
            </a:endParaRPr>
          </a:p>
          <a:p>
            <a:r>
              <a:rPr lang="fr-FR" sz="1200" dirty="0" err="1">
                <a:sym typeface="Wingdings" pitchFamily="2" charset="2"/>
              </a:rPr>
              <a:t>Ymax_touch</a:t>
            </a:r>
            <a:r>
              <a:rPr lang="fr-FR" sz="1200" dirty="0">
                <a:sym typeface="Wingdings" pitchFamily="2" charset="2"/>
              </a:rPr>
              <a:t>  = </a:t>
            </a:r>
            <a:r>
              <a:rPr lang="fr-FR" sz="1200" dirty="0" err="1">
                <a:sym typeface="Wingdings" pitchFamily="2" charset="2"/>
              </a:rPr>
              <a:t>yTouch</a:t>
            </a:r>
            <a:r>
              <a:rPr lang="fr-FR" sz="1200" dirty="0">
                <a:sym typeface="Wingdings" pitchFamily="2" charset="2"/>
              </a:rPr>
              <a:t> + (</a:t>
            </a:r>
            <a:r>
              <a:rPr lang="fr-FR" sz="1200" dirty="0"/>
              <a:t>Wa/2)</a:t>
            </a:r>
          </a:p>
          <a:p>
            <a:endParaRPr lang="fr-FR" sz="1200" dirty="0">
              <a:sym typeface="Wingdings" pitchFamily="2" charset="2"/>
            </a:endParaRPr>
          </a:p>
          <a:p>
            <a:endParaRPr lang="fr-FR" sz="1200" dirty="0">
              <a:sym typeface="Wingdings" pitchFamily="2" charset="2"/>
            </a:endParaRPr>
          </a:p>
          <a:p>
            <a:endParaRPr lang="fr-FR" sz="1200" dirty="0">
              <a:sym typeface="Wingdings" pitchFamily="2" charset="2"/>
            </a:endParaRPr>
          </a:p>
          <a:p>
            <a:endParaRPr lang="fr-FR" sz="1200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1425F5E4-F406-539C-AEC7-E8B90719CB83}"/>
              </a:ext>
            </a:extLst>
          </p:cNvPr>
          <p:cNvSpPr txBox="1"/>
          <p:nvPr/>
        </p:nvSpPr>
        <p:spPr>
          <a:xfrm>
            <a:off x="5363228" y="3198723"/>
            <a:ext cx="59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Wa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5296B848-068A-E15C-A8C1-DFB85605E821}"/>
              </a:ext>
            </a:extLst>
          </p:cNvPr>
          <p:cNvSpPr txBox="1"/>
          <p:nvPr/>
        </p:nvSpPr>
        <p:spPr>
          <a:xfrm>
            <a:off x="4013534" y="4391154"/>
            <a:ext cx="59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Wa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2A21787-9810-8BBE-72BB-E616C9497DA7}"/>
              </a:ext>
            </a:extLst>
          </p:cNvPr>
          <p:cNvSpPr txBox="1"/>
          <p:nvPr/>
        </p:nvSpPr>
        <p:spPr>
          <a:xfrm>
            <a:off x="5502491" y="2843806"/>
            <a:ext cx="59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97F0B4A-A067-CAFD-ACFA-EDB114933B27}"/>
              </a:ext>
            </a:extLst>
          </p:cNvPr>
          <p:cNvSpPr txBox="1"/>
          <p:nvPr/>
        </p:nvSpPr>
        <p:spPr>
          <a:xfrm>
            <a:off x="4082252" y="3999568"/>
            <a:ext cx="59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B3F1F824-8F29-3934-F0F5-C3DE063FB04C}"/>
              </a:ext>
            </a:extLst>
          </p:cNvPr>
          <p:cNvCxnSpPr>
            <a:cxnSpLocks/>
          </p:cNvCxnSpPr>
          <p:nvPr/>
        </p:nvCxnSpPr>
        <p:spPr>
          <a:xfrm>
            <a:off x="5575713" y="3610817"/>
            <a:ext cx="1773460" cy="79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>
            <a:extLst>
              <a:ext uri="{FF2B5EF4-FFF2-40B4-BE49-F238E27FC236}">
                <a16:creationId xmlns:a16="http://schemas.microsoft.com/office/drawing/2014/main" id="{33D2C196-CB33-B1E1-F2E4-3E5E524B7FB8}"/>
              </a:ext>
            </a:extLst>
          </p:cNvPr>
          <p:cNvSpPr/>
          <p:nvPr/>
        </p:nvSpPr>
        <p:spPr>
          <a:xfrm>
            <a:off x="5545917" y="3589248"/>
            <a:ext cx="55895" cy="57185"/>
          </a:xfrm>
          <a:prstGeom prst="ellipse">
            <a:avLst/>
          </a:prstGeom>
          <a:solidFill>
            <a:srgbClr val="FFFF00">
              <a:alpha val="5259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FC2D941-6C12-4CEE-F87C-3D2435692799}"/>
              </a:ext>
            </a:extLst>
          </p:cNvPr>
          <p:cNvSpPr/>
          <p:nvPr/>
        </p:nvSpPr>
        <p:spPr>
          <a:xfrm>
            <a:off x="5538519" y="3370356"/>
            <a:ext cx="323482" cy="285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4FBEB42-1E64-B6F2-7742-23124DA3D16B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5538519" y="3512280"/>
            <a:ext cx="332471" cy="63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120ADFD-9A31-C253-F055-253EB666838F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5700260" y="3370356"/>
            <a:ext cx="0" cy="28510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39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>
            <a:extLst>
              <a:ext uri="{FF2B5EF4-FFF2-40B4-BE49-F238E27FC236}">
                <a16:creationId xmlns:a16="http://schemas.microsoft.com/office/drawing/2014/main" id="{397DD00D-BEAB-0F88-0EFF-367070B0F12B}"/>
              </a:ext>
            </a:extLst>
          </p:cNvPr>
          <p:cNvSpPr txBox="1"/>
          <p:nvPr/>
        </p:nvSpPr>
        <p:spPr>
          <a:xfrm>
            <a:off x="140099" y="115523"/>
            <a:ext cx="4827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Helvetica" pitchFamily="2" charset="0"/>
              </a:rPr>
              <a:t>Architecture du </a:t>
            </a:r>
            <a:r>
              <a:rPr lang="fr-FR" sz="3200" b="1" dirty="0" err="1">
                <a:latin typeface="Helvetica" pitchFamily="2" charset="0"/>
              </a:rPr>
              <a:t>Core</a:t>
            </a:r>
            <a:endParaRPr lang="fr-FR" sz="3200" b="1" dirty="0">
              <a:latin typeface="Helvetica" pitchFamily="2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0517534-3318-1B42-2A00-E6569F36CC01}"/>
              </a:ext>
            </a:extLst>
          </p:cNvPr>
          <p:cNvSpPr txBox="1"/>
          <p:nvPr/>
        </p:nvSpPr>
        <p:spPr>
          <a:xfrm>
            <a:off x="140099" y="1135713"/>
            <a:ext cx="2904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Project</a:t>
            </a:r>
          </a:p>
          <a:p>
            <a:r>
              <a:rPr lang="fr-FR" sz="3200" dirty="0"/>
              <a:t>    - List&lt; </a:t>
            </a:r>
            <a:r>
              <a:rPr lang="fr-FR" sz="3200" dirty="0" err="1"/>
              <a:t>Floor</a:t>
            </a:r>
            <a:r>
              <a:rPr lang="fr-FR" sz="3200" dirty="0"/>
              <a:t>&gt;</a:t>
            </a:r>
          </a:p>
          <a:p>
            <a:r>
              <a:rPr lang="fr-FR" sz="3200" dirty="0"/>
              <a:t>    - </a:t>
            </a:r>
            <a:r>
              <a:rPr lang="fr-FR" sz="3200" dirty="0" err="1"/>
              <a:t>ZoneTouch</a:t>
            </a:r>
            <a:endParaRPr lang="fr-FR" sz="32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FDF23FF-7916-3AAD-168A-3EECF10C1ECC}"/>
              </a:ext>
            </a:extLst>
          </p:cNvPr>
          <p:cNvSpPr txBox="1"/>
          <p:nvPr/>
        </p:nvSpPr>
        <p:spPr>
          <a:xfrm>
            <a:off x="3701207" y="1169771"/>
            <a:ext cx="394013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Floor</a:t>
            </a:r>
            <a:endParaRPr lang="fr-FR" sz="3200" dirty="0"/>
          </a:p>
          <a:p>
            <a:r>
              <a:rPr lang="fr-FR" sz="1400" dirty="0" err="1"/>
              <a:t>Private</a:t>
            </a:r>
            <a:r>
              <a:rPr lang="fr-FR" sz="1400" dirty="0"/>
              <a:t> </a:t>
            </a:r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idfloor</a:t>
            </a:r>
            <a:endParaRPr lang="fr-FR" sz="1400" dirty="0"/>
          </a:p>
          <a:p>
            <a:r>
              <a:rPr lang="fr-FR" sz="1400" dirty="0" err="1"/>
              <a:t>private</a:t>
            </a:r>
            <a:r>
              <a:rPr lang="fr-FR" sz="1400" dirty="0"/>
              <a:t> </a:t>
            </a:r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level</a:t>
            </a:r>
            <a:r>
              <a:rPr lang="fr-FR" sz="1400" dirty="0"/>
              <a:t>;</a:t>
            </a:r>
            <a:br>
              <a:rPr lang="fr-FR" sz="1400" dirty="0"/>
            </a:br>
            <a:r>
              <a:rPr lang="fr-FR" sz="1400" dirty="0" err="1"/>
              <a:t>private</a:t>
            </a:r>
            <a:r>
              <a:rPr lang="fr-FR" sz="1400" dirty="0"/>
              <a:t> </a:t>
            </a:r>
            <a:r>
              <a:rPr lang="fr-FR" sz="1400" dirty="0" err="1"/>
              <a:t>float</a:t>
            </a:r>
            <a:r>
              <a:rPr lang="fr-FR" sz="1400" dirty="0"/>
              <a:t> altitude;</a:t>
            </a:r>
            <a:br>
              <a:rPr lang="fr-FR" sz="1400" dirty="0"/>
            </a:br>
            <a:r>
              <a:rPr lang="fr-FR" sz="1400" dirty="0" err="1"/>
              <a:t>private</a:t>
            </a:r>
            <a:r>
              <a:rPr lang="fr-FR" sz="1400" dirty="0"/>
              <a:t> </a:t>
            </a:r>
            <a:r>
              <a:rPr lang="fr-FR" sz="1400" dirty="0" err="1"/>
              <a:t>float</a:t>
            </a:r>
            <a:r>
              <a:rPr lang="fr-FR" sz="1400" dirty="0"/>
              <a:t> </a:t>
            </a:r>
            <a:r>
              <a:rPr lang="fr-FR" sz="1400" dirty="0" err="1"/>
              <a:t>height</a:t>
            </a:r>
            <a:r>
              <a:rPr lang="fr-FR" sz="1400" dirty="0"/>
              <a:t>;</a:t>
            </a:r>
            <a:br>
              <a:rPr lang="fr-FR" sz="1400" dirty="0"/>
            </a:br>
            <a:r>
              <a:rPr lang="fr-FR" sz="1400" dirty="0"/>
              <a:t>  </a:t>
            </a:r>
            <a:r>
              <a:rPr lang="fr-FR" sz="3200" dirty="0"/>
              <a:t>- Plan</a:t>
            </a:r>
          </a:p>
          <a:p>
            <a:r>
              <a:rPr lang="fr-FR" sz="3200" dirty="0"/>
              <a:t> - Ruler</a:t>
            </a:r>
          </a:p>
          <a:p>
            <a:r>
              <a:rPr lang="fr-FR" sz="3200" dirty="0"/>
              <a:t> - List&lt;Pt&gt;</a:t>
            </a:r>
          </a:p>
          <a:p>
            <a:r>
              <a:rPr lang="fr-FR" sz="3200" dirty="0"/>
              <a:t> - </a:t>
            </a:r>
            <a:r>
              <a:rPr lang="fr-FR" sz="3200" dirty="0" err="1"/>
              <a:t>Heatmap</a:t>
            </a:r>
            <a:endParaRPr lang="fr-FR" sz="3200" dirty="0"/>
          </a:p>
          <a:p>
            <a:r>
              <a:rPr lang="fr-FR" sz="3200" dirty="0"/>
              <a:t> - AP. (localisation AP)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AA44305-524A-C1B4-8826-5EED09B26DF1}"/>
              </a:ext>
            </a:extLst>
          </p:cNvPr>
          <p:cNvSpPr txBox="1"/>
          <p:nvPr/>
        </p:nvSpPr>
        <p:spPr>
          <a:xfrm>
            <a:off x="7641344" y="1166122"/>
            <a:ext cx="3797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highlight>
                  <a:srgbClr val="FFFF00"/>
                </a:highlight>
              </a:rPr>
              <a:t>Pt</a:t>
            </a:r>
          </a:p>
          <a:p>
            <a:r>
              <a:rPr lang="fr-FR" sz="3200" dirty="0"/>
              <a:t>ID, X, Y</a:t>
            </a:r>
          </a:p>
          <a:p>
            <a:r>
              <a:rPr lang="fr-FR" sz="3200" dirty="0"/>
              <a:t> - List&lt;</a:t>
            </a:r>
            <a:r>
              <a:rPr lang="fr-FR" sz="3200" dirty="0" err="1"/>
              <a:t>scanMeasure</a:t>
            </a:r>
            <a:r>
              <a:rPr lang="fr-FR" sz="3200" dirty="0"/>
              <a:t>&gt;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5451E90D-2749-5122-77D1-77C3EBB247B1}"/>
              </a:ext>
            </a:extLst>
          </p:cNvPr>
          <p:cNvCxnSpPr>
            <a:cxnSpLocks/>
          </p:cNvCxnSpPr>
          <p:nvPr/>
        </p:nvCxnSpPr>
        <p:spPr>
          <a:xfrm flipV="1">
            <a:off x="5260157" y="1536569"/>
            <a:ext cx="2460396" cy="134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8CE6CB2-BD70-733A-79A2-3CA6F24C2E75}"/>
              </a:ext>
            </a:extLst>
          </p:cNvPr>
          <p:cNvCxnSpPr/>
          <p:nvPr/>
        </p:nvCxnSpPr>
        <p:spPr>
          <a:xfrm flipV="1">
            <a:off x="2394408" y="1461155"/>
            <a:ext cx="1348300" cy="3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87BC3DA-518E-72D6-9344-DE4199E536F7}"/>
              </a:ext>
            </a:extLst>
          </p:cNvPr>
          <p:cNvSpPr txBox="1"/>
          <p:nvPr/>
        </p:nvSpPr>
        <p:spPr>
          <a:xfrm>
            <a:off x="632313" y="6414827"/>
            <a:ext cx="979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avons intégré la notion de </a:t>
            </a:r>
            <a:r>
              <a:rPr lang="fr-FR" dirty="0" err="1"/>
              <a:t>floor</a:t>
            </a:r>
            <a:r>
              <a:rPr lang="fr-FR" dirty="0"/>
              <a:t> et pour faire simple chaque projet initialiser n’aura qu’un seul niveau </a:t>
            </a:r>
          </a:p>
        </p:txBody>
      </p:sp>
    </p:spTree>
    <p:extLst>
      <p:ext uri="{BB962C8B-B14F-4D97-AF65-F5344CB8AC3E}">
        <p14:creationId xmlns:p14="http://schemas.microsoft.com/office/powerpoint/2010/main" val="305680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898E1E1-307B-5571-ED48-516384EDB03B}"/>
              </a:ext>
            </a:extLst>
          </p:cNvPr>
          <p:cNvSpPr txBox="1"/>
          <p:nvPr/>
        </p:nvSpPr>
        <p:spPr>
          <a:xfrm>
            <a:off x="204281" y="2353617"/>
            <a:ext cx="715955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_</a:t>
            </a:r>
            <a:r>
              <a:rPr lang="fr-FR" dirty="0" err="1"/>
              <a:t>buildInfo</a:t>
            </a:r>
            <a:r>
              <a:rPr lang="fr-FR" dirty="0"/>
              <a:t>(</a:t>
            </a:r>
            <a:r>
              <a:rPr lang="fr-FR" dirty="0">
                <a:solidFill>
                  <a:srgbClr val="6A8759"/>
                </a:solidFill>
                <a:effectLst/>
              </a:rPr>
              <a:t>"BSSID"</a:t>
            </a:r>
            <a:r>
              <a:rPr lang="fr-FR" dirty="0">
                <a:solidFill>
                  <a:srgbClr val="CC7832"/>
                </a:solidFill>
                <a:effectLst/>
              </a:rPr>
              <a:t>, </a:t>
            </a:r>
            <a:r>
              <a:rPr lang="fr-FR" dirty="0" err="1">
                <a:solidFill>
                  <a:srgbClr val="9876AA"/>
                </a:solidFill>
                <a:effectLst/>
              </a:rPr>
              <a:t>accessPoint</a:t>
            </a:r>
            <a:r>
              <a:rPr lang="fr-FR" dirty="0" err="1"/>
              <a:t>.</a:t>
            </a:r>
            <a:r>
              <a:rPr lang="fr-FR" dirty="0" err="1">
                <a:solidFill>
                  <a:srgbClr val="9876AA"/>
                </a:solidFill>
                <a:effectLst/>
              </a:rPr>
              <a:t>bssid</a:t>
            </a:r>
            <a:r>
              <a:rPr lang="fr-FR" dirty="0"/>
              <a:t>)</a:t>
            </a:r>
            <a:r>
              <a:rPr lang="fr-FR" dirty="0">
                <a:solidFill>
                  <a:srgbClr val="CC7832"/>
                </a:solidFill>
                <a:effectLst/>
              </a:rPr>
              <a:t>,</a:t>
            </a:r>
            <a:br>
              <a:rPr lang="fr-FR" dirty="0">
                <a:solidFill>
                  <a:srgbClr val="CC7832"/>
                </a:solidFill>
                <a:effectLst/>
              </a:rPr>
            </a:br>
            <a:r>
              <a:rPr lang="fr-FR" dirty="0"/>
              <a:t>_</a:t>
            </a:r>
            <a:r>
              <a:rPr lang="fr-FR" dirty="0" err="1"/>
              <a:t>buildInfo</a:t>
            </a:r>
            <a:r>
              <a:rPr lang="fr-FR" dirty="0"/>
              <a:t>(</a:t>
            </a:r>
            <a:r>
              <a:rPr lang="fr-FR" dirty="0">
                <a:solidFill>
                  <a:srgbClr val="6A8759"/>
                </a:solidFill>
                <a:effectLst/>
              </a:rPr>
              <a:t>"</a:t>
            </a:r>
            <a:r>
              <a:rPr lang="fr-FR" dirty="0" err="1">
                <a:solidFill>
                  <a:srgbClr val="6A8759"/>
                </a:solidFill>
                <a:effectLst/>
              </a:rPr>
              <a:t>Capability</a:t>
            </a:r>
            <a:r>
              <a:rPr lang="fr-FR" dirty="0">
                <a:solidFill>
                  <a:srgbClr val="6A8759"/>
                </a:solidFill>
                <a:effectLst/>
              </a:rPr>
              <a:t>"</a:t>
            </a:r>
            <a:r>
              <a:rPr lang="fr-FR" dirty="0">
                <a:solidFill>
                  <a:srgbClr val="CC7832"/>
                </a:solidFill>
                <a:effectLst/>
              </a:rPr>
              <a:t>, </a:t>
            </a:r>
            <a:r>
              <a:rPr lang="fr-FR" dirty="0" err="1">
                <a:solidFill>
                  <a:srgbClr val="9876AA"/>
                </a:solidFill>
                <a:effectLst/>
              </a:rPr>
              <a:t>accessPoint</a:t>
            </a:r>
            <a:r>
              <a:rPr lang="fr-FR" dirty="0" err="1"/>
              <a:t>.</a:t>
            </a:r>
            <a:r>
              <a:rPr lang="fr-FR" dirty="0" err="1">
                <a:solidFill>
                  <a:srgbClr val="9876AA"/>
                </a:solidFill>
                <a:effectLst/>
              </a:rPr>
              <a:t>capabilities</a:t>
            </a:r>
            <a:r>
              <a:rPr lang="fr-FR" dirty="0"/>
              <a:t>)</a:t>
            </a:r>
            <a:r>
              <a:rPr lang="fr-FR" dirty="0">
                <a:solidFill>
                  <a:srgbClr val="CC7832"/>
                </a:solidFill>
                <a:effectLst/>
              </a:rPr>
              <a:t>,</a:t>
            </a:r>
            <a:br>
              <a:rPr lang="fr-FR" dirty="0">
                <a:solidFill>
                  <a:srgbClr val="CC7832"/>
                </a:solidFill>
                <a:effectLst/>
              </a:rPr>
            </a:br>
            <a:r>
              <a:rPr lang="fr-FR" dirty="0"/>
              <a:t>_</a:t>
            </a:r>
            <a:r>
              <a:rPr lang="fr-FR" dirty="0" err="1"/>
              <a:t>buildInfo</a:t>
            </a:r>
            <a:r>
              <a:rPr lang="fr-FR" dirty="0"/>
              <a:t>(</a:t>
            </a:r>
            <a:r>
              <a:rPr lang="fr-FR" dirty="0">
                <a:solidFill>
                  <a:srgbClr val="6A8759"/>
                </a:solidFill>
                <a:effectLst/>
              </a:rPr>
              <a:t>"</a:t>
            </a:r>
            <a:r>
              <a:rPr lang="fr-FR" dirty="0" err="1">
                <a:solidFill>
                  <a:srgbClr val="6A8759"/>
                </a:solidFill>
                <a:effectLst/>
              </a:rPr>
              <a:t>frequency</a:t>
            </a:r>
            <a:r>
              <a:rPr lang="fr-FR" dirty="0">
                <a:solidFill>
                  <a:srgbClr val="6A8759"/>
                </a:solidFill>
                <a:effectLst/>
              </a:rPr>
              <a:t>"</a:t>
            </a:r>
            <a:r>
              <a:rPr lang="fr-FR" dirty="0">
                <a:solidFill>
                  <a:srgbClr val="CC7832"/>
                </a:solidFill>
                <a:effectLst/>
              </a:rPr>
              <a:t>, </a:t>
            </a:r>
            <a:r>
              <a:rPr lang="fr-FR" dirty="0">
                <a:solidFill>
                  <a:srgbClr val="6A8759"/>
                </a:solidFill>
                <a:effectLst/>
              </a:rPr>
              <a:t>"</a:t>
            </a:r>
            <a:r>
              <a:rPr lang="fr-FR" dirty="0"/>
              <a:t>${</a:t>
            </a:r>
            <a:r>
              <a:rPr lang="fr-FR" dirty="0" err="1">
                <a:solidFill>
                  <a:srgbClr val="9876AA"/>
                </a:solidFill>
                <a:effectLst/>
              </a:rPr>
              <a:t>accessPoint</a:t>
            </a:r>
            <a:r>
              <a:rPr lang="fr-FR" dirty="0" err="1"/>
              <a:t>.</a:t>
            </a:r>
            <a:r>
              <a:rPr lang="fr-FR" dirty="0" err="1">
                <a:solidFill>
                  <a:srgbClr val="9876AA"/>
                </a:solidFill>
                <a:effectLst/>
              </a:rPr>
              <a:t>frequency</a:t>
            </a:r>
            <a:r>
              <a:rPr lang="fr-FR" dirty="0"/>
              <a:t>}</a:t>
            </a:r>
            <a:r>
              <a:rPr lang="fr-FR" dirty="0">
                <a:solidFill>
                  <a:srgbClr val="6A8759"/>
                </a:solidFill>
                <a:effectLst/>
              </a:rPr>
              <a:t>MHz"</a:t>
            </a:r>
            <a:r>
              <a:rPr lang="fr-FR" dirty="0"/>
              <a:t>)</a:t>
            </a:r>
            <a:r>
              <a:rPr lang="fr-FR" dirty="0">
                <a:solidFill>
                  <a:srgbClr val="CC7832"/>
                </a:solidFill>
                <a:effectLst/>
              </a:rPr>
              <a:t>,</a:t>
            </a:r>
            <a:br>
              <a:rPr lang="fr-FR" dirty="0">
                <a:solidFill>
                  <a:srgbClr val="CC7832"/>
                </a:solidFill>
                <a:effectLst/>
              </a:rPr>
            </a:br>
            <a:r>
              <a:rPr lang="fr-FR" dirty="0"/>
              <a:t>_</a:t>
            </a:r>
            <a:r>
              <a:rPr lang="fr-FR" dirty="0" err="1"/>
              <a:t>buildInfo</a:t>
            </a:r>
            <a:r>
              <a:rPr lang="fr-FR" dirty="0"/>
              <a:t>(</a:t>
            </a:r>
            <a:r>
              <a:rPr lang="fr-FR" dirty="0">
                <a:solidFill>
                  <a:srgbClr val="6A8759"/>
                </a:solidFill>
                <a:effectLst/>
              </a:rPr>
              <a:t>"</a:t>
            </a:r>
            <a:r>
              <a:rPr lang="fr-FR" dirty="0" err="1">
                <a:solidFill>
                  <a:srgbClr val="6A8759"/>
                </a:solidFill>
                <a:effectLst/>
              </a:rPr>
              <a:t>level</a:t>
            </a:r>
            <a:r>
              <a:rPr lang="fr-FR" dirty="0">
                <a:solidFill>
                  <a:srgbClr val="6A8759"/>
                </a:solidFill>
                <a:effectLst/>
              </a:rPr>
              <a:t>"</a:t>
            </a:r>
            <a:r>
              <a:rPr lang="fr-FR" dirty="0">
                <a:solidFill>
                  <a:srgbClr val="CC7832"/>
                </a:solidFill>
                <a:effectLst/>
              </a:rPr>
              <a:t>, </a:t>
            </a:r>
            <a:r>
              <a:rPr lang="fr-FR" dirty="0" err="1">
                <a:solidFill>
                  <a:srgbClr val="9876AA"/>
                </a:solidFill>
                <a:effectLst/>
              </a:rPr>
              <a:t>accessPoint</a:t>
            </a:r>
            <a:r>
              <a:rPr lang="fr-FR" dirty="0" err="1"/>
              <a:t>.</a:t>
            </a:r>
            <a:r>
              <a:rPr lang="fr-FR" dirty="0" err="1">
                <a:solidFill>
                  <a:srgbClr val="9876AA"/>
                </a:solidFill>
                <a:effectLst/>
              </a:rPr>
              <a:t>level</a:t>
            </a:r>
            <a:r>
              <a:rPr lang="fr-FR" dirty="0"/>
              <a:t>)</a:t>
            </a:r>
            <a:r>
              <a:rPr lang="fr-FR" dirty="0">
                <a:solidFill>
                  <a:srgbClr val="CC7832"/>
                </a:solidFill>
                <a:effectLst/>
              </a:rPr>
              <a:t>,</a:t>
            </a:r>
            <a:br>
              <a:rPr lang="fr-FR" dirty="0">
                <a:solidFill>
                  <a:srgbClr val="CC7832"/>
                </a:solidFill>
                <a:effectLst/>
              </a:rPr>
            </a:br>
            <a:r>
              <a:rPr lang="fr-FR" dirty="0"/>
              <a:t>_</a:t>
            </a:r>
            <a:r>
              <a:rPr lang="fr-FR" dirty="0" err="1"/>
              <a:t>buildInfo</a:t>
            </a:r>
            <a:r>
              <a:rPr lang="fr-FR" dirty="0"/>
              <a:t>(</a:t>
            </a:r>
            <a:r>
              <a:rPr lang="fr-FR" dirty="0">
                <a:solidFill>
                  <a:srgbClr val="6A8759"/>
                </a:solidFill>
                <a:effectLst/>
              </a:rPr>
              <a:t>"standard"</a:t>
            </a:r>
            <a:r>
              <a:rPr lang="fr-FR" dirty="0">
                <a:solidFill>
                  <a:srgbClr val="CC7832"/>
                </a:solidFill>
                <a:effectLst/>
              </a:rPr>
              <a:t>, </a:t>
            </a:r>
            <a:r>
              <a:rPr lang="fr-FR" dirty="0" err="1">
                <a:solidFill>
                  <a:srgbClr val="9876AA"/>
                </a:solidFill>
                <a:effectLst/>
              </a:rPr>
              <a:t>accessPoint</a:t>
            </a:r>
            <a:r>
              <a:rPr lang="fr-FR" dirty="0" err="1"/>
              <a:t>.</a:t>
            </a:r>
            <a:r>
              <a:rPr lang="fr-FR" dirty="0" err="1">
                <a:solidFill>
                  <a:srgbClr val="9876AA"/>
                </a:solidFill>
                <a:effectLst/>
              </a:rPr>
              <a:t>standard</a:t>
            </a:r>
            <a:r>
              <a:rPr lang="fr-FR" dirty="0"/>
              <a:t>)</a:t>
            </a:r>
            <a:r>
              <a:rPr lang="fr-FR" dirty="0">
                <a:solidFill>
                  <a:srgbClr val="CC7832"/>
                </a:solidFill>
                <a:effectLst/>
              </a:rPr>
              <a:t>,</a:t>
            </a:r>
            <a:br>
              <a:rPr lang="fr-FR" dirty="0">
                <a:solidFill>
                  <a:srgbClr val="CC7832"/>
                </a:solidFill>
                <a:effectLst/>
              </a:rPr>
            </a:br>
            <a:r>
              <a:rPr lang="fr-FR" dirty="0"/>
              <a:t>_</a:t>
            </a:r>
            <a:r>
              <a:rPr lang="fr-FR" dirty="0" err="1"/>
              <a:t>buildInfo</a:t>
            </a:r>
            <a:r>
              <a:rPr lang="fr-FR" dirty="0"/>
              <a:t>(</a:t>
            </a:r>
            <a:r>
              <a:rPr lang="fr-FR" dirty="0">
                <a:solidFill>
                  <a:srgbClr val="6A8759"/>
                </a:solidFill>
                <a:effectLst/>
              </a:rPr>
              <a:t>"centerFrequency0"</a:t>
            </a:r>
            <a:r>
              <a:rPr lang="fr-FR" dirty="0">
                <a:solidFill>
                  <a:srgbClr val="CC7832"/>
                </a:solidFill>
                <a:effectLst/>
              </a:rPr>
              <a:t>, </a:t>
            </a:r>
            <a:r>
              <a:rPr lang="fr-FR" dirty="0">
                <a:solidFill>
                  <a:srgbClr val="6A8759"/>
                </a:solidFill>
                <a:effectLst/>
              </a:rPr>
              <a:t>"</a:t>
            </a:r>
            <a:r>
              <a:rPr lang="fr-FR" dirty="0"/>
              <a:t>${</a:t>
            </a:r>
            <a:r>
              <a:rPr lang="fr-FR" dirty="0">
                <a:solidFill>
                  <a:srgbClr val="9876AA"/>
                </a:solidFill>
                <a:effectLst/>
              </a:rPr>
              <a:t>accessPoint</a:t>
            </a:r>
            <a:r>
              <a:rPr lang="fr-FR" dirty="0"/>
              <a:t>.</a:t>
            </a:r>
            <a:r>
              <a:rPr lang="fr-FR" dirty="0">
                <a:solidFill>
                  <a:srgbClr val="9876AA"/>
                </a:solidFill>
                <a:effectLst/>
              </a:rPr>
              <a:t>centerFrequency0</a:t>
            </a:r>
            <a:r>
              <a:rPr lang="fr-FR" dirty="0"/>
              <a:t>}</a:t>
            </a:r>
            <a:r>
              <a:rPr lang="fr-FR" dirty="0">
                <a:solidFill>
                  <a:srgbClr val="6A8759"/>
                </a:solidFill>
                <a:effectLst/>
              </a:rPr>
              <a:t>MHz"</a:t>
            </a:r>
            <a:r>
              <a:rPr lang="fr-FR" dirty="0"/>
              <a:t>)</a:t>
            </a:r>
            <a:r>
              <a:rPr lang="fr-FR" dirty="0">
                <a:solidFill>
                  <a:srgbClr val="CC7832"/>
                </a:solidFill>
                <a:effectLst/>
              </a:rPr>
              <a:t>,</a:t>
            </a:r>
            <a:br>
              <a:rPr lang="fr-FR" dirty="0">
                <a:solidFill>
                  <a:srgbClr val="CC7832"/>
                </a:solidFill>
                <a:effectLst/>
              </a:rPr>
            </a:br>
            <a:r>
              <a:rPr lang="fr-FR" dirty="0"/>
              <a:t>_</a:t>
            </a:r>
            <a:r>
              <a:rPr lang="fr-FR" dirty="0" err="1"/>
              <a:t>buildInfo</a:t>
            </a:r>
            <a:r>
              <a:rPr lang="fr-FR" dirty="0"/>
              <a:t>(</a:t>
            </a:r>
            <a:r>
              <a:rPr lang="fr-FR" dirty="0">
                <a:solidFill>
                  <a:srgbClr val="6A8759"/>
                </a:solidFill>
                <a:effectLst/>
              </a:rPr>
              <a:t>"centerFrequency1"</a:t>
            </a:r>
            <a:r>
              <a:rPr lang="fr-FR" dirty="0">
                <a:solidFill>
                  <a:srgbClr val="CC7832"/>
                </a:solidFill>
                <a:effectLst/>
              </a:rPr>
              <a:t>, </a:t>
            </a:r>
            <a:r>
              <a:rPr lang="fr-FR" dirty="0">
                <a:solidFill>
                  <a:srgbClr val="6A8759"/>
                </a:solidFill>
                <a:effectLst/>
              </a:rPr>
              <a:t>"</a:t>
            </a:r>
            <a:r>
              <a:rPr lang="fr-FR" dirty="0"/>
              <a:t>${</a:t>
            </a:r>
            <a:r>
              <a:rPr lang="fr-FR" dirty="0">
                <a:solidFill>
                  <a:srgbClr val="9876AA"/>
                </a:solidFill>
                <a:effectLst/>
              </a:rPr>
              <a:t>accessPoint</a:t>
            </a:r>
            <a:r>
              <a:rPr lang="fr-FR" dirty="0"/>
              <a:t>.</a:t>
            </a:r>
            <a:r>
              <a:rPr lang="fr-FR" dirty="0">
                <a:solidFill>
                  <a:srgbClr val="9876AA"/>
                </a:solidFill>
                <a:effectLst/>
              </a:rPr>
              <a:t>centerFrequency1</a:t>
            </a:r>
            <a:r>
              <a:rPr lang="fr-FR" dirty="0"/>
              <a:t>}</a:t>
            </a:r>
            <a:r>
              <a:rPr lang="fr-FR" dirty="0">
                <a:solidFill>
                  <a:srgbClr val="6A8759"/>
                </a:solidFill>
                <a:effectLst/>
              </a:rPr>
              <a:t>MHz"</a:t>
            </a:r>
            <a:r>
              <a:rPr lang="fr-FR" dirty="0"/>
              <a:t>)</a:t>
            </a:r>
            <a:r>
              <a:rPr lang="fr-FR" dirty="0">
                <a:solidFill>
                  <a:srgbClr val="CC7832"/>
                </a:solidFill>
                <a:effectLst/>
              </a:rPr>
              <a:t>,</a:t>
            </a:r>
            <a:br>
              <a:rPr lang="fr-FR" dirty="0">
                <a:solidFill>
                  <a:srgbClr val="CC7832"/>
                </a:solidFill>
                <a:effectLst/>
              </a:rPr>
            </a:br>
            <a:r>
              <a:rPr lang="fr-FR" dirty="0"/>
              <a:t>_</a:t>
            </a:r>
            <a:r>
              <a:rPr lang="fr-FR" dirty="0" err="1"/>
              <a:t>buildInfo</a:t>
            </a:r>
            <a:r>
              <a:rPr lang="fr-FR" dirty="0"/>
              <a:t>(</a:t>
            </a:r>
            <a:r>
              <a:rPr lang="fr-FR" dirty="0">
                <a:solidFill>
                  <a:srgbClr val="6A8759"/>
                </a:solidFill>
                <a:effectLst/>
              </a:rPr>
              <a:t>"</a:t>
            </a:r>
            <a:r>
              <a:rPr lang="fr-FR" dirty="0" err="1">
                <a:solidFill>
                  <a:srgbClr val="6A8759"/>
                </a:solidFill>
                <a:effectLst/>
              </a:rPr>
              <a:t>channelWidth</a:t>
            </a:r>
            <a:r>
              <a:rPr lang="fr-FR" dirty="0">
                <a:solidFill>
                  <a:srgbClr val="6A8759"/>
                </a:solidFill>
                <a:effectLst/>
              </a:rPr>
              <a:t>"</a:t>
            </a:r>
            <a:r>
              <a:rPr lang="fr-FR" dirty="0">
                <a:solidFill>
                  <a:srgbClr val="CC7832"/>
                </a:solidFill>
                <a:effectLst/>
              </a:rPr>
              <a:t>, </a:t>
            </a:r>
            <a:r>
              <a:rPr lang="fr-FR" dirty="0" err="1">
                <a:solidFill>
                  <a:srgbClr val="9876AA"/>
                </a:solidFill>
                <a:effectLst/>
              </a:rPr>
              <a:t>accessPoint</a:t>
            </a:r>
            <a:r>
              <a:rPr lang="fr-FR" dirty="0" err="1"/>
              <a:t>.</a:t>
            </a:r>
            <a:r>
              <a:rPr lang="fr-FR" dirty="0" err="1">
                <a:solidFill>
                  <a:srgbClr val="9876AA"/>
                </a:solidFill>
                <a:effectLst/>
              </a:rPr>
              <a:t>channelWidth</a:t>
            </a:r>
            <a:r>
              <a:rPr lang="fr-FR" dirty="0"/>
              <a:t>)</a:t>
            </a:r>
            <a:r>
              <a:rPr lang="fr-FR" dirty="0">
                <a:solidFill>
                  <a:srgbClr val="CC7832"/>
                </a:solidFill>
                <a:effectLst/>
              </a:rPr>
              <a:t>,</a:t>
            </a:r>
            <a:br>
              <a:rPr lang="fr-FR" dirty="0">
                <a:solidFill>
                  <a:srgbClr val="CC7832"/>
                </a:solidFill>
                <a:effectLst/>
              </a:rPr>
            </a:br>
            <a:r>
              <a:rPr lang="fr-FR" dirty="0"/>
              <a:t>_</a:t>
            </a:r>
            <a:r>
              <a:rPr lang="fr-FR" dirty="0" err="1"/>
              <a:t>buildInfo</a:t>
            </a:r>
            <a:r>
              <a:rPr lang="fr-FR" dirty="0"/>
              <a:t>(</a:t>
            </a:r>
            <a:r>
              <a:rPr lang="fr-FR" dirty="0">
                <a:solidFill>
                  <a:srgbClr val="6A8759"/>
                </a:solidFill>
                <a:effectLst/>
              </a:rPr>
              <a:t>"</a:t>
            </a:r>
            <a:r>
              <a:rPr lang="fr-FR" dirty="0" err="1">
                <a:solidFill>
                  <a:srgbClr val="6A8759"/>
                </a:solidFill>
                <a:effectLst/>
              </a:rPr>
              <a:t>isPasspoint</a:t>
            </a:r>
            <a:r>
              <a:rPr lang="fr-FR" dirty="0">
                <a:solidFill>
                  <a:srgbClr val="6A8759"/>
                </a:solidFill>
                <a:effectLst/>
              </a:rPr>
              <a:t>"</a:t>
            </a:r>
            <a:r>
              <a:rPr lang="fr-FR" dirty="0">
                <a:solidFill>
                  <a:srgbClr val="CC7832"/>
                </a:solidFill>
                <a:effectLst/>
              </a:rPr>
              <a:t>, </a:t>
            </a:r>
            <a:r>
              <a:rPr lang="fr-FR" dirty="0" err="1">
                <a:solidFill>
                  <a:srgbClr val="9876AA"/>
                </a:solidFill>
                <a:effectLst/>
              </a:rPr>
              <a:t>accessPoint</a:t>
            </a:r>
            <a:r>
              <a:rPr lang="fr-FR" dirty="0" err="1"/>
              <a:t>.</a:t>
            </a:r>
            <a:r>
              <a:rPr lang="fr-FR" dirty="0" err="1">
                <a:solidFill>
                  <a:srgbClr val="9876AA"/>
                </a:solidFill>
                <a:effectLst/>
              </a:rPr>
              <a:t>isPasspoint</a:t>
            </a:r>
            <a:r>
              <a:rPr lang="fr-FR" dirty="0"/>
              <a:t>)</a:t>
            </a:r>
            <a:r>
              <a:rPr lang="fr-FR" dirty="0">
                <a:solidFill>
                  <a:srgbClr val="CC7832"/>
                </a:solidFill>
                <a:effectLst/>
              </a:rPr>
              <a:t>,</a:t>
            </a:r>
            <a:br>
              <a:rPr lang="fr-FR" dirty="0">
                <a:solidFill>
                  <a:srgbClr val="CC7832"/>
                </a:solidFill>
                <a:effectLst/>
              </a:rPr>
            </a:br>
            <a:r>
              <a:rPr lang="fr-FR" dirty="0"/>
              <a:t>_</a:t>
            </a:r>
            <a:r>
              <a:rPr lang="fr-FR" dirty="0" err="1"/>
              <a:t>buildInfo</a:t>
            </a:r>
            <a:r>
              <a:rPr lang="fr-FR" dirty="0"/>
              <a:t>(</a:t>
            </a:r>
            <a:r>
              <a:rPr lang="fr-FR" dirty="0">
                <a:solidFill>
                  <a:srgbClr val="6A8759"/>
                </a:solidFill>
                <a:effectLst/>
              </a:rPr>
              <a:t>"</a:t>
            </a:r>
            <a:r>
              <a:rPr lang="fr-FR" dirty="0" err="1">
                <a:solidFill>
                  <a:srgbClr val="6A8759"/>
                </a:solidFill>
                <a:effectLst/>
              </a:rPr>
              <a:t>operatorFriendlyName</a:t>
            </a:r>
            <a:r>
              <a:rPr lang="fr-FR" dirty="0">
                <a:solidFill>
                  <a:srgbClr val="6A8759"/>
                </a:solidFill>
                <a:effectLst/>
              </a:rPr>
              <a:t>"</a:t>
            </a:r>
            <a:r>
              <a:rPr lang="fr-FR" dirty="0">
                <a:solidFill>
                  <a:srgbClr val="CC7832"/>
                </a:solidFill>
                <a:effectLst/>
              </a:rPr>
              <a:t>, </a:t>
            </a:r>
            <a:r>
              <a:rPr lang="fr-FR" dirty="0" err="1">
                <a:solidFill>
                  <a:srgbClr val="9876AA"/>
                </a:solidFill>
                <a:effectLst/>
              </a:rPr>
              <a:t>accessPoint</a:t>
            </a:r>
            <a:r>
              <a:rPr lang="fr-FR" dirty="0" err="1"/>
              <a:t>.</a:t>
            </a:r>
            <a:r>
              <a:rPr lang="fr-FR" dirty="0" err="1">
                <a:solidFill>
                  <a:srgbClr val="9876AA"/>
                </a:solidFill>
                <a:effectLst/>
              </a:rPr>
              <a:t>operatorFriendlyName</a:t>
            </a:r>
            <a:r>
              <a:rPr lang="fr-FR" dirty="0"/>
              <a:t>)</a:t>
            </a:r>
            <a:r>
              <a:rPr lang="fr-FR" dirty="0">
                <a:solidFill>
                  <a:srgbClr val="CC7832"/>
                </a:solidFill>
                <a:effectLst/>
              </a:rPr>
              <a:t>,</a:t>
            </a:r>
            <a:br>
              <a:rPr lang="fr-FR" dirty="0">
                <a:solidFill>
                  <a:srgbClr val="CC7832"/>
                </a:solidFill>
                <a:effectLst/>
              </a:rPr>
            </a:br>
            <a:r>
              <a:rPr lang="fr-FR" dirty="0"/>
              <a:t>_</a:t>
            </a:r>
            <a:r>
              <a:rPr lang="fr-FR" dirty="0" err="1"/>
              <a:t>buildInfo</a:t>
            </a:r>
            <a:r>
              <a:rPr lang="fr-FR" dirty="0"/>
              <a:t>(</a:t>
            </a:r>
            <a:r>
              <a:rPr lang="fr-FR" dirty="0">
                <a:solidFill>
                  <a:srgbClr val="6A8759"/>
                </a:solidFill>
                <a:effectLst/>
              </a:rPr>
              <a:t>"</a:t>
            </a:r>
            <a:r>
              <a:rPr lang="fr-FR" dirty="0" err="1">
                <a:solidFill>
                  <a:srgbClr val="6A8759"/>
                </a:solidFill>
                <a:effectLst/>
              </a:rPr>
              <a:t>venueName</a:t>
            </a:r>
            <a:r>
              <a:rPr lang="fr-FR" dirty="0">
                <a:solidFill>
                  <a:srgbClr val="6A8759"/>
                </a:solidFill>
                <a:effectLst/>
              </a:rPr>
              <a:t>"</a:t>
            </a:r>
            <a:r>
              <a:rPr lang="fr-FR" dirty="0">
                <a:solidFill>
                  <a:srgbClr val="CC7832"/>
                </a:solidFill>
                <a:effectLst/>
              </a:rPr>
              <a:t>, </a:t>
            </a:r>
            <a:r>
              <a:rPr lang="fr-FR" dirty="0" err="1">
                <a:solidFill>
                  <a:srgbClr val="9876AA"/>
                </a:solidFill>
                <a:effectLst/>
              </a:rPr>
              <a:t>accessPoint</a:t>
            </a:r>
            <a:r>
              <a:rPr lang="fr-FR" dirty="0" err="1"/>
              <a:t>.</a:t>
            </a:r>
            <a:r>
              <a:rPr lang="fr-FR" dirty="0" err="1">
                <a:solidFill>
                  <a:srgbClr val="9876AA"/>
                </a:solidFill>
                <a:effectLst/>
              </a:rPr>
              <a:t>venueName</a:t>
            </a:r>
            <a:r>
              <a:rPr lang="fr-FR" dirty="0"/>
              <a:t>)</a:t>
            </a:r>
            <a:r>
              <a:rPr lang="fr-FR" dirty="0">
                <a:solidFill>
                  <a:srgbClr val="CC7832"/>
                </a:solidFill>
                <a:effectLst/>
              </a:rPr>
              <a:t>,</a:t>
            </a:r>
            <a:br>
              <a:rPr lang="fr-FR" dirty="0">
                <a:solidFill>
                  <a:srgbClr val="CC7832"/>
                </a:solidFill>
                <a:effectLst/>
              </a:rPr>
            </a:br>
            <a:r>
              <a:rPr lang="fr-FR" dirty="0"/>
              <a:t>_</a:t>
            </a:r>
            <a:r>
              <a:rPr lang="fr-FR" dirty="0" err="1"/>
              <a:t>buildInfo</a:t>
            </a:r>
            <a:r>
              <a:rPr lang="fr-FR" dirty="0"/>
              <a:t>(</a:t>
            </a:r>
            <a:r>
              <a:rPr lang="fr-FR" dirty="0">
                <a:solidFill>
                  <a:srgbClr val="6A8759"/>
                </a:solidFill>
                <a:effectLst/>
              </a:rPr>
              <a:t>"is80211mcResponder"</a:t>
            </a:r>
            <a:r>
              <a:rPr lang="fr-FR" dirty="0">
                <a:solidFill>
                  <a:srgbClr val="CC7832"/>
                </a:solidFill>
                <a:effectLst/>
              </a:rPr>
              <a:t>, </a:t>
            </a:r>
            <a:r>
              <a:rPr lang="fr-FR" dirty="0">
                <a:solidFill>
                  <a:srgbClr val="9876AA"/>
                </a:solidFill>
                <a:effectLst/>
              </a:rPr>
              <a:t>accessPoint</a:t>
            </a:r>
            <a:r>
              <a:rPr lang="fr-FR" dirty="0"/>
              <a:t>.</a:t>
            </a:r>
            <a:r>
              <a:rPr lang="fr-FR" dirty="0">
                <a:solidFill>
                  <a:srgbClr val="9876AA"/>
                </a:solidFill>
                <a:effectLst/>
              </a:rPr>
              <a:t>is80211mcResponder</a:t>
            </a:r>
            <a:r>
              <a:rPr lang="fr-FR" dirty="0"/>
              <a:t>)</a:t>
            </a:r>
            <a:r>
              <a:rPr lang="fr-FR" dirty="0">
                <a:solidFill>
                  <a:srgbClr val="CC7832"/>
                </a:solidFill>
                <a:effectLst/>
              </a:rPr>
              <a:t>,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FAF058-8450-50CC-91E4-59E20E46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153" y="311285"/>
            <a:ext cx="2945453" cy="59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F43565F-32F2-7E16-E244-E6E743989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940" y="0"/>
            <a:ext cx="3461860" cy="68782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92973F-D401-9FE0-83DE-AD6184964C37}"/>
              </a:ext>
            </a:extLst>
          </p:cNvPr>
          <p:cNvSpPr/>
          <p:nvPr/>
        </p:nvSpPr>
        <p:spPr>
          <a:xfrm>
            <a:off x="4273899" y="729205"/>
            <a:ext cx="2959169" cy="859442"/>
          </a:xfrm>
          <a:prstGeom prst="rect">
            <a:avLst/>
          </a:prstGeom>
          <a:solidFill>
            <a:srgbClr val="009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23F2E0-B8B5-B8C5-D1C9-A2F9ED60E3F0}"/>
              </a:ext>
            </a:extLst>
          </p:cNvPr>
          <p:cNvSpPr txBox="1"/>
          <p:nvPr/>
        </p:nvSpPr>
        <p:spPr>
          <a:xfrm>
            <a:off x="8577470" y="725557"/>
            <a:ext cx="32799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Record </a:t>
            </a:r>
            <a:r>
              <a:rPr lang="fr-FR" dirty="0" err="1"/>
              <a:t>Measure</a:t>
            </a:r>
            <a:r>
              <a:rPr lang="fr-FR" dirty="0"/>
              <a:t> (switch)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Recenter</a:t>
            </a:r>
            <a:r>
              <a:rPr lang="fr-FR" dirty="0"/>
              <a:t> image</a:t>
            </a:r>
          </a:p>
          <a:p>
            <a:pPr marL="285750" indent="-285750">
              <a:buFontTx/>
              <a:buChar char="-"/>
            </a:pPr>
            <a:r>
              <a:rPr lang="fr-FR" dirty="0"/>
              <a:t>Import image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HeatMap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Save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Lock-</a:t>
            </a:r>
            <a:r>
              <a:rPr lang="fr-FR" dirty="0" err="1"/>
              <a:t>unlock</a:t>
            </a:r>
            <a:r>
              <a:rPr lang="fr-FR" dirty="0"/>
              <a:t> </a:t>
            </a:r>
            <a:r>
              <a:rPr lang="fr-FR" dirty="0" err="1"/>
              <a:t>ruler</a:t>
            </a:r>
            <a:r>
              <a:rPr lang="fr-FR" dirty="0"/>
              <a:t> (switch)</a:t>
            </a:r>
          </a:p>
          <a:p>
            <a:pPr marL="285750" indent="-285750">
              <a:buFontTx/>
              <a:buChar char="-"/>
            </a:pPr>
            <a:r>
              <a:rPr lang="fr-FR" dirty="0"/>
              <a:t>Lock-</a:t>
            </a:r>
            <a:r>
              <a:rPr lang="fr-FR" dirty="0" err="1"/>
              <a:t>unlock</a:t>
            </a:r>
            <a:r>
              <a:rPr lang="fr-FR" dirty="0"/>
              <a:t> </a:t>
            </a:r>
            <a:r>
              <a:rPr lang="fr-FR" dirty="0" err="1"/>
              <a:t>ap</a:t>
            </a:r>
            <a:r>
              <a:rPr lang="fr-FR" dirty="0"/>
              <a:t> (switch)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2856B8AF-FA56-02A6-6261-D113D7597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8797" y="943492"/>
            <a:ext cx="506897" cy="506897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04DE1954-307A-14A4-6F80-0EB20FF76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193" y="979459"/>
            <a:ext cx="368775" cy="368775"/>
          </a:xfrm>
          <a:prstGeom prst="rect">
            <a:avLst/>
          </a:prstGeom>
        </p:spPr>
      </p:pic>
      <p:pic>
        <p:nvPicPr>
          <p:cNvPr id="11" name="Graphique 10">
            <a:extLst>
              <a:ext uri="{FF2B5EF4-FFF2-40B4-BE49-F238E27FC236}">
                <a16:creationId xmlns:a16="http://schemas.microsoft.com/office/drawing/2014/main" id="{3C6B1E19-7DB4-6CB0-D45F-8FF9228F43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000" y="971025"/>
            <a:ext cx="368775" cy="368775"/>
          </a:xfrm>
          <a:prstGeom prst="rect">
            <a:avLst/>
          </a:prstGeom>
        </p:spPr>
      </p:pic>
      <p:pic>
        <p:nvPicPr>
          <p:cNvPr id="15" name="Graphique 14">
            <a:extLst>
              <a:ext uri="{FF2B5EF4-FFF2-40B4-BE49-F238E27FC236}">
                <a16:creationId xmlns:a16="http://schemas.microsoft.com/office/drawing/2014/main" id="{CE91E5B5-D964-B311-7995-45E90008CE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9442" y="1648235"/>
            <a:ext cx="274079" cy="274079"/>
          </a:xfrm>
          <a:prstGeom prst="rect">
            <a:avLst/>
          </a:prstGeom>
        </p:spPr>
      </p:pic>
      <p:pic>
        <p:nvPicPr>
          <p:cNvPr id="17" name="Graphique 16">
            <a:extLst>
              <a:ext uri="{FF2B5EF4-FFF2-40B4-BE49-F238E27FC236}">
                <a16:creationId xmlns:a16="http://schemas.microsoft.com/office/drawing/2014/main" id="{95C7569E-FB61-7178-9123-F2223B8C6D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77881" y="979459"/>
            <a:ext cx="368775" cy="36877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8E9543C-955F-28FB-7189-41AFEF35B506}"/>
              </a:ext>
            </a:extLst>
          </p:cNvPr>
          <p:cNvSpPr txBox="1"/>
          <p:nvPr/>
        </p:nvSpPr>
        <p:spPr>
          <a:xfrm>
            <a:off x="4238895" y="1338597"/>
            <a:ext cx="3047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Import          </a:t>
            </a:r>
            <a:r>
              <a:rPr lang="fr-FR" sz="1000" dirty="0" err="1">
                <a:solidFill>
                  <a:schemeClr val="bg1"/>
                </a:solidFill>
              </a:rPr>
              <a:t>Ruler</a:t>
            </a:r>
            <a:r>
              <a:rPr lang="fr-FR" sz="1000" dirty="0">
                <a:solidFill>
                  <a:schemeClr val="bg1"/>
                </a:solidFill>
              </a:rPr>
              <a:t>         Full plan    </a:t>
            </a:r>
            <a:r>
              <a:rPr lang="fr-FR" sz="1000" dirty="0" err="1">
                <a:solidFill>
                  <a:schemeClr val="bg1"/>
                </a:solidFill>
              </a:rPr>
              <a:t>Heatmap</a:t>
            </a:r>
            <a:r>
              <a:rPr lang="fr-FR" sz="1000" dirty="0">
                <a:solidFill>
                  <a:schemeClr val="bg1"/>
                </a:solidFill>
              </a:rPr>
              <a:t>        </a:t>
            </a:r>
            <a:r>
              <a:rPr lang="fr-FR" sz="1000" dirty="0" err="1">
                <a:solidFill>
                  <a:schemeClr val="bg1"/>
                </a:solidFill>
              </a:rPr>
              <a:t>Floor</a:t>
            </a:r>
            <a:endParaRPr lang="fr-FR" sz="1000" dirty="0">
              <a:solidFill>
                <a:schemeClr val="bg1"/>
              </a:solidFill>
            </a:endParaRPr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A9F9F985-DAAA-2752-9B7B-9A15B2BF32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74916" y="948161"/>
            <a:ext cx="482279" cy="482279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4D57067B-4F88-33AB-4901-D8958FA9C0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590816" y="1666753"/>
            <a:ext cx="585489" cy="58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882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848</Words>
  <Application>Microsoft Macintosh PowerPoint</Application>
  <PresentationFormat>Grand écran</PresentationFormat>
  <Paragraphs>169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Mounir boti</dc:creator>
  <cp:lastModifiedBy>Mounir boti</cp:lastModifiedBy>
  <cp:revision>8</cp:revision>
  <dcterms:created xsi:type="dcterms:W3CDTF">2022-07-01T09:12:13Z</dcterms:created>
  <dcterms:modified xsi:type="dcterms:W3CDTF">2022-07-13T13:41:23Z</dcterms:modified>
</cp:coreProperties>
</file>