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424" r:id="rId3"/>
    <p:sldId id="425" r:id="rId4"/>
    <p:sldId id="3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0FD6A7-AAA0-FB41-ACD3-FAB5B272E046}">
          <p14:sldIdLst>
            <p14:sldId id="256"/>
            <p14:sldId id="424"/>
            <p14:sldId id="425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s Almassalkhi" initials="MA" lastIdx="1" clrIdx="0">
    <p:extLst/>
  </p:cmAuthor>
  <p:cmAuthor id="2" name="Mads Almassalkhi" initials="MA [2]" lastIdx="1" clrIdx="1">
    <p:extLst/>
  </p:cmAuthor>
  <p:cmAuthor id="3" name="Micah Botkin-Levy" initials="MB" lastIdx="1" clrIdx="2">
    <p:extLst>
      <p:ext uri="{19B8F6BF-5375-455C-9EA6-DF929625EA0E}">
        <p15:presenceInfo xmlns:p15="http://schemas.microsoft.com/office/powerpoint/2012/main" userId="fab9f5e28483e3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D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482" autoAdjust="0"/>
  </p:normalViewPr>
  <p:slideViewPr>
    <p:cSldViewPr snapToGrid="0" snapToObjects="1">
      <p:cViewPr varScale="1">
        <p:scale>
          <a:sx n="103" d="100"/>
          <a:sy n="103" d="100"/>
        </p:scale>
        <p:origin x="8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337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7B347-7272-694B-98DD-1A30E3CDB5C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E806-CF2F-B643-8DB9-DC11F6A9F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62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944A5-5A2E-174C-ADAC-AD85D74455F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04800-E8AE-A244-A46B-6A7B0CC4A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04800-E8AE-A244-A46B-6A7B0CC4A5A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04800-E8AE-A244-A46B-6A7B0CC4A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3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Rectangle 23"/>
            <p:cNvSpPr/>
            <p:nvPr/>
          </p:nvSpPr>
          <p:spPr>
            <a:xfrm>
              <a:off x="11761387" y="-8467"/>
              <a:ext cx="427438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1951746" y="-8467"/>
              <a:ext cx="24025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1816106" y="3048000"/>
              <a:ext cx="375894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11816106" y="-8467"/>
              <a:ext cx="372720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1951746" y="-8467"/>
              <a:ext cx="237078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1892496" y="-8467"/>
              <a:ext cx="296328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1948573" y="3589867"/>
              <a:ext cx="240252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10757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68" y="2404534"/>
            <a:ext cx="11498947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10204248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E3D1-8E88-5C40-A788-B45ACFEA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5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E3D1-8E88-5C40-A788-B45ACFEADC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944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E3D1-8E88-5C40-A788-B45ACFEA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14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E3D1-8E88-5C40-A788-B45ACFEADC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831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E3D1-8E88-5C40-A788-B45ACFEA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10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E3D1-8E88-5C40-A788-B45ACFEA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35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E3D1-8E88-5C40-A788-B45ACFEA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E3D1-8E88-5C40-A788-B45ACFEA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1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E3D1-8E88-5C40-A788-B45ACFEA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6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E3D1-8E88-5C40-A788-B45ACFEA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4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E3D1-8E88-5C40-A788-B45ACFEA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E3D1-8E88-5C40-A788-B45ACFEA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E3D1-8E88-5C40-A788-B45ACFEA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E3D1-8E88-5C40-A788-B45ACFEA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E3D1-8E88-5C40-A788-B45ACFEA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5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-8467"/>
            <a:ext cx="12191999" cy="6866467"/>
            <a:chOff x="1" y="-8467"/>
            <a:chExt cx="12191999" cy="6866467"/>
          </a:xfrm>
        </p:grpSpPr>
        <p:sp>
          <p:nvSpPr>
            <p:cNvPr id="22" name="Rectangle 23"/>
            <p:cNvSpPr/>
            <p:nvPr/>
          </p:nvSpPr>
          <p:spPr>
            <a:xfrm>
              <a:off x="12067905" y="-8467"/>
              <a:ext cx="120920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12069232" y="-8467"/>
              <a:ext cx="12276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11857454" y="3048000"/>
              <a:ext cx="33454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11857454" y="-8467"/>
              <a:ext cx="331372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1761386" y="-8467"/>
              <a:ext cx="4274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1854280" y="-8467"/>
              <a:ext cx="334544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1661245" y="3589867"/>
              <a:ext cx="527580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1" y="75304"/>
              <a:ext cx="118334" cy="6782696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03398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1103398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68509" y="6462888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4169" y="6462889"/>
            <a:ext cx="6285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5484" y="646297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47DE3D1-8E88-5C40-A788-B45ACFEADC2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335" y="6067778"/>
            <a:ext cx="555824" cy="7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4400" y="2955046"/>
            <a:ext cx="5519313" cy="81914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DS II Final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1827" y="3493379"/>
            <a:ext cx="6741886" cy="2139921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endParaRPr lang="en-US" sz="2000" dirty="0"/>
          </a:p>
          <a:p>
            <a:pPr>
              <a:spcBef>
                <a:spcPts val="800"/>
              </a:spcBef>
            </a:pPr>
            <a:r>
              <a:rPr lang="en-US" sz="2000" dirty="0"/>
              <a:t>Micah Botkin-Levy 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University of Vermont</a:t>
            </a:r>
          </a:p>
          <a:p>
            <a:pPr>
              <a:spcBef>
                <a:spcPts val="800"/>
              </a:spcBef>
            </a:pPr>
            <a:endParaRPr lang="en-US" sz="2000" dirty="0"/>
          </a:p>
          <a:p>
            <a:pPr>
              <a:spcBef>
                <a:spcPts val="800"/>
              </a:spcBef>
            </a:pPr>
            <a:endParaRPr lang="en-US" sz="2000" dirty="0"/>
          </a:p>
          <a:p>
            <a:pPr>
              <a:spcBef>
                <a:spcPts val="800"/>
              </a:spcBef>
            </a:pPr>
            <a:r>
              <a:rPr lang="en-US" sz="2000" dirty="0"/>
              <a:t>Spring 2019</a:t>
            </a:r>
          </a:p>
        </p:txBody>
      </p:sp>
      <p:pic>
        <p:nvPicPr>
          <p:cNvPr id="1026" name="Picture 2" descr="UWM University of Vermont Logo">
            <a:extLst>
              <a:ext uri="{FF2B5EF4-FFF2-40B4-BE49-F238E27FC236}">
                <a16:creationId xmlns:a16="http://schemas.microsoft.com/office/drawing/2014/main" id="{7C55F232-2536-4D8C-8C3A-50CA291F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7010"/>
            <a:ext cx="5093671" cy="200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5D70D68-53BF-4CE8-A866-11AE5A0AB302}"/>
              </a:ext>
            </a:extLst>
          </p:cNvPr>
          <p:cNvSpPr txBox="1">
            <a:spLocks/>
          </p:cNvSpPr>
          <p:nvPr/>
        </p:nvSpPr>
        <p:spPr>
          <a:xfrm>
            <a:off x="103414" y="0"/>
            <a:ext cx="11781972" cy="2388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/>
              <a:t>Title???</a:t>
            </a:r>
          </a:p>
        </p:txBody>
      </p:sp>
    </p:spTree>
    <p:extLst>
      <p:ext uri="{BB962C8B-B14F-4D97-AF65-F5344CB8AC3E}">
        <p14:creationId xmlns:p14="http://schemas.microsoft.com/office/powerpoint/2010/main" val="182494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B987-630C-4776-941E-BC3CA3A5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E12A-9F23-42FD-9015-045DAA5F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Motivation and Approach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Reinforcement Algorithms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Comparison of Simulated Methods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Conclusions and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3A16F-5E11-4BF4-8404-93E2FE7F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E3D1-8E88-5C40-A788-B45ACFEADC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EA3DE74-31A6-48AD-8C0A-E33A679B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FFDDEBC-790E-43B4-8282-92702E0A8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F624CC-585A-4177-8E95-77462EA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B18999F3-4745-477E-B6DA-E5B0BCD53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B780C728-EC47-4108-8DC4-B5ACDAD0B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E5535F23-07A0-49FD-BF88-208C0FBEE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944D95CD-2ADB-4E41-AFD2-5ED06FD6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36509339-BF07-4ED1-B1DA-74D2D956F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6317DACF-CCA7-442B-B867-2CF567E4B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7E917ACA-0CB0-4A07-9594-33E63B91B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21DF86A2-1E2E-48FD-8EF7-F9D6744FA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" name="Picture 9" descr="A picture containing sky, outdoor, road, tree&#10;&#10;Description generated with very high confidence">
            <a:extLst>
              <a:ext uri="{FF2B5EF4-FFF2-40B4-BE49-F238E27FC236}">
                <a16:creationId xmlns:a16="http://schemas.microsoft.com/office/drawing/2014/main" id="{EE5BEBF7-0409-46BD-8BA8-AA3479DFA7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61" r="25671" b="2"/>
          <a:stretch/>
        </p:blipFill>
        <p:spPr>
          <a:xfrm>
            <a:off x="2957361" y="10"/>
            <a:ext cx="3151431" cy="3437494"/>
          </a:xfrm>
          <a:custGeom>
            <a:avLst/>
            <a:gdLst>
              <a:gd name="connsiteX0" fmla="*/ 514552 w 3151431"/>
              <a:gd name="connsiteY0" fmla="*/ 0 h 3437504"/>
              <a:gd name="connsiteX1" fmla="*/ 2008047 w 3151431"/>
              <a:gd name="connsiteY1" fmla="*/ 0 h 3437504"/>
              <a:gd name="connsiteX2" fmla="*/ 2008047 w 3151431"/>
              <a:gd name="connsiteY2" fmla="*/ 1 h 3437504"/>
              <a:gd name="connsiteX3" fmla="*/ 3151431 w 3151431"/>
              <a:gd name="connsiteY3" fmla="*/ 1 h 3437504"/>
              <a:gd name="connsiteX4" fmla="*/ 2637972 w 3151431"/>
              <a:gd name="connsiteY4" fmla="*/ 3437504 h 3437504"/>
              <a:gd name="connsiteX5" fmla="*/ 0 w 3151431"/>
              <a:gd name="connsiteY5" fmla="*/ 3437504 h 343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1431" h="3437504">
                <a:moveTo>
                  <a:pt x="514552" y="0"/>
                </a:moveTo>
                <a:lnTo>
                  <a:pt x="2008047" y="0"/>
                </a:lnTo>
                <a:lnTo>
                  <a:pt x="2008047" y="1"/>
                </a:lnTo>
                <a:lnTo>
                  <a:pt x="3151431" y="1"/>
                </a:lnTo>
                <a:lnTo>
                  <a:pt x="2637972" y="3437504"/>
                </a:lnTo>
                <a:lnTo>
                  <a:pt x="0" y="3437504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EB024-E957-4545-BFE4-D4DAFA1562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73" r="29197" b="4"/>
          <a:stretch/>
        </p:blipFill>
        <p:spPr>
          <a:xfrm>
            <a:off x="319203" y="10"/>
            <a:ext cx="3153384" cy="3437494"/>
          </a:xfrm>
          <a:custGeom>
            <a:avLst/>
            <a:gdLst>
              <a:gd name="connsiteX0" fmla="*/ 511180 w 3153384"/>
              <a:gd name="connsiteY0" fmla="*/ 0 h 3437504"/>
              <a:gd name="connsiteX1" fmla="*/ 3153384 w 3153384"/>
              <a:gd name="connsiteY1" fmla="*/ 0 h 3437504"/>
              <a:gd name="connsiteX2" fmla="*/ 2638832 w 3153384"/>
              <a:gd name="connsiteY2" fmla="*/ 3437504 h 3437504"/>
              <a:gd name="connsiteX3" fmla="*/ 0 w 3153384"/>
              <a:gd name="connsiteY3" fmla="*/ 3437504 h 343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384" h="3437504">
                <a:moveTo>
                  <a:pt x="511180" y="0"/>
                </a:moveTo>
                <a:lnTo>
                  <a:pt x="3153384" y="0"/>
                </a:lnTo>
                <a:lnTo>
                  <a:pt x="2638832" y="3437504"/>
                </a:lnTo>
                <a:lnTo>
                  <a:pt x="0" y="3437504"/>
                </a:lnTo>
                <a:close/>
              </a:path>
            </a:pathLst>
          </a:custGeom>
        </p:spPr>
      </p:pic>
      <p:pic>
        <p:nvPicPr>
          <p:cNvPr id="2050" name="Picture 2" descr="Image result for data security">
            <a:extLst>
              <a:ext uri="{FF2B5EF4-FFF2-40B4-BE49-F238E27FC236}">
                <a16:creationId xmlns:a16="http://schemas.microsoft.com/office/drawing/2014/main" id="{DFAF569C-DF74-4463-A63D-31ED59FCEA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5" r="1" b="1"/>
          <a:stretch/>
        </p:blipFill>
        <p:spPr bwMode="auto">
          <a:xfrm>
            <a:off x="1" y="3437504"/>
            <a:ext cx="2956476" cy="3420496"/>
          </a:xfrm>
          <a:custGeom>
            <a:avLst/>
            <a:gdLst>
              <a:gd name="connsiteX0" fmla="*/ 319202 w 2956476"/>
              <a:gd name="connsiteY0" fmla="*/ 0 h 3420496"/>
              <a:gd name="connsiteX1" fmla="*/ 2956476 w 2956476"/>
              <a:gd name="connsiteY1" fmla="*/ 0 h 3420496"/>
              <a:gd name="connsiteX2" fmla="*/ 2444471 w 2956476"/>
              <a:gd name="connsiteY2" fmla="*/ 3420496 h 3420496"/>
              <a:gd name="connsiteX3" fmla="*/ 0 w 2956476"/>
              <a:gd name="connsiteY3" fmla="*/ 3420496 h 3420496"/>
              <a:gd name="connsiteX4" fmla="*/ 0 w 2956476"/>
              <a:gd name="connsiteY4" fmla="*/ 2146516 h 342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6476" h="3420496">
                <a:moveTo>
                  <a:pt x="319202" y="0"/>
                </a:moveTo>
                <a:lnTo>
                  <a:pt x="2956476" y="0"/>
                </a:lnTo>
                <a:lnTo>
                  <a:pt x="2444471" y="3420496"/>
                </a:lnTo>
                <a:lnTo>
                  <a:pt x="0" y="3420496"/>
                </a:lnTo>
                <a:lnTo>
                  <a:pt x="0" y="214651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ourglass time">
            <a:extLst>
              <a:ext uri="{FF2B5EF4-FFF2-40B4-BE49-F238E27FC236}">
                <a16:creationId xmlns:a16="http://schemas.microsoft.com/office/drawing/2014/main" id="{2FB83961-879A-4670-84FB-CAB4E170A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4" r="-1" b="10851"/>
          <a:stretch/>
        </p:blipFill>
        <p:spPr bwMode="auto">
          <a:xfrm>
            <a:off x="2443799" y="3437504"/>
            <a:ext cx="3151535" cy="3420496"/>
          </a:xfrm>
          <a:custGeom>
            <a:avLst/>
            <a:gdLst>
              <a:gd name="connsiteX0" fmla="*/ 512005 w 3151535"/>
              <a:gd name="connsiteY0" fmla="*/ 0 h 3420496"/>
              <a:gd name="connsiteX1" fmla="*/ 3151535 w 3151535"/>
              <a:gd name="connsiteY1" fmla="*/ 0 h 3420496"/>
              <a:gd name="connsiteX2" fmla="*/ 2640616 w 3151535"/>
              <a:gd name="connsiteY2" fmla="*/ 3420496 h 3420496"/>
              <a:gd name="connsiteX3" fmla="*/ 0 w 3151535"/>
              <a:gd name="connsiteY3" fmla="*/ 3420496 h 342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1535" h="3420496">
                <a:moveTo>
                  <a:pt x="512005" y="0"/>
                </a:moveTo>
                <a:lnTo>
                  <a:pt x="3151535" y="0"/>
                </a:lnTo>
                <a:lnTo>
                  <a:pt x="2640616" y="3420496"/>
                </a:lnTo>
                <a:lnTo>
                  <a:pt x="0" y="342049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BAE7D61-C468-452B-AD40-2FD6365B4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9020" y="3429000"/>
            <a:ext cx="5283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D8C0890-7680-4FCD-B337-24D18C1B7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30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444472" y="-2"/>
            <a:ext cx="1025065" cy="68580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914157-A92E-41E9-9666-389216B9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790" y="2232539"/>
            <a:ext cx="3165212" cy="23394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Overview &amp;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A923D-61D0-45DA-ADE4-E1963138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7DE3D1-8E88-5C40-A788-B45ACFEADC22}" type="slidenum">
              <a:rPr lang="en-US" sz="9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 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E3D1-8E88-5C40-A788-B45ACFEADC22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23" y="1687018"/>
            <a:ext cx="3442989" cy="2452654"/>
          </a:xfrm>
          <a:noFill/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b="1" u="sng" dirty="0"/>
          </a:p>
          <a:p>
            <a:pPr marL="114300" indent="0">
              <a:buNone/>
            </a:pPr>
            <a:r>
              <a:rPr lang="en-US" sz="2000" b="1" u="sng" dirty="0"/>
              <a:t>Contact info</a:t>
            </a:r>
          </a:p>
          <a:p>
            <a:pPr marL="114300" indent="0">
              <a:buNone/>
            </a:pPr>
            <a:r>
              <a:rPr lang="en-US" sz="2000" i="1" dirty="0"/>
              <a:t>Micah Botkin-Levy</a:t>
            </a:r>
          </a:p>
          <a:p>
            <a:pPr marL="114300" indent="0">
              <a:buNone/>
            </a:pPr>
            <a:r>
              <a:rPr lang="en-US" sz="2000" i="1" dirty="0"/>
              <a:t>	  mbotkinl@uvm.edu </a:t>
            </a:r>
          </a:p>
          <a:p>
            <a:pPr marL="114300" indent="0" algn="ctr">
              <a:buNone/>
            </a:pPr>
            <a:endParaRPr lang="en-US" i="1" dirty="0"/>
          </a:p>
          <a:p>
            <a:pPr marL="114300" indent="0" algn="ctr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4459" y="2996686"/>
            <a:ext cx="429871" cy="42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44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72584</TotalTime>
  <Words>50</Words>
  <Application>Microsoft Office PowerPoint</Application>
  <PresentationFormat>Widescreen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DS II Final Project Presentation</vt:lpstr>
      <vt:lpstr>Overview of Presentation</vt:lpstr>
      <vt:lpstr>Overview &amp; Motivation</vt:lpstr>
      <vt:lpstr>Questions? Comments?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EERE ENERGISE (Type 2: Year 2030) Robust and resilient coordination of feeders with uncertain distributed energy resources: from real-time control to long-term planning</dc:title>
  <dc:creator>Mads Almassalkhi</dc:creator>
  <cp:lastModifiedBy>Micah Botkin-Levy</cp:lastModifiedBy>
  <cp:revision>1746</cp:revision>
  <cp:lastPrinted>2017-02-06T17:49:49Z</cp:lastPrinted>
  <dcterms:created xsi:type="dcterms:W3CDTF">2016-08-19T15:28:49Z</dcterms:created>
  <dcterms:modified xsi:type="dcterms:W3CDTF">2019-04-25T03:51:19Z</dcterms:modified>
</cp:coreProperties>
</file>