
<file path=[Content_Types].xml><?xml version="1.0" encoding="utf-8"?>
<Types xmlns="http://schemas.openxmlformats.org/package/2006/content-types">
  <Override PartName="/_rels/.rels" ContentType="application/vnd.openxmlformats-package.relationships+xml"/>
  <Override PartName="/ppt/slides/slide8.xml" ContentType="application/vnd.openxmlformats-officedocument.presentationml.slide+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_rels/presentation.xml.rels" ContentType="application/vnd.openxmlformats-package.relationships+xml"/>
  <Override PartName="/ppt/media/image2.png" ContentType="image/png"/>
  <Override PartName="/ppt/media/image1.png" ContentType="image/png"/>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9040"/>
            <a:ext cx="907164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04000" y="4059360"/>
            <a:ext cx="907164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0" name="PlaceHolder 2"/>
          <p:cNvSpPr>
            <a:spLocks noGrp="1"/>
          </p:cNvSpPr>
          <p:nvPr>
            <p:ph type="body"/>
          </p:nvPr>
        </p:nvSpPr>
        <p:spPr>
          <a:xfrm>
            <a:off x="504000" y="176904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1" name="PlaceHolder 3"/>
          <p:cNvSpPr>
            <a:spLocks noGrp="1"/>
          </p:cNvSpPr>
          <p:nvPr>
            <p:ph type="body"/>
          </p:nvPr>
        </p:nvSpPr>
        <p:spPr>
          <a:xfrm>
            <a:off x="5152680" y="176904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2" name="PlaceHolder 4"/>
          <p:cNvSpPr>
            <a:spLocks noGrp="1"/>
          </p:cNvSpPr>
          <p:nvPr>
            <p:ph type="body"/>
          </p:nvPr>
        </p:nvSpPr>
        <p:spPr>
          <a:xfrm>
            <a:off x="5152680" y="405936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3" name="PlaceHolder 5"/>
          <p:cNvSpPr>
            <a:spLocks noGrp="1"/>
          </p:cNvSpPr>
          <p:nvPr>
            <p:ph type="body"/>
          </p:nvPr>
        </p:nvSpPr>
        <p:spPr>
          <a:xfrm>
            <a:off x="504000" y="405936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5" name="PlaceHolder 2"/>
          <p:cNvSpPr>
            <a:spLocks noGrp="1"/>
          </p:cNvSpPr>
          <p:nvPr>
            <p:ph type="body"/>
          </p:nvPr>
        </p:nvSpPr>
        <p:spPr>
          <a:xfrm>
            <a:off x="504000" y="1769040"/>
            <a:ext cx="907164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6" name="PlaceHolder 3"/>
          <p:cNvSpPr>
            <a:spLocks noGrp="1"/>
          </p:cNvSpPr>
          <p:nvPr>
            <p:ph type="body"/>
          </p:nvPr>
        </p:nvSpPr>
        <p:spPr>
          <a:xfrm>
            <a:off x="504000" y="1769040"/>
            <a:ext cx="907164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37" name="" descr=""/>
          <p:cNvPicPr/>
          <p:nvPr/>
        </p:nvPicPr>
        <p:blipFill>
          <a:blip r:embed="rId2"/>
          <a:stretch/>
        </p:blipFill>
        <p:spPr>
          <a:xfrm>
            <a:off x="2292120" y="1768680"/>
            <a:ext cx="5495040" cy="4384440"/>
          </a:xfrm>
          <a:prstGeom prst="rect">
            <a:avLst/>
          </a:prstGeom>
          <a:ln>
            <a:noFill/>
          </a:ln>
        </p:spPr>
      </p:pic>
      <p:pic>
        <p:nvPicPr>
          <p:cNvPr id="38" name="" descr=""/>
          <p:cNvPicPr/>
          <p:nvPr/>
        </p:nvPicPr>
        <p:blipFill>
          <a:blip r:embed="rId3"/>
          <a:stretch/>
        </p:blipFill>
        <p:spPr>
          <a:xfrm>
            <a:off x="2292120" y="1768680"/>
            <a:ext cx="5495040" cy="438444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 name="PlaceHolder 2"/>
          <p:cNvSpPr>
            <a:spLocks noGrp="1"/>
          </p:cNvSpPr>
          <p:nvPr>
            <p:ph type="subTitle"/>
          </p:nvPr>
        </p:nvSpPr>
        <p:spPr>
          <a:xfrm>
            <a:off x="504000" y="1769040"/>
            <a:ext cx="9071640" cy="43844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504000" y="1769040"/>
            <a:ext cx="907164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504000" y="1769040"/>
            <a:ext cx="442692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1" name="PlaceHolder 3"/>
          <p:cNvSpPr>
            <a:spLocks noGrp="1"/>
          </p:cNvSpPr>
          <p:nvPr>
            <p:ph type="body"/>
          </p:nvPr>
        </p:nvSpPr>
        <p:spPr>
          <a:xfrm>
            <a:off x="5152680" y="1769040"/>
            <a:ext cx="442692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5" name="PlaceHolder 2"/>
          <p:cNvSpPr>
            <a:spLocks noGrp="1"/>
          </p:cNvSpPr>
          <p:nvPr>
            <p:ph type="body"/>
          </p:nvPr>
        </p:nvSpPr>
        <p:spPr>
          <a:xfrm>
            <a:off x="504000" y="176904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6" name="PlaceHolder 3"/>
          <p:cNvSpPr>
            <a:spLocks noGrp="1"/>
          </p:cNvSpPr>
          <p:nvPr>
            <p:ph type="body"/>
          </p:nvPr>
        </p:nvSpPr>
        <p:spPr>
          <a:xfrm>
            <a:off x="504000" y="405936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 name="PlaceHolder 4"/>
          <p:cNvSpPr>
            <a:spLocks noGrp="1"/>
          </p:cNvSpPr>
          <p:nvPr>
            <p:ph type="body"/>
          </p:nvPr>
        </p:nvSpPr>
        <p:spPr>
          <a:xfrm>
            <a:off x="5152680" y="1769040"/>
            <a:ext cx="442692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9" name="PlaceHolder 2"/>
          <p:cNvSpPr>
            <a:spLocks noGrp="1"/>
          </p:cNvSpPr>
          <p:nvPr>
            <p:ph type="body"/>
          </p:nvPr>
        </p:nvSpPr>
        <p:spPr>
          <a:xfrm>
            <a:off x="504000" y="1769040"/>
            <a:ext cx="442692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0" name="PlaceHolder 3"/>
          <p:cNvSpPr>
            <a:spLocks noGrp="1"/>
          </p:cNvSpPr>
          <p:nvPr>
            <p:ph type="body"/>
          </p:nvPr>
        </p:nvSpPr>
        <p:spPr>
          <a:xfrm>
            <a:off x="5152680" y="176904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1" name="PlaceHolder 4"/>
          <p:cNvSpPr>
            <a:spLocks noGrp="1"/>
          </p:cNvSpPr>
          <p:nvPr>
            <p:ph type="body"/>
          </p:nvPr>
        </p:nvSpPr>
        <p:spPr>
          <a:xfrm>
            <a:off x="5152680" y="405936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3" name="PlaceHolder 2"/>
          <p:cNvSpPr>
            <a:spLocks noGrp="1"/>
          </p:cNvSpPr>
          <p:nvPr>
            <p:ph type="body"/>
          </p:nvPr>
        </p:nvSpPr>
        <p:spPr>
          <a:xfrm>
            <a:off x="504000" y="176904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4" name="PlaceHolder 3"/>
          <p:cNvSpPr>
            <a:spLocks noGrp="1"/>
          </p:cNvSpPr>
          <p:nvPr>
            <p:ph type="body"/>
          </p:nvPr>
        </p:nvSpPr>
        <p:spPr>
          <a:xfrm>
            <a:off x="5152680" y="1769040"/>
            <a:ext cx="44269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5" name="PlaceHolder 4"/>
          <p:cNvSpPr>
            <a:spLocks noGrp="1"/>
          </p:cNvSpPr>
          <p:nvPr>
            <p:ph type="body"/>
          </p:nvPr>
        </p:nvSpPr>
        <p:spPr>
          <a:xfrm>
            <a:off x="504000" y="4059360"/>
            <a:ext cx="907164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b="0" lang="en-US" sz="1400" spc="-1" strike="noStrike">
                <a:solidFill>
                  <a:srgbClr val="000000"/>
                </a:solidFill>
                <a:uFill>
                  <a:solidFill>
                    <a:srgbClr val="ffffff"/>
                  </a:solidFill>
                </a:uFill>
                <a:latin typeface="Times New Roman"/>
              </a:rPr>
              <a:t>&lt;date/time&gt;</a:t>
            </a:r>
            <a:endParaRPr b="0" lang="en-US" sz="1400" spc="-1" strike="noStrike">
              <a:solidFill>
                <a:srgbClr val="000000"/>
              </a:solidFill>
              <a:uFill>
                <a:solidFill>
                  <a:srgbClr val="ffffff"/>
                </a:solidFill>
              </a:uFill>
              <a:latin typeface="Times New Roman"/>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b="0" lang="en-US" sz="1400" spc="-1" strike="noStrike">
                <a:solidFill>
                  <a:srgbClr val="000000"/>
                </a:solidFill>
                <a:uFill>
                  <a:solidFill>
                    <a:srgbClr val="ffffff"/>
                  </a:solidFill>
                </a:uFill>
                <a:latin typeface="Times New Roman"/>
              </a:rPr>
              <a:t>&lt;footer&gt;</a:t>
            </a:r>
            <a:endParaRPr b="0" lang="en-US" sz="1400" spc="-1" strike="noStrike">
              <a:solidFill>
                <a:srgbClr val="000000"/>
              </a:solidFill>
              <a:uFill>
                <a:solidFill>
                  <a:srgbClr val="ffffff"/>
                </a:solidFill>
              </a:uFill>
              <a:latin typeface="Times New Roman"/>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32A3E29E-9ACF-4C69-B03D-3A3A06289CDC}"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TextShape 1"/>
          <p:cNvSpPr txBox="1"/>
          <p:nvPr/>
        </p:nvSpPr>
        <p:spPr>
          <a:xfrm>
            <a:off x="712440" y="2346120"/>
            <a:ext cx="9071640" cy="250020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Capstone Project - The Battle of the Neighborhoods (Week 2)</a:t>
            </a:r>
            <a:r>
              <a:rPr b="0" lang="en-US" sz="4400" spc="-1" strike="noStrike">
                <a:solidFill>
                  <a:srgbClr val="000000"/>
                </a:solidFill>
                <a:uFill>
                  <a:solidFill>
                    <a:srgbClr val="ffffff"/>
                  </a:solidFill>
                </a:uFill>
                <a:latin typeface="Arial"/>
              </a:rPr>
              <a:t>
</a:t>
            </a:r>
            <a:r>
              <a:rPr b="0" lang="en-US" sz="4400" spc="-1" strike="noStrike">
                <a:solidFill>
                  <a:srgbClr val="000000"/>
                </a:solidFill>
                <a:uFill>
                  <a:solidFill>
                    <a:srgbClr val="ffffff"/>
                  </a:solidFill>
                </a:uFill>
                <a:latin typeface="Arial"/>
              </a:rPr>
              <a:t>Applied Data Science Capstone by IBM/Coursera</a:t>
            </a:r>
            <a:endParaRPr b="0" lang="en-US" sz="4400" spc="-1" strike="noStrike">
              <a:solidFill>
                <a:srgbClr val="000000"/>
              </a:solidFill>
              <a:uFill>
                <a:solidFill>
                  <a:srgbClr val="ffffff"/>
                </a:solidFill>
              </a:uFill>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TextShape 1"/>
          <p:cNvSpPr txBox="1"/>
          <p:nvPr/>
        </p:nvSpPr>
        <p:spPr>
          <a:xfrm>
            <a:off x="529560" y="246888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PREDICTION OF NEW RESTAURANT IN TORONTO </a:t>
            </a:r>
            <a:endParaRPr b="0" lang="en-US" sz="4400" spc="-1" strike="noStrike">
              <a:solidFill>
                <a:srgbClr val="000000"/>
              </a:solidFill>
              <a:uFill>
                <a:solidFill>
                  <a:srgbClr val="ffffff"/>
                </a:solidFill>
              </a:uFill>
              <a:latin typeface="Arial"/>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Introduction/Business Problem</a:t>
            </a:r>
            <a:endParaRPr b="0" lang="en-US" sz="4400" spc="-1" strike="noStrike">
              <a:solidFill>
                <a:srgbClr val="000000"/>
              </a:solidFill>
              <a:uFill>
                <a:solidFill>
                  <a:srgbClr val="ffffff"/>
                </a:solidFill>
              </a:uFill>
              <a:latin typeface="Arial"/>
            </a:endParaRPr>
          </a:p>
        </p:txBody>
      </p:sp>
      <p:sp>
        <p:nvSpPr>
          <p:cNvPr id="42"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The idea of this project is to help people who wants or planning to open a new restaurant in Toronto so as to choose the right area or location by providing the income and population of each neighborhood as well as the competitors already present on the same location ( region or area )</a:t>
            </a:r>
            <a:endParaRPr b="0" lang="en-US" sz="3200" spc="-1" strike="noStrike">
              <a:solidFill>
                <a:srgbClr val="000000"/>
              </a:solidFill>
              <a:uFill>
                <a:solidFill>
                  <a:srgbClr val="ffffff"/>
                </a:solidFill>
              </a:uFill>
              <a:latin typeface="Arial"/>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Downloading and Prepping Data</a:t>
            </a:r>
            <a:endParaRPr b="0" lang="en-US" sz="4400" spc="-1" strike="noStrike">
              <a:solidFill>
                <a:srgbClr val="000000"/>
              </a:solidFill>
              <a:uFill>
                <a:solidFill>
                  <a:srgbClr val="ffffff"/>
                </a:solidFill>
              </a:uFill>
              <a:latin typeface="Arial"/>
            </a:endParaRPr>
          </a:p>
        </p:txBody>
      </p:sp>
      <p:sp>
        <p:nvSpPr>
          <p:cNvPr id="44"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Therefore, In order to provide the stakeholders the necessary information, I'll be combining Toronto's 2016 Census that contains Population, Average income per Neighborhood with Toronot's Neighborhoods shapefile and Foursquare API to collect competitors on the same neighborhoods.</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Toronto's Census data is publicly available at this website: https://www.toronto.ca/city-government/data-research-maps/open-data/open-data-catalogue/#8c732154-5012-9afe-d0cd-ba3ffc813d5a</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also : 'https://www.toronto.ca/ext/open_data/catalog/data_set_files/2016_neighbourhood_profiles.csv'</a:t>
            </a:r>
            <a:endParaRPr b="0" lang="en-US" sz="3200" spc="-1" strike="noStrike">
              <a:solidFill>
                <a:srgbClr val="000000"/>
              </a:solidFill>
              <a:uFill>
                <a:solidFill>
                  <a:srgbClr val="ffffff"/>
                </a:solidFill>
              </a:uFill>
              <a:latin typeface="Arial"/>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Methodology</a:t>
            </a:r>
            <a:endParaRPr b="0" lang="en-US" sz="4400" spc="-1" strike="noStrike">
              <a:solidFill>
                <a:srgbClr val="000000"/>
              </a:solidFill>
              <a:uFill>
                <a:solidFill>
                  <a:srgbClr val="ffffff"/>
                </a:solidFill>
              </a:uFill>
              <a:latin typeface="Arial"/>
            </a:endParaRPr>
          </a:p>
        </p:txBody>
      </p:sp>
      <p:sp>
        <p:nvSpPr>
          <p:cNvPr id="46"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Note that for this report I used a few different maps that could help a new investor to decide the best neighborhood to open a restaurant in Toronto based on it's income, population and available competitors. In order to do that I've used the 2016 Census information combined with choropleth maps to visually display the wealthier and more populational neighborhoods and Foursquare data to display the current restaurants in each region.</a:t>
            </a:r>
            <a:r>
              <a:rPr b="0" lang="en-US" sz="3200" spc="-1" strike="noStrike">
                <a:solidFill>
                  <a:srgbClr val="000000"/>
                </a:solidFill>
                <a:uFill>
                  <a:solidFill>
                    <a:srgbClr val="ffffff"/>
                  </a:solidFill>
                </a:uFill>
                <a:latin typeface="Arial"/>
              </a:rPr>
              <a:t>
</a:t>
            </a:r>
            <a:r>
              <a:rPr b="0" lang="en-US" sz="32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Result</a:t>
            </a:r>
            <a:endParaRPr b="0" lang="en-US" sz="4400" spc="-1" strike="noStrike">
              <a:solidFill>
                <a:srgbClr val="000000"/>
              </a:solidFill>
              <a:uFill>
                <a:solidFill>
                  <a:srgbClr val="ffffff"/>
                </a:solidFill>
              </a:uFill>
              <a:latin typeface="Arial"/>
            </a:endParaRPr>
          </a:p>
        </p:txBody>
      </p:sp>
      <p:sp>
        <p:nvSpPr>
          <p:cNvPr id="48"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Comparing the maps we can notice the majority of the restaurants grouped on main streets and on the south of the city, although some of the welthiest neighborhoods are up to the north. Also, the areas with a dense population don't reflect on the number of restaurants.</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 </a:t>
            </a:r>
            <a:endParaRPr b="0" lang="en-US" sz="3200" spc="-1" strike="noStrike">
              <a:solidFill>
                <a:srgbClr val="000000"/>
              </a:solidFill>
              <a:uFill>
                <a:solidFill>
                  <a:srgbClr val="ffffff"/>
                </a:solidFill>
              </a:uFill>
              <a:latin typeface="Arial"/>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Discussion and Conclusion </a:t>
            </a:r>
            <a:endParaRPr b="0" lang="en-US" sz="4400" spc="-1" strike="noStrike">
              <a:solidFill>
                <a:srgbClr val="000000"/>
              </a:solidFill>
              <a:uFill>
                <a:solidFill>
                  <a:srgbClr val="ffffff"/>
                </a:solidFill>
              </a:uFill>
              <a:latin typeface="Arial"/>
            </a:endParaRPr>
          </a:p>
        </p:txBody>
      </p:sp>
      <p:sp>
        <p:nvSpPr>
          <p:cNvPr id="50" name="TextShape 2"/>
          <p:cNvSpPr txBox="1"/>
          <p:nvPr/>
        </p:nvSpPr>
        <p:spPr>
          <a:xfrm>
            <a:off x="504000" y="1769040"/>
            <a:ext cx="9071640" cy="4384440"/>
          </a:xfrm>
          <a:prstGeom prst="rect">
            <a:avLst/>
          </a:prstGeom>
          <a:noFill/>
          <a:ln>
            <a:noFill/>
          </a:ln>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When I first decided to create this study I was expecting to find clusters of restaurants in certain regions and the final result didn't meet that expectation.</a:t>
            </a:r>
            <a:endParaRPr b="0"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This report may be helpful for someone planning on opening a restaurant in Toronto, by comparing the current offers and neighborhoods profiles, however it may not cover all variables such as access to public transportation or even the restaurants profiles, so it shall not be used as a single decidion making tool.</a:t>
            </a:r>
            <a:endParaRPr b="0" lang="en-US" sz="3200" spc="-1" strike="noStrike">
              <a:solidFill>
                <a:srgbClr val="000000"/>
              </a:solidFill>
              <a:uFill>
                <a:solidFill>
                  <a:srgbClr val="ffffff"/>
                </a:solidFill>
              </a:uFill>
              <a:latin typeface="Arial"/>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TextShape 1"/>
          <p:cNvSpPr txBox="1"/>
          <p:nvPr/>
        </p:nvSpPr>
        <p:spPr>
          <a:xfrm>
            <a:off x="621000" y="3474720"/>
            <a:ext cx="907164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THANKS YOU</a:t>
            </a:r>
            <a:endParaRPr b="0" lang="en-US" sz="4400" spc="-1" strike="noStrike">
              <a:solidFill>
                <a:srgbClr val="000000"/>
              </a:solidFill>
              <a:uFill>
                <a:solidFill>
                  <a:srgbClr val="ffffff"/>
                </a:solidFill>
              </a:uFill>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2020-04-04T09:47:03Z</dcterms:created>
  <dc:creator/>
  <dc:description/>
  <dc:language>en-US</dc:language>
  <cp:lastModifiedBy/>
  <dcterms:modified xsi:type="dcterms:W3CDTF">2020-04-04T09:58:04Z</dcterms:modified>
  <cp:revision>2</cp:revision>
  <dc:subject/>
  <dc:title/>
</cp:coreProperties>
</file>