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7"/>
  </p:notesMasterIdLst>
  <p:sldIdLst>
    <p:sldId id="256" r:id="rId2"/>
    <p:sldId id="288" r:id="rId3"/>
    <p:sldId id="296" r:id="rId4"/>
    <p:sldId id="302" r:id="rId5"/>
    <p:sldId id="262" r:id="rId6"/>
    <p:sldId id="263" r:id="rId7"/>
    <p:sldId id="257" r:id="rId8"/>
    <p:sldId id="264" r:id="rId9"/>
    <p:sldId id="300" r:id="rId10"/>
    <p:sldId id="299" r:id="rId11"/>
    <p:sldId id="298" r:id="rId12"/>
    <p:sldId id="301" r:id="rId13"/>
    <p:sldId id="297" r:id="rId14"/>
    <p:sldId id="278" r:id="rId15"/>
    <p:sldId id="273" r:id="rId16"/>
    <p:sldId id="272" r:id="rId17"/>
    <p:sldId id="265" r:id="rId18"/>
    <p:sldId id="291" r:id="rId19"/>
    <p:sldId id="290" r:id="rId20"/>
    <p:sldId id="286" r:id="rId21"/>
    <p:sldId id="274" r:id="rId22"/>
    <p:sldId id="268" r:id="rId23"/>
    <p:sldId id="269" r:id="rId24"/>
    <p:sldId id="270" r:id="rId25"/>
    <p:sldId id="276" r:id="rId26"/>
    <p:sldId id="258" r:id="rId27"/>
    <p:sldId id="267" r:id="rId28"/>
    <p:sldId id="277" r:id="rId29"/>
    <p:sldId id="275" r:id="rId30"/>
    <p:sldId id="271" r:id="rId31"/>
    <p:sldId id="293" r:id="rId32"/>
    <p:sldId id="279" r:id="rId33"/>
    <p:sldId id="280" r:id="rId34"/>
    <p:sldId id="281" r:id="rId35"/>
    <p:sldId id="282" r:id="rId36"/>
    <p:sldId id="283" r:id="rId37"/>
    <p:sldId id="284" r:id="rId38"/>
    <p:sldId id="292" r:id="rId39"/>
    <p:sldId id="289" r:id="rId40"/>
    <p:sldId id="285" r:id="rId41"/>
    <p:sldId id="287" r:id="rId42"/>
    <p:sldId id="295" r:id="rId43"/>
    <p:sldId id="294" r:id="rId44"/>
    <p:sldId id="259" r:id="rId45"/>
    <p:sldId id="260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5FF"/>
    <a:srgbClr val="008000"/>
    <a:srgbClr val="00CC0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2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5303D-919B-45E3-959D-C8D002E65D00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CAB7E-E08B-47FE-87CB-63ED35128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27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E339A63-52BE-47C2-93EE-C5B50B89F81C}"/>
              </a:ext>
            </a:extLst>
          </p:cNvPr>
          <p:cNvSpPr/>
          <p:nvPr userDrawn="1"/>
        </p:nvSpPr>
        <p:spPr>
          <a:xfrm>
            <a:off x="609601" y="420915"/>
            <a:ext cx="10985500" cy="38898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575814-3EF0-4B9D-A3EC-EF09055154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5687517"/>
            <a:ext cx="2069592" cy="640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830435-7801-4527-878B-D9C53C37AC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r="12625" b="16013"/>
          <a:stretch/>
        </p:blipFill>
        <p:spPr>
          <a:xfrm>
            <a:off x="8882002" y="5687517"/>
            <a:ext cx="2713099" cy="64008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72055556-1304-47D9-81A5-6C95B7319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4478337"/>
            <a:ext cx="6858000" cy="1257300"/>
          </a:xfrm>
        </p:spPr>
        <p:txBody>
          <a:bodyPr/>
          <a:lstStyle>
            <a:lvl1pPr marL="0" indent="0" algn="ctr">
              <a:buNone/>
              <a:defRPr sz="3600"/>
            </a:lvl1pPr>
          </a:lstStyle>
          <a:p>
            <a:r>
              <a:rPr lang="en-US" dirty="0"/>
              <a:t>Name</a:t>
            </a:r>
          </a:p>
          <a:p>
            <a:r>
              <a:rPr lang="en-US" sz="280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243853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20675"/>
          </a:xfrm>
        </p:spPr>
        <p:txBody>
          <a:bodyPr/>
          <a:lstStyle/>
          <a:p>
            <a:fld id="{3CB5EE69-B672-4CA7-AA6F-5722CCE3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1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20675"/>
          </a:xfrm>
        </p:spPr>
        <p:txBody>
          <a:bodyPr/>
          <a:lstStyle/>
          <a:p>
            <a:fld id="{3CB5EE69-B672-4CA7-AA6F-5722CCE3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86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C9F3-7888-46D2-80B7-BF0D5AA7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533F1-85FF-4CBD-B7DF-BA2A1B78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206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E4F2C-483E-4B07-9A57-5686A61F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206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8BC96-A76B-47ED-A42A-6FF150E8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20676"/>
          </a:xfrm>
        </p:spPr>
        <p:txBody>
          <a:bodyPr/>
          <a:lstStyle/>
          <a:p>
            <a:fld id="{3CB5EE69-B672-4CA7-AA6F-5722CCE3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0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457200" indent="-4572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3600"/>
            </a:lvl1pPr>
            <a:lvl2pPr marL="6858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3200"/>
            </a:lvl2pPr>
            <a:lvl3pPr marL="11430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2800"/>
            </a:lvl3pPr>
            <a:lvl4pPr marL="16002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400"/>
            </a:lvl4pPr>
            <a:lvl5pPr marL="20574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20675"/>
          </a:xfrm>
        </p:spPr>
        <p:txBody>
          <a:bodyPr/>
          <a:lstStyle/>
          <a:p>
            <a:fld id="{3CB5EE69-B672-4CA7-AA6F-5722CCE336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7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31259A9-1294-481F-B08C-2D8FA76F66D7}"/>
              </a:ext>
            </a:extLst>
          </p:cNvPr>
          <p:cNvSpPr/>
          <p:nvPr userDrawn="1"/>
        </p:nvSpPr>
        <p:spPr>
          <a:xfrm>
            <a:off x="638629" y="1234282"/>
            <a:ext cx="10934096" cy="329184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86696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B5EE69-B672-4CA7-AA6F-5722CCE336F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2CA6AD-00E3-4862-B2C3-9C116E0FE3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1" y="5614264"/>
            <a:ext cx="1773936" cy="5486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36A2D8-3238-4343-B657-D19F9901E1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r="12625" b="16013"/>
          <a:stretch/>
        </p:blipFill>
        <p:spPr>
          <a:xfrm>
            <a:off x="9244186" y="5614264"/>
            <a:ext cx="2325513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80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3200"/>
            </a:lvl1pPr>
            <a:lvl2pPr marL="6858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800"/>
            </a:lvl2pPr>
            <a:lvl3pPr marL="11430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2400"/>
            </a:lvl3pPr>
            <a:lvl4pPr marL="16002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000"/>
            </a:lvl4pPr>
            <a:lvl5pPr marL="20574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3200"/>
            </a:lvl1pPr>
            <a:lvl2pPr marL="6858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800"/>
            </a:lvl2pPr>
            <a:lvl3pPr marL="11430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2400"/>
            </a:lvl3pPr>
            <a:lvl4pPr marL="16002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000"/>
            </a:lvl4pPr>
            <a:lvl5pPr marL="20574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20675"/>
          </a:xfrm>
        </p:spPr>
        <p:txBody>
          <a:bodyPr/>
          <a:lstStyle/>
          <a:p>
            <a:fld id="{3CB5EE69-B672-4CA7-AA6F-5722CCE3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3200"/>
            </a:lvl1pPr>
            <a:lvl2pPr marL="6858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800"/>
            </a:lvl2pPr>
            <a:lvl3pPr marL="11430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2400"/>
            </a:lvl3pPr>
            <a:lvl4pPr marL="16002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000"/>
            </a:lvl4pPr>
            <a:lvl5pPr marL="20574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3200"/>
            </a:lvl1pPr>
            <a:lvl2pPr marL="6858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800"/>
            </a:lvl2pPr>
            <a:lvl3pPr marL="11430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2400"/>
            </a:lvl3pPr>
            <a:lvl4pPr marL="16002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000"/>
            </a:lvl4pPr>
            <a:lvl5pPr marL="20574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20675"/>
          </a:xfrm>
        </p:spPr>
        <p:txBody>
          <a:bodyPr/>
          <a:lstStyle/>
          <a:p>
            <a:fld id="{3CB5EE69-B672-4CA7-AA6F-5722CCE3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4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20675"/>
          </a:xfrm>
        </p:spPr>
        <p:txBody>
          <a:bodyPr/>
          <a:lstStyle/>
          <a:p>
            <a:fld id="{3CB5EE69-B672-4CA7-AA6F-5722CCE3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0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20675"/>
          </a:xfrm>
        </p:spPr>
        <p:txBody>
          <a:bodyPr/>
          <a:lstStyle/>
          <a:p>
            <a:fld id="{3CB5EE69-B672-4CA7-AA6F-5722CCE3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7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2286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3200"/>
            </a:lvl1pPr>
            <a:lvl2pPr marL="6858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800"/>
            </a:lvl2pPr>
            <a:lvl3pPr marL="11430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2400"/>
            </a:lvl3pPr>
            <a:lvl4pPr marL="1600200" indent="-228600">
              <a:buClr>
                <a:schemeClr val="accent2"/>
              </a:buClr>
              <a:buFont typeface="Calibri" panose="020F0502020204030204" pitchFamily="34" charset="0"/>
              <a:buChar char="‒"/>
              <a:defRPr sz="2000"/>
            </a:lvl4pPr>
            <a:lvl5pPr marL="2057400" indent="-228600">
              <a:buClr>
                <a:schemeClr val="accent2"/>
              </a:buClr>
              <a:buSzPct val="120000"/>
              <a:buFont typeface="Wingdings" panose="05000000000000000000" pitchFamily="2" charset="2"/>
              <a:buChar char="§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2862"/>
            <a:ext cx="4114800" cy="3286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20675"/>
          </a:xfrm>
        </p:spPr>
        <p:txBody>
          <a:bodyPr/>
          <a:lstStyle/>
          <a:p>
            <a:fld id="{3CB5EE69-B672-4CA7-AA6F-5722CCE3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7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2862"/>
            <a:ext cx="4114800" cy="3286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2862"/>
            <a:ext cx="2743200" cy="328613"/>
          </a:xfrm>
        </p:spPr>
        <p:txBody>
          <a:bodyPr/>
          <a:lstStyle/>
          <a:p>
            <a:fld id="{3CB5EE69-B672-4CA7-AA6F-5722CCE33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79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2F98E-3C81-444B-B7D5-64A6F919BFC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3CB5EE69-B672-4CA7-AA6F-5722CCE33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2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ounthavong/STATA-programming-and-codes/blob/master/cost-as-a-dep-variabl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ounthavong/STATA-programming-and-codes/blob/master/cost-as-a-dep-variabl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ounthavong/STATA-programming-and-codes/blob/master/cost-as-a-dep-variable" TargetMode="External"/><Relationship Id="rId2" Type="http://schemas.openxmlformats.org/officeDocument/2006/relationships/hyperlink" Target="https://raw.githubusercontent.com/mbounthavong/STATA-programming-and-codes/master/limited_data.csv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srd.research.va.gov/for_researchers/cyber_seminars/archives/video_archive.cfm?SessionID=3560" TargetMode="External"/><Relationship Id="rId2" Type="http://schemas.openxmlformats.org/officeDocument/2006/relationships/hyperlink" Target="https://www.hsrd.research.va.gov/for_researchers/cyber_seminars/archives/video_archive.cfm?SessionID=355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srd.research.va.gov/cyberseminars/catalog-archive.cfm?#Archived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bounthavong/STATA-programming-and-code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10180919/" TargetMode="External"/><Relationship Id="rId2" Type="http://schemas.openxmlformats.org/officeDocument/2006/relationships/hyperlink" Target="https://github.com/mbounthavong/STATA-programming-and-codes/blob/ca7fa2504947814ae89dc1f39f726de92dd6ad47/cost-as-a-dep-variab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urnals.sagepub.com/doi/10.1177/1536867X1501500102" TargetMode="External"/><Relationship Id="rId5" Type="http://schemas.openxmlformats.org/officeDocument/2006/relationships/hyperlink" Target="https://pubmed.ncbi.nlm.nih.gov/19536022/" TargetMode="External"/><Relationship Id="rId4" Type="http://schemas.openxmlformats.org/officeDocument/2006/relationships/hyperlink" Target="https://pubmed.ncbi.nlm.nih.gov/11469231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srd.research.va.gov/for_researchers/cyber_seminars/archives/video_archive.cfm?SessionID=1258" TargetMode="External"/><Relationship Id="rId2" Type="http://schemas.openxmlformats.org/officeDocument/2006/relationships/hyperlink" Target="https://www.hsrd.research.va.gov/for_researchers/cyber_seminars/archives/video_archive.cfm?SessionID=3556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mailto:HERC@va.gov" TargetMode="External"/><Relationship Id="rId2" Type="http://schemas.openxmlformats.org/officeDocument/2006/relationships/hyperlink" Target="http://www.herc.research.va.gov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www.econometricsbysimulation.com/2012/11/modeling-heteroskedasticity.html" TargetMode="External"/><Relationship Id="rId4" Type="http://schemas.openxmlformats.org/officeDocument/2006/relationships/hyperlink" Target="https://stats.idre.ucla.edu/stata/webbooks/reg/chapter2/stata-webbooksregressionwith-statachapter-2-regression-diagnostic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ounthavong/STATA-programming-and-codes" TargetMode="External"/><Relationship Id="rId2" Type="http://schemas.openxmlformats.org/officeDocument/2006/relationships/hyperlink" Target="https://meps.ahrq.gov/mepsweb/data_stats/download_data_files_detail.jsp?cboPufNumber=HC-20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bounthavong/STATA-programming-and-codes/blob/master/cost-as-a-dep-variabl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bounthavong/STATA-programming-and-codes/blob/master/cost-as-a-dep-variable" TargetMode="External"/><Relationship Id="rId2" Type="http://schemas.openxmlformats.org/officeDocument/2006/relationships/hyperlink" Target="https://github.com/mbounthavong/STATA-programming-and-codes/blob/master/limited_data.d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F80E-2993-4AAE-8548-8CF32BDE7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828" y="1910214"/>
            <a:ext cx="9761316" cy="986682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  <a:latin typeface="Barlow" pitchFamily="2" charset="77"/>
                <a:cs typeface="Arial" panose="020B0604020202020204" pitchFamily="34" charset="0"/>
              </a:rPr>
              <a:t>Cost as a dependent variable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D166E-81E7-4189-BF50-740587CB071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4454445"/>
            <a:ext cx="9144000" cy="1655762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Mark Bounthavong, PharmD, PhD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26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April 2023</a:t>
            </a:r>
          </a:p>
        </p:txBody>
      </p:sp>
    </p:spTree>
    <p:extLst>
      <p:ext uri="{BB962C8B-B14F-4D97-AF65-F5344CB8AC3E}">
        <p14:creationId xmlns:p14="http://schemas.microsoft.com/office/powerpoint/2010/main" val="356738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DCF84BD-3C96-464E-8FFE-EF6C6E17E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81" y="2805245"/>
            <a:ext cx="4119486" cy="18192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Motivating Example: Total expenditures, MEPS 2017 (3)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10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BBAE-895D-4F73-94CC-AF9C97F2AA2E}"/>
              </a:ext>
            </a:extLst>
          </p:cNvPr>
          <p:cNvSpPr txBox="1"/>
          <p:nvPr/>
        </p:nvSpPr>
        <p:spPr>
          <a:xfrm>
            <a:off x="290592" y="1299125"/>
            <a:ext cx="10126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Save data and modify the code to the Windows path location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97EA8-5DD3-46F7-9B0E-A535DD1AA8BE}"/>
              </a:ext>
            </a:extLst>
          </p:cNvPr>
          <p:cNvSpPr txBox="1"/>
          <p:nvPr/>
        </p:nvSpPr>
        <p:spPr>
          <a:xfrm>
            <a:off x="290592" y="643079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link for Stata code</a:t>
            </a:r>
            <a:endParaRPr lang="en-US" dirty="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D9EAA-BC5E-4612-A4A9-562239176FD0}"/>
              </a:ext>
            </a:extLst>
          </p:cNvPr>
          <p:cNvSpPr txBox="1"/>
          <p:nvPr/>
        </p:nvSpPr>
        <p:spPr>
          <a:xfrm>
            <a:off x="452852" y="4767325"/>
            <a:ext cx="4824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arlow" pitchFamily="2" charset="77"/>
                <a:cs typeface="Arial" panose="020B0604020202020204" pitchFamily="34" charset="0"/>
              </a:rPr>
              <a:t>Windows file path uses the file explorer</a:t>
            </a:r>
          </a:p>
          <a:p>
            <a:r>
              <a:rPr lang="en-US" b="1" dirty="0">
                <a:solidFill>
                  <a:srgbClr val="C00000"/>
                </a:solidFill>
                <a:latin typeface="Barlow" pitchFamily="2" charset="77"/>
                <a:cs typeface="Arial" panose="020B0604020202020204" pitchFamily="34" charset="0"/>
              </a:rPr>
              <a:t>(Make sure to include quotations)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B8BA4F-E030-4839-93CF-1803DBF2B6DC}"/>
              </a:ext>
            </a:extLst>
          </p:cNvPr>
          <p:cNvCxnSpPr>
            <a:cxnSpLocks/>
            <a:stCxn id="9" idx="0"/>
            <a:endCxn id="15" idx="2"/>
          </p:cNvCxnSpPr>
          <p:nvPr/>
        </p:nvCxnSpPr>
        <p:spPr>
          <a:xfrm flipV="1">
            <a:off x="2865095" y="4102100"/>
            <a:ext cx="0" cy="66522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476C1E5-F180-4D16-9878-2D6DAE6AACC0}"/>
              </a:ext>
            </a:extLst>
          </p:cNvPr>
          <p:cNvSpPr/>
          <p:nvPr/>
        </p:nvSpPr>
        <p:spPr>
          <a:xfrm>
            <a:off x="1073223" y="3519560"/>
            <a:ext cx="3583743" cy="5825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AE9ED8-38F8-409C-BDA9-78F1B86F4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948" y="2819605"/>
            <a:ext cx="6228571" cy="175238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EFDA33A-1F20-4394-B40A-7D608048B969}"/>
              </a:ext>
            </a:extLst>
          </p:cNvPr>
          <p:cNvSpPr/>
          <p:nvPr/>
        </p:nvSpPr>
        <p:spPr>
          <a:xfrm>
            <a:off x="6216723" y="3297384"/>
            <a:ext cx="2787577" cy="3537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itchFamily="2" charset="77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9CBEE03-D50F-426E-8C63-F430B1E2BD5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905391" y="3651159"/>
            <a:ext cx="2705121" cy="1398606"/>
          </a:xfrm>
          <a:prstGeom prst="bentConnector2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4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7FD2BB8D-696F-42B3-A872-49B8CA52F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207" y="1126448"/>
            <a:ext cx="8104762" cy="500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Motivating Example: Total expenditures, MEPS 2017 (4)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11</a:t>
            </a:fld>
            <a:endParaRPr lang="en-US">
              <a:latin typeface="Barlow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97EA8-5DD3-46F7-9B0E-A535DD1AA8BE}"/>
              </a:ext>
            </a:extLst>
          </p:cNvPr>
          <p:cNvSpPr txBox="1"/>
          <p:nvPr/>
        </p:nvSpPr>
        <p:spPr>
          <a:xfrm>
            <a:off x="290592" y="643079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link for Stata code</a:t>
            </a:r>
            <a:endParaRPr lang="en-US" dirty="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D89EB-0E77-499F-8548-4BFC9984CCC1}"/>
              </a:ext>
            </a:extLst>
          </p:cNvPr>
          <p:cNvSpPr txBox="1"/>
          <p:nvPr/>
        </p:nvSpPr>
        <p:spPr>
          <a:xfrm>
            <a:off x="170571" y="5333386"/>
            <a:ext cx="3156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arlow" pitchFamily="2" charset="77"/>
                <a:cs typeface="Arial" panose="020B0604020202020204" pitchFamily="34" charset="0"/>
              </a:rPr>
              <a:t>For Mac OS, drag and drop folder into the command line to get the path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8A9A78-E85F-4F1C-82A0-9BA57D4C820E}"/>
              </a:ext>
            </a:extLst>
          </p:cNvPr>
          <p:cNvSpPr/>
          <p:nvPr/>
        </p:nvSpPr>
        <p:spPr>
          <a:xfrm>
            <a:off x="3882685" y="5414466"/>
            <a:ext cx="6417015" cy="76116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itchFamily="2" charset="77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EEE30C-94AD-4BE6-9114-7F940DFBF77C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327401" y="5795051"/>
            <a:ext cx="55528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24D7AE-80B9-D990-B061-CF51D07BA528}"/>
              </a:ext>
            </a:extLst>
          </p:cNvPr>
          <p:cNvSpPr txBox="1"/>
          <p:nvPr/>
        </p:nvSpPr>
        <p:spPr>
          <a:xfrm>
            <a:off x="290592" y="1829741"/>
            <a:ext cx="36546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For MAC users</a:t>
            </a:r>
          </a:p>
        </p:txBody>
      </p:sp>
    </p:spTree>
    <p:extLst>
      <p:ext uri="{BB962C8B-B14F-4D97-AF65-F5344CB8AC3E}">
        <p14:creationId xmlns:p14="http://schemas.microsoft.com/office/powerpoint/2010/main" val="1695332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Motivating Example: Total expenditures, MEPS 2017 (5)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12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BBAE-895D-4F73-94CC-AF9C97F2AA2E}"/>
              </a:ext>
            </a:extLst>
          </p:cNvPr>
          <p:cNvSpPr txBox="1"/>
          <p:nvPr/>
        </p:nvSpPr>
        <p:spPr>
          <a:xfrm>
            <a:off x="290592" y="1309635"/>
            <a:ext cx="10126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Method 2: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Import CSV data from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2"/>
              </a:rPr>
              <a:t>GitHub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directly into Stata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97EA8-5DD3-46F7-9B0E-A535DD1AA8BE}"/>
              </a:ext>
            </a:extLst>
          </p:cNvPr>
          <p:cNvSpPr txBox="1"/>
          <p:nvPr/>
        </p:nvSpPr>
        <p:spPr>
          <a:xfrm>
            <a:off x="290592" y="643079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link for Stata code</a:t>
            </a:r>
            <a:endParaRPr lang="en-US" dirty="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F95491-37BC-4EFC-A891-92EB03C30C1E}"/>
              </a:ext>
            </a:extLst>
          </p:cNvPr>
          <p:cNvSpPr txBox="1"/>
          <p:nvPr/>
        </p:nvSpPr>
        <p:spPr>
          <a:xfrm>
            <a:off x="290592" y="2539187"/>
            <a:ext cx="10126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For WINDOWS/MAC users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90F1CD-C2B2-D909-02AA-905BAAAF76B6}"/>
              </a:ext>
            </a:extLst>
          </p:cNvPr>
          <p:cNvSpPr txBox="1"/>
          <p:nvPr/>
        </p:nvSpPr>
        <p:spPr>
          <a:xfrm>
            <a:off x="378372" y="3160583"/>
            <a:ext cx="104278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 FOR WINDOWS or MAC: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clear all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delimited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"https://raw.githubusercontent.com/mbounthavong/STATA-programming-and-codes/master/limited_data.csv"</a:t>
            </a:r>
          </a:p>
        </p:txBody>
      </p:sp>
    </p:spTree>
    <p:extLst>
      <p:ext uri="{BB962C8B-B14F-4D97-AF65-F5344CB8AC3E}">
        <p14:creationId xmlns:p14="http://schemas.microsoft.com/office/powerpoint/2010/main" val="2776449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Motivating Example: Total expenditures, MEPS 2017 (6)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13</a:t>
            </a:fld>
            <a:endParaRPr lang="en-US">
              <a:latin typeface="Barlow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7A080-ABDB-443D-A05D-45690F7F4377}"/>
              </a:ext>
            </a:extLst>
          </p:cNvPr>
          <p:cNvSpPr txBox="1"/>
          <p:nvPr/>
        </p:nvSpPr>
        <p:spPr>
          <a:xfrm>
            <a:off x="290592" y="2013228"/>
            <a:ext cx="982568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Goal: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To evaluate the average total healthcare expenditures among household respondents diagnosed with high blood pressure</a:t>
            </a: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Methods: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Use different regression models; Control for baseline demographics (e.g., age, gender, race, ethnicity, poverty status, marital status, and census region)</a:t>
            </a:r>
          </a:p>
        </p:txBody>
      </p:sp>
    </p:spTree>
    <p:extLst>
      <p:ext uri="{BB962C8B-B14F-4D97-AF65-F5344CB8AC3E}">
        <p14:creationId xmlns:p14="http://schemas.microsoft.com/office/powerpoint/2010/main" val="1641748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Motivating Example: Total expenditures, MEPS 2017 (7)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14</a:t>
            </a:fld>
            <a:endParaRPr lang="en-US">
              <a:latin typeface="Barlow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6DD1E-31A9-4AE4-BE27-C1EE2FA7E6C3}"/>
              </a:ext>
            </a:extLst>
          </p:cNvPr>
          <p:cNvSpPr txBox="1"/>
          <p:nvPr/>
        </p:nvSpPr>
        <p:spPr>
          <a:xfrm>
            <a:off x="290592" y="1172502"/>
            <a:ext cx="1021922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Notations: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Y = Cost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X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i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= Independent variables (X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1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, X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2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, …,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X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n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β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i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= Coefficients</a:t>
            </a:r>
          </a:p>
          <a:p>
            <a:pPr>
              <a:spcAft>
                <a:spcPts val="600"/>
              </a:spcAft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4FF5B-D36C-425F-9C06-75BC67F19C48}"/>
              </a:ext>
            </a:extLst>
          </p:cNvPr>
          <p:cNvSpPr txBox="1"/>
          <p:nvPr/>
        </p:nvSpPr>
        <p:spPr>
          <a:xfrm>
            <a:off x="290591" y="3611312"/>
            <a:ext cx="9304821" cy="2477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Analytic Plan: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Models (OLS, Log-OLS, Log-OLS with smearing, GLM, and two-part models)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Goodness of Fit (GOF) tests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Compare mean healthcare expenditures</a:t>
            </a:r>
          </a:p>
        </p:txBody>
      </p:sp>
    </p:spTree>
    <p:extLst>
      <p:ext uri="{BB962C8B-B14F-4D97-AF65-F5344CB8AC3E}">
        <p14:creationId xmlns:p14="http://schemas.microsoft.com/office/powerpoint/2010/main" val="200055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Goodness of Fit (GOF) tests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15</a:t>
            </a:fld>
            <a:endParaRPr lang="en-US">
              <a:latin typeface="Barlow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3EF7-1E59-4E56-B3F5-09C79F0B0A07}"/>
              </a:ext>
            </a:extLst>
          </p:cNvPr>
          <p:cNvSpPr txBox="1"/>
          <p:nvPr/>
        </p:nvSpPr>
        <p:spPr>
          <a:xfrm>
            <a:off x="290592" y="1464890"/>
            <a:ext cx="95247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Pearson correlation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Correlation between raw scale cost predictions and residuals costs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Pregibon’s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Link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Run the same outcome model with XB and XB^2 as covariates. If NS, then the regression equation is properly specified and there are no additional independent variables that are significant except by chance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Hosmer-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Lemeshow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</a:t>
            </a:r>
          </a:p>
          <a:p>
            <a:pPr marL="457200" indent="-457200">
              <a:buAutoNum type="arabicParenBoth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Plot residuals across deciles of XB</a:t>
            </a:r>
          </a:p>
          <a:p>
            <a:pPr marL="457200" indent="-457200">
              <a:buAutoNum type="arabicParenBoth"/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Joint test to examine whether the mean residuals are zero</a:t>
            </a:r>
          </a:p>
        </p:txBody>
      </p:sp>
    </p:spTree>
    <p:extLst>
      <p:ext uri="{BB962C8B-B14F-4D97-AF65-F5344CB8AC3E}">
        <p14:creationId xmlns:p14="http://schemas.microsoft.com/office/powerpoint/2010/main" val="2946344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Data description: Total expenditures, MEPS 2017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16</a:t>
            </a:fld>
            <a:endParaRPr lang="en-US">
              <a:latin typeface="Barlow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EC18C-D07B-4998-B27C-0717B4BA5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61" y="1892082"/>
            <a:ext cx="5990589" cy="3613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C291B3-153F-4700-94EA-62358D3E7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53" y="1703817"/>
            <a:ext cx="5571350" cy="39898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E7A080-ABDB-443D-A05D-45690F7F4377}"/>
              </a:ext>
            </a:extLst>
          </p:cNvPr>
          <p:cNvSpPr txBox="1"/>
          <p:nvPr/>
        </p:nvSpPr>
        <p:spPr>
          <a:xfrm>
            <a:off x="7678422" y="2732689"/>
            <a:ext cx="41277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The average total expenditures is $10,625 (SD, $23,463)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Low = $0 &amp; High = $552,898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Skewness = 8.6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Kurtosis = 136</a:t>
            </a:r>
          </a:p>
        </p:txBody>
      </p:sp>
    </p:spTree>
    <p:extLst>
      <p:ext uri="{BB962C8B-B14F-4D97-AF65-F5344CB8AC3E}">
        <p14:creationId xmlns:p14="http://schemas.microsoft.com/office/powerpoint/2010/main" val="3862944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1: OLS (Linear regression)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17</a:t>
            </a:fld>
            <a:endParaRPr lang="en-US">
              <a:latin typeface="Barlow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65BBAE-895D-4F73-94CC-AF9C97F2AA2E}"/>
                  </a:ext>
                </a:extLst>
              </p:cNvPr>
              <p:cNvSpPr txBox="1"/>
              <p:nvPr/>
            </p:nvSpPr>
            <p:spPr>
              <a:xfrm>
                <a:off x="393800" y="1640247"/>
                <a:ext cx="4842075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</m:oMath>
                  </m:oMathPara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  <a:latin typeface="Barlow" pitchFamily="2" charset="7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65BBAE-895D-4F73-94CC-AF9C97F2A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00" y="1640247"/>
                <a:ext cx="4842075" cy="600164"/>
              </a:xfrm>
              <a:prstGeom prst="rect">
                <a:avLst/>
              </a:prstGeom>
              <a:blipFill>
                <a:blip r:embed="rId2"/>
                <a:stretch>
                  <a:fillRect l="-78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7A93E761-6FE9-489A-9099-1593D0B39FB2}"/>
              </a:ext>
            </a:extLst>
          </p:cNvPr>
          <p:cNvSpPr/>
          <p:nvPr/>
        </p:nvSpPr>
        <p:spPr>
          <a:xfrm>
            <a:off x="5235875" y="1385497"/>
            <a:ext cx="312517" cy="1150473"/>
          </a:xfrm>
          <a:prstGeom prst="rightBrace">
            <a:avLst>
              <a:gd name="adj1" fmla="val 70519"/>
              <a:gd name="adj2" fmla="val 49228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  <a:latin typeface="Barlow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25367-8037-469D-B2CB-E033BE68CBF0}"/>
              </a:ext>
            </a:extLst>
          </p:cNvPr>
          <p:cNvSpPr txBox="1"/>
          <p:nvPr/>
        </p:nvSpPr>
        <p:spPr>
          <a:xfrm>
            <a:off x="5771733" y="1497427"/>
            <a:ext cx="61306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X = age, gender, race, ethnicity, poverty status, marital status, and census region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58F12-083F-45EF-A383-D6439B2C6DE1}"/>
              </a:ext>
            </a:extLst>
          </p:cNvPr>
          <p:cNvSpPr txBox="1"/>
          <p:nvPr/>
        </p:nvSpPr>
        <p:spPr>
          <a:xfrm>
            <a:off x="393800" y="3148964"/>
            <a:ext cx="831036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Linear models provide easy interpretation of the coefficients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However, because of the high skewness, any differences in the tails can have a great affect on the mean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Generates biased estimations due to the non-linearity of Y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Heteroscedasticity (variance increases with mean) generates inefficient standard errors</a:t>
            </a:r>
          </a:p>
        </p:txBody>
      </p:sp>
    </p:spTree>
    <p:extLst>
      <p:ext uri="{BB962C8B-B14F-4D97-AF65-F5344CB8AC3E}">
        <p14:creationId xmlns:p14="http://schemas.microsoft.com/office/powerpoint/2010/main" val="3113979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1: OLS (Linear regression)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18</a:t>
            </a:fld>
            <a:endParaRPr lang="en-US" dirty="0">
              <a:latin typeface="Barlow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1B42C3-FC0E-4F8A-9C82-DE13FD72E86B}"/>
              </a:ext>
            </a:extLst>
          </p:cNvPr>
          <p:cNvSpPr txBox="1"/>
          <p:nvPr/>
        </p:nvSpPr>
        <p:spPr>
          <a:xfrm>
            <a:off x="290592" y="1166181"/>
            <a:ext cx="108905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 MODEL 1: OLS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 totexp17 age17x sex racev2x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hispanx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marry17x povcat17 region17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yhat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get the fitted values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 error,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get the residuals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graph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scatter error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yhat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plot the residuals to the fitted value */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2734F9-7575-4E5D-BF8D-4E1934E29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84" y="2942236"/>
            <a:ext cx="4213258" cy="3061877"/>
          </a:xfrm>
          <a:prstGeom prst="rect">
            <a:avLst/>
          </a:prstGeom>
        </p:spPr>
      </p:pic>
      <p:pic>
        <p:nvPicPr>
          <p:cNvPr id="16" name="Picture 2" descr="Image statar38">
            <a:extLst>
              <a:ext uri="{FF2B5EF4-FFF2-40B4-BE49-F238E27FC236}">
                <a16:creationId xmlns:a16="http://schemas.microsoft.com/office/drawing/2014/main" id="{562E0F9E-3CB7-480C-9DBB-D6BC5DD41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321" y="2910406"/>
            <a:ext cx="5263615" cy="331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C998AE-D690-436B-91D7-610AD0315CDF}"/>
              </a:ext>
            </a:extLst>
          </p:cNvPr>
          <p:cNvSpPr txBox="1"/>
          <p:nvPr/>
        </p:nvSpPr>
        <p:spPr>
          <a:xfrm>
            <a:off x="5266103" y="3909534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≠</a:t>
            </a:r>
            <a:endParaRPr lang="en-US" dirty="0">
              <a:solidFill>
                <a:schemeClr val="bg2">
                  <a:lumMod val="25000"/>
                </a:schemeClr>
              </a:solidFill>
              <a:latin typeface="Barlow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298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Poll #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19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BBAE-895D-4F73-94CC-AF9C97F2AA2E}"/>
              </a:ext>
            </a:extLst>
          </p:cNvPr>
          <p:cNvSpPr txBox="1"/>
          <p:nvPr/>
        </p:nvSpPr>
        <p:spPr>
          <a:xfrm>
            <a:off x="290592" y="1413835"/>
            <a:ext cx="10126623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How different is the OLS regression mean total expenditure compared to the raw mean total expenditure?</a:t>
            </a:r>
          </a:p>
          <a:p>
            <a:pPr>
              <a:spcAft>
                <a:spcPts val="600"/>
              </a:spcAft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OLS regression mean is higher than the raw mean</a:t>
            </a:r>
          </a:p>
          <a:p>
            <a:pPr marL="514350" indent="-514350">
              <a:spcAft>
                <a:spcPts val="600"/>
              </a:spcAft>
              <a:buFontTx/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OLS regression mean is lower than the raw mean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Both means are exactly the same</a:t>
            </a:r>
          </a:p>
        </p:txBody>
      </p:sp>
    </p:spTree>
    <p:extLst>
      <p:ext uri="{BB962C8B-B14F-4D97-AF65-F5344CB8AC3E}">
        <p14:creationId xmlns:p14="http://schemas.microsoft.com/office/powerpoint/2010/main" val="1274651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Poll #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BBAE-895D-4F73-94CC-AF9C97F2AA2E}"/>
              </a:ext>
            </a:extLst>
          </p:cNvPr>
          <p:cNvSpPr txBox="1"/>
          <p:nvPr/>
        </p:nvSpPr>
        <p:spPr>
          <a:xfrm>
            <a:off x="290592" y="1413835"/>
            <a:ext cx="10126623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What types of models have you used for cost data as an outcome (dependent) variable?</a:t>
            </a:r>
          </a:p>
          <a:p>
            <a:pPr>
              <a:spcAft>
                <a:spcPts val="600"/>
              </a:spcAft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Ordinary Least Squares (Linear Regression) Model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Log-Transformed (Log-OLS) Model 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Generalized Linear Model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Two-part model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I have never modeled cost as an outcome before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06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1: OLS (Linear regression)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20</a:t>
            </a:fld>
            <a:endParaRPr lang="en-US">
              <a:latin typeface="Barlow" pitchFamily="2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74742C-0B3F-4E97-8438-827904E68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616" y="2653555"/>
            <a:ext cx="4885546" cy="35437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B4FC61-4DFA-4482-B08B-FC24AF695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92" y="2653555"/>
            <a:ext cx="5863063" cy="34968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E6D032-6415-4F46-9BD3-98188D6A4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92" y="1178823"/>
            <a:ext cx="6162462" cy="127719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81CF9F2-EF32-47A6-A7FE-F79CB5C1DAE2}"/>
              </a:ext>
            </a:extLst>
          </p:cNvPr>
          <p:cNvSpPr/>
          <p:nvPr/>
        </p:nvSpPr>
        <p:spPr>
          <a:xfrm>
            <a:off x="2569580" y="1909823"/>
            <a:ext cx="960698" cy="43983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E721B-D3F3-475C-87D4-9F04DD683045}"/>
              </a:ext>
            </a:extLst>
          </p:cNvPr>
          <p:cNvSpPr txBox="1"/>
          <p:nvPr/>
        </p:nvSpPr>
        <p:spPr>
          <a:xfrm>
            <a:off x="6889333" y="986423"/>
            <a:ext cx="4464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Barlow" pitchFamily="2" charset="77"/>
                <a:cs typeface="Arial" panose="020B0604020202020204" pitchFamily="34" charset="0"/>
              </a:rPr>
              <a:t>Mean costs are the same</a:t>
            </a:r>
          </a:p>
          <a:p>
            <a:r>
              <a:rPr lang="en-US" sz="2400" b="1" dirty="0">
                <a:solidFill>
                  <a:srgbClr val="C00000"/>
                </a:solidFill>
                <a:latin typeface="Barlow" pitchFamily="2" charset="77"/>
                <a:cs typeface="Arial" panose="020B0604020202020204" pitchFamily="34" charset="0"/>
              </a:rPr>
              <a:t>But variances are different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A9CEECB-8D1B-4332-903E-17A5C0D39CA1}"/>
              </a:ext>
            </a:extLst>
          </p:cNvPr>
          <p:cNvCxnSpPr>
            <a:stCxn id="8" idx="1"/>
            <a:endCxn id="23" idx="0"/>
          </p:cNvCxnSpPr>
          <p:nvPr/>
        </p:nvCxnSpPr>
        <p:spPr>
          <a:xfrm rot="10800000" flipV="1">
            <a:off x="3049929" y="1401921"/>
            <a:ext cx="3839404" cy="507901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32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GOF tests: Model 1 (OLS)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21</a:t>
            </a:fld>
            <a:endParaRPr lang="en-US">
              <a:latin typeface="Barlow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3EF7-1E59-4E56-B3F5-09C79F0B0A07}"/>
              </a:ext>
            </a:extLst>
          </p:cNvPr>
          <p:cNvSpPr txBox="1"/>
          <p:nvPr/>
        </p:nvSpPr>
        <p:spPr>
          <a:xfrm>
            <a:off x="197994" y="1536174"/>
            <a:ext cx="70361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Pearson correlation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No correlation between residuals and predicted costs (P = NS)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Pregibon’s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Link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Significant association between xb^2 and outcomes (P = 0.003)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Hosmer-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Lemeshow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No significant differences in the mean residuals (P = 0.549)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0485B8-C6C8-4368-A826-A19E4F1E6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177" y="2896565"/>
            <a:ext cx="4572440" cy="278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98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Comparison: OLS model versus Raw Costs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22</a:t>
            </a:fld>
            <a:endParaRPr lang="en-US">
              <a:latin typeface="Barlow" pitchFamily="2" charset="77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DFFE445-7399-495C-B4B6-88CCCB64E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799928"/>
              </p:ext>
            </p:extLst>
          </p:nvPr>
        </p:nvGraphicFramePr>
        <p:xfrm>
          <a:off x="2855137" y="1815639"/>
          <a:ext cx="6481725" cy="345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575">
                  <a:extLst>
                    <a:ext uri="{9D8B030D-6E8A-4147-A177-3AD203B41FA5}">
                      <a16:colId xmlns:a16="http://schemas.microsoft.com/office/drawing/2014/main" val="1379037565"/>
                    </a:ext>
                  </a:extLst>
                </a:gridCol>
                <a:gridCol w="2160575">
                  <a:extLst>
                    <a:ext uri="{9D8B030D-6E8A-4147-A177-3AD203B41FA5}">
                      <a16:colId xmlns:a16="http://schemas.microsoft.com/office/drawing/2014/main" val="1171208923"/>
                    </a:ext>
                  </a:extLst>
                </a:gridCol>
                <a:gridCol w="2160575">
                  <a:extLst>
                    <a:ext uri="{9D8B030D-6E8A-4147-A177-3AD203B41FA5}">
                      <a16:colId xmlns:a16="http://schemas.microsoft.com/office/drawing/2014/main" val="3085872330"/>
                    </a:ext>
                  </a:extLst>
                </a:gridCol>
              </a:tblGrid>
              <a:tr h="5751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 Features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Raw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OLS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5502688"/>
                  </a:ext>
                </a:extLst>
              </a:tr>
              <a:tr h="575140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10,625.10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10,625.10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2861194"/>
                  </a:ext>
                </a:extLst>
              </a:tr>
              <a:tr h="575140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SD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23,462.30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3,367.80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968952"/>
                  </a:ext>
                </a:extLst>
              </a:tr>
              <a:tr h="575140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Min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-387.98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2074365"/>
                  </a:ext>
                </a:extLst>
              </a:tr>
              <a:tr h="575140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Max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552,898.00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21,010.64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0937992"/>
                  </a:ext>
                </a:extLst>
              </a:tr>
              <a:tr h="575140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3,517.00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10,704.85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6578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339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2: Log transformation (Log-OLS)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23</a:t>
            </a:fld>
            <a:endParaRPr lang="en-US">
              <a:latin typeface="Barlow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BC479-D519-4923-A04F-D5F51F28FDE4}"/>
              </a:ext>
            </a:extLst>
          </p:cNvPr>
          <p:cNvSpPr txBox="1"/>
          <p:nvPr/>
        </p:nvSpPr>
        <p:spPr>
          <a:xfrm>
            <a:off x="290592" y="1286513"/>
            <a:ext cx="10126623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Log transformation of the cost data can reduce skewness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Log dollars is not easy to interpret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88203B-F967-40FE-90F2-8DFB87EC3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025" y="2167093"/>
            <a:ext cx="5623834" cy="4047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E5F78B-374D-4FFC-90FB-F9E2EA84D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92" y="2570960"/>
            <a:ext cx="5635782" cy="322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81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2: Log transformation (Log-OLS)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24</a:t>
            </a:fld>
            <a:endParaRPr lang="en-US">
              <a:latin typeface="Barlow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65BBAE-895D-4F73-94CC-AF9C97F2AA2E}"/>
                  </a:ext>
                </a:extLst>
              </p:cNvPr>
              <p:cNvSpPr txBox="1"/>
              <p:nvPr/>
            </p:nvSpPr>
            <p:spPr>
              <a:xfrm>
                <a:off x="324155" y="1302292"/>
                <a:ext cx="5771846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|"/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]=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</m:oMath>
                  </m:oMathPara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  <a:latin typeface="Barlow" pitchFamily="2" charset="7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65BBAE-895D-4F73-94CC-AF9C97F2A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55" y="1302292"/>
                <a:ext cx="5771846" cy="677108"/>
              </a:xfrm>
              <a:prstGeom prst="rect">
                <a:avLst/>
              </a:prstGeom>
              <a:blipFill>
                <a:blip r:embed="rId2"/>
                <a:stretch>
                  <a:fillRect l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8E8E9FA-DCBC-43FE-B6D6-617CD7E9C497}"/>
              </a:ext>
            </a:extLst>
          </p:cNvPr>
          <p:cNvSpPr txBox="1"/>
          <p:nvPr/>
        </p:nvSpPr>
        <p:spPr>
          <a:xfrm>
            <a:off x="5622272" y="1661417"/>
            <a:ext cx="5976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Expectation of the ln(y) is not the ln[E(y)]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3797D86-D66D-4EBB-854B-CE3441A4A951}"/>
              </a:ext>
            </a:extLst>
          </p:cNvPr>
          <p:cNvSpPr/>
          <p:nvPr/>
        </p:nvSpPr>
        <p:spPr>
          <a:xfrm>
            <a:off x="5177482" y="1355783"/>
            <a:ext cx="312517" cy="1150473"/>
          </a:xfrm>
          <a:prstGeom prst="rightBrace">
            <a:avLst>
              <a:gd name="adj1" fmla="val 70519"/>
              <a:gd name="adj2" fmla="val 49228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  <a:latin typeface="Barlow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57D96F-0CE0-4AEB-AB4A-A6D4FABDD9A3}"/>
                  </a:ext>
                </a:extLst>
              </p:cNvPr>
              <p:cNvSpPr txBox="1"/>
              <p:nvPr/>
            </p:nvSpPr>
            <p:spPr>
              <a:xfrm>
                <a:off x="324155" y="1989851"/>
                <a:ext cx="4853327" cy="552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sz="28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Barlow" pitchFamily="2" charset="7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57D96F-0CE0-4AEB-AB4A-A6D4FABDD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55" y="1989851"/>
                <a:ext cx="4853327" cy="552267"/>
              </a:xfrm>
              <a:prstGeom prst="rect">
                <a:avLst/>
              </a:prstGeom>
              <a:blipFill>
                <a:blip r:embed="rId3"/>
                <a:stretch>
                  <a:fillRect l="-52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FC4AD1-59AF-4D85-975A-1D5F27653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140" y="2737342"/>
            <a:ext cx="5787705" cy="33609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ED3E12-4529-4E3F-ABF1-E13F142DF609}"/>
              </a:ext>
            </a:extLst>
          </p:cNvPr>
          <p:cNvSpPr txBox="1"/>
          <p:nvPr/>
        </p:nvSpPr>
        <p:spPr>
          <a:xfrm>
            <a:off x="164365" y="3419934"/>
            <a:ext cx="545790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 MODEL 2: Log-OLS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lntptexp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age17x sex racev2x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hispanx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marry17x povcat17 region17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lh_yhat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exp_lnyhat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exp(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lh_yhat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summarize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exp_lnyhat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detail</a:t>
            </a:r>
          </a:p>
        </p:txBody>
      </p:sp>
    </p:spTree>
    <p:extLst>
      <p:ext uri="{BB962C8B-B14F-4D97-AF65-F5344CB8AC3E}">
        <p14:creationId xmlns:p14="http://schemas.microsoft.com/office/powerpoint/2010/main" val="790556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GOF tests: Model 2 (Log-OLS)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25</a:t>
            </a:fld>
            <a:endParaRPr lang="en-US">
              <a:latin typeface="Barlow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3EF7-1E59-4E56-B3F5-09C79F0B0A07}"/>
              </a:ext>
            </a:extLst>
          </p:cNvPr>
          <p:cNvSpPr txBox="1"/>
          <p:nvPr/>
        </p:nvSpPr>
        <p:spPr>
          <a:xfrm>
            <a:off x="290592" y="1586485"/>
            <a:ext cx="7348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Pearson correlation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Significant correlation between residuals and predicted costs (P &lt; 0.001)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Pregibon’s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Link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Significant association between xb^2 and outcomes (P = 0.028)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Hosmer-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Lemeshow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Significant differences in the mean residuals (P &lt; 0.001)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3FD68-7CCF-4FD5-B2CE-B9CB4AD52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597" y="2421625"/>
            <a:ext cx="4248811" cy="28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86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C80B3F-F743-43DA-90FE-DB1C98374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589476"/>
              </p:ext>
            </p:extLst>
          </p:nvPr>
        </p:nvGraphicFramePr>
        <p:xfrm>
          <a:off x="1840133" y="1814508"/>
          <a:ext cx="8276140" cy="322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035">
                  <a:extLst>
                    <a:ext uri="{9D8B030D-6E8A-4147-A177-3AD203B41FA5}">
                      <a16:colId xmlns:a16="http://schemas.microsoft.com/office/drawing/2014/main" val="1586956821"/>
                    </a:ext>
                  </a:extLst>
                </a:gridCol>
                <a:gridCol w="2069035">
                  <a:extLst>
                    <a:ext uri="{9D8B030D-6E8A-4147-A177-3AD203B41FA5}">
                      <a16:colId xmlns:a16="http://schemas.microsoft.com/office/drawing/2014/main" val="3643649975"/>
                    </a:ext>
                  </a:extLst>
                </a:gridCol>
                <a:gridCol w="2069035">
                  <a:extLst>
                    <a:ext uri="{9D8B030D-6E8A-4147-A177-3AD203B41FA5}">
                      <a16:colId xmlns:a16="http://schemas.microsoft.com/office/drawing/2014/main" val="1132742361"/>
                    </a:ext>
                  </a:extLst>
                </a:gridCol>
                <a:gridCol w="2069035">
                  <a:extLst>
                    <a:ext uri="{9D8B030D-6E8A-4147-A177-3AD203B41FA5}">
                      <a16:colId xmlns:a16="http://schemas.microsoft.com/office/drawing/2014/main" val="3713220459"/>
                    </a:ext>
                  </a:extLst>
                </a:gridCol>
              </a:tblGrid>
              <a:tr h="5381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 Features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Raw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OLS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Log-OLS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1793164"/>
                  </a:ext>
                </a:extLst>
              </a:tr>
              <a:tr h="538164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10,625.10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10,625.10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3,919.37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4078692"/>
                  </a:ext>
                </a:extLst>
              </a:tr>
              <a:tr h="538164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SD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23,462.30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3,367.80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1,971.28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539017"/>
                  </a:ext>
                </a:extLst>
              </a:tr>
              <a:tr h="538164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Min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-387.98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625.86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0252324"/>
                  </a:ext>
                </a:extLst>
              </a:tr>
              <a:tr h="538164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Max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552,898.00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21,010.64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12,892.53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0527001"/>
                  </a:ext>
                </a:extLst>
              </a:tr>
              <a:tr h="538164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3,517.00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10,704.85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3,599.10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267617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38F8EC-C03C-47AC-A7EF-B433A6ED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26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E18254-BE74-43B5-9C83-6BB25734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Comparison: Log-OLS versus OLS &amp; Raw Costs</a:t>
            </a:r>
          </a:p>
        </p:txBody>
      </p:sp>
    </p:spTree>
    <p:extLst>
      <p:ext uri="{BB962C8B-B14F-4D97-AF65-F5344CB8AC3E}">
        <p14:creationId xmlns:p14="http://schemas.microsoft.com/office/powerpoint/2010/main" val="3000243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27</a:t>
            </a:fld>
            <a:endParaRPr lang="en-US">
              <a:latin typeface="Barlow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E8E9FA-DCBC-43FE-B6D6-617CD7E9C497}"/>
              </a:ext>
            </a:extLst>
          </p:cNvPr>
          <p:cNvSpPr txBox="1"/>
          <p:nvPr/>
        </p:nvSpPr>
        <p:spPr>
          <a:xfrm>
            <a:off x="290592" y="3844825"/>
            <a:ext cx="3948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Duan’s smearing estimator:</a:t>
            </a:r>
          </a:p>
          <a:p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(Y) = XB + e</a:t>
            </a:r>
          </a:p>
          <a:p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Y =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exp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(XB + e)</a:t>
            </a:r>
          </a:p>
          <a:p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Y =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exp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(XB) *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exp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(e)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054F7F2-C631-4F0B-AECD-BA47F3FE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3: Log transformation (Log-OLS) w/ smearing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D947A0-1A97-4882-943D-7CBD0C3C93CE}"/>
                  </a:ext>
                </a:extLst>
              </p:cNvPr>
              <p:cNvSpPr txBox="1"/>
              <p:nvPr/>
            </p:nvSpPr>
            <p:spPr>
              <a:xfrm>
                <a:off x="290592" y="1282409"/>
                <a:ext cx="4076662" cy="552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sz="28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Barlow" pitchFamily="2" charset="7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D947A0-1A97-4882-943D-7CBD0C3C9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92" y="1282409"/>
                <a:ext cx="4076662" cy="552267"/>
              </a:xfrm>
              <a:prstGeom prst="rect">
                <a:avLst/>
              </a:prstGeom>
              <a:blipFill>
                <a:blip r:embed="rId2"/>
                <a:stretch>
                  <a:fillRect l="-935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2E7396-3CF1-4398-8FF4-561FE1D6E9F9}"/>
                  </a:ext>
                </a:extLst>
              </p:cNvPr>
              <p:cNvSpPr txBox="1"/>
              <p:nvPr/>
            </p:nvSpPr>
            <p:spPr>
              <a:xfrm>
                <a:off x="290592" y="1940268"/>
                <a:ext cx="4076662" cy="552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Barlow" pitchFamily="2" charset="7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2E7396-3CF1-4398-8FF4-561FE1D6E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92" y="1940268"/>
                <a:ext cx="4076662" cy="552267"/>
              </a:xfrm>
              <a:prstGeom prst="rect">
                <a:avLst/>
              </a:prstGeom>
              <a:blipFill>
                <a:blip r:embed="rId3"/>
                <a:stretch>
                  <a:fillRect l="-935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BDDEE96-6C60-43C0-B40E-8E98806836D8}"/>
              </a:ext>
            </a:extLst>
          </p:cNvPr>
          <p:cNvSpPr txBox="1"/>
          <p:nvPr/>
        </p:nvSpPr>
        <p:spPr>
          <a:xfrm>
            <a:off x="4938270" y="1594663"/>
            <a:ext cx="3499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S is the smearing factor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23D19B2-CCBE-4B18-A8AB-62FD39C1E25E}"/>
              </a:ext>
            </a:extLst>
          </p:cNvPr>
          <p:cNvSpPr/>
          <p:nvPr/>
        </p:nvSpPr>
        <p:spPr>
          <a:xfrm>
            <a:off x="4367254" y="1316906"/>
            <a:ext cx="312517" cy="1150473"/>
          </a:xfrm>
          <a:prstGeom prst="rightBrace">
            <a:avLst>
              <a:gd name="adj1" fmla="val 70519"/>
              <a:gd name="adj2" fmla="val 49228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  <a:latin typeface="Barlow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6FFA8D-1EF1-4608-8260-3C13F110A1DA}"/>
              </a:ext>
            </a:extLst>
          </p:cNvPr>
          <p:cNvSpPr txBox="1"/>
          <p:nvPr/>
        </p:nvSpPr>
        <p:spPr>
          <a:xfrm>
            <a:off x="290592" y="2871243"/>
            <a:ext cx="10786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Duan’s smearing estimator corrects for the retransformation issue with the log-OLS 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A52FEC-5716-49B9-ACEC-200C0E0869ED}"/>
              </a:ext>
            </a:extLst>
          </p:cNvPr>
          <p:cNvSpPr txBox="1"/>
          <p:nvPr/>
        </p:nvSpPr>
        <p:spPr>
          <a:xfrm>
            <a:off x="290592" y="5443907"/>
            <a:ext cx="33376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s =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exp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(e)</a:t>
            </a:r>
          </a:p>
          <a:p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s =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exp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(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(Y) – XB)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F88199-30D2-433B-9C9B-7007709D1BFE}"/>
              </a:ext>
            </a:extLst>
          </p:cNvPr>
          <p:cNvSpPr txBox="1"/>
          <p:nvPr/>
        </p:nvSpPr>
        <p:spPr>
          <a:xfrm>
            <a:off x="4239136" y="3503560"/>
            <a:ext cx="789560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 MODEL 3: Log-OLS w/smearing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lntptexp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age17x sex racev2x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hispanx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marry17x povcat17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Smearing estimator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exp(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lntptexp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lh_yhat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summarize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 smear = r(mean)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mu_lols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exp(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lh_yhat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* smear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gen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res_lols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totexp17 -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mu_lols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summarize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mu_lols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detail</a:t>
            </a:r>
          </a:p>
        </p:txBody>
      </p:sp>
    </p:spTree>
    <p:extLst>
      <p:ext uri="{BB962C8B-B14F-4D97-AF65-F5344CB8AC3E}">
        <p14:creationId xmlns:p14="http://schemas.microsoft.com/office/powerpoint/2010/main" val="128847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GOF tests: Model 3 (Log-OLS with smearing)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28</a:t>
            </a:fld>
            <a:endParaRPr lang="en-US">
              <a:latin typeface="Barlow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3EF7-1E59-4E56-B3F5-09C79F0B0A07}"/>
              </a:ext>
            </a:extLst>
          </p:cNvPr>
          <p:cNvSpPr txBox="1"/>
          <p:nvPr/>
        </p:nvSpPr>
        <p:spPr>
          <a:xfrm>
            <a:off x="197994" y="1694197"/>
            <a:ext cx="71866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Pearson correlation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Significant correlation between residuals and predicted costs (P &lt; 0.001)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Pregibon’s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Link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Significant association between xb^2 and outcomes (P=0.018)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Hosmer-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Lemeshow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Significant differences in the mean residuals (P &lt; 0.001)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3991D8-002D-4A1C-977F-4EFCE9ACB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648" y="2651250"/>
            <a:ext cx="4371429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63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C80B3F-F743-43DA-90FE-DB1C98374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891436"/>
              </p:ext>
            </p:extLst>
          </p:nvPr>
        </p:nvGraphicFramePr>
        <p:xfrm>
          <a:off x="948880" y="1659183"/>
          <a:ext cx="9896595" cy="3539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319">
                  <a:extLst>
                    <a:ext uri="{9D8B030D-6E8A-4147-A177-3AD203B41FA5}">
                      <a16:colId xmlns:a16="http://schemas.microsoft.com/office/drawing/2014/main" val="1586956821"/>
                    </a:ext>
                  </a:extLst>
                </a:gridCol>
                <a:gridCol w="1979319">
                  <a:extLst>
                    <a:ext uri="{9D8B030D-6E8A-4147-A177-3AD203B41FA5}">
                      <a16:colId xmlns:a16="http://schemas.microsoft.com/office/drawing/2014/main" val="3643649975"/>
                    </a:ext>
                  </a:extLst>
                </a:gridCol>
                <a:gridCol w="1979319">
                  <a:extLst>
                    <a:ext uri="{9D8B030D-6E8A-4147-A177-3AD203B41FA5}">
                      <a16:colId xmlns:a16="http://schemas.microsoft.com/office/drawing/2014/main" val="1132742361"/>
                    </a:ext>
                  </a:extLst>
                </a:gridCol>
                <a:gridCol w="1979319">
                  <a:extLst>
                    <a:ext uri="{9D8B030D-6E8A-4147-A177-3AD203B41FA5}">
                      <a16:colId xmlns:a16="http://schemas.microsoft.com/office/drawing/2014/main" val="3713220459"/>
                    </a:ext>
                  </a:extLst>
                </a:gridCol>
                <a:gridCol w="1979319">
                  <a:extLst>
                    <a:ext uri="{9D8B030D-6E8A-4147-A177-3AD203B41FA5}">
                      <a16:colId xmlns:a16="http://schemas.microsoft.com/office/drawing/2014/main" val="3880240469"/>
                    </a:ext>
                  </a:extLst>
                </a:gridCol>
              </a:tblGrid>
              <a:tr h="6620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 Features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Raw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OLS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Log-OLS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Log-OLS w/ smearing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1793164"/>
                  </a:ext>
                </a:extLst>
              </a:tr>
              <a:tr h="575509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10,625.10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10,625.10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3,919.37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12,462.22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4078692"/>
                  </a:ext>
                </a:extLst>
              </a:tr>
              <a:tr h="575509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SD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23,462.30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3,367.80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1,971.28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6,267.96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539017"/>
                  </a:ext>
                </a:extLst>
              </a:tr>
              <a:tr h="575509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Min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-387.98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625.86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1,990.02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0252324"/>
                  </a:ext>
                </a:extLst>
              </a:tr>
              <a:tr h="575509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Max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552,898.00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21,010.64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12,892.53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40,993.70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0527001"/>
                  </a:ext>
                </a:extLst>
              </a:tr>
              <a:tr h="575509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3,517.00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10,704.85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3,599.10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11,443.86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267617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38F8EC-C03C-47AC-A7EF-B433A6ED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29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E18254-BE74-43B5-9C83-6BB25734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1" y="292127"/>
            <a:ext cx="11619757" cy="76116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Comparison: Log-OLS w/ smear versus Log-OLS, OLS, &amp; Raw Costs</a:t>
            </a:r>
          </a:p>
        </p:txBody>
      </p:sp>
    </p:spTree>
    <p:extLst>
      <p:ext uri="{BB962C8B-B14F-4D97-AF65-F5344CB8AC3E}">
        <p14:creationId xmlns:p14="http://schemas.microsoft.com/office/powerpoint/2010/main" val="9665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Past presentations on cost as a dependent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</a:t>
            </a:fld>
            <a:endParaRPr lang="en-US">
              <a:latin typeface="Barlow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9FE2F-9B2B-4ADD-B843-87DC124D91BE}"/>
              </a:ext>
            </a:extLst>
          </p:cNvPr>
          <p:cNvSpPr txBox="1"/>
          <p:nvPr/>
        </p:nvSpPr>
        <p:spPr>
          <a:xfrm>
            <a:off x="290592" y="1417267"/>
            <a:ext cx="11063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Paul Barnett has done a two-part series on Cost As A Dependent Variable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Part 1 (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2"/>
              </a:rPr>
              <a:t>link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Part 2 (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3"/>
              </a:rPr>
              <a:t>link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)</a:t>
            </a:r>
          </a:p>
          <a:p>
            <a:pPr>
              <a:spcAft>
                <a:spcPts val="1200"/>
              </a:spcAft>
            </a:pPr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HERC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Cyberseminars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on Econometric Methods (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4"/>
              </a:rPr>
              <a:t>Past Sessions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60008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30</a:t>
            </a:fld>
            <a:endParaRPr lang="en-US">
              <a:latin typeface="Barlow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65BBAE-895D-4F73-94CC-AF9C97F2AA2E}"/>
                  </a:ext>
                </a:extLst>
              </p:cNvPr>
              <p:cNvSpPr txBox="1"/>
              <p:nvPr/>
            </p:nvSpPr>
            <p:spPr>
              <a:xfrm>
                <a:off x="393800" y="1203161"/>
                <a:ext cx="4571739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g</m:t>
                      </m:r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E</m:t>
                      </m:r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[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])=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</m:oMath>
                  </m:oMathPara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  <a:latin typeface="Barlow" pitchFamily="2" charset="7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65BBAE-895D-4F73-94CC-AF9C97F2A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00" y="1203161"/>
                <a:ext cx="4571739" cy="600164"/>
              </a:xfrm>
              <a:prstGeom prst="rect">
                <a:avLst/>
              </a:prstGeom>
              <a:blipFill>
                <a:blip r:embed="rId2"/>
                <a:stretch>
                  <a:fillRect l="-83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0E7A080-ABDB-443D-A05D-45690F7F4377}"/>
              </a:ext>
            </a:extLst>
          </p:cNvPr>
          <p:cNvSpPr txBox="1"/>
          <p:nvPr/>
        </p:nvSpPr>
        <p:spPr>
          <a:xfrm>
            <a:off x="5548392" y="1417203"/>
            <a:ext cx="49798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Rather than transform the raw Y, we are transforming the E(Y)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ln(u) = XB or u = exp(XB)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7A93E761-6FE9-489A-9099-1593D0B39FB2}"/>
              </a:ext>
            </a:extLst>
          </p:cNvPr>
          <p:cNvSpPr/>
          <p:nvPr/>
        </p:nvSpPr>
        <p:spPr>
          <a:xfrm>
            <a:off x="4965539" y="1352637"/>
            <a:ext cx="312517" cy="1465465"/>
          </a:xfrm>
          <a:prstGeom prst="rightBrace">
            <a:avLst>
              <a:gd name="adj1" fmla="val 70519"/>
              <a:gd name="adj2" fmla="val 49228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  <a:latin typeface="Barlow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E8E9FA-DCBC-43FE-B6D6-617CD7E9C497}"/>
              </a:ext>
            </a:extLst>
          </p:cNvPr>
          <p:cNvSpPr txBox="1"/>
          <p:nvPr/>
        </p:nvSpPr>
        <p:spPr>
          <a:xfrm>
            <a:off x="290592" y="3408900"/>
            <a:ext cx="63880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GLM uses a link function, g(•)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Retransformation is not a problem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Apply a link function to the expectation of Y instead of the raw Y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054F7F2-C631-4F0B-AECD-BA47F3FE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4: Generalized Linear Model (GLM)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C56A5C4-F827-4F0D-8A65-3145F00F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71372"/>
              </p:ext>
            </p:extLst>
          </p:nvPr>
        </p:nvGraphicFramePr>
        <p:xfrm>
          <a:off x="6678593" y="3174513"/>
          <a:ext cx="47372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615">
                  <a:extLst>
                    <a:ext uri="{9D8B030D-6E8A-4147-A177-3AD203B41FA5}">
                      <a16:colId xmlns:a16="http://schemas.microsoft.com/office/drawing/2014/main" val="733288015"/>
                    </a:ext>
                  </a:extLst>
                </a:gridCol>
                <a:gridCol w="2368615">
                  <a:extLst>
                    <a:ext uri="{9D8B030D-6E8A-4147-A177-3AD203B41FA5}">
                      <a16:colId xmlns:a16="http://schemas.microsoft.com/office/drawing/2014/main" val="3601782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Family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Link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384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Gaussian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identity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520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Binomial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logit,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probit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cloglog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Barlow" pitchFamily="2" charset="77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4389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Poisson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dentity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, log, sqrt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152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Gamma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inverse, identity, log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4570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Inverse Gaussian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  <a:cs typeface="Arial" panose="020B0604020202020204" pitchFamily="34" charset="0"/>
                        </a:rPr>
                        <a:t>inverse squared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453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D96218-C481-4900-BF26-BD4EFF7700C1}"/>
                  </a:ext>
                </a:extLst>
              </p:cNvPr>
              <p:cNvSpPr txBox="1"/>
              <p:nvPr/>
            </p:nvSpPr>
            <p:spPr>
              <a:xfrm>
                <a:off x="393800" y="1793959"/>
                <a:ext cx="4571739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n</m:t>
                      </m:r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E</m:t>
                      </m:r>
                      <m:r>
                        <a:rPr lang="en-US" sz="2800" b="0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[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])=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𝜀</m:t>
                      </m:r>
                    </m:oMath>
                  </m:oMathPara>
                </a14:m>
                <a:endParaRPr lang="en-US" sz="2800" dirty="0">
                  <a:solidFill>
                    <a:schemeClr val="bg2">
                      <a:lumMod val="25000"/>
                    </a:schemeClr>
                  </a:solidFill>
                  <a:latin typeface="Barlow" pitchFamily="2" charset="7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D96218-C481-4900-BF26-BD4EFF770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00" y="1793959"/>
                <a:ext cx="4571739" cy="600164"/>
              </a:xfrm>
              <a:prstGeom prst="rect">
                <a:avLst/>
              </a:prstGeom>
              <a:blipFill>
                <a:blip r:embed="rId3"/>
                <a:stretch>
                  <a:fillRect l="-1108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693A80-6FC4-4850-B5E1-8647201E64B8}"/>
                  </a:ext>
                </a:extLst>
              </p:cNvPr>
              <p:cNvSpPr txBox="1"/>
              <p:nvPr/>
            </p:nvSpPr>
            <p:spPr>
              <a:xfrm>
                <a:off x="393800" y="2392757"/>
                <a:ext cx="4076662" cy="5522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bg2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2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𝜀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Barlow" pitchFamily="2" charset="7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693A80-6FC4-4850-B5E1-8647201E6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00" y="2392757"/>
                <a:ext cx="4076662" cy="552267"/>
              </a:xfrm>
              <a:prstGeom prst="rect">
                <a:avLst/>
              </a:prstGeom>
              <a:blipFill>
                <a:blip r:embed="rId4"/>
                <a:stretch>
                  <a:fillRect l="-9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964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31</a:t>
            </a:fld>
            <a:endParaRPr lang="en-US">
              <a:latin typeface="Barlow" pitchFamily="2" charset="77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054F7F2-C631-4F0B-AECD-BA47F3FE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4: Generalized Linear Model (GLM)</a:t>
            </a:r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FD3227E1-4FC5-47E0-8FE7-5219F3118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16793" y="2142706"/>
            <a:ext cx="3848100" cy="4762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A18477-629C-40CE-BDC0-BDA9FC1BBEE3}"/>
              </a:ext>
            </a:extLst>
          </p:cNvPr>
          <p:cNvSpPr txBox="1"/>
          <p:nvPr/>
        </p:nvSpPr>
        <p:spPr>
          <a:xfrm>
            <a:off x="290591" y="1393898"/>
            <a:ext cx="10515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Family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selection is based on the relationship between Var[Y|X] and E[Y|X]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F4C711-7F32-4BA5-8D65-D09D01786B67}"/>
              </a:ext>
            </a:extLst>
          </p:cNvPr>
          <p:cNvSpPr txBox="1"/>
          <p:nvPr/>
        </p:nvSpPr>
        <p:spPr>
          <a:xfrm>
            <a:off x="290592" y="2906099"/>
            <a:ext cx="1106320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For </a:t>
            </a:r>
            <a:r>
              <a:rPr lang="el-GR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= 0 use Gaussian (aka nonlinear least squares; constant variance)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For </a:t>
            </a:r>
            <a:r>
              <a:rPr lang="el-GR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= 1 use Poisson (variance is proportional to the mean)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For </a:t>
            </a:r>
            <a:r>
              <a:rPr lang="el-GR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= 2 use Gamma (variance is proportional to the square of the mean)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For </a:t>
            </a:r>
            <a:r>
              <a:rPr lang="el-GR" sz="2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= 3 use Wald or inverse Gaussian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893529-8BB5-4C70-BD1A-0164DF3A1FFB}"/>
              </a:ext>
            </a:extLst>
          </p:cNvPr>
          <p:cNvSpPr txBox="1"/>
          <p:nvPr/>
        </p:nvSpPr>
        <p:spPr>
          <a:xfrm>
            <a:off x="290592" y="4710050"/>
            <a:ext cx="88534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Link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selection is based on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Pregibon’s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link test</a:t>
            </a:r>
          </a:p>
          <a:p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Modified Hosmer-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Lemeshow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test to assess structural fit</a:t>
            </a:r>
          </a:p>
        </p:txBody>
      </p:sp>
    </p:spTree>
    <p:extLst>
      <p:ext uri="{BB962C8B-B14F-4D97-AF65-F5344CB8AC3E}">
        <p14:creationId xmlns:p14="http://schemas.microsoft.com/office/powerpoint/2010/main" val="1023154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32</a:t>
            </a:fld>
            <a:endParaRPr lang="en-US">
              <a:latin typeface="Barlow" pitchFamily="2" charset="77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054F7F2-C631-4F0B-AECD-BA47F3FE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4: Generalized Linear Model (GLM)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AFD533-EC28-4DA0-AF65-2BFC8318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13" y="2659538"/>
            <a:ext cx="5315732" cy="30973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527756B-50B8-4C26-B5D5-2CBA820B1686}"/>
              </a:ext>
            </a:extLst>
          </p:cNvPr>
          <p:cNvSpPr txBox="1"/>
          <p:nvPr/>
        </p:nvSpPr>
        <p:spPr>
          <a:xfrm>
            <a:off x="290592" y="1053296"/>
            <a:ext cx="11735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 MODEL 4: GLM-log (gamma)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totexp17 age17x sex racev2x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hispanx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marry17x povcat17, family(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gamma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link(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 glm_1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summarize glm_1, detail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7BBE1E-A17F-462F-8B34-F9CEE6B06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906" y="2659538"/>
            <a:ext cx="4896706" cy="350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85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GOF tests: Model 4 (GLM-log)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33</a:t>
            </a:fld>
            <a:endParaRPr lang="en-US">
              <a:latin typeface="Barlow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3EF7-1E59-4E56-B3F5-09C79F0B0A07}"/>
              </a:ext>
            </a:extLst>
          </p:cNvPr>
          <p:cNvSpPr txBox="1"/>
          <p:nvPr/>
        </p:nvSpPr>
        <p:spPr>
          <a:xfrm>
            <a:off x="197994" y="1694197"/>
            <a:ext cx="71866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Pearson correlation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No correlation between residuals and predicted costs (P = 0.276)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Pregibon’s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Link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No association between xb^2 and outcomes (P=0.406)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Hosmer-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Lemeshow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No differences in the mean residuals (P = 0.182)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FED67-EF24-4439-8BC6-CDC84BF08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043" y="2688026"/>
            <a:ext cx="4438095" cy="2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53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C80B3F-F743-43DA-90FE-DB1C98374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505595"/>
              </p:ext>
            </p:extLst>
          </p:nvPr>
        </p:nvGraphicFramePr>
        <p:xfrm>
          <a:off x="1327108" y="1606572"/>
          <a:ext cx="9190542" cy="3644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1757">
                  <a:extLst>
                    <a:ext uri="{9D8B030D-6E8A-4147-A177-3AD203B41FA5}">
                      <a16:colId xmlns:a16="http://schemas.microsoft.com/office/drawing/2014/main" val="1586956821"/>
                    </a:ext>
                  </a:extLst>
                </a:gridCol>
                <a:gridCol w="1531757">
                  <a:extLst>
                    <a:ext uri="{9D8B030D-6E8A-4147-A177-3AD203B41FA5}">
                      <a16:colId xmlns:a16="http://schemas.microsoft.com/office/drawing/2014/main" val="3643649975"/>
                    </a:ext>
                  </a:extLst>
                </a:gridCol>
                <a:gridCol w="1531757">
                  <a:extLst>
                    <a:ext uri="{9D8B030D-6E8A-4147-A177-3AD203B41FA5}">
                      <a16:colId xmlns:a16="http://schemas.microsoft.com/office/drawing/2014/main" val="1132742361"/>
                    </a:ext>
                  </a:extLst>
                </a:gridCol>
                <a:gridCol w="1531757">
                  <a:extLst>
                    <a:ext uri="{9D8B030D-6E8A-4147-A177-3AD203B41FA5}">
                      <a16:colId xmlns:a16="http://schemas.microsoft.com/office/drawing/2014/main" val="3713220459"/>
                    </a:ext>
                  </a:extLst>
                </a:gridCol>
                <a:gridCol w="1531757">
                  <a:extLst>
                    <a:ext uri="{9D8B030D-6E8A-4147-A177-3AD203B41FA5}">
                      <a16:colId xmlns:a16="http://schemas.microsoft.com/office/drawing/2014/main" val="3880240469"/>
                    </a:ext>
                  </a:extLst>
                </a:gridCol>
                <a:gridCol w="1531757">
                  <a:extLst>
                    <a:ext uri="{9D8B030D-6E8A-4147-A177-3AD203B41FA5}">
                      <a16:colId xmlns:a16="http://schemas.microsoft.com/office/drawing/2014/main" val="3324642466"/>
                    </a:ext>
                  </a:extLst>
                </a:gridCol>
              </a:tblGrid>
              <a:tr h="9316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 Features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Raw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OLS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Log-OLS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Log-OLS w/ smearing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GLM-log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1793164"/>
                  </a:ext>
                </a:extLst>
              </a:tr>
              <a:tr h="542647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10,625.10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10,625.10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3,919.37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12,462.22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10,655.88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4078692"/>
                  </a:ext>
                </a:extLst>
              </a:tr>
              <a:tr h="542647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SD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23,462.30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3,367.80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1,971.28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6,267.96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3,506.75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539017"/>
                  </a:ext>
                </a:extLst>
              </a:tr>
              <a:tr h="542647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Min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-387.98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625.86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1,990.02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3,279.00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0252324"/>
                  </a:ext>
                </a:extLst>
              </a:tr>
              <a:tr h="542647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Max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552,898.00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21,010.64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12,892.53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40,993.70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25,995.67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0527001"/>
                  </a:ext>
                </a:extLst>
              </a:tr>
              <a:tr h="542647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3,517.00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10,704.85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3,599.10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11,443.86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10,269.17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267617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38F8EC-C03C-47AC-A7EF-B433A6ED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34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E18254-BE74-43B5-9C83-6BB25734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1" y="292127"/>
            <a:ext cx="11619757" cy="76116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Comparison: GLM-log, Log-OLS w/ smear, Log-OLS, OLS, &amp; Raw Costs</a:t>
            </a:r>
          </a:p>
        </p:txBody>
      </p:sp>
    </p:spTree>
    <p:extLst>
      <p:ext uri="{BB962C8B-B14F-4D97-AF65-F5344CB8AC3E}">
        <p14:creationId xmlns:p14="http://schemas.microsoft.com/office/powerpoint/2010/main" val="3052737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35</a:t>
            </a:fld>
            <a:endParaRPr lang="en-US">
              <a:latin typeface="Barlow" pitchFamily="2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65BBAE-895D-4F73-94CC-AF9C97F2AA2E}"/>
                  </a:ext>
                </a:extLst>
              </p:cNvPr>
              <p:cNvSpPr txBox="1"/>
              <p:nvPr/>
            </p:nvSpPr>
            <p:spPr>
              <a:xfrm>
                <a:off x="393798" y="1203161"/>
                <a:ext cx="10080237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&gt;0|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a:rPr lang="en-US" sz="2800" i="1" smtClean="0">
                          <a:solidFill>
                            <a:srgbClr val="0F95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F95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F95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solidFill>
                                <a:srgbClr val="0F95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  <m:r>
                            <a:rPr lang="en-US" sz="2800" b="0" i="1" smtClean="0">
                              <a:solidFill>
                                <a:srgbClr val="0F95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&gt;0, </m:t>
                          </m:r>
                          <m:r>
                            <a:rPr lang="en-US" sz="2800" b="0" i="1" smtClean="0">
                              <a:solidFill>
                                <a:srgbClr val="0F95FF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𝑌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[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|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=0]</m:t>
                      </m:r>
                    </m:oMath>
                  </m:oMathPara>
                </a14:m>
                <a:endParaRPr lang="en-US" sz="2800" i="1" dirty="0">
                  <a:solidFill>
                    <a:schemeClr val="bg2">
                      <a:lumMod val="25000"/>
                    </a:schemeClr>
                  </a:solidFill>
                  <a:latin typeface="Barlow" pitchFamily="2" charset="7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65BBAE-895D-4F73-94CC-AF9C97F2A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98" y="1203161"/>
                <a:ext cx="10080237" cy="6001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7A93E761-6FE9-489A-9099-1593D0B39FB2}"/>
              </a:ext>
            </a:extLst>
          </p:cNvPr>
          <p:cNvSpPr/>
          <p:nvPr/>
        </p:nvSpPr>
        <p:spPr>
          <a:xfrm>
            <a:off x="5335929" y="1947182"/>
            <a:ext cx="312517" cy="1150473"/>
          </a:xfrm>
          <a:prstGeom prst="rightBrace">
            <a:avLst>
              <a:gd name="adj1" fmla="val 70519"/>
              <a:gd name="adj2" fmla="val 49228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25000"/>
                </a:schemeClr>
              </a:solidFill>
              <a:latin typeface="Barlow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E8E9FA-DCBC-43FE-B6D6-617CD7E9C497}"/>
              </a:ext>
            </a:extLst>
          </p:cNvPr>
          <p:cNvSpPr txBox="1"/>
          <p:nvPr/>
        </p:nvSpPr>
        <p:spPr>
          <a:xfrm>
            <a:off x="290592" y="3408900"/>
            <a:ext cx="673524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Point mass of subjects with zero costs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Expected value of Y is conditioned on whether the subject has non-zero costs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P(Y&gt;0) is determined by the logit/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probit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part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E[Y| Y&gt;0] is provided by the second part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054F7F2-C631-4F0B-AECD-BA47F3FE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5: Two-Part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693A80-6FC4-4850-B5E1-8647201E64B8}"/>
                  </a:ext>
                </a:extLst>
              </p:cNvPr>
              <p:cNvSpPr txBox="1"/>
              <p:nvPr/>
            </p:nvSpPr>
            <p:spPr>
              <a:xfrm>
                <a:off x="393799" y="2182242"/>
                <a:ext cx="494213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𝐹𝑖𝑟𝑠𝑡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𝑝𝑎𝑟𝑡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r>
                        <a:rPr lang="en-US" sz="2800" b="0" i="1" smtClean="0">
                          <a:solidFill>
                            <a:srgbClr val="0F95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[</m:t>
                      </m:r>
                      <m:r>
                        <a:rPr lang="en-US" sz="2800" b="0" i="1" smtClean="0">
                          <a:solidFill>
                            <a:srgbClr val="0F95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𝑆𝑒𝑐𝑜𝑛𝑑</m:t>
                      </m:r>
                      <m:r>
                        <a:rPr lang="en-US" sz="2800" b="0" i="1" smtClean="0">
                          <a:solidFill>
                            <a:srgbClr val="0F95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0F95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𝑝𝑎𝑟𝑡</m:t>
                      </m:r>
                      <m:r>
                        <a:rPr lang="en-US" sz="2800" b="0" i="1" smtClean="0">
                          <a:solidFill>
                            <a:srgbClr val="0F95FF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]</m:t>
                      </m:r>
                    </m:oMath>
                  </m:oMathPara>
                </a14:m>
                <a:endParaRPr lang="en-US" sz="2800" dirty="0">
                  <a:latin typeface="Barlow" pitchFamily="2" charset="7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6693A80-6FC4-4850-B5E1-8647201E6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99" y="2182242"/>
                <a:ext cx="4942130" cy="523220"/>
              </a:xfrm>
              <a:prstGeom prst="rect">
                <a:avLst/>
              </a:prstGeom>
              <a:blipFill>
                <a:blip r:embed="rId3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8EF76AC-212E-41F9-866C-569AF95CC861}"/>
              </a:ext>
            </a:extLst>
          </p:cNvPr>
          <p:cNvSpPr txBox="1"/>
          <p:nvPr/>
        </p:nvSpPr>
        <p:spPr>
          <a:xfrm>
            <a:off x="5856086" y="2028354"/>
            <a:ext cx="6135286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C00000"/>
                </a:solidFill>
                <a:latin typeface="Barlow" pitchFamily="2" charset="77"/>
                <a:cs typeface="Arial" panose="020B0604020202020204" pitchFamily="34" charset="0"/>
              </a:rPr>
              <a:t>First part: logit or </a:t>
            </a:r>
            <a:r>
              <a:rPr lang="en-US" sz="2400" dirty="0" err="1">
                <a:solidFill>
                  <a:srgbClr val="C00000"/>
                </a:solidFill>
                <a:latin typeface="Barlow" pitchFamily="2" charset="77"/>
                <a:cs typeface="Arial" panose="020B0604020202020204" pitchFamily="34" charset="0"/>
              </a:rPr>
              <a:t>probit</a:t>
            </a:r>
            <a:endParaRPr lang="en-US" sz="2400" dirty="0">
              <a:solidFill>
                <a:srgbClr val="C00000"/>
              </a:solidFill>
              <a:latin typeface="Barlow" pitchFamily="2" charset="77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F95FF"/>
                </a:solidFill>
                <a:latin typeface="Barlow" pitchFamily="2" charset="77"/>
                <a:cs typeface="Arial" panose="020B0604020202020204" pitchFamily="34" charset="0"/>
              </a:rPr>
              <a:t>Second part: GLM (gamma </a:t>
            </a:r>
            <a:r>
              <a:rPr lang="en-US" sz="2400" dirty="0" err="1">
                <a:solidFill>
                  <a:srgbClr val="0F95FF"/>
                </a:solidFill>
                <a:latin typeface="Barlow" pitchFamily="2" charset="77"/>
                <a:cs typeface="Arial" panose="020B0604020202020204" pitchFamily="34" charset="0"/>
              </a:rPr>
              <a:t>dist</a:t>
            </a:r>
            <a:r>
              <a:rPr lang="en-US" sz="2400" dirty="0">
                <a:solidFill>
                  <a:srgbClr val="0F95FF"/>
                </a:solidFill>
                <a:latin typeface="Barlow" pitchFamily="2" charset="77"/>
                <a:cs typeface="Arial" panose="020B0604020202020204" pitchFamily="34" charset="0"/>
              </a:rPr>
              <a:t> &amp; log link)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B238B87-2793-426B-9069-47648DF6F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283" y="3086686"/>
            <a:ext cx="4466929" cy="3198973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7483527F-F5DE-4986-A5B5-2E61B0594A68}"/>
              </a:ext>
            </a:extLst>
          </p:cNvPr>
          <p:cNvSpPr/>
          <p:nvPr/>
        </p:nvSpPr>
        <p:spPr>
          <a:xfrm rot="5400000">
            <a:off x="7971216" y="4147361"/>
            <a:ext cx="891250" cy="7598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088029-C941-4998-A85C-4C88D19FCE2D}"/>
              </a:ext>
            </a:extLst>
          </p:cNvPr>
          <p:cNvSpPr txBox="1"/>
          <p:nvPr/>
        </p:nvSpPr>
        <p:spPr>
          <a:xfrm>
            <a:off x="8945821" y="3927114"/>
            <a:ext cx="2666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Large number of subjects with zero costs</a:t>
            </a:r>
          </a:p>
        </p:txBody>
      </p:sp>
    </p:spTree>
    <p:extLst>
      <p:ext uri="{BB962C8B-B14F-4D97-AF65-F5344CB8AC3E}">
        <p14:creationId xmlns:p14="http://schemas.microsoft.com/office/powerpoint/2010/main" val="3597594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36</a:t>
            </a:fld>
            <a:endParaRPr lang="en-US">
              <a:latin typeface="Barlow" pitchFamily="2" charset="77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054F7F2-C631-4F0B-AECD-BA47F3FE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Model 5: Two-Part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F2A70E-B3E4-4DF7-BBF5-79DA368EF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591" y="2585070"/>
            <a:ext cx="5185459" cy="3761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446C8D-3E10-4018-AD73-805C0EA47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9" y="2667063"/>
            <a:ext cx="5602146" cy="33206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08AEF2A-4C74-4BD1-B64B-471102F29C6F}"/>
              </a:ext>
            </a:extLst>
          </p:cNvPr>
          <p:cNvSpPr txBox="1"/>
          <p:nvPr/>
        </p:nvSpPr>
        <p:spPr>
          <a:xfrm>
            <a:off x="293225" y="1053296"/>
            <a:ext cx="116876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 MODEL 5: two-part model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twopm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totexp17 age17x sex racev2x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hispanx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marry17x povcat17,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firstpart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(logit)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secondpart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family(gamma) link(log))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twopm_xb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summarize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twopm_xb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detail</a:t>
            </a:r>
          </a:p>
        </p:txBody>
      </p:sp>
    </p:spTree>
    <p:extLst>
      <p:ext uri="{BB962C8B-B14F-4D97-AF65-F5344CB8AC3E}">
        <p14:creationId xmlns:p14="http://schemas.microsoft.com/office/powerpoint/2010/main" val="1676091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GOF tests: Model 5 (two-part model)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37</a:t>
            </a:fld>
            <a:endParaRPr lang="en-US">
              <a:latin typeface="Barlow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3EF7-1E59-4E56-B3F5-09C79F0B0A07}"/>
              </a:ext>
            </a:extLst>
          </p:cNvPr>
          <p:cNvSpPr txBox="1"/>
          <p:nvPr/>
        </p:nvSpPr>
        <p:spPr>
          <a:xfrm>
            <a:off x="197994" y="1694197"/>
            <a:ext cx="71866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Pearson correlation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No correlation between residuals and predicted costs (P = 0.591)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Pregibon’s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Link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No association between xb^2 and outcomes (P = 0.296)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Hosmer-</a:t>
            </a:r>
            <a:r>
              <a:rPr lang="en-US" sz="2400" b="1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Lemeshow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test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: No differences in the mean residuals (P = 0.658)</a:t>
            </a: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B369B8-F97F-4091-A989-AAFD6D45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077" y="2248928"/>
            <a:ext cx="4485714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38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C80B3F-F743-43DA-90FE-DB1C98374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832458"/>
              </p:ext>
            </p:extLst>
          </p:nvPr>
        </p:nvGraphicFramePr>
        <p:xfrm>
          <a:off x="290591" y="1652870"/>
          <a:ext cx="11411414" cy="3926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202">
                  <a:extLst>
                    <a:ext uri="{9D8B030D-6E8A-4147-A177-3AD203B41FA5}">
                      <a16:colId xmlns:a16="http://schemas.microsoft.com/office/drawing/2014/main" val="1586956821"/>
                    </a:ext>
                  </a:extLst>
                </a:gridCol>
                <a:gridCol w="1630202">
                  <a:extLst>
                    <a:ext uri="{9D8B030D-6E8A-4147-A177-3AD203B41FA5}">
                      <a16:colId xmlns:a16="http://schemas.microsoft.com/office/drawing/2014/main" val="3643649975"/>
                    </a:ext>
                  </a:extLst>
                </a:gridCol>
                <a:gridCol w="1630202">
                  <a:extLst>
                    <a:ext uri="{9D8B030D-6E8A-4147-A177-3AD203B41FA5}">
                      <a16:colId xmlns:a16="http://schemas.microsoft.com/office/drawing/2014/main" val="1132742361"/>
                    </a:ext>
                  </a:extLst>
                </a:gridCol>
                <a:gridCol w="1630202">
                  <a:extLst>
                    <a:ext uri="{9D8B030D-6E8A-4147-A177-3AD203B41FA5}">
                      <a16:colId xmlns:a16="http://schemas.microsoft.com/office/drawing/2014/main" val="3713220459"/>
                    </a:ext>
                  </a:extLst>
                </a:gridCol>
                <a:gridCol w="1630202">
                  <a:extLst>
                    <a:ext uri="{9D8B030D-6E8A-4147-A177-3AD203B41FA5}">
                      <a16:colId xmlns:a16="http://schemas.microsoft.com/office/drawing/2014/main" val="3880240469"/>
                    </a:ext>
                  </a:extLst>
                </a:gridCol>
                <a:gridCol w="1630202">
                  <a:extLst>
                    <a:ext uri="{9D8B030D-6E8A-4147-A177-3AD203B41FA5}">
                      <a16:colId xmlns:a16="http://schemas.microsoft.com/office/drawing/2014/main" val="3324642466"/>
                    </a:ext>
                  </a:extLst>
                </a:gridCol>
                <a:gridCol w="1630202">
                  <a:extLst>
                    <a:ext uri="{9D8B030D-6E8A-4147-A177-3AD203B41FA5}">
                      <a16:colId xmlns:a16="http://schemas.microsoft.com/office/drawing/2014/main" val="4148168990"/>
                    </a:ext>
                  </a:extLst>
                </a:gridCol>
              </a:tblGrid>
              <a:tr h="1003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 Features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Raw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OLS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Log-OLS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Log-OLS w/ smearing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GLM-log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Two-part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1793164"/>
                  </a:ext>
                </a:extLst>
              </a:tr>
              <a:tr h="584523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Mean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10,625.10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10,625.10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3,919.37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12,462.22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10,655.88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10,635.29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4078692"/>
                  </a:ext>
                </a:extLst>
              </a:tr>
              <a:tr h="584523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SD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23,462.30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3,367.80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1,971.28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6,267.96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3,506.75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3,396.65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539017"/>
                  </a:ext>
                </a:extLst>
              </a:tr>
              <a:tr h="584523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Min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0.00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-387.98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625.86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1,990.02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3,279.00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2,651.80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0252324"/>
                  </a:ext>
                </a:extLst>
              </a:tr>
              <a:tr h="584523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Max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552,898.00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21,010.64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12,892.53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40,993.70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25,995.67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25,168.32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0527001"/>
                  </a:ext>
                </a:extLst>
              </a:tr>
              <a:tr h="584523">
                <a:tc>
                  <a:txBody>
                    <a:bodyPr/>
                    <a:lstStyle/>
                    <a:p>
                      <a:pPr lvl="0"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Median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3,517.00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10,704.85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3,599.10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11,443.86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10,269.17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10,319.44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267617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38F8EC-C03C-47AC-A7EF-B433A6ED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38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E18254-BE74-43B5-9C83-6BB25734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1" y="292127"/>
            <a:ext cx="11619757" cy="76116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Comparison: two-part, GLM-log, Log-OLS w/ smear, Log-OLS, OLS, &amp; Raw Costs</a:t>
            </a:r>
          </a:p>
        </p:txBody>
      </p:sp>
    </p:spTree>
    <p:extLst>
      <p:ext uri="{BB962C8B-B14F-4D97-AF65-F5344CB8AC3E}">
        <p14:creationId xmlns:p14="http://schemas.microsoft.com/office/powerpoint/2010/main" val="4098195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Poll #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39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BBAE-895D-4F73-94CC-AF9C97F2AA2E}"/>
              </a:ext>
            </a:extLst>
          </p:cNvPr>
          <p:cNvSpPr txBox="1"/>
          <p:nvPr/>
        </p:nvSpPr>
        <p:spPr>
          <a:xfrm>
            <a:off x="290592" y="1413835"/>
            <a:ext cx="10126623" cy="306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What model would you use for cost as an outcome?</a:t>
            </a:r>
          </a:p>
          <a:p>
            <a:pPr>
              <a:spcAft>
                <a:spcPts val="600"/>
              </a:spcAft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Ordinary Least Squares (Linear Regression) Model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Log-Transformed (Log-OLS) Model 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Generalized Linear Model</a:t>
            </a:r>
          </a:p>
          <a:p>
            <a:pPr marL="514350" indent="-514350">
              <a:spcAft>
                <a:spcPts val="600"/>
              </a:spcAft>
              <a:buAutoNum type="alphaUcPeriod"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Two-part model</a:t>
            </a:r>
          </a:p>
        </p:txBody>
      </p:sp>
    </p:spTree>
    <p:extLst>
      <p:ext uri="{BB962C8B-B14F-4D97-AF65-F5344CB8AC3E}">
        <p14:creationId xmlns:p14="http://schemas.microsoft.com/office/powerpoint/2010/main" val="21240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Files for this presentation are located on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4</a:t>
            </a:fld>
            <a:endParaRPr lang="en-US">
              <a:latin typeface="Barlow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9FE2F-9B2B-4ADD-B843-87DC124D91BE}"/>
              </a:ext>
            </a:extLst>
          </p:cNvPr>
          <p:cNvSpPr txBox="1"/>
          <p:nvPr/>
        </p:nvSpPr>
        <p:spPr>
          <a:xfrm>
            <a:off x="290592" y="1268493"/>
            <a:ext cx="1106320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This presentation includes files to perform the analysis with cost as a dependent variable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All files are located on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2"/>
              </a:rPr>
              <a:t>GitHub</a:t>
            </a:r>
            <a:endParaRPr lang="en-US" sz="24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pic>
        <p:nvPicPr>
          <p:cNvPr id="5" name="Picture 4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31E913F6-54C1-E8B0-F49C-AA73BE4D1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35" y="2967290"/>
            <a:ext cx="7772400" cy="30211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A4C457-78A1-C3C8-5BB3-2228440E5283}"/>
              </a:ext>
            </a:extLst>
          </p:cNvPr>
          <p:cNvSpPr/>
          <p:nvPr/>
        </p:nvSpPr>
        <p:spPr>
          <a:xfrm>
            <a:off x="2441029" y="4454995"/>
            <a:ext cx="2015358" cy="262294"/>
          </a:xfrm>
          <a:prstGeom prst="rect">
            <a:avLst/>
          </a:prstGeom>
          <a:noFill/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6264C5-E22E-8361-E8F2-E9FAEBA2FD3F}"/>
              </a:ext>
            </a:extLst>
          </p:cNvPr>
          <p:cNvSpPr/>
          <p:nvPr/>
        </p:nvSpPr>
        <p:spPr>
          <a:xfrm>
            <a:off x="2441029" y="5006235"/>
            <a:ext cx="2015358" cy="679861"/>
          </a:xfrm>
          <a:prstGeom prst="rect">
            <a:avLst/>
          </a:prstGeom>
          <a:noFill/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7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H-L test: residuals plotted on deciles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40</a:t>
            </a:fld>
            <a:endParaRPr lang="en-US">
              <a:latin typeface="Barlow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CA0FF-2B1E-4963-9182-6125BECE1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94" y="1383087"/>
            <a:ext cx="7486175" cy="4925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49FE2F-9B2B-4ADD-B843-87DC124D91BE}"/>
              </a:ext>
            </a:extLst>
          </p:cNvPr>
          <p:cNvSpPr txBox="1"/>
          <p:nvPr/>
        </p:nvSpPr>
        <p:spPr>
          <a:xfrm>
            <a:off x="8273404" y="2830821"/>
            <a:ext cx="3720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GLM-log and two-part models have the best residual patterns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6C24A2B-196A-4B2A-86C1-9D23ED57F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564706"/>
              </p:ext>
            </p:extLst>
          </p:nvPr>
        </p:nvGraphicFramePr>
        <p:xfrm>
          <a:off x="891472" y="4031150"/>
          <a:ext cx="5439880" cy="186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155">
                  <a:extLst>
                    <a:ext uri="{9D8B030D-6E8A-4147-A177-3AD203B41FA5}">
                      <a16:colId xmlns:a16="http://schemas.microsoft.com/office/drawing/2014/main" val="525403132"/>
                    </a:ext>
                  </a:extLst>
                </a:gridCol>
                <a:gridCol w="849945">
                  <a:extLst>
                    <a:ext uri="{9D8B030D-6E8A-4147-A177-3AD203B41FA5}">
                      <a16:colId xmlns:a16="http://schemas.microsoft.com/office/drawing/2014/main" val="1888617348"/>
                    </a:ext>
                  </a:extLst>
                </a:gridCol>
                <a:gridCol w="849945">
                  <a:extLst>
                    <a:ext uri="{9D8B030D-6E8A-4147-A177-3AD203B41FA5}">
                      <a16:colId xmlns:a16="http://schemas.microsoft.com/office/drawing/2014/main" val="194852984"/>
                    </a:ext>
                  </a:extLst>
                </a:gridCol>
                <a:gridCol w="849945">
                  <a:extLst>
                    <a:ext uri="{9D8B030D-6E8A-4147-A177-3AD203B41FA5}">
                      <a16:colId xmlns:a16="http://schemas.microsoft.com/office/drawing/2014/main" val="478248921"/>
                    </a:ext>
                  </a:extLst>
                </a:gridCol>
                <a:gridCol w="849945">
                  <a:extLst>
                    <a:ext uri="{9D8B030D-6E8A-4147-A177-3AD203B41FA5}">
                      <a16:colId xmlns:a16="http://schemas.microsoft.com/office/drawing/2014/main" val="2849356107"/>
                    </a:ext>
                  </a:extLst>
                </a:gridCol>
                <a:gridCol w="849945">
                  <a:extLst>
                    <a:ext uri="{9D8B030D-6E8A-4147-A177-3AD203B41FA5}">
                      <a16:colId xmlns:a16="http://schemas.microsoft.com/office/drawing/2014/main" val="52267617"/>
                    </a:ext>
                  </a:extLst>
                </a:gridCol>
              </a:tblGrid>
              <a:tr h="5308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 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OLS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Log-OLS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Log-OLS w/smear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GLM-log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chemeClr val="bg1"/>
                          </a:solidFill>
                          <a:effectLst/>
                          <a:latin typeface="Barlow" pitchFamily="2" charset="77"/>
                        </a:rPr>
                        <a:t>two-part model</a:t>
                      </a:r>
                    </a:p>
                  </a:txBody>
                  <a:tcPr marL="5554" marR="5554" marT="5554" marB="0" anchor="ctr"/>
                </a:tc>
                <a:extLst>
                  <a:ext uri="{0D108BD9-81ED-4DB2-BD59-A6C34878D82A}">
                    <a16:rowId xmlns:a16="http://schemas.microsoft.com/office/drawing/2014/main" val="4221884582"/>
                  </a:ext>
                </a:extLst>
              </a:tr>
              <a:tr h="4994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Pearson </a:t>
                      </a:r>
                      <a:r>
                        <a:rPr lang="en-US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corr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Barlow" pitchFamily="2" charset="77"/>
                      </a:endParaRP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1.000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&lt;0.001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&lt;0.001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0.276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0.591</a:t>
                      </a:r>
                    </a:p>
                  </a:txBody>
                  <a:tcPr marL="5554" marR="5554" marT="5554" marB="0" anchor="ctr"/>
                </a:tc>
                <a:extLst>
                  <a:ext uri="{0D108BD9-81ED-4DB2-BD59-A6C34878D82A}">
                    <a16:rowId xmlns:a16="http://schemas.microsoft.com/office/drawing/2014/main" val="3325562176"/>
                  </a:ext>
                </a:extLst>
              </a:tr>
              <a:tr h="5308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Pregibon link test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0.003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0.028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0.018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0.406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0.296</a:t>
                      </a:r>
                    </a:p>
                  </a:txBody>
                  <a:tcPr marL="5554" marR="5554" marT="5554" marB="0" anchor="ctr"/>
                </a:tc>
                <a:extLst>
                  <a:ext uri="{0D108BD9-81ED-4DB2-BD59-A6C34878D82A}">
                    <a16:rowId xmlns:a16="http://schemas.microsoft.com/office/drawing/2014/main" val="2764584075"/>
                  </a:ext>
                </a:extLst>
              </a:tr>
              <a:tr h="2991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Barlow" pitchFamily="2" charset="77"/>
                        </a:rPr>
                        <a:t>H-L test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0.549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&lt;0.001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&lt;0.001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0.182</a:t>
                      </a:r>
                    </a:p>
                  </a:txBody>
                  <a:tcPr marL="5554" marR="5554" marT="555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Barlow" pitchFamily="2" charset="77"/>
                        </a:rPr>
                        <a:t>0.658</a:t>
                      </a:r>
                    </a:p>
                  </a:txBody>
                  <a:tcPr marL="5554" marR="5554" marT="5554" marB="0" anchor="ctr"/>
                </a:tc>
                <a:extLst>
                  <a:ext uri="{0D108BD9-81ED-4DB2-BD59-A6C34878D82A}">
                    <a16:rowId xmlns:a16="http://schemas.microsoft.com/office/drawing/2014/main" val="29502569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B91A6CB-EFED-49D0-9572-8B131E583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390" y="1281295"/>
            <a:ext cx="1523810" cy="120952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81DFBF-1974-4E85-94C8-96E0190789D8}"/>
              </a:ext>
            </a:extLst>
          </p:cNvPr>
          <p:cNvSpPr/>
          <p:nvPr/>
        </p:nvSpPr>
        <p:spPr>
          <a:xfrm>
            <a:off x="4618299" y="4514127"/>
            <a:ext cx="1713053" cy="145841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92743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41</a:t>
            </a:fld>
            <a:endParaRPr lang="en-US">
              <a:latin typeface="Barlow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9FE2F-9B2B-4ADD-B843-87DC124D91BE}"/>
              </a:ext>
            </a:extLst>
          </p:cNvPr>
          <p:cNvSpPr txBox="1"/>
          <p:nvPr/>
        </p:nvSpPr>
        <p:spPr>
          <a:xfrm>
            <a:off x="290592" y="1417267"/>
            <a:ext cx="110632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GitHub repository of data and Stata codes (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2"/>
              </a:rPr>
              <a:t>link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Manning WG.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3"/>
              </a:rPr>
              <a:t>The logged dependent variable, heteroscedasticity, and the retransformation problem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. J Health Econ. 1998 Jun;17(3):283-95.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Manning WG,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Mullahy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J.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4"/>
              </a:rPr>
              <a:t>Estimating log models: to transform or not to transform?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J Health Econ. 2001 Jul;20(4):461-94</a:t>
            </a:r>
          </a:p>
          <a:p>
            <a:pPr>
              <a:spcAft>
                <a:spcPts val="1200"/>
              </a:spcAft>
            </a:pP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Basu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A, Manning WG.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5"/>
              </a:rPr>
              <a:t>Issues for the next generation of health care cost analyses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. Med Care. 2009 Jul;47(7 Suppl 1):S109-14.</a:t>
            </a:r>
          </a:p>
          <a:p>
            <a:pPr>
              <a:spcAft>
                <a:spcPts val="1200"/>
              </a:spcAft>
            </a:pP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Belotti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F, Deb P, Manning WG, Norton EC. </a:t>
            </a:r>
            <a:r>
              <a:rPr lang="en-US" sz="2400" dirty="0" err="1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6"/>
              </a:rPr>
              <a:t>Twopm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6"/>
              </a:rPr>
              <a:t>: Two-Part Models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. The Stata Journal. 2015;15(1):3-20. </a:t>
            </a:r>
          </a:p>
        </p:txBody>
      </p:sp>
    </p:spTree>
    <p:extLst>
      <p:ext uri="{BB962C8B-B14F-4D97-AF65-F5344CB8AC3E}">
        <p14:creationId xmlns:p14="http://schemas.microsoft.com/office/powerpoint/2010/main" val="41107483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42</a:t>
            </a:fld>
            <a:endParaRPr lang="en-US">
              <a:latin typeface="Barlow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9FE2F-9B2B-4ADD-B843-87DC124D91BE}"/>
              </a:ext>
            </a:extLst>
          </p:cNvPr>
          <p:cNvSpPr txBox="1"/>
          <p:nvPr/>
        </p:nvSpPr>
        <p:spPr>
          <a:xfrm>
            <a:off x="290592" y="1417267"/>
            <a:ext cx="1106320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Paul Barnett has done a two-part series on Cost As A Dependent Variable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Part 1 (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2"/>
              </a:rPr>
              <a:t>link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Part 2 (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3"/>
              </a:rPr>
              <a:t>link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5544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Acknowledgements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43</a:t>
            </a:fld>
            <a:endParaRPr lang="en-US">
              <a:latin typeface="Barlow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85ED1-51F9-42E9-BF4C-12F65B35F8DD}"/>
              </a:ext>
            </a:extLst>
          </p:cNvPr>
          <p:cNvSpPr txBox="1"/>
          <p:nvPr/>
        </p:nvSpPr>
        <p:spPr>
          <a:xfrm>
            <a:off x="290592" y="1664272"/>
            <a:ext cx="983725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Many of the codes were from lectures that I attended at the UW Advanced Methods Course Series.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These methods helped me to better understand the nuances associated with skewed data (e.g., costs and counts). 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I recreated these codes for Stata as part of this presentation on modeling cost as a dependent variable. </a:t>
            </a:r>
          </a:p>
        </p:txBody>
      </p:sp>
    </p:spTree>
    <p:extLst>
      <p:ext uri="{BB962C8B-B14F-4D97-AF65-F5344CB8AC3E}">
        <p14:creationId xmlns:p14="http://schemas.microsoft.com/office/powerpoint/2010/main" val="13986935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9502-0F32-4F51-96E1-EABD2EBA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rlow" pitchFamily="2" charset="77"/>
                <a:cs typeface="Arial" panose="020B0604020202020204" pitchFamily="34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4067DF-FF32-4C8C-A107-FF4E8043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44</a:t>
            </a:fld>
            <a:endParaRPr lang="en-US">
              <a:latin typeface="Barlow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74567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9B83-D030-4DC6-9E66-2DE01F872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Barlow" pitchFamily="2" charset="77"/>
                <a:cs typeface="Arial" panose="020B0604020202020204" pitchFamily="34" charset="0"/>
              </a:rPr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AC97D-726B-4A14-B4E3-A97EEC280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732258"/>
            <a:ext cx="5500914" cy="31300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>
                <a:latin typeface="Barlow" pitchFamily="2" charset="77"/>
                <a:cs typeface="Arial" panose="020B0604020202020204" pitchFamily="34" charset="0"/>
              </a:rPr>
              <a:t>For more information visit the HERC website at </a:t>
            </a:r>
            <a:r>
              <a:rPr lang="en-US" altLang="en-US">
                <a:latin typeface="Barlow" pitchFamily="2" charset="77"/>
                <a:cs typeface="Arial" panose="020B0604020202020204" pitchFamily="34" charset="0"/>
                <a:hlinkClick r:id="rId2"/>
              </a:rPr>
              <a:t>www.herc.research.va.gov</a:t>
            </a:r>
            <a:endParaRPr lang="en-US" altLang="en-US">
              <a:latin typeface="Barlow" pitchFamily="2" charset="77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en-US">
                <a:latin typeface="Barlow" pitchFamily="2" charset="77"/>
                <a:cs typeface="Arial" panose="020B0604020202020204" pitchFamily="34" charset="0"/>
              </a:rPr>
              <a:t>Email us at </a:t>
            </a:r>
            <a:r>
              <a:rPr lang="en-US" altLang="en-US">
                <a:latin typeface="Barlow" pitchFamily="2" charset="77"/>
                <a:cs typeface="Arial" panose="020B0604020202020204" pitchFamily="34" charset="0"/>
                <a:hlinkClick r:id="rId3"/>
              </a:rPr>
              <a:t>HERC@va.gov</a:t>
            </a:r>
            <a:endParaRPr lang="en-US" altLang="en-US">
              <a:latin typeface="Barlow" pitchFamily="2" charset="77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en-US">
                <a:latin typeface="Barlow" pitchFamily="2" charset="77"/>
                <a:cs typeface="Arial" panose="020B0604020202020204" pitchFamily="34" charset="0"/>
              </a:rPr>
              <a:t>Call us at (650) 617-2630</a:t>
            </a:r>
            <a:endParaRPr lang="en-US" dirty="0"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EA83B-4326-4B5D-9037-83BA33D8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20675"/>
          </a:xfrm>
        </p:spPr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45</a:t>
            </a:fld>
            <a:endParaRPr lang="en-US">
              <a:latin typeface="Barlow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7704EF-C038-4D4B-BEDC-51D78EA71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1" y="5614264"/>
            <a:ext cx="1773936" cy="548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5E1E83-7D1E-4487-9EC8-4985F71758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r="12625" b="16013"/>
          <a:stretch/>
        </p:blipFill>
        <p:spPr>
          <a:xfrm>
            <a:off x="9244186" y="5614264"/>
            <a:ext cx="2325513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5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5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BBAE-895D-4F73-94CC-AF9C97F2AA2E}"/>
              </a:ext>
            </a:extLst>
          </p:cNvPr>
          <p:cNvSpPr txBox="1"/>
          <p:nvPr/>
        </p:nvSpPr>
        <p:spPr>
          <a:xfrm>
            <a:off x="290592" y="1633754"/>
            <a:ext cx="10126623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Cost distribution is usually skewed with thin right tails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Cost distribution also have a substantial density of zero values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Ordinary Least Squares (OLS) methods are insufficient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However, other methods take into account the skewness and large point mass at zero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We will explore alternative methods to OLS when modeling costs data as a 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150439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Characteristics of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BBAE-895D-4F73-94CC-AF9C97F2AA2E}"/>
              </a:ext>
            </a:extLst>
          </p:cNvPr>
          <p:cNvSpPr txBox="1"/>
          <p:nvPr/>
        </p:nvSpPr>
        <p:spPr>
          <a:xfrm>
            <a:off x="290592" y="1247993"/>
            <a:ext cx="105156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Skewness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is a measure of how asymmetric a distribution is around its mean (skewness = 0)</a:t>
            </a:r>
          </a:p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Kurtosis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is a measure of how heavy the tail ends of the distributions are (kurtosis = 3)</a:t>
            </a:r>
          </a:p>
          <a:p>
            <a:pPr>
              <a:spcAft>
                <a:spcPts val="600"/>
              </a:spcAft>
            </a:pPr>
            <a:endParaRPr lang="en-US" sz="28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17754-7862-4302-9472-6ED56D14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92" y="3429000"/>
            <a:ext cx="3929168" cy="2827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F998E6-487C-4F39-A9DA-01EBAC73415F}"/>
              </a:ext>
            </a:extLst>
          </p:cNvPr>
          <p:cNvSpPr txBox="1"/>
          <p:nvPr/>
        </p:nvSpPr>
        <p:spPr>
          <a:xfrm>
            <a:off x="3405180" y="3429000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rlow" pitchFamily="2" charset="77"/>
                <a:cs typeface="Arial" panose="020B0604020202020204" pitchFamily="34" charset="0"/>
              </a:rPr>
              <a:t>Mean = 0</a:t>
            </a:r>
          </a:p>
          <a:p>
            <a:r>
              <a:rPr lang="en-US" dirty="0">
                <a:latin typeface="Barlow" pitchFamily="2" charset="77"/>
                <a:cs typeface="Arial" panose="020B0604020202020204" pitchFamily="34" charset="0"/>
              </a:rPr>
              <a:t>SD 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1875D6-61A2-4573-B98D-78639D02953B}"/>
              </a:ext>
            </a:extLst>
          </p:cNvPr>
          <p:cNvSpPr txBox="1"/>
          <p:nvPr/>
        </p:nvSpPr>
        <p:spPr>
          <a:xfrm>
            <a:off x="4558060" y="4288671"/>
            <a:ext cx="75374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 Plot a normal distribution with x = 0 and </a:t>
            </a:r>
            <a:r>
              <a:rPr lang="en-US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graph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twoway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y=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normalden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(x,0,1)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range(-5 5)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medthick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legend(off)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xscale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medthick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yscale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medthick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graphregion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(color(white))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(white)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535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44" y="222679"/>
            <a:ext cx="10515600" cy="76116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Checking Homoscedasticity of Residuals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7</a:t>
            </a:fld>
            <a:endParaRPr lang="en-US">
              <a:latin typeface="Barlow" pitchFamily="2" charset="77"/>
            </a:endParaRPr>
          </a:p>
        </p:txBody>
      </p:sp>
      <p:pic>
        <p:nvPicPr>
          <p:cNvPr id="5" name="Picture 2" descr="Image statar38">
            <a:extLst>
              <a:ext uri="{FF2B5EF4-FFF2-40B4-BE49-F238E27FC236}">
                <a16:creationId xmlns:a16="http://schemas.microsoft.com/office/drawing/2014/main" id="{71DD6ED8-FBAF-4194-B595-903E05932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11" y="1583294"/>
            <a:ext cx="4628648" cy="291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65BBAE-895D-4F73-94CC-AF9C97F2AA2E}"/>
                  </a:ext>
                </a:extLst>
              </p:cNvPr>
              <p:cNvSpPr txBox="1"/>
              <p:nvPr/>
            </p:nvSpPr>
            <p:spPr>
              <a:xfrm>
                <a:off x="556811" y="4498625"/>
                <a:ext cx="4628648" cy="653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333333"/>
                    </a:solidFill>
                    <a:latin typeface="Barlow" pitchFamily="2" charset="77"/>
                    <a:cs typeface="Arial" panose="020B0604020202020204" pitchFamily="34" charset="0"/>
                  </a:rPr>
                  <a:t>N</a:t>
                </a:r>
                <a:r>
                  <a:rPr lang="en-US" b="0" i="0" dirty="0">
                    <a:solidFill>
                      <a:srgbClr val="333333"/>
                    </a:solidFill>
                    <a:effectLst/>
                    <a:latin typeface="Barlow" pitchFamily="2" charset="77"/>
                    <a:cs typeface="Arial" panose="020B0604020202020204" pitchFamily="34" charset="0"/>
                  </a:rPr>
                  <a:t>o pattern to the residuals plotted against the fitted values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="0" i="0" dirty="0">
                    <a:solidFill>
                      <a:srgbClr val="333333"/>
                    </a:solidFill>
                    <a:effectLst/>
                    <a:latin typeface="Barlow" pitchFamily="2" charset="77"/>
                    <a:cs typeface="Arial" panose="020B0604020202020204" pitchFamily="34" charset="0"/>
                  </a:rPr>
                  <a:t>)</a:t>
                </a:r>
                <a:endParaRPr lang="en-US" dirty="0">
                  <a:latin typeface="Barlow" pitchFamily="2" charset="7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65BBAE-895D-4F73-94CC-AF9C97F2A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11" y="4498625"/>
                <a:ext cx="4628648" cy="653769"/>
              </a:xfrm>
              <a:prstGeom prst="rect">
                <a:avLst/>
              </a:prstGeom>
              <a:blipFill>
                <a:blip r:embed="rId3"/>
                <a:stretch>
                  <a:fillRect l="-1093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6F66943-1CB4-4EE9-B1B6-C9EA737AC17C}"/>
              </a:ext>
            </a:extLst>
          </p:cNvPr>
          <p:cNvSpPr txBox="1"/>
          <p:nvPr/>
        </p:nvSpPr>
        <p:spPr>
          <a:xfrm>
            <a:off x="163271" y="6434346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Source (</a:t>
            </a:r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), (</a:t>
            </a:r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026" name="Picture 2" descr="Econometrics By Simulation: Modeling Heteroskedasticity">
            <a:extLst>
              <a:ext uri="{FF2B5EF4-FFF2-40B4-BE49-F238E27FC236}">
                <a16:creationId xmlns:a16="http://schemas.microsoft.com/office/drawing/2014/main" id="{C7E1B633-6042-48AD-B618-33B77DDE6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702" y="1352845"/>
            <a:ext cx="4263342" cy="310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7F04A0-B30A-4ACF-A3DB-22209A5CB534}"/>
                  </a:ext>
                </a:extLst>
              </p:cNvPr>
              <p:cNvSpPr txBox="1"/>
              <p:nvPr/>
            </p:nvSpPr>
            <p:spPr>
              <a:xfrm>
                <a:off x="6519702" y="4498625"/>
                <a:ext cx="4628648" cy="653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333333"/>
                    </a:solidFill>
                    <a:latin typeface="Barlow" pitchFamily="2" charset="77"/>
                    <a:cs typeface="Arial" panose="020B0604020202020204" pitchFamily="34" charset="0"/>
                  </a:rPr>
                  <a:t>Variance in the residuals increases with the mean </a:t>
                </a:r>
                <a:r>
                  <a:rPr lang="en-US" b="0" i="0" dirty="0">
                    <a:solidFill>
                      <a:srgbClr val="333333"/>
                    </a:solidFill>
                    <a:effectLst/>
                    <a:latin typeface="Barlow" pitchFamily="2" charset="77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b="0" i="0" dirty="0">
                    <a:solidFill>
                      <a:srgbClr val="333333"/>
                    </a:solidFill>
                    <a:effectLst/>
                    <a:latin typeface="Barlow" pitchFamily="2" charset="77"/>
                    <a:cs typeface="Arial" panose="020B0604020202020204" pitchFamily="34" charset="0"/>
                  </a:rPr>
                  <a:t>)</a:t>
                </a:r>
                <a:endParaRPr lang="en-US" dirty="0">
                  <a:latin typeface="Barlow" pitchFamily="2" charset="7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7F04A0-B30A-4ACF-A3DB-22209A5CB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702" y="4498625"/>
                <a:ext cx="4628648" cy="653769"/>
              </a:xfrm>
              <a:prstGeom prst="rect">
                <a:avLst/>
              </a:prstGeom>
              <a:blipFill>
                <a:blip r:embed="rId7"/>
                <a:stretch>
                  <a:fillRect l="-1096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62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Motivating Example: Total expenditures, MEPS 2017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8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BBAE-895D-4F73-94CC-AF9C97F2AA2E}"/>
              </a:ext>
            </a:extLst>
          </p:cNvPr>
          <p:cNvSpPr txBox="1"/>
          <p:nvPr/>
        </p:nvSpPr>
        <p:spPr>
          <a:xfrm>
            <a:off x="290592" y="1299125"/>
            <a:ext cx="10126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Data can be downloaded from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2"/>
              </a:rPr>
              <a:t>MEPS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or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3"/>
              </a:rPr>
              <a:t>GitHub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97EA8-5DD3-46F7-9B0E-A535DD1AA8BE}"/>
              </a:ext>
            </a:extLst>
          </p:cNvPr>
          <p:cNvSpPr txBox="1"/>
          <p:nvPr/>
        </p:nvSpPr>
        <p:spPr>
          <a:xfrm>
            <a:off x="290592" y="643079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link for Stata code</a:t>
            </a:r>
            <a:endParaRPr lang="en-US" dirty="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F95491-37BC-4EFC-A891-92EB03C30C1E}"/>
              </a:ext>
            </a:extLst>
          </p:cNvPr>
          <p:cNvSpPr txBox="1"/>
          <p:nvPr/>
        </p:nvSpPr>
        <p:spPr>
          <a:xfrm>
            <a:off x="290592" y="1829741"/>
            <a:ext cx="10126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We will use Stata SE version 15 for this exercise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99EF3-8CD9-CD5B-DB39-D82516895044}"/>
              </a:ext>
            </a:extLst>
          </p:cNvPr>
          <p:cNvSpPr txBox="1"/>
          <p:nvPr/>
        </p:nvSpPr>
        <p:spPr>
          <a:xfrm>
            <a:off x="290592" y="2360357"/>
            <a:ext cx="10126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Several ways to download / load example data</a:t>
            </a:r>
          </a:p>
        </p:txBody>
      </p:sp>
    </p:spTree>
    <p:extLst>
      <p:ext uri="{BB962C8B-B14F-4D97-AF65-F5344CB8AC3E}">
        <p14:creationId xmlns:p14="http://schemas.microsoft.com/office/powerpoint/2010/main" val="314706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906E-A354-4CC9-84D0-5C71F3ED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92" y="292127"/>
            <a:ext cx="10515600" cy="76116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Motivating Example: Total expenditures, MEPS 2017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0C5BD-C4D7-409C-86B2-DD5E7071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EE69-B672-4CA7-AA6F-5722CCE336F1}" type="slidenum">
              <a:rPr lang="en-US" smtClean="0">
                <a:latin typeface="Barlow" pitchFamily="2" charset="77"/>
              </a:rPr>
              <a:t>9</a:t>
            </a:fld>
            <a:endParaRPr lang="en-US">
              <a:latin typeface="Barlow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5BBAE-895D-4F73-94CC-AF9C97F2AA2E}"/>
              </a:ext>
            </a:extLst>
          </p:cNvPr>
          <p:cNvSpPr txBox="1"/>
          <p:nvPr/>
        </p:nvSpPr>
        <p:spPr>
          <a:xfrm>
            <a:off x="290592" y="1309635"/>
            <a:ext cx="10126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Method 1: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Download data from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  <a:hlinkClick r:id="rId2"/>
              </a:rPr>
              <a:t>GitHub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 and Load into Stata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97EA8-5DD3-46F7-9B0E-A535DD1AA8BE}"/>
              </a:ext>
            </a:extLst>
          </p:cNvPr>
          <p:cNvSpPr txBox="1"/>
          <p:nvPr/>
        </p:nvSpPr>
        <p:spPr>
          <a:xfrm>
            <a:off x="290592" y="643079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link for Stata code</a:t>
            </a:r>
            <a:endParaRPr lang="en-US" dirty="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D78D2-E943-4A49-9698-DCE7BFCCD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592" y="3147674"/>
            <a:ext cx="7733333" cy="27523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34896E-616E-479C-8C92-FB3A99C11798}"/>
              </a:ext>
            </a:extLst>
          </p:cNvPr>
          <p:cNvSpPr/>
          <p:nvPr/>
        </p:nvSpPr>
        <p:spPr>
          <a:xfrm>
            <a:off x="6009208" y="4737100"/>
            <a:ext cx="1774785" cy="6713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8D9EAA-BC5E-4612-A4A9-562239176FD0}"/>
              </a:ext>
            </a:extLst>
          </p:cNvPr>
          <p:cNvSpPr txBox="1"/>
          <p:nvPr/>
        </p:nvSpPr>
        <p:spPr>
          <a:xfrm>
            <a:off x="8723514" y="4749600"/>
            <a:ext cx="321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Barlow" pitchFamily="2" charset="77"/>
                <a:cs typeface="Arial" panose="020B0604020202020204" pitchFamily="34" charset="0"/>
              </a:rPr>
              <a:t>Download data onto your computer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B8BA4F-E030-4839-93CF-1803DBF2B6DC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7783993" y="5072766"/>
            <a:ext cx="93952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476C1E5-F180-4D16-9878-2D6DAE6AACC0}"/>
              </a:ext>
            </a:extLst>
          </p:cNvPr>
          <p:cNvSpPr/>
          <p:nvPr/>
        </p:nvSpPr>
        <p:spPr>
          <a:xfrm>
            <a:off x="3977209" y="3154390"/>
            <a:ext cx="1524000" cy="47781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F95491-37BC-4EFC-A891-92EB03C30C1E}"/>
              </a:ext>
            </a:extLst>
          </p:cNvPr>
          <p:cNvSpPr txBox="1"/>
          <p:nvPr/>
        </p:nvSpPr>
        <p:spPr>
          <a:xfrm>
            <a:off x="290591" y="2250058"/>
            <a:ext cx="10126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For WINDOWS users</a:t>
            </a:r>
          </a:p>
        </p:txBody>
      </p:sp>
    </p:spTree>
    <p:extLst>
      <p:ext uri="{BB962C8B-B14F-4D97-AF65-F5344CB8AC3E}">
        <p14:creationId xmlns:p14="http://schemas.microsoft.com/office/powerpoint/2010/main" val="265091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A color palatte">
      <a:dk1>
        <a:srgbClr val="151616"/>
      </a:dk1>
      <a:lt1>
        <a:sysClr val="window" lastClr="FFFFFF"/>
      </a:lt1>
      <a:dk2>
        <a:srgbClr val="003F72"/>
      </a:dk2>
      <a:lt2>
        <a:srgbClr val="DCDDDE"/>
      </a:lt2>
      <a:accent1>
        <a:srgbClr val="003F72"/>
      </a:accent1>
      <a:accent2>
        <a:srgbClr val="0083BE"/>
      </a:accent2>
      <a:accent3>
        <a:srgbClr val="839097"/>
      </a:accent3>
      <a:accent4>
        <a:srgbClr val="C6262E"/>
      </a:accent4>
      <a:accent5>
        <a:srgbClr val="772432"/>
      </a:accent5>
      <a:accent6>
        <a:srgbClr val="0083B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2228</TotalTime>
  <Words>2524</Words>
  <Application>Microsoft Office PowerPoint</Application>
  <PresentationFormat>Widescreen</PresentationFormat>
  <Paragraphs>478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Barlow</vt:lpstr>
      <vt:lpstr>Calibri</vt:lpstr>
      <vt:lpstr>Cambria Math</vt:lpstr>
      <vt:lpstr>Courier New</vt:lpstr>
      <vt:lpstr>Georgia</vt:lpstr>
      <vt:lpstr>Wingdings</vt:lpstr>
      <vt:lpstr>Office Theme</vt:lpstr>
      <vt:lpstr>Cost as a dependent variable</vt:lpstr>
      <vt:lpstr>Poll # 1</vt:lpstr>
      <vt:lpstr>Past presentations on cost as a dependent variable</vt:lpstr>
      <vt:lpstr>Files for this presentation are located on GitHub</vt:lpstr>
      <vt:lpstr>Background</vt:lpstr>
      <vt:lpstr>Characteristics of data</vt:lpstr>
      <vt:lpstr>Checking Homoscedasticity of Residuals</vt:lpstr>
      <vt:lpstr>Motivating Example: Total expenditures, MEPS 2017 (1)</vt:lpstr>
      <vt:lpstr>Motivating Example: Total expenditures, MEPS 2017 (2)</vt:lpstr>
      <vt:lpstr>Motivating Example: Total expenditures, MEPS 2017 (3)</vt:lpstr>
      <vt:lpstr>Motivating Example: Total expenditures, MEPS 2017 (4)</vt:lpstr>
      <vt:lpstr>Motivating Example: Total expenditures, MEPS 2017 (5)</vt:lpstr>
      <vt:lpstr>Motivating Example: Total expenditures, MEPS 2017 (6)</vt:lpstr>
      <vt:lpstr>Motivating Example: Total expenditures, MEPS 2017 (7)</vt:lpstr>
      <vt:lpstr>Goodness of Fit (GOF) tests</vt:lpstr>
      <vt:lpstr>Data description: Total expenditures, MEPS 2017</vt:lpstr>
      <vt:lpstr>Model 1: OLS (Linear regression)</vt:lpstr>
      <vt:lpstr>Model 1: OLS (Linear regression)</vt:lpstr>
      <vt:lpstr>Poll # 2</vt:lpstr>
      <vt:lpstr>Model 1: OLS (Linear regression)</vt:lpstr>
      <vt:lpstr>GOF tests: Model 1 (OLS)</vt:lpstr>
      <vt:lpstr>Comparison: OLS model versus Raw Costs</vt:lpstr>
      <vt:lpstr>Model 2: Log transformation (Log-OLS)</vt:lpstr>
      <vt:lpstr>Model 2: Log transformation (Log-OLS)</vt:lpstr>
      <vt:lpstr>GOF tests: Model 2 (Log-OLS)</vt:lpstr>
      <vt:lpstr>Comparison: Log-OLS versus OLS &amp; Raw Costs</vt:lpstr>
      <vt:lpstr>Model 3: Log transformation (Log-OLS) w/ smearing</vt:lpstr>
      <vt:lpstr>GOF tests: Model 3 (Log-OLS with smearing)</vt:lpstr>
      <vt:lpstr>Comparison: Log-OLS w/ smear versus Log-OLS, OLS, &amp; Raw Costs</vt:lpstr>
      <vt:lpstr>Model 4: Generalized Linear Model (GLM)</vt:lpstr>
      <vt:lpstr>Model 4: Generalized Linear Model (GLM)</vt:lpstr>
      <vt:lpstr>Model 4: Generalized Linear Model (GLM)</vt:lpstr>
      <vt:lpstr>GOF tests: Model 4 (GLM-log)</vt:lpstr>
      <vt:lpstr>Comparison: GLM-log, Log-OLS w/ smear, Log-OLS, OLS, &amp; Raw Costs</vt:lpstr>
      <vt:lpstr>Model 5: Two-Part model</vt:lpstr>
      <vt:lpstr>Model 5: Two-Part model</vt:lpstr>
      <vt:lpstr>GOF tests: Model 5 (two-part model)</vt:lpstr>
      <vt:lpstr>Comparison: two-part, GLM-log, Log-OLS w/ smear, Log-OLS, OLS, &amp; Raw Costs</vt:lpstr>
      <vt:lpstr>Poll # 3</vt:lpstr>
      <vt:lpstr>H-L test: residuals plotted on deciles</vt:lpstr>
      <vt:lpstr>References</vt:lpstr>
      <vt:lpstr>References</vt:lpstr>
      <vt:lpstr>Acknowledgements</vt:lpstr>
      <vt:lpstr>Questions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Illarmo, Samantha S.</dc:creator>
  <cp:lastModifiedBy>Mark Bounthavong</cp:lastModifiedBy>
  <cp:revision>414</cp:revision>
  <dcterms:created xsi:type="dcterms:W3CDTF">2020-02-14T18:52:15Z</dcterms:created>
  <dcterms:modified xsi:type="dcterms:W3CDTF">2023-04-25T05:46:00Z</dcterms:modified>
</cp:coreProperties>
</file>