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303" r:id="rId3"/>
    <p:sldId id="288" r:id="rId4"/>
    <p:sldId id="296" r:id="rId5"/>
    <p:sldId id="302" r:id="rId6"/>
    <p:sldId id="262" r:id="rId7"/>
    <p:sldId id="263" r:id="rId8"/>
    <p:sldId id="257" r:id="rId9"/>
    <p:sldId id="264" r:id="rId10"/>
    <p:sldId id="300" r:id="rId11"/>
    <p:sldId id="299" r:id="rId12"/>
    <p:sldId id="298" r:id="rId13"/>
    <p:sldId id="301" r:id="rId14"/>
    <p:sldId id="297" r:id="rId15"/>
    <p:sldId id="278" r:id="rId16"/>
    <p:sldId id="273" r:id="rId17"/>
    <p:sldId id="272" r:id="rId18"/>
    <p:sldId id="265" r:id="rId19"/>
    <p:sldId id="291" r:id="rId20"/>
    <p:sldId id="290" r:id="rId21"/>
    <p:sldId id="286" r:id="rId22"/>
    <p:sldId id="274" r:id="rId23"/>
    <p:sldId id="268" r:id="rId24"/>
    <p:sldId id="269" r:id="rId25"/>
    <p:sldId id="270" r:id="rId26"/>
    <p:sldId id="276" r:id="rId27"/>
    <p:sldId id="258" r:id="rId28"/>
    <p:sldId id="267" r:id="rId29"/>
    <p:sldId id="277" r:id="rId30"/>
    <p:sldId id="275" r:id="rId31"/>
    <p:sldId id="271" r:id="rId32"/>
    <p:sldId id="293" r:id="rId33"/>
    <p:sldId id="279" r:id="rId34"/>
    <p:sldId id="280" r:id="rId35"/>
    <p:sldId id="281" r:id="rId36"/>
    <p:sldId id="282" r:id="rId37"/>
    <p:sldId id="283" r:id="rId38"/>
    <p:sldId id="284" r:id="rId39"/>
    <p:sldId id="292" r:id="rId40"/>
    <p:sldId id="289" r:id="rId41"/>
    <p:sldId id="285" r:id="rId42"/>
    <p:sldId id="287" r:id="rId43"/>
    <p:sldId id="294" r:id="rId44"/>
    <p:sldId id="259" r:id="rId45"/>
    <p:sldId id="26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5FF"/>
    <a:srgbClr val="008000"/>
    <a:srgbClr val="00CC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FFE91-86A5-4AD0-85ED-3954FA24EEB7}" v="89" dt="2025-04-09T13:51:19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figure'!$D$4</c:f>
              <c:strCache>
                <c:ptCount val="1"/>
                <c:pt idx="0">
                  <c:v>OLS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figure'!$D$5:$D$14</c:f>
              <c:numCache>
                <c:formatCode>General</c:formatCode>
                <c:ptCount val="10"/>
                <c:pt idx="0">
                  <c:v>1234.623</c:v>
                </c:pt>
                <c:pt idx="1">
                  <c:v>-273.36200000000002</c:v>
                </c:pt>
                <c:pt idx="2">
                  <c:v>-759.99189999999999</c:v>
                </c:pt>
                <c:pt idx="3">
                  <c:v>-671.6771</c:v>
                </c:pt>
                <c:pt idx="4">
                  <c:v>-1112.308</c:v>
                </c:pt>
                <c:pt idx="5">
                  <c:v>-689.24009999999998</c:v>
                </c:pt>
                <c:pt idx="6">
                  <c:v>1144.0229999999999</c:v>
                </c:pt>
                <c:pt idx="7">
                  <c:v>543.40279999999996</c:v>
                </c:pt>
                <c:pt idx="8">
                  <c:v>328.68349999999998</c:v>
                </c:pt>
                <c:pt idx="9">
                  <c:v>259.6155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5F-43A7-9BF2-B6833CDF8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730095"/>
        <c:axId val="1993728015"/>
      </c:scatterChart>
      <c:valAx>
        <c:axId val="199373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28015"/>
        <c:crosses val="autoZero"/>
        <c:crossBetween val="midCat"/>
      </c:valAx>
      <c:valAx>
        <c:axId val="1993728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30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figure'!$E$4</c:f>
              <c:strCache>
                <c:ptCount val="1"/>
                <c:pt idx="0">
                  <c:v>log(Y)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'H-L figure'!$E$5:$E$14</c:f>
              <c:numCache>
                <c:formatCode>General</c:formatCode>
                <c:ptCount val="10"/>
                <c:pt idx="0">
                  <c:v>4479.7120000000004</c:v>
                </c:pt>
                <c:pt idx="1">
                  <c:v>5211.9560000000001</c:v>
                </c:pt>
                <c:pt idx="2">
                  <c:v>5093.058</c:v>
                </c:pt>
                <c:pt idx="3">
                  <c:v>6651.1149999999998</c:v>
                </c:pt>
                <c:pt idx="4">
                  <c:v>6936.6509999999998</c:v>
                </c:pt>
                <c:pt idx="5">
                  <c:v>7930.7359999999999</c:v>
                </c:pt>
                <c:pt idx="6">
                  <c:v>7011.4359999999997</c:v>
                </c:pt>
                <c:pt idx="7">
                  <c:v>8106.9930000000004</c:v>
                </c:pt>
                <c:pt idx="8">
                  <c:v>7072.7929999999997</c:v>
                </c:pt>
                <c:pt idx="9">
                  <c:v>8605.8680000000004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3D-4869-A1AC-170E0D269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725519"/>
        <c:axId val="1993734255"/>
      </c:scatterChart>
      <c:valAx>
        <c:axId val="19937255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34255"/>
        <c:crosses val="autoZero"/>
        <c:crossBetween val="midCat"/>
      </c:valAx>
      <c:valAx>
        <c:axId val="1993734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25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figure'!$F$4</c:f>
              <c:strCache>
                <c:ptCount val="1"/>
                <c:pt idx="0">
                  <c:v>log-OLS w/smear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'H-L figure'!$F$5:$F$14</c:f>
              <c:numCache>
                <c:formatCode>General</c:formatCode>
                <c:ptCount val="10"/>
                <c:pt idx="0">
                  <c:v>1000.898</c:v>
                </c:pt>
                <c:pt idx="1">
                  <c:v>1087.3209999999999</c:v>
                </c:pt>
                <c:pt idx="2">
                  <c:v>429.76639999999998</c:v>
                </c:pt>
                <c:pt idx="3">
                  <c:v>-337.75150000000002</c:v>
                </c:pt>
                <c:pt idx="4">
                  <c:v>-397.19540000000001</c:v>
                </c:pt>
                <c:pt idx="5">
                  <c:v>-645.69809999999995</c:v>
                </c:pt>
                <c:pt idx="6">
                  <c:v>-2423.748</c:v>
                </c:pt>
                <c:pt idx="7">
                  <c:v>-3442.1590000000001</c:v>
                </c:pt>
                <c:pt idx="8">
                  <c:v>-5203.9390000000003</c:v>
                </c:pt>
                <c:pt idx="9">
                  <c:v>-9716.5339999999997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18-45EB-9274-371DD1639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235439"/>
        <c:axId val="2099248335"/>
      </c:scatterChart>
      <c:valAx>
        <c:axId val="2099235439"/>
        <c:scaling>
          <c:orientation val="minMax"/>
          <c:max val="10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248335"/>
        <c:crosses val="autoZero"/>
        <c:crossBetween val="midCat"/>
      </c:valAx>
      <c:valAx>
        <c:axId val="2099248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2354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GLM-gamma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figure'!$G$4</c:f>
              <c:strCache>
                <c:ptCount val="1"/>
                <c:pt idx="0">
                  <c:v>GLM-gamma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'H-L figure'!$G$5:$G$14</c:f>
              <c:numCache>
                <c:formatCode>General</c:formatCode>
                <c:ptCount val="10"/>
                <c:pt idx="0">
                  <c:v>-130.85249999999999</c:v>
                </c:pt>
                <c:pt idx="1">
                  <c:v>-282.99239999999998</c:v>
                </c:pt>
                <c:pt idx="2">
                  <c:v>-809.93340000000001</c:v>
                </c:pt>
                <c:pt idx="3">
                  <c:v>460.69619999999998</c:v>
                </c:pt>
                <c:pt idx="4">
                  <c:v>145.1508</c:v>
                </c:pt>
                <c:pt idx="5">
                  <c:v>503.95319999999998</c:v>
                </c:pt>
                <c:pt idx="6">
                  <c:v>1004.187</c:v>
                </c:pt>
                <c:pt idx="7">
                  <c:v>-271.7482</c:v>
                </c:pt>
                <c:pt idx="8">
                  <c:v>264.82639999999998</c:v>
                </c:pt>
                <c:pt idx="9">
                  <c:v>-1018.228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BD-48A7-90A8-BCEE508CB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0917967"/>
        <c:axId val="2040912975"/>
      </c:scatterChart>
      <c:valAx>
        <c:axId val="2040917967"/>
        <c:scaling>
          <c:orientation val="minMax"/>
          <c:max val="10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912975"/>
        <c:crosses val="autoZero"/>
        <c:crossBetween val="midCat"/>
      </c:valAx>
      <c:valAx>
        <c:axId val="2040912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917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45603674540683"/>
          <c:y val="0.19721055701370663"/>
          <c:w val="0.85721062992125985"/>
          <c:h val="0.77736111111111106"/>
        </c:manualLayout>
      </c:layout>
      <c:scatterChart>
        <c:scatterStyle val="lineMarker"/>
        <c:varyColors val="0"/>
        <c:ser>
          <c:idx val="0"/>
          <c:order val="0"/>
          <c:tx>
            <c:strRef>
              <c:f>'H-L figure'!$H$4</c:f>
              <c:strCache>
                <c:ptCount val="1"/>
                <c:pt idx="0">
                  <c:v>two-part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'H-L figure'!$H$5:$H$14</c:f>
              <c:numCache>
                <c:formatCode>General</c:formatCode>
                <c:ptCount val="10"/>
                <c:pt idx="0">
                  <c:v>386.31920000000002</c:v>
                </c:pt>
                <c:pt idx="1">
                  <c:v>-738.25670000000002</c:v>
                </c:pt>
                <c:pt idx="2">
                  <c:v>-693.01930000000004</c:v>
                </c:pt>
                <c:pt idx="3">
                  <c:v>-150.488</c:v>
                </c:pt>
                <c:pt idx="4">
                  <c:v>567.7704</c:v>
                </c:pt>
                <c:pt idx="5">
                  <c:v>134.25970000000001</c:v>
                </c:pt>
                <c:pt idx="6">
                  <c:v>993.25139999999999</c:v>
                </c:pt>
                <c:pt idx="7">
                  <c:v>-312.86709999999999</c:v>
                </c:pt>
                <c:pt idx="8">
                  <c:v>763.76739999999995</c:v>
                </c:pt>
                <c:pt idx="9">
                  <c:v>-940.95870000000002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22-4DBD-88CB-51D0F6F14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986911"/>
        <c:axId val="2040897999"/>
      </c:scatterChart>
      <c:valAx>
        <c:axId val="1952986911"/>
        <c:scaling>
          <c:orientation val="minMax"/>
          <c:max val="10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897999"/>
        <c:crosses val="autoZero"/>
        <c:crossBetween val="midCat"/>
      </c:valAx>
      <c:valAx>
        <c:axId val="2040897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98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figure'!$D$4</c:f>
              <c:strCache>
                <c:ptCount val="1"/>
                <c:pt idx="0">
                  <c:v>OLS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figure'!$D$5:$D$14</c:f>
              <c:numCache>
                <c:formatCode>General</c:formatCode>
                <c:ptCount val="10"/>
                <c:pt idx="0">
                  <c:v>1234.623</c:v>
                </c:pt>
                <c:pt idx="1">
                  <c:v>-273.36200000000002</c:v>
                </c:pt>
                <c:pt idx="2">
                  <c:v>-759.99189999999999</c:v>
                </c:pt>
                <c:pt idx="3">
                  <c:v>-671.6771</c:v>
                </c:pt>
                <c:pt idx="4">
                  <c:v>-1112.308</c:v>
                </c:pt>
                <c:pt idx="5">
                  <c:v>-689.24009999999998</c:v>
                </c:pt>
                <c:pt idx="6">
                  <c:v>1144.0229999999999</c:v>
                </c:pt>
                <c:pt idx="7">
                  <c:v>543.40279999999996</c:v>
                </c:pt>
                <c:pt idx="8">
                  <c:v>328.68349999999998</c:v>
                </c:pt>
                <c:pt idx="9">
                  <c:v>259.6155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2-4D07-AFEA-5308C443B074}"/>
            </c:ext>
          </c:extLst>
        </c:ser>
        <c:ser>
          <c:idx val="2"/>
          <c:order val="1"/>
          <c:tx>
            <c:strRef>
              <c:f>'H-L figure'!$F$4</c:f>
              <c:strCache>
                <c:ptCount val="1"/>
                <c:pt idx="0">
                  <c:v>log-OLS w/smear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figure'!$F$5:$F$14</c:f>
              <c:numCache>
                <c:formatCode>General</c:formatCode>
                <c:ptCount val="10"/>
                <c:pt idx="0">
                  <c:v>1000.898</c:v>
                </c:pt>
                <c:pt idx="1">
                  <c:v>1087.3209999999999</c:v>
                </c:pt>
                <c:pt idx="2">
                  <c:v>429.76639999999998</c:v>
                </c:pt>
                <c:pt idx="3">
                  <c:v>-337.75150000000002</c:v>
                </c:pt>
                <c:pt idx="4">
                  <c:v>-397.19540000000001</c:v>
                </c:pt>
                <c:pt idx="5">
                  <c:v>-645.69809999999995</c:v>
                </c:pt>
                <c:pt idx="6">
                  <c:v>-2423.748</c:v>
                </c:pt>
                <c:pt idx="7">
                  <c:v>-3442.1590000000001</c:v>
                </c:pt>
                <c:pt idx="8">
                  <c:v>-5203.9390000000003</c:v>
                </c:pt>
                <c:pt idx="9">
                  <c:v>-9716.5339999999997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22-4D07-AFEA-5308C443B074}"/>
            </c:ext>
          </c:extLst>
        </c:ser>
        <c:ser>
          <c:idx val="3"/>
          <c:order val="2"/>
          <c:tx>
            <c:strRef>
              <c:f>'H-L figure'!$G$4</c:f>
              <c:strCache>
                <c:ptCount val="1"/>
                <c:pt idx="0">
                  <c:v>GLM-gamma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figure'!$G$5:$G$14</c:f>
              <c:numCache>
                <c:formatCode>General</c:formatCode>
                <c:ptCount val="10"/>
                <c:pt idx="0">
                  <c:v>-130.85249999999999</c:v>
                </c:pt>
                <c:pt idx="1">
                  <c:v>-282.99239999999998</c:v>
                </c:pt>
                <c:pt idx="2">
                  <c:v>-809.93340000000001</c:v>
                </c:pt>
                <c:pt idx="3">
                  <c:v>460.69619999999998</c:v>
                </c:pt>
                <c:pt idx="4">
                  <c:v>145.1508</c:v>
                </c:pt>
                <c:pt idx="5">
                  <c:v>503.95319999999998</c:v>
                </c:pt>
                <c:pt idx="6">
                  <c:v>1004.187</c:v>
                </c:pt>
                <c:pt idx="7">
                  <c:v>-271.7482</c:v>
                </c:pt>
                <c:pt idx="8">
                  <c:v>264.82639999999998</c:v>
                </c:pt>
                <c:pt idx="9">
                  <c:v>-1018.228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22-4D07-AFEA-5308C443B074}"/>
            </c:ext>
          </c:extLst>
        </c:ser>
        <c:ser>
          <c:idx val="4"/>
          <c:order val="3"/>
          <c:tx>
            <c:strRef>
              <c:f>'H-L figure'!$H$4</c:f>
              <c:strCache>
                <c:ptCount val="1"/>
                <c:pt idx="0">
                  <c:v>two-part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figure'!$H$5:$H$14</c:f>
              <c:numCache>
                <c:formatCode>General</c:formatCode>
                <c:ptCount val="10"/>
                <c:pt idx="0">
                  <c:v>386.31920000000002</c:v>
                </c:pt>
                <c:pt idx="1">
                  <c:v>-738.25670000000002</c:v>
                </c:pt>
                <c:pt idx="2">
                  <c:v>-693.01930000000004</c:v>
                </c:pt>
                <c:pt idx="3">
                  <c:v>-150.488</c:v>
                </c:pt>
                <c:pt idx="4">
                  <c:v>567.7704</c:v>
                </c:pt>
                <c:pt idx="5">
                  <c:v>134.25970000000001</c:v>
                </c:pt>
                <c:pt idx="6">
                  <c:v>993.25139999999999</c:v>
                </c:pt>
                <c:pt idx="7">
                  <c:v>-312.86709999999999</c:v>
                </c:pt>
                <c:pt idx="8">
                  <c:v>763.76739999999995</c:v>
                </c:pt>
                <c:pt idx="9">
                  <c:v>-940.95870000000002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D22-4D07-AFEA-5308C443B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6091135"/>
        <c:axId val="1996092383"/>
      </c:scatterChart>
      <c:valAx>
        <c:axId val="1996091135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endParaRPr lang="en-US"/>
          </a:p>
        </c:txPr>
        <c:crossAx val="1996092383"/>
        <c:crosses val="autoZero"/>
        <c:crossBetween val="midCat"/>
      </c:valAx>
      <c:valAx>
        <c:axId val="1996092383"/>
        <c:scaling>
          <c:orientation val="minMax"/>
          <c:min val="-1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endParaRPr lang="en-US"/>
          </a:p>
        </c:txPr>
        <c:crossAx val="19960911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34261417531269"/>
          <c:y val="0.61939851007694735"/>
          <c:w val="0.42695243277425243"/>
          <c:h val="0.265392474331605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303D-919B-45E3-959D-C8D002E65D0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CAB7E-E08B-47FE-87CB-63ED35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CAB7E-E08B-47FE-87CB-63ED35128F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339A63-52BE-47C2-93EE-C5B50B89F81C}"/>
              </a:ext>
            </a:extLst>
          </p:cNvPr>
          <p:cNvSpPr/>
          <p:nvPr userDrawn="1"/>
        </p:nvSpPr>
        <p:spPr>
          <a:xfrm>
            <a:off x="609601" y="420915"/>
            <a:ext cx="10985500" cy="38898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75814-3EF0-4B9D-A3EC-EF090551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687517"/>
            <a:ext cx="2069592" cy="640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30435-7801-4527-878B-D9C53C37AC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8882002" y="5687517"/>
            <a:ext cx="2713099" cy="6400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2055556-1304-47D9-81A5-6C95B7319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478337"/>
            <a:ext cx="6858000" cy="1257300"/>
          </a:xfrm>
        </p:spPr>
        <p:txBody>
          <a:bodyPr/>
          <a:lstStyle>
            <a:lvl1pPr marL="0" indent="0" algn="ctr">
              <a:buNone/>
              <a:defRPr sz="3600"/>
            </a:lvl1pPr>
          </a:lstStyle>
          <a:p>
            <a:r>
              <a:rPr lang="en-US" dirty="0"/>
              <a:t>Name</a:t>
            </a:r>
          </a:p>
          <a:p>
            <a:r>
              <a:rPr lang="en-US" sz="28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3853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9F3-7888-46D2-80B7-BF0D5AA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33F1-85FF-4CBD-B7DF-BA2A1B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E4F2C-483E-4B07-9A57-5686A61F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8BC96-A76B-47ED-A42A-6FF150E8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6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6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32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8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4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1259A9-1294-481F-B08C-2D8FA76F66D7}"/>
              </a:ext>
            </a:extLst>
          </p:cNvPr>
          <p:cNvSpPr/>
          <p:nvPr userDrawn="1"/>
        </p:nvSpPr>
        <p:spPr>
          <a:xfrm>
            <a:off x="638629" y="1234282"/>
            <a:ext cx="10934096" cy="32918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6696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CA6AD-00E3-4862-B2C3-9C116E0F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" y="5614264"/>
            <a:ext cx="1773936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36A2D8-3238-4343-B657-D19F9901E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9244186" y="5614264"/>
            <a:ext cx="232551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80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2862"/>
            <a:ext cx="4114800" cy="328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2862"/>
            <a:ext cx="4114800" cy="328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2862"/>
            <a:ext cx="2743200" cy="328613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2F98E-3C81-444B-B7D5-64A6F919BFC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blob/main/Stata%20Do%20file/HERC-cost%20as%20a%20dep%20variable_04082025.do" TargetMode="External"/><Relationship Id="rId2" Type="http://schemas.openxmlformats.org/officeDocument/2006/relationships/hyperlink" Target="https://github.com/mbounthavong/Cost-as-a-dependent-variable/tree/mai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blob/main/Stata%20Do%20file/HERC-cost%20as%20a%20dep%20variable_04082025.d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blob/main/Stata%20Do%20file/HERC-cost%20as%20a%20dep%20variable_04082025.d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blob/main/Stata%20Do%20file/HERC-cost%20as%20a%20dep%20variable_04082025.do" TargetMode="External"/><Relationship Id="rId2" Type="http://schemas.openxmlformats.org/officeDocument/2006/relationships/hyperlink" Target="https://github.com/mbounthavong/Cost-as-a-dependent-variable/tree/main/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rd.research.va.gov/for_researchers/cyber_seminars/archives/video_archive.cfm?SessionID=3560" TargetMode="External"/><Relationship Id="rId2" Type="http://schemas.openxmlformats.org/officeDocument/2006/relationships/hyperlink" Target="https://www.hsrd.research.va.gov/for_researchers/cyber_seminars/archives/video_archive.cfm?SessionID=35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srd.research.va.gov/cyberseminars/catalog-archive.cfm?#Archive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10180919/" TargetMode="External"/><Relationship Id="rId2" Type="http://schemas.openxmlformats.org/officeDocument/2006/relationships/hyperlink" Target="https://github.com/mbounthavong/Cost-as-a-dependent-variable/tree/main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sagepub.com/doi/10.1177/1536867X1501500102" TargetMode="External"/><Relationship Id="rId5" Type="http://schemas.openxmlformats.org/officeDocument/2006/relationships/hyperlink" Target="https://pubmed.ncbi.nlm.nih.gov/19536022/" TargetMode="External"/><Relationship Id="rId4" Type="http://schemas.openxmlformats.org/officeDocument/2006/relationships/hyperlink" Target="https://pubmed.ncbi.nlm.nih.gov/11469231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HERC@va.gov" TargetMode="External"/><Relationship Id="rId2" Type="http://schemas.openxmlformats.org/officeDocument/2006/relationships/hyperlink" Target="http://www.herc.research.v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econometricsbysimulation.com/2012/11/modeling-heteroskedasticity.html" TargetMode="External"/><Relationship Id="rId4" Type="http://schemas.openxmlformats.org/officeDocument/2006/relationships/hyperlink" Target="https://stats.idre.ucla.edu/stata/webbooks/reg/chapter2/stata-webbooksregressionwith-statachapter-2-regression-diagnostic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tree/main/Data" TargetMode="External"/><Relationship Id="rId2" Type="http://schemas.openxmlformats.org/officeDocument/2006/relationships/hyperlink" Target="https://meps.ahrq.gov/mepsweb/data_stats/download_data_files_detail.jsp?cboPufNumber=HC-2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80E-2993-4AAE-8548-8CF32BDE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828" y="1910214"/>
            <a:ext cx="9761316" cy="9866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Barlow" pitchFamily="2" charset="77"/>
                <a:cs typeface="Arial" panose="020B0604020202020204" pitchFamily="34" charset="0"/>
              </a:rPr>
              <a:t>Cost as a dependent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D166E-81E7-4189-BF50-740587CB071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454445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Mark Bounthavong, PharmD, PhD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09 April 2025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C3DD5-90CE-F237-DD5A-56A3E337B95E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738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30963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 1: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Download data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GitHub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and Load into Stata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D78D2-E943-4A49-9698-DCE7BFCC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2" y="3147674"/>
            <a:ext cx="7733333" cy="2752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34896E-616E-479C-8C92-FB3A99C11798}"/>
              </a:ext>
            </a:extLst>
          </p:cNvPr>
          <p:cNvSpPr/>
          <p:nvPr/>
        </p:nvSpPr>
        <p:spPr>
          <a:xfrm>
            <a:off x="6009208" y="4737100"/>
            <a:ext cx="1774785" cy="671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D9EAA-BC5E-4612-A4A9-562239176FD0}"/>
              </a:ext>
            </a:extLst>
          </p:cNvPr>
          <p:cNvSpPr txBox="1"/>
          <p:nvPr/>
        </p:nvSpPr>
        <p:spPr>
          <a:xfrm>
            <a:off x="8723514" y="4749600"/>
            <a:ext cx="321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Download data onto your computer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8BA4F-E030-4839-93CF-1803DBF2B6D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783993" y="5072766"/>
            <a:ext cx="9395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76C1E5-F180-4D16-9878-2D6DAE6AACC0}"/>
              </a:ext>
            </a:extLst>
          </p:cNvPr>
          <p:cNvSpPr/>
          <p:nvPr/>
        </p:nvSpPr>
        <p:spPr>
          <a:xfrm>
            <a:off x="3977209" y="3154390"/>
            <a:ext cx="1524000" cy="4778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1" y="2250058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WINDOWS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FB0B8-BFA4-803C-4AD0-19B5A97667CE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091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CF84BD-3C96-464E-8FFE-EF6C6E17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1" y="2805245"/>
            <a:ext cx="4119486" cy="1819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11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9912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Save data and modify the code to the Windows path 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D9EAA-BC5E-4612-A4A9-562239176FD0}"/>
              </a:ext>
            </a:extLst>
          </p:cNvPr>
          <p:cNvSpPr txBox="1"/>
          <p:nvPr/>
        </p:nvSpPr>
        <p:spPr>
          <a:xfrm>
            <a:off x="452852" y="4767325"/>
            <a:ext cx="4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Windows file path uses the file explorer</a:t>
            </a:r>
          </a:p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(Make sure to include quotations)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8BA4F-E030-4839-93CF-1803DBF2B6DC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flipV="1">
            <a:off x="2865095" y="4102100"/>
            <a:ext cx="0" cy="6652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76C1E5-F180-4D16-9878-2D6DAE6AACC0}"/>
              </a:ext>
            </a:extLst>
          </p:cNvPr>
          <p:cNvSpPr/>
          <p:nvPr/>
        </p:nvSpPr>
        <p:spPr>
          <a:xfrm>
            <a:off x="1073223" y="3519560"/>
            <a:ext cx="3583743" cy="5825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E9ED8-38F8-409C-BDA9-78F1B86F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48" y="2819605"/>
            <a:ext cx="6228571" cy="17523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FDA33A-1F20-4394-B40A-7D608048B969}"/>
              </a:ext>
            </a:extLst>
          </p:cNvPr>
          <p:cNvSpPr/>
          <p:nvPr/>
        </p:nvSpPr>
        <p:spPr>
          <a:xfrm>
            <a:off x="6216723" y="3297384"/>
            <a:ext cx="2787577" cy="353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9CBEE03-D50F-426E-8C63-F430B1E2BD5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905391" y="3651159"/>
            <a:ext cx="2705121" cy="139860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B8F0DE-1F6C-4B62-D1F5-A5050F50AE53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0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7FD2BB8D-696F-42B3-A872-49B8CA52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07" y="1126448"/>
            <a:ext cx="8104762" cy="50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12</a:t>
            </a:fld>
            <a:endParaRPr lang="en-US"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D89EB-0E77-499F-8548-4BFC9984CCC1}"/>
              </a:ext>
            </a:extLst>
          </p:cNvPr>
          <p:cNvSpPr txBox="1"/>
          <p:nvPr/>
        </p:nvSpPr>
        <p:spPr>
          <a:xfrm>
            <a:off x="170571" y="5333386"/>
            <a:ext cx="315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For Mac OS, drag and drop folder into the command line to get the path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A9A78-E85F-4F1C-82A0-9BA57D4C820E}"/>
              </a:ext>
            </a:extLst>
          </p:cNvPr>
          <p:cNvSpPr/>
          <p:nvPr/>
        </p:nvSpPr>
        <p:spPr>
          <a:xfrm>
            <a:off x="3882685" y="5414466"/>
            <a:ext cx="6417015" cy="7611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EEE30C-94AD-4BE6-9114-7F940DFBF77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327401" y="5795051"/>
            <a:ext cx="55528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24D7AE-80B9-D990-B061-CF51D07BA528}"/>
              </a:ext>
            </a:extLst>
          </p:cNvPr>
          <p:cNvSpPr txBox="1"/>
          <p:nvPr/>
        </p:nvSpPr>
        <p:spPr>
          <a:xfrm>
            <a:off x="290592" y="1829741"/>
            <a:ext cx="3654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MAC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9D667-B165-6083-C378-C4339FD905A8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533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13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30963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 2: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Import CSV data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GitHub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directly into Stata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2" y="2539187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WINDOWS/MAC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F1CD-C2B2-D909-02AA-905BAAAF76B6}"/>
              </a:ext>
            </a:extLst>
          </p:cNvPr>
          <p:cNvSpPr txBox="1"/>
          <p:nvPr/>
        </p:nvSpPr>
        <p:spPr>
          <a:xfrm>
            <a:off x="378372" y="3160583"/>
            <a:ext cx="10427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 FOR WINDOWS or MAC: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 all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delimited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"https://raw.githubusercontent.com/mbounthavong/STATA-programming-and-codes/master/limited_data.csv"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EA06-3B30-0D55-A92F-94F7A8732939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7644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14</a:t>
            </a:fld>
            <a:endParaRPr lang="en-US">
              <a:latin typeface="Barlow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290592" y="2013228"/>
            <a:ext cx="98256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Goal: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To evaluate the average total healthcare expenditures among household respondents diagnosed with high blood pressure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Methods: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Use different regression models; Control for baseline demographics (e.g., age, gender, race, ethnicity, poverty status, marital status, and census region)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7F304-744E-5F08-F1F9-FBE0CA6C1D54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174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15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6DD1E-31A9-4AE4-BE27-C1EE2FA7E6C3}"/>
              </a:ext>
            </a:extLst>
          </p:cNvPr>
          <p:cNvSpPr txBox="1"/>
          <p:nvPr/>
        </p:nvSpPr>
        <p:spPr>
          <a:xfrm>
            <a:off x="290592" y="1172502"/>
            <a:ext cx="102192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Notations: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Cost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= Independent variables (X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, 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, …,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β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= Coefficients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4FF5B-D36C-425F-9C06-75BC67F19C48}"/>
              </a:ext>
            </a:extLst>
          </p:cNvPr>
          <p:cNvSpPr txBox="1"/>
          <p:nvPr/>
        </p:nvSpPr>
        <p:spPr>
          <a:xfrm>
            <a:off x="290591" y="3611312"/>
            <a:ext cx="9304821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Analytic Plan: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Models (OLS, Log-OLS, Log-OLS with smearing, GLM, and two-part models)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Goodness of Fit (GOF) tests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Compare mean healthcare expenditures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117BB-901A-5B36-DF07-F9C5F3640345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055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Goodness of Fit (GOF)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16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290592" y="1464890"/>
            <a:ext cx="95247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Correlation between raw scale cost predictions and residuals costs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Run the same outcome model with XB and XB^2 as covariates. If NS, then the regression equation is properly specified and there are no additional independent variables that are significant except by chance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Plot residuals across deciles of XB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Joint test to examine whether the mean residuals are zero</a:t>
            </a:r>
          </a:p>
          <a:p>
            <a:pPr marL="457200" indent="-457200">
              <a:buAutoNum type="arabicParenBoth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NOTE: XB denotes the predicted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88412-24A9-ABB5-A2F6-4CA49421B320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634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DBDDFD-24E5-5325-D066-77EB5D7B6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01" y="1891104"/>
            <a:ext cx="6166494" cy="3593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Data description: Total expenditures, MEPS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17</a:t>
            </a:fld>
            <a:endParaRPr lang="en-US">
              <a:latin typeface="Barlow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7588969" y="2275489"/>
            <a:ext cx="41277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The average total expenditures is $10,625 (SD, $23,462)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Low = $0 &amp; High = $552,898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Skewness = 8.6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Kurtosis = 136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01137-214E-005B-0FBA-6D9D6CD4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2" y="1891104"/>
            <a:ext cx="5303881" cy="3177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C2AE1-2E20-9B82-CEA3-D3B4A8437306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294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18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800" y="1640247"/>
                <a:ext cx="4842075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640247"/>
                <a:ext cx="4842075" cy="600164"/>
              </a:xfrm>
              <a:prstGeom prst="rect">
                <a:avLst/>
              </a:prstGeom>
              <a:blipFill>
                <a:blip r:embed="rId2"/>
                <a:stretch>
                  <a:fillRect l="-78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5235875" y="1385497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25367-8037-469D-B2CB-E033BE68CBF0}"/>
              </a:ext>
            </a:extLst>
          </p:cNvPr>
          <p:cNvSpPr txBox="1"/>
          <p:nvPr/>
        </p:nvSpPr>
        <p:spPr>
          <a:xfrm>
            <a:off x="5771733" y="1497427"/>
            <a:ext cx="6130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 = age, gender, race, ethnicity, poverty status, marital status, and census region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F12-083F-45EF-A383-D6439B2C6DE1}"/>
              </a:ext>
            </a:extLst>
          </p:cNvPr>
          <p:cNvSpPr txBox="1"/>
          <p:nvPr/>
        </p:nvSpPr>
        <p:spPr>
          <a:xfrm>
            <a:off x="393800" y="3148964"/>
            <a:ext cx="83103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Linear models provide easy interpretation of the coefficients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However, because of the high skewness, any differences in the tails can have a great effect on the mean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Generates biased estimations due to the non-linearity of Y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Heteroscedasticity (variance increases with mean) generates inefficient standard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7B69D-DFDD-F086-0D29-20BAFB7AAD55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397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19</a:t>
            </a:fld>
            <a:endParaRPr lang="en-US" dirty="0"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B42C3-FC0E-4F8A-9C82-DE13FD72E86B}"/>
              </a:ext>
            </a:extLst>
          </p:cNvPr>
          <p:cNvSpPr txBox="1"/>
          <p:nvPr/>
        </p:nvSpPr>
        <p:spPr>
          <a:xfrm>
            <a:off x="290592" y="1166181"/>
            <a:ext cx="10890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1: 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 region17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fitted values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error,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residuals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scatter error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plot the residuals to the fitted value */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2734F9-7575-4E5D-BF8D-4E1934E2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4" y="2942236"/>
            <a:ext cx="4213258" cy="3061877"/>
          </a:xfrm>
          <a:prstGeom prst="rect">
            <a:avLst/>
          </a:prstGeom>
        </p:spPr>
      </p:pic>
      <p:pic>
        <p:nvPicPr>
          <p:cNvPr id="16" name="Picture 2" descr="Image statar38">
            <a:extLst>
              <a:ext uri="{FF2B5EF4-FFF2-40B4-BE49-F238E27FC236}">
                <a16:creationId xmlns:a16="http://schemas.microsoft.com/office/drawing/2014/main" id="{562E0F9E-3CB7-480C-9DBB-D6BC5DD4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21" y="2910406"/>
            <a:ext cx="5263615" cy="33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C998AE-D690-436B-91D7-610AD0315CDF}"/>
              </a:ext>
            </a:extLst>
          </p:cNvPr>
          <p:cNvSpPr txBox="1"/>
          <p:nvPr/>
        </p:nvSpPr>
        <p:spPr>
          <a:xfrm>
            <a:off x="5266103" y="3909534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≠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8B5B3-B02F-2ABF-7244-29C6229A1E9D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9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Have you used cost data are an outcome in your study?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Yes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No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CA710-F002-9410-B0F6-B0549B9B31BE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368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 different is the OLS regression mean total expenditure compared to the raw mean total expenditure?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OLS regression mean is higher than the raw mean</a:t>
            </a:r>
          </a:p>
          <a:p>
            <a:pPr marL="514350" indent="-514350">
              <a:spcAft>
                <a:spcPts val="600"/>
              </a:spcAft>
              <a:buFontTx/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OLS regression mean is lower than the raw mean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Both means are exactly the same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FC684-82AB-7425-7D5D-E7AEB6416DE8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465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1B391-0B08-2219-C0B5-29EDF7AD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2" y="1114410"/>
            <a:ext cx="5937352" cy="1332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21</a:t>
            </a:fld>
            <a:endParaRPr lang="en-US">
              <a:latin typeface="Barlow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1CF9F2-EF32-47A6-A7FE-F79CB5C1DAE2}"/>
              </a:ext>
            </a:extLst>
          </p:cNvPr>
          <p:cNvSpPr/>
          <p:nvPr/>
        </p:nvSpPr>
        <p:spPr>
          <a:xfrm>
            <a:off x="2569580" y="1909823"/>
            <a:ext cx="960698" cy="4398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E721B-D3F3-475C-87D4-9F04DD683045}"/>
              </a:ext>
            </a:extLst>
          </p:cNvPr>
          <p:cNvSpPr txBox="1"/>
          <p:nvPr/>
        </p:nvSpPr>
        <p:spPr>
          <a:xfrm>
            <a:off x="6889333" y="986423"/>
            <a:ext cx="446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Mean costs are the same</a:t>
            </a:r>
          </a:p>
          <a:p>
            <a:r>
              <a:rPr lang="en-US" sz="2400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But variances are different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A9CEECB-8D1B-4332-903E-17A5C0D39CA1}"/>
              </a:ext>
            </a:extLst>
          </p:cNvPr>
          <p:cNvCxnSpPr>
            <a:stCxn id="8" idx="1"/>
            <a:endCxn id="23" idx="0"/>
          </p:cNvCxnSpPr>
          <p:nvPr/>
        </p:nvCxnSpPr>
        <p:spPr>
          <a:xfrm rot="10800000" flipV="1">
            <a:off x="3049929" y="1401921"/>
            <a:ext cx="3839404" cy="50790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75FEFD-E355-5F31-10D4-CA6CA2D5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8" y="2637135"/>
            <a:ext cx="5401201" cy="3499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0731E-5618-53B6-A5E7-BCBEEC74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676" y="3240348"/>
            <a:ext cx="4914518" cy="2895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47FECA-5E07-2A3D-2405-14E627756B50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33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1 (OLS)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22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536174"/>
            <a:ext cx="7036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NS)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 = 0.004)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significant differences in the mean residuals (P = 0.539)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B34448-268F-4095-8800-740B9C8D6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775195"/>
              </p:ext>
            </p:extLst>
          </p:nvPr>
        </p:nvGraphicFramePr>
        <p:xfrm>
          <a:off x="6760273" y="1437218"/>
          <a:ext cx="5002640" cy="325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287FF9-7A25-34D8-9D77-C848128A8B24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969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OLS model versus Raw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23</a:t>
            </a:fld>
            <a:endParaRPr lang="en-US">
              <a:latin typeface="Barlow" pitchFamily="2" charset="7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FFE445-7399-495C-B4B6-88CCCB64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98792"/>
              </p:ext>
            </p:extLst>
          </p:nvPr>
        </p:nvGraphicFramePr>
        <p:xfrm>
          <a:off x="2855137" y="1815639"/>
          <a:ext cx="6481725" cy="34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75">
                  <a:extLst>
                    <a:ext uri="{9D8B030D-6E8A-4147-A177-3AD203B41FA5}">
                      <a16:colId xmlns:a16="http://schemas.microsoft.com/office/drawing/2014/main" val="1379037565"/>
                    </a:ext>
                  </a:extLst>
                </a:gridCol>
                <a:gridCol w="2160575">
                  <a:extLst>
                    <a:ext uri="{9D8B030D-6E8A-4147-A177-3AD203B41FA5}">
                      <a16:colId xmlns:a16="http://schemas.microsoft.com/office/drawing/2014/main" val="1171208923"/>
                    </a:ext>
                  </a:extLst>
                </a:gridCol>
                <a:gridCol w="2160575">
                  <a:extLst>
                    <a:ext uri="{9D8B030D-6E8A-4147-A177-3AD203B41FA5}">
                      <a16:colId xmlns:a16="http://schemas.microsoft.com/office/drawing/2014/main" val="3085872330"/>
                    </a:ext>
                  </a:extLst>
                </a:gridCol>
              </a:tblGrid>
              <a:tr h="575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502688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861194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68952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2074365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0937992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65789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1EAAD3-5F66-A4E4-E2BF-AB06805A2ADF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533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2: Log transformation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24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BC479-D519-4923-A04F-D5F51F28FDE4}"/>
              </a:ext>
            </a:extLst>
          </p:cNvPr>
          <p:cNvSpPr txBox="1"/>
          <p:nvPr/>
        </p:nvSpPr>
        <p:spPr>
          <a:xfrm>
            <a:off x="290592" y="1286513"/>
            <a:ext cx="10126623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 transformation of the cost data can reduce skewness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 dollars is not easy to interpret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A420D-EE17-AFEE-F3A3-5F697318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65" y="2550781"/>
            <a:ext cx="5668436" cy="3398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54C5E-8954-4CBC-669F-9E19CC9E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0" y="2550781"/>
            <a:ext cx="5077209" cy="3207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9944A-058F-1E34-D5F7-1636C47B0A7F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1081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2: Log transformation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25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24155" y="1302292"/>
                <a:ext cx="5771846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5" y="1302292"/>
                <a:ext cx="5771846" cy="677108"/>
              </a:xfrm>
              <a:prstGeom prst="rect">
                <a:avLst/>
              </a:prstGeom>
              <a:blipFill>
                <a:blip r:embed="rId2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5622272" y="1661417"/>
            <a:ext cx="597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Expectation of the ln(y) is not the ln[E(y)]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3797D86-D66D-4EBB-854B-CE3441A4A951}"/>
              </a:ext>
            </a:extLst>
          </p:cNvPr>
          <p:cNvSpPr/>
          <p:nvPr/>
        </p:nvSpPr>
        <p:spPr>
          <a:xfrm>
            <a:off x="5177482" y="1355783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57D96F-0CE0-4AEB-AB4A-A6D4FABDD9A3}"/>
                  </a:ext>
                </a:extLst>
              </p:cNvPr>
              <p:cNvSpPr txBox="1"/>
              <p:nvPr/>
            </p:nvSpPr>
            <p:spPr>
              <a:xfrm>
                <a:off x="324155" y="1989851"/>
                <a:ext cx="4853327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57D96F-0CE0-4AEB-AB4A-A6D4FAB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5" y="1989851"/>
                <a:ext cx="4853327" cy="552267"/>
              </a:xfrm>
              <a:prstGeom prst="rect">
                <a:avLst/>
              </a:prstGeom>
              <a:blipFill>
                <a:blip r:embed="rId3"/>
                <a:stretch>
                  <a:fillRect l="-5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1ED3E12-4529-4E3F-ABF1-E13F142DF609}"/>
              </a:ext>
            </a:extLst>
          </p:cNvPr>
          <p:cNvSpPr txBox="1"/>
          <p:nvPr/>
        </p:nvSpPr>
        <p:spPr>
          <a:xfrm>
            <a:off x="164365" y="3419934"/>
            <a:ext cx="54579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2: Log-OLS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 region17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exp_lnyhat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exp_lnyhat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976E-979F-6BF0-B6EF-81A45D4EF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356" y="2482207"/>
            <a:ext cx="5460090" cy="3483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D47B64-5C61-334B-87F8-133ABB0A0AF5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055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2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26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290592" y="1586485"/>
            <a:ext cx="6678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correlation between residuals and predicted costs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 = 0.242)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differences in the mean residuals (P &lt; 0.001)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5565C4-9069-4407-8EAE-030C2DF20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103827"/>
              </p:ext>
            </p:extLst>
          </p:nvPr>
        </p:nvGraphicFramePr>
        <p:xfrm>
          <a:off x="7095485" y="1487090"/>
          <a:ext cx="4805923" cy="304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53090D-B17F-3428-356C-D88FD0342144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598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425342"/>
              </p:ext>
            </p:extLst>
          </p:nvPr>
        </p:nvGraphicFramePr>
        <p:xfrm>
          <a:off x="1840133" y="1814508"/>
          <a:ext cx="8276140" cy="322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35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</a:tblGrid>
              <a:tr h="538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3,915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1,966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12,194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3,611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27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Log-OLS versus OLS &amp; Raw Costs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AC39B-9416-48A8-D889-394893F735AB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0243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28</a:t>
            </a:fld>
            <a:endParaRPr lang="en-US"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844825"/>
            <a:ext cx="394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Duan’s smearing estimator:</a:t>
            </a:r>
          </a:p>
          <a:p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(Y) = XB + e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(XB + e)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(XB) *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3: Log transformation (Log-OLS) w/ smearing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D947A0-1A97-4882-943D-7CBD0C3C93CE}"/>
                  </a:ext>
                </a:extLst>
              </p:cNvPr>
              <p:cNvSpPr txBox="1"/>
              <p:nvPr/>
            </p:nvSpPr>
            <p:spPr>
              <a:xfrm>
                <a:off x="290592" y="1282409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D947A0-1A97-4882-943D-7CBD0C3C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2" y="1282409"/>
                <a:ext cx="4076662" cy="552267"/>
              </a:xfrm>
              <a:prstGeom prst="rect">
                <a:avLst/>
              </a:prstGeom>
              <a:blipFill>
                <a:blip r:embed="rId2"/>
                <a:stretch>
                  <a:fillRect l="-935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E7396-3CF1-4398-8FF4-561FE1D6E9F9}"/>
                  </a:ext>
                </a:extLst>
              </p:cNvPr>
              <p:cNvSpPr txBox="1"/>
              <p:nvPr/>
            </p:nvSpPr>
            <p:spPr>
              <a:xfrm>
                <a:off x="290592" y="1940268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E7396-3CF1-4398-8FF4-561FE1D6E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2" y="1940268"/>
                <a:ext cx="4076662" cy="552267"/>
              </a:xfrm>
              <a:prstGeom prst="rect">
                <a:avLst/>
              </a:prstGeom>
              <a:blipFill>
                <a:blip r:embed="rId3"/>
                <a:stretch>
                  <a:fillRect l="-93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DDEE96-6C60-43C0-B40E-8E98806836D8}"/>
              </a:ext>
            </a:extLst>
          </p:cNvPr>
          <p:cNvSpPr txBox="1"/>
          <p:nvPr/>
        </p:nvSpPr>
        <p:spPr>
          <a:xfrm>
            <a:off x="4938270" y="1594663"/>
            <a:ext cx="349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is the smearing factor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23D19B2-CCBE-4B18-A8AB-62FD39C1E25E}"/>
              </a:ext>
            </a:extLst>
          </p:cNvPr>
          <p:cNvSpPr/>
          <p:nvPr/>
        </p:nvSpPr>
        <p:spPr>
          <a:xfrm>
            <a:off x="4367254" y="1316906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FFA8D-1EF1-4608-8260-3C13F110A1DA}"/>
              </a:ext>
            </a:extLst>
          </p:cNvPr>
          <p:cNvSpPr txBox="1"/>
          <p:nvPr/>
        </p:nvSpPr>
        <p:spPr>
          <a:xfrm>
            <a:off x="290592" y="2871243"/>
            <a:ext cx="1078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Duan’s smearing estimator corrects for the retransformation issue with the log-OLS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52FEC-5716-49B9-ACEC-200C0E0869ED}"/>
              </a:ext>
            </a:extLst>
          </p:cNvPr>
          <p:cNvSpPr txBox="1"/>
          <p:nvPr/>
        </p:nvSpPr>
        <p:spPr>
          <a:xfrm>
            <a:off x="290592" y="5443907"/>
            <a:ext cx="3337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(e)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(Y) – XB)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88199-30D2-433B-9C9B-7007709D1BFE}"/>
              </a:ext>
            </a:extLst>
          </p:cNvPr>
          <p:cNvSpPr txBox="1"/>
          <p:nvPr/>
        </p:nvSpPr>
        <p:spPr>
          <a:xfrm>
            <a:off x="4109658" y="3491723"/>
            <a:ext cx="394854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3: Log-OLS w/smearing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age17x sex racev2x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Smearing estimator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 smear = r(mean)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* smear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res_lols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totexp17 -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E69CB-85C7-4B29-4497-13720018B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028" y="3483189"/>
            <a:ext cx="3863500" cy="25433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1CF94A-6BEC-A0E5-44AD-A5A1284A8722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4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3 (Log-OLS with smearing)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29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6664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correlation between residuals and predicted costs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(P=0.267)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differences in the mean residuals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7F73A9-D636-4948-908F-BB1767223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726859"/>
              </p:ext>
            </p:extLst>
          </p:nvPr>
        </p:nvGraphicFramePr>
        <p:xfrm>
          <a:off x="7057748" y="1844916"/>
          <a:ext cx="4785063" cy="319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8686F2-B3E2-3548-1C99-600130FE207F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956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Which models have you used? (Select all that apply):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(Linear Regression)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Log-Transformed (Log-OLS) Model 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Generalized Linear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Two-part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 have never used any of these models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F4BD4-6DD1-35A2-1A1F-5513AD52E218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60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245629"/>
              </p:ext>
            </p:extLst>
          </p:nvPr>
        </p:nvGraphicFramePr>
        <p:xfrm>
          <a:off x="948880" y="1659183"/>
          <a:ext cx="9896595" cy="3539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19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</a:tblGrid>
              <a:tr h="662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12,589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6,323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1,554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39,213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11,612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Log-OLS w/ smear versus Log-OLS, OLS, &amp; Raw Costs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CA1A7-ECC8-C38E-9556-7DD17DB00D43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56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31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800" y="1203161"/>
                <a:ext cx="457173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])=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203161"/>
                <a:ext cx="4571739" cy="600164"/>
              </a:xfrm>
              <a:prstGeom prst="rect">
                <a:avLst/>
              </a:prstGeom>
              <a:blipFill>
                <a:blip r:embed="rId2"/>
                <a:stretch>
                  <a:fillRect l="-83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5548392" y="1417203"/>
            <a:ext cx="497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Rather than transform the raw Y, we are transforming the E(Y)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ln(u) = XB or u = exp(XB)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4965539" y="1352637"/>
            <a:ext cx="312517" cy="1465465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408900"/>
            <a:ext cx="63880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GLM uses a link function, g(•)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Retransformation is not a problem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Apply a link function to the expectation of Y instead of the raw 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56A5C4-F827-4F0D-8A65-3145F00F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71372"/>
              </p:ext>
            </p:extLst>
          </p:nvPr>
        </p:nvGraphicFramePr>
        <p:xfrm>
          <a:off x="6678593" y="3174513"/>
          <a:ext cx="47372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15">
                  <a:extLst>
                    <a:ext uri="{9D8B030D-6E8A-4147-A177-3AD203B41FA5}">
                      <a16:colId xmlns:a16="http://schemas.microsoft.com/office/drawing/2014/main" val="733288015"/>
                    </a:ext>
                  </a:extLst>
                </a:gridCol>
                <a:gridCol w="2368615">
                  <a:extLst>
                    <a:ext uri="{9D8B030D-6E8A-4147-A177-3AD203B41FA5}">
                      <a16:colId xmlns:a16="http://schemas.microsoft.com/office/drawing/2014/main" val="360178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84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Gaussian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identity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2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Binomial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logit,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probit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cloglog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itchFamily="2" charset="7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3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Poisson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dentity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, log, sqrt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52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Gamma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inverse, identity, log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57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 Gaussian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 squared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45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D96218-C481-4900-BF26-BD4EFF7700C1}"/>
                  </a:ext>
                </a:extLst>
              </p:cNvPr>
              <p:cNvSpPr txBox="1"/>
              <p:nvPr/>
            </p:nvSpPr>
            <p:spPr>
              <a:xfrm>
                <a:off x="393800" y="1793959"/>
                <a:ext cx="457173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])=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D96218-C481-4900-BF26-BD4EFF77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793959"/>
                <a:ext cx="4571739" cy="600164"/>
              </a:xfrm>
              <a:prstGeom prst="rect">
                <a:avLst/>
              </a:prstGeom>
              <a:blipFill>
                <a:blip r:embed="rId3"/>
                <a:stretch>
                  <a:fillRect l="-110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/>
              <p:nvPr/>
            </p:nvSpPr>
            <p:spPr>
              <a:xfrm>
                <a:off x="393800" y="2392757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2392757"/>
                <a:ext cx="4076662" cy="552267"/>
              </a:xfrm>
              <a:prstGeom prst="rect">
                <a:avLst/>
              </a:prstGeom>
              <a:blipFill>
                <a:blip r:embed="rId4"/>
                <a:stretch>
                  <a:fillRect l="-9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362704C-BFF6-6E65-CD38-F11933F66A4F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596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32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D3227E1-4FC5-47E0-8FE7-5219F311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6793" y="2142706"/>
            <a:ext cx="3848100" cy="4762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A18477-629C-40CE-BDC0-BDA9FC1BBEE3}"/>
              </a:ext>
            </a:extLst>
          </p:cNvPr>
          <p:cNvSpPr txBox="1"/>
          <p:nvPr/>
        </p:nvSpPr>
        <p:spPr>
          <a:xfrm>
            <a:off x="290591" y="1393898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Family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selection is based on the relationship between Var[Y|X] and E[Y|X]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4C711-7F32-4BA5-8D65-D09D01786B67}"/>
              </a:ext>
            </a:extLst>
          </p:cNvPr>
          <p:cNvSpPr txBox="1"/>
          <p:nvPr/>
        </p:nvSpPr>
        <p:spPr>
          <a:xfrm>
            <a:off x="290592" y="2906099"/>
            <a:ext cx="11063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0 use Gaussian (aka nonlinear least squares; constant variance)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1 use Poisson (variance is proportional to the mean)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2 use Gamma (variance is proportional to the square of the mean)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3 use Wald or inverse Gaussian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93529-8BB5-4C70-BD1A-0164DF3A1FFB}"/>
              </a:ext>
            </a:extLst>
          </p:cNvPr>
          <p:cNvSpPr txBox="1"/>
          <p:nvPr/>
        </p:nvSpPr>
        <p:spPr>
          <a:xfrm>
            <a:off x="290592" y="4710050"/>
            <a:ext cx="8853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selection is based on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Modified Hosmer-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 to assess structural fit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4338A-7F13-AA67-64CA-31C9C000D42B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3154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33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7756B-50B8-4C26-B5D5-2CBA820B1686}"/>
              </a:ext>
            </a:extLst>
          </p:cNvPr>
          <p:cNvSpPr txBox="1"/>
          <p:nvPr/>
        </p:nvSpPr>
        <p:spPr>
          <a:xfrm>
            <a:off x="290592" y="1053296"/>
            <a:ext cx="11735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4: GLM-log (gamma)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povcat17, family(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link(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glm_1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glm_1, detail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97FC7-B44A-EBF3-259C-DFBC8089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8" y="2457541"/>
            <a:ext cx="5341752" cy="3472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54564-8EED-68D1-2055-82100EF7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57" y="2820479"/>
            <a:ext cx="5239424" cy="3109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A556A1-C690-DF4D-48D9-6DAE4F54281A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5085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4 (GLM-gamma)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34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6655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0.426)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association between xb^2 and outcomes (P=0.534)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differences in the mean residuals (P = 0.910)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AEF6ED-8BF6-4B6A-BC58-1E30AE410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629863"/>
              </p:ext>
            </p:extLst>
          </p:nvPr>
        </p:nvGraphicFramePr>
        <p:xfrm>
          <a:off x="7024326" y="1977501"/>
          <a:ext cx="4871752" cy="304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44A158-EBD5-2091-30BD-F82B9133866C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535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980651"/>
              </p:ext>
            </p:extLst>
          </p:nvPr>
        </p:nvGraphicFramePr>
        <p:xfrm>
          <a:off x="1327108" y="1606572"/>
          <a:ext cx="9190542" cy="364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757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324642466"/>
                    </a:ext>
                  </a:extLst>
                </a:gridCol>
              </a:tblGrid>
              <a:tr h="931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GLM-gamma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6,323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3,262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39,213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21,606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11,612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10,335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35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GLM-gamma, Log-OLS w/ smear, Log-OLS, OLS, &amp; Raw Costs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9A4E2-A344-0A07-5D9F-350C89E259EB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273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62FD8-551B-9D62-0EC7-A59C7E5FF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33" y="3282492"/>
            <a:ext cx="4553006" cy="26534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36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798" y="1203161"/>
                <a:ext cx="10080237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&gt;0|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&gt;0, </m:t>
                          </m:r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=0]</m:t>
                      </m:r>
                    </m:oMath>
                  </m:oMathPara>
                </a14:m>
                <a:endParaRPr lang="en-US" sz="2800" i="1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8" y="1203161"/>
                <a:ext cx="10080237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5335929" y="1947182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408900"/>
            <a:ext cx="67352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Point mass of subjects with zero costs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Expected value of Y is conditioned on whether the subject has non-zero costs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P(Y&gt;0) is determined by the logit/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probit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part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E[Y| Y&gt;0] is provided by the second part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5: Two-Part model (Hurdle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/>
              <p:nvPr/>
            </p:nvSpPr>
            <p:spPr>
              <a:xfrm>
                <a:off x="393799" y="2182242"/>
                <a:ext cx="4942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𝐹𝑖𝑟𝑠𝑡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𝑝𝑎𝑟𝑡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𝑆𝑒𝑐𝑜𝑛𝑑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𝑝𝑎𝑟𝑡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9" y="2182242"/>
                <a:ext cx="4942130" cy="523220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EF76AC-212E-41F9-866C-569AF95CC861}"/>
              </a:ext>
            </a:extLst>
          </p:cNvPr>
          <p:cNvSpPr txBox="1"/>
          <p:nvPr/>
        </p:nvSpPr>
        <p:spPr>
          <a:xfrm>
            <a:off x="5856086" y="2028354"/>
            <a:ext cx="613528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First part: logit or </a:t>
            </a:r>
            <a:r>
              <a:rPr lang="en-US" sz="2400" dirty="0" err="1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probit</a:t>
            </a:r>
            <a:endParaRPr lang="en-US" sz="2400" dirty="0">
              <a:solidFill>
                <a:srgbClr val="C00000"/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Second part: GLM (gamma </a:t>
            </a:r>
            <a:r>
              <a:rPr lang="en-US" sz="2400" dirty="0" err="1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dist</a:t>
            </a:r>
            <a:r>
              <a:rPr lang="en-US" sz="2400" dirty="0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 &amp; log link)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483527F-F5DE-4986-A5B5-2E61B0594A68}"/>
              </a:ext>
            </a:extLst>
          </p:cNvPr>
          <p:cNvSpPr/>
          <p:nvPr/>
        </p:nvSpPr>
        <p:spPr>
          <a:xfrm rot="5400000">
            <a:off x="7971216" y="4147361"/>
            <a:ext cx="891250" cy="759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88029-C941-4998-A85C-4C88D19FCE2D}"/>
              </a:ext>
            </a:extLst>
          </p:cNvPr>
          <p:cNvSpPr txBox="1"/>
          <p:nvPr/>
        </p:nvSpPr>
        <p:spPr>
          <a:xfrm>
            <a:off x="8945821" y="3927114"/>
            <a:ext cx="266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Large number of subjects with zero costs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00AD5-88DE-7EAA-40BC-28EA78314BEE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7594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37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5: Two-Part model (Hurdle model)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AEF2A-4C74-4BD1-B64B-471102F29C6F}"/>
              </a:ext>
            </a:extLst>
          </p:cNvPr>
          <p:cNvSpPr txBox="1"/>
          <p:nvPr/>
        </p:nvSpPr>
        <p:spPr>
          <a:xfrm>
            <a:off x="293225" y="1053296"/>
            <a:ext cx="11687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5: two-part model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(logit)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family(gamma) link(log))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twopm_xb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twopm_xb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B2855-F10E-C0CD-7BEC-BA2A32317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25" y="2585337"/>
            <a:ext cx="5359919" cy="3449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A74A8-0747-6AEE-5D9D-70169457E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16" y="3078058"/>
            <a:ext cx="5060743" cy="3011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561EF6-3053-2774-7167-B2ED05F762B0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6091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5 (Two-part model)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38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67620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0.782)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association between xb^2 and outcomes (P = 0.129)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differences in the mean residuals (P = 0.788)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90A2C-C926-42FD-A456-2AB906A71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27478"/>
              </p:ext>
            </p:extLst>
          </p:nvPr>
        </p:nvGraphicFramePr>
        <p:xfrm>
          <a:off x="7037124" y="1897602"/>
          <a:ext cx="4699155" cy="3038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0C9394-A992-8838-05DA-4C7B07ADDE92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0038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50254"/>
              </p:ext>
            </p:extLst>
          </p:nvPr>
        </p:nvGraphicFramePr>
        <p:xfrm>
          <a:off x="290591" y="1652870"/>
          <a:ext cx="11411414" cy="392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02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324642466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4148168990"/>
                    </a:ext>
                  </a:extLst>
                </a:gridCol>
              </a:tblGrid>
              <a:tr h="1003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GLM-gamma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Two-part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6,323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3,160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39,213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21,606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20,732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11,612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10,419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39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Two-part, GLM-gamma, Log-OLS w/ smear, Log-OLS, OLS, &amp; Raw Costs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B819E-7976-3C83-11FA-4FFB1CF4D355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81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Past presentations on cost as a dependent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417267"/>
            <a:ext cx="1106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Paul Barnett has done a two-part series on Cost As A Dependent Variable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Part 1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Part 2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HERC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Cyberseminars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on Econometric Methods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4"/>
              </a:rPr>
              <a:t>Past Sessions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BC788-4344-0899-9E35-CBDDFC7596B3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000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</a:t>
            </a:r>
            <a:r>
              <a:rPr lang="en-US" sz="3200" b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# 4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What model would you use for cost as an outcome?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(Linear Regression)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Log-Transformed (Log-OLS) Model 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Generalized Linear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Two-part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CBAD2-F30F-D809-0648-86BAA8F96EDA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406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0714B7-B368-4931-8A1E-F7B8B9C20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085929"/>
              </p:ext>
            </p:extLst>
          </p:nvPr>
        </p:nvGraphicFramePr>
        <p:xfrm>
          <a:off x="197995" y="966486"/>
          <a:ext cx="5439880" cy="540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H-L test: residuals plotted on deciles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41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6456472" y="1320240"/>
            <a:ext cx="51342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GLM-gamma and two-part models have the best residual patterns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But OLS wasn’t too bad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6C24A2B-196A-4B2A-86C1-9D23ED57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0655"/>
              </p:ext>
            </p:extLst>
          </p:nvPr>
        </p:nvGraphicFramePr>
        <p:xfrm>
          <a:off x="6456472" y="3098233"/>
          <a:ext cx="5439880" cy="186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55">
                  <a:extLst>
                    <a:ext uri="{9D8B030D-6E8A-4147-A177-3AD203B41FA5}">
                      <a16:colId xmlns:a16="http://schemas.microsoft.com/office/drawing/2014/main" val="525403132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1888617348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194852984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478248921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2849356107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52267617"/>
                    </a:ext>
                  </a:extLst>
                </a:gridCol>
              </a:tblGrid>
              <a:tr h="530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 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w/smear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GLM-log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Two-part model</a:t>
                      </a:r>
                    </a:p>
                  </a:txBody>
                  <a:tcPr marL="5554" marR="5554" marT="5554" marB="0" anchor="ctr"/>
                </a:tc>
                <a:extLst>
                  <a:ext uri="{0D108BD9-81ED-4DB2-BD59-A6C34878D82A}">
                    <a16:rowId xmlns:a16="http://schemas.microsoft.com/office/drawing/2014/main" val="4221884582"/>
                  </a:ext>
                </a:extLst>
              </a:tr>
              <a:tr h="499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Pearson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corr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Barlow" pitchFamily="2" charset="77"/>
                      </a:endParaRP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562176"/>
                  </a:ext>
                </a:extLst>
              </a:tr>
              <a:tr h="530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Pregibon link test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584075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H-L test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0256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281DFBF-1974-4E85-94C8-96E0190789D8}"/>
              </a:ext>
            </a:extLst>
          </p:cNvPr>
          <p:cNvSpPr/>
          <p:nvPr/>
        </p:nvSpPr>
        <p:spPr>
          <a:xfrm>
            <a:off x="10183299" y="3573094"/>
            <a:ext cx="1713053" cy="14584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25E1F-43EF-BDFB-B20B-ACDCC113CBB9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274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42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417267"/>
            <a:ext cx="11063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GitHub repository of data and Stata codes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Manning WG.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The logged dependent variable, heteroscedasticity, and the retransformation problem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J Health Econ. 1998 Jun;17(3):283-95.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Manning WG,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Mullahy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J.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4"/>
              </a:rPr>
              <a:t>Estimating log models: to transform or not to transform?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J Health Econ. 2001 Jul;20(4):461-94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Basu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A, Manning WG.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5"/>
              </a:rPr>
              <a:t>Issues for the next generation of health care cost analyses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Med Care. 2009 Jul;47(7 Suppl 1):S109-14.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Belotti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F, Deb P, Manning WG, Norton EC.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6"/>
              </a:rPr>
              <a:t>Twopm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6"/>
              </a:rPr>
              <a:t>: Two-Part Models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The Stata Journal. 2015;15(1):3-20.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57BAE-5B1E-E34A-BA89-F533287AA691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0748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43</a:t>
            </a:fld>
            <a:endParaRPr lang="en-US"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85ED1-51F9-42E9-BF4C-12F65B35F8DD}"/>
              </a:ext>
            </a:extLst>
          </p:cNvPr>
          <p:cNvSpPr txBox="1"/>
          <p:nvPr/>
        </p:nvSpPr>
        <p:spPr>
          <a:xfrm>
            <a:off x="290592" y="1664272"/>
            <a:ext cx="983725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Many of the codes were from lectures that I attended at the UW Advanced Methods Course Series.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These methods helped me to better understand the nuances associated with skewed data (e.g., costs and counts).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 recreated these codes for Stata as part of this presentation on modeling cost as a dependent variable.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6A570-C1F9-D2B3-187C-B2678F729219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8693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9502-0F32-4F51-96E1-EABD2EBA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067DF-FF32-4C8C-A107-FF4E804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44</a:t>
            </a:fld>
            <a:endParaRPr lang="en-US">
              <a:latin typeface="Barlow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07C75-7491-CAD0-8577-2351594B2214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7456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9B83-D030-4DC6-9E66-2DE01F87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C97D-726B-4A14-B4E3-A97EEC28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732258"/>
            <a:ext cx="5500914" cy="3130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For more information visit the HERC website at </a:t>
            </a:r>
            <a:r>
              <a:rPr lang="en-US" altLang="en-US">
                <a:latin typeface="Barlow" pitchFamily="2" charset="77"/>
                <a:cs typeface="Arial" panose="020B0604020202020204" pitchFamily="34" charset="0"/>
                <a:hlinkClick r:id="rId2"/>
              </a:rPr>
              <a:t>www.herc.research.va.gov</a:t>
            </a:r>
            <a:endParaRPr lang="en-US" altLang="en-US">
              <a:latin typeface="Barlow" pitchFamily="2" charset="77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Email us at </a:t>
            </a:r>
            <a:r>
              <a:rPr lang="en-US" altLang="en-US">
                <a:latin typeface="Barlow" pitchFamily="2" charset="77"/>
                <a:cs typeface="Arial" panose="020B0604020202020204" pitchFamily="34" charset="0"/>
                <a:hlinkClick r:id="rId3"/>
              </a:rPr>
              <a:t>HERC@va.gov</a:t>
            </a:r>
            <a:endParaRPr lang="en-US" altLang="en-US">
              <a:latin typeface="Barlow" pitchFamily="2" charset="77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Call us at (650) 617-2630</a:t>
            </a:r>
            <a:endParaRPr lang="en-US" dirty="0"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EA83B-4326-4B5D-9037-83BA33D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45</a:t>
            </a:fld>
            <a:endParaRPr lang="en-US">
              <a:latin typeface="Barlow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704EF-C038-4D4B-BEDC-51D78EA7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" y="5614264"/>
            <a:ext cx="1773936" cy="54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E1E83-7D1E-4487-9EC8-4985F71758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9244186" y="5614264"/>
            <a:ext cx="2325513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70C5E-D37D-6BC7-E85B-4266B42C5BF8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445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F89B31-868B-196F-180E-09BE2AAB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58" y="2716096"/>
            <a:ext cx="7409803" cy="3461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Files for this presentation are located on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5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184908"/>
            <a:ext cx="110632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This presentation includes files to perform the analysis with cost as a dependent variable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All files are located on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4C457-78A1-C3C8-5BB3-2228440E5283}"/>
              </a:ext>
            </a:extLst>
          </p:cNvPr>
          <p:cNvSpPr/>
          <p:nvPr/>
        </p:nvSpPr>
        <p:spPr>
          <a:xfrm>
            <a:off x="2343375" y="4210210"/>
            <a:ext cx="2015358" cy="26229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264C5-E22E-8361-E8F2-E9FAEBA2FD3F}"/>
              </a:ext>
            </a:extLst>
          </p:cNvPr>
          <p:cNvSpPr/>
          <p:nvPr/>
        </p:nvSpPr>
        <p:spPr>
          <a:xfrm>
            <a:off x="2343375" y="5494507"/>
            <a:ext cx="2015358" cy="32924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8AC2AB-B9DF-02B9-0443-8E6D43473164}"/>
              </a:ext>
            </a:extLst>
          </p:cNvPr>
          <p:cNvSpPr/>
          <p:nvPr/>
        </p:nvSpPr>
        <p:spPr>
          <a:xfrm>
            <a:off x="2343375" y="4535768"/>
            <a:ext cx="2015358" cy="26229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13027-51A8-BD18-BF52-DE58C5C683C2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47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6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633754"/>
            <a:ext cx="1012662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Cost distribution is usually skewed with thin right tails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Cost distribution also have a substantial density of zero values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(OLS) methods are insufficient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However, other methods take into account the skewness and large point mass at zero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We will explore alternative methods to OLS when modeling costs data as a dependent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E8791-6EC0-E122-7E3F-689A93CC0BD3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439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5777D6-F3C5-8281-0596-A4B81F65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2" y="3722136"/>
            <a:ext cx="4019907" cy="2400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Characteristics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47993"/>
            <a:ext cx="10515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Skewness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is a measure of how asymmetric a distribution is around its mean (skewness = 0)</a:t>
            </a: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Kurtosis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is a measure of how heavy the tail ends of the distributions are (kurtosis = 3)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998E6-487C-4F39-A9DA-01EBAC73415F}"/>
              </a:ext>
            </a:extLst>
          </p:cNvPr>
          <p:cNvSpPr txBox="1"/>
          <p:nvPr/>
        </p:nvSpPr>
        <p:spPr>
          <a:xfrm>
            <a:off x="2851634" y="3722136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Mean = 0</a:t>
            </a:r>
          </a:p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SD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875D6-61A2-4573-B98D-78639D02953B}"/>
              </a:ext>
            </a:extLst>
          </p:cNvPr>
          <p:cNvSpPr txBox="1"/>
          <p:nvPr/>
        </p:nvSpPr>
        <p:spPr>
          <a:xfrm>
            <a:off x="4516529" y="3429000"/>
            <a:ext cx="75374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Plot a normal distribution with x = 0 and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(x,0,1), range(-5 5)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legend(off)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graphregion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(color(white))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(white)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2F7C6-1E54-04F9-912F-82092013959A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535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44" y="222679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Checking Homoscedasticity of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8</a:t>
            </a:fld>
            <a:endParaRPr lang="en-US">
              <a:latin typeface="Barlow" pitchFamily="2" charset="77"/>
            </a:endParaRPr>
          </a:p>
        </p:txBody>
      </p:sp>
      <p:pic>
        <p:nvPicPr>
          <p:cNvPr id="5" name="Picture 2" descr="Image statar38">
            <a:extLst>
              <a:ext uri="{FF2B5EF4-FFF2-40B4-BE49-F238E27FC236}">
                <a16:creationId xmlns:a16="http://schemas.microsoft.com/office/drawing/2014/main" id="{71DD6ED8-FBAF-4194-B595-903E0593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1" y="1583294"/>
            <a:ext cx="4628648" cy="29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556811" y="4498625"/>
                <a:ext cx="4628648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Barlow" pitchFamily="2" charset="77"/>
                    <a:cs typeface="Arial" panose="020B0604020202020204" pitchFamily="34" charset="0"/>
                  </a:rPr>
                  <a:t>N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o pattern to the residuals plotted against the fitted values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1" y="4498625"/>
                <a:ext cx="4628648" cy="653769"/>
              </a:xfrm>
              <a:prstGeom prst="rect">
                <a:avLst/>
              </a:prstGeom>
              <a:blipFill>
                <a:blip r:embed="rId3"/>
                <a:stretch>
                  <a:fillRect l="-109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F66943-1CB4-4EE9-B1B6-C9EA737AC17C}"/>
              </a:ext>
            </a:extLst>
          </p:cNvPr>
          <p:cNvSpPr txBox="1"/>
          <p:nvPr/>
        </p:nvSpPr>
        <p:spPr>
          <a:xfrm>
            <a:off x="163271" y="643434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Source (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), (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Econometrics By Simulation: Modeling Heteroskedasticity">
            <a:extLst>
              <a:ext uri="{FF2B5EF4-FFF2-40B4-BE49-F238E27FC236}">
                <a16:creationId xmlns:a16="http://schemas.microsoft.com/office/drawing/2014/main" id="{C7E1B633-6042-48AD-B618-33B77DDE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02" y="1352845"/>
            <a:ext cx="4263342" cy="31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F04A0-B30A-4ACF-A3DB-22209A5CB534}"/>
                  </a:ext>
                </a:extLst>
              </p:cNvPr>
              <p:cNvSpPr txBox="1"/>
              <p:nvPr/>
            </p:nvSpPr>
            <p:spPr>
              <a:xfrm>
                <a:off x="6519702" y="4498625"/>
                <a:ext cx="4628648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Barlow" pitchFamily="2" charset="77"/>
                    <a:cs typeface="Arial" panose="020B0604020202020204" pitchFamily="34" charset="0"/>
                  </a:rPr>
                  <a:t>Variance in the residuals increases with the mean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F04A0-B30A-4ACF-A3DB-22209A5C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02" y="4498625"/>
                <a:ext cx="4628648" cy="653769"/>
              </a:xfrm>
              <a:prstGeom prst="rect">
                <a:avLst/>
              </a:prstGeom>
              <a:blipFill>
                <a:blip r:embed="rId7"/>
                <a:stretch>
                  <a:fillRect l="-109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E6F85F0-3F7C-C3E2-D175-E36935DDD429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162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9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9912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Data can be downloaded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MEPS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or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2" y="1829741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We will use Stata SE version 18 for this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99EF3-8CD9-CD5B-DB39-D82516895044}"/>
              </a:ext>
            </a:extLst>
          </p:cNvPr>
          <p:cNvSpPr txBox="1"/>
          <p:nvPr/>
        </p:nvSpPr>
        <p:spPr>
          <a:xfrm>
            <a:off x="290592" y="2360357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Several ways to download / load 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A4DA6-1048-FA5C-50BB-3C4F3E1B8828}"/>
              </a:ext>
            </a:extLst>
          </p:cNvPr>
          <p:cNvSpPr txBox="1"/>
          <p:nvPr/>
        </p:nvSpPr>
        <p:spPr>
          <a:xfrm>
            <a:off x="4192480" y="6417646"/>
            <a:ext cx="4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Aptos" panose="020B0004020202020204" pitchFamily="34" charset="0"/>
              </a:rPr>
              <a:t>Pre-decisional: For Internal VA Use Only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706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 color palatte">
      <a:dk1>
        <a:srgbClr val="151616"/>
      </a:dk1>
      <a:lt1>
        <a:sysClr val="window" lastClr="FFFFFF"/>
      </a:lt1>
      <a:dk2>
        <a:srgbClr val="003F72"/>
      </a:dk2>
      <a:lt2>
        <a:srgbClr val="DCDDDE"/>
      </a:lt2>
      <a:accent1>
        <a:srgbClr val="003F72"/>
      </a:accent1>
      <a:accent2>
        <a:srgbClr val="0083BE"/>
      </a:accent2>
      <a:accent3>
        <a:srgbClr val="839097"/>
      </a:accent3>
      <a:accent4>
        <a:srgbClr val="C6262E"/>
      </a:accent4>
      <a:accent5>
        <a:srgbClr val="772432"/>
      </a:accent5>
      <a:accent6>
        <a:srgbClr val="0083B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95f1b23-abaf-45ee-821d-b7ab251ab3bf}" enabled="0" method="" siteId="{e95f1b23-abaf-45ee-821d-b7ab251ab3b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2692</TotalTime>
  <Words>2918</Words>
  <Application>Microsoft Office PowerPoint</Application>
  <PresentationFormat>Widescreen</PresentationFormat>
  <Paragraphs>538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Barlow</vt:lpstr>
      <vt:lpstr>Calibri</vt:lpstr>
      <vt:lpstr>Cambria Math</vt:lpstr>
      <vt:lpstr>Courier New</vt:lpstr>
      <vt:lpstr>Georgia</vt:lpstr>
      <vt:lpstr>Wingdings</vt:lpstr>
      <vt:lpstr>Office Theme</vt:lpstr>
      <vt:lpstr>Cost as a dependent variable</vt:lpstr>
      <vt:lpstr>Poll # 1</vt:lpstr>
      <vt:lpstr>Poll # 2</vt:lpstr>
      <vt:lpstr>Past presentations on cost as a dependent variable</vt:lpstr>
      <vt:lpstr>Files for this presentation are located on GitHub</vt:lpstr>
      <vt:lpstr>Background</vt:lpstr>
      <vt:lpstr>Characteristics of data</vt:lpstr>
      <vt:lpstr>Checking Homoscedasticity of Residuals</vt:lpstr>
      <vt:lpstr>Motivating Example: Total expenditures, MEPS 2017 (1)</vt:lpstr>
      <vt:lpstr>Motivating Example: Total expenditures, MEPS 2017 (2)</vt:lpstr>
      <vt:lpstr>Motivating Example: Total expenditures, MEPS 2017 (3)</vt:lpstr>
      <vt:lpstr>Motivating Example: Total expenditures, MEPS 2017 (4)</vt:lpstr>
      <vt:lpstr>Motivating Example: Total expenditures, MEPS 2017 (5)</vt:lpstr>
      <vt:lpstr>Motivating Example: Total expenditures, MEPS 2017 (6)</vt:lpstr>
      <vt:lpstr>Motivating Example: Total expenditures, MEPS 2017 (7)</vt:lpstr>
      <vt:lpstr>Goodness of Fit (GOF) tests</vt:lpstr>
      <vt:lpstr>Data description: Total expenditures, MEPS 2017</vt:lpstr>
      <vt:lpstr>Model 1: OLS (Linear regression)</vt:lpstr>
      <vt:lpstr>Model 1: OLS (Linear regression)</vt:lpstr>
      <vt:lpstr>Poll # 3</vt:lpstr>
      <vt:lpstr>Model 1: OLS (Linear regression)</vt:lpstr>
      <vt:lpstr>GOF tests: Model 1 (OLS)</vt:lpstr>
      <vt:lpstr>Comparison: OLS model versus Raw Costs</vt:lpstr>
      <vt:lpstr>Model 2: Log transformation (Log-OLS)</vt:lpstr>
      <vt:lpstr>Model 2: Log transformation (Log-OLS)</vt:lpstr>
      <vt:lpstr>GOF tests: Model 2 (Log-OLS)</vt:lpstr>
      <vt:lpstr>Comparison: Log-OLS versus OLS &amp; Raw Costs</vt:lpstr>
      <vt:lpstr>Model 3: Log transformation (Log-OLS) w/ smearing</vt:lpstr>
      <vt:lpstr>GOF tests: Model 3 (Log-OLS with smearing)</vt:lpstr>
      <vt:lpstr>Comparison: Log-OLS w/ smear versus Log-OLS, OLS, &amp; Raw Costs</vt:lpstr>
      <vt:lpstr>Model 4: Generalized Linear Model (GLM)</vt:lpstr>
      <vt:lpstr>Model 4: Generalized Linear Model (GLM)</vt:lpstr>
      <vt:lpstr>Model 4: Generalized Linear Model (GLM)</vt:lpstr>
      <vt:lpstr>GOF tests: Model 4 (GLM-gamma)</vt:lpstr>
      <vt:lpstr>Comparison: GLM-gamma, Log-OLS w/ smear, Log-OLS, OLS, &amp; Raw Costs</vt:lpstr>
      <vt:lpstr>Model 5: Two-Part model (Hurdle model)</vt:lpstr>
      <vt:lpstr>Model 5: Two-Part model (Hurdle model)</vt:lpstr>
      <vt:lpstr>GOF tests: Model 5 (Two-part model)</vt:lpstr>
      <vt:lpstr>Comparison: Two-part, GLM-gamma, Log-OLS w/ smear, Log-OLS, OLS, &amp; Raw Costs</vt:lpstr>
      <vt:lpstr>Poll # 4</vt:lpstr>
      <vt:lpstr>H-L test: residuals plotted on deciles</vt:lpstr>
      <vt:lpstr>References</vt:lpstr>
      <vt:lpstr>Acknowledgements</vt:lpstr>
      <vt:lpstr>Questions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Illarmo, Samantha S.</dc:creator>
  <cp:lastModifiedBy>Bounthavong, Mark (PBM-ADS)</cp:lastModifiedBy>
  <cp:revision>419</cp:revision>
  <dcterms:created xsi:type="dcterms:W3CDTF">2020-02-14T18:52:15Z</dcterms:created>
  <dcterms:modified xsi:type="dcterms:W3CDTF">2025-04-09T13:51:31Z</dcterms:modified>
</cp:coreProperties>
</file>