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1" r:id="rId2"/>
    <p:sldId id="317" r:id="rId3"/>
    <p:sldId id="310" r:id="rId4"/>
    <p:sldId id="314" r:id="rId5"/>
    <p:sldId id="315" r:id="rId6"/>
    <p:sldId id="316" r:id="rId7"/>
    <p:sldId id="308" r:id="rId8"/>
    <p:sldId id="318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4D508-5FC1-405D-9A43-685AD2283B55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3474F-B7D2-45F0-91CD-0DCADE7B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3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72C1-104C-4F03-B13C-E6D0C3E73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DF981-C645-45A9-9651-4BDEF0B2C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CC48C-5746-4F80-9C67-5B74DDF7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072E-B557-468A-8D27-22806A95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E0378-5316-4FDE-96DB-BA26170A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7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5FFC-32C8-4028-9D11-AD3C85AE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D4DDD-CC75-46E2-B2CD-BCE564160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2DB57-D8EA-48FE-B2ED-C82D7694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9999-A1F1-45DA-8E91-45F96473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11137-7055-4534-8562-ECD3B80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9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A4B3B-900C-4202-8992-02243FF1A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18077-28C2-4058-AE7A-08FB87B9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922B5-365A-4D42-8C3E-B239F6B6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F1324-A051-4B3B-8462-04FF5105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E4FA-0577-491E-B193-116E0801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38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5762" y="1313971"/>
            <a:ext cx="11477324" cy="3534655"/>
          </a:xfrm>
        </p:spPr>
        <p:txBody>
          <a:bodyPr anchor="ctr" anchorCtr="1"/>
          <a:lstStyle>
            <a:lvl1pPr marL="0" indent="0" algn="ctr">
              <a:buNone/>
              <a:defRPr sz="1051"/>
            </a:lvl1pPr>
            <a:lvl2pPr marL="383826" indent="0">
              <a:buNone/>
              <a:defRPr sz="2325"/>
            </a:lvl2pPr>
            <a:lvl3pPr marL="767651" indent="0">
              <a:buNone/>
              <a:defRPr sz="2025"/>
            </a:lvl3pPr>
            <a:lvl4pPr marL="1151481" indent="0">
              <a:buNone/>
              <a:defRPr sz="1651"/>
            </a:lvl4pPr>
            <a:lvl5pPr marL="1535306" indent="0">
              <a:buNone/>
              <a:defRPr sz="1651"/>
            </a:lvl5pPr>
            <a:lvl6pPr marL="1919132" indent="0">
              <a:buNone/>
              <a:defRPr sz="1651"/>
            </a:lvl6pPr>
            <a:lvl7pPr marL="2302960" indent="0">
              <a:buNone/>
              <a:defRPr sz="1651"/>
            </a:lvl7pPr>
            <a:lvl8pPr marL="2686783" indent="0">
              <a:buNone/>
              <a:defRPr sz="1651"/>
            </a:lvl8pPr>
            <a:lvl9pPr marL="3070614" indent="0">
              <a:buNone/>
              <a:defRPr sz="1651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64758" y="250878"/>
            <a:ext cx="12007843" cy="811807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2600"/>
              </a:lnSpc>
              <a:defRPr sz="300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2" y="5099914"/>
            <a:ext cx="11477324" cy="1416148"/>
          </a:xfrm>
        </p:spPr>
        <p:txBody>
          <a:bodyPr lIns="0" tIns="0" rIns="0" bIns="0"/>
          <a:lstStyle>
            <a:lvl1pPr marL="342891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1pPr>
            <a:lvl2pPr marL="685719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2pPr>
            <a:lvl3pPr marL="1028550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3pPr>
            <a:lvl4pPr marL="1371379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4pPr>
            <a:lvl5pPr marL="1714208" indent="-342891">
              <a:lnSpc>
                <a:spcPts val="1800"/>
              </a:lnSpc>
              <a:spcBef>
                <a:spcPts val="600"/>
              </a:spcBef>
              <a:spcAft>
                <a:spcPts val="1200"/>
              </a:spcAft>
              <a:buClr>
                <a:schemeClr val="bg1"/>
              </a:buClr>
              <a:buFont typeface="Arial" charset="0"/>
              <a:buChar char="•"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6772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43" y="256328"/>
            <a:ext cx="1956816" cy="38404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84929" y="1983180"/>
            <a:ext cx="11431019" cy="1995456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3800"/>
              </a:lnSpc>
              <a:defRPr sz="44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929" y="4039763"/>
            <a:ext cx="11431019" cy="1953784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2000" baseline="0">
                <a:solidFill>
                  <a:srgbClr val="FFFFFF"/>
                </a:solidFill>
                <a:latin typeface="Calibri" charset="0"/>
              </a:defRPr>
            </a:lvl1pPr>
            <a:lvl2pPr marL="342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2722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26D0-F7A0-4908-9720-CFF51CCE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74A7-9395-42AA-A333-53C95EF2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F666-62D2-4E2F-ACAE-FE4A396A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CABB2-2E38-4956-ACD0-C3AE8517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7E90-0E0D-49B7-B1F7-8725D8CA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14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812F-7D1F-4B50-A67E-4055CCEA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5EF42-7261-4A94-AB81-F73055F08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1715-687A-45B4-81E2-46B1E8AC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B436D-2C79-4B9D-BBFB-C42ECDB0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A1B2-2A6B-4EBB-BD5A-AE4A1CDE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7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BF55-C7FF-4394-A1EA-DFBBF6CD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D4440-FE2C-4E42-8293-DA060C9CB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F5F25-5031-49D2-B208-70F35B950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2D3B6-EDE2-4314-9E16-61D52A9F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6C5F8-8C2D-42F2-96B7-34A719FD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4C182-F9AE-439D-8132-74CF3E33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70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AB89-3045-4034-8051-07DEA341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94E62-6747-4D6A-89C7-51F632943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CB2A7-701F-4C71-B778-AA033C365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0780E-62B3-409F-9F0B-B2B37EED9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D2DCE-A08D-4A12-BED5-A49D787AD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3A69E-3B99-4F21-AD3C-7DB57149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F899C-E335-4310-9F06-CC67828F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546B5-A97C-49F5-9376-B397BFE9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43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E19B-1059-4F9A-806A-DC0266E6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C8984-7B3C-4CFA-8F53-5E7BB2A5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64B7D-45AB-489D-AC21-FAC07D9E4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24F08-395E-49B9-8D58-57982FF6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1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AD0AA-E78A-4D7C-A92A-DF519129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6F32F-7557-40D7-8019-F8F221F1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FEFAE-B14B-4407-A2C6-A4166167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9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A167-8AD3-489A-91D2-F00AA440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E6E4-9C66-4D7B-8E0B-C6D4F5E0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AD6E-8C01-4613-9419-405BC0F1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DF90A-5DA4-434A-9700-DFE336CC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6E57C-C35D-4335-BD9B-937432D8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AB209-6BFF-4D1B-92F5-89808354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7039-91F6-4CDE-A2ED-30A3BB9A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622BD-C718-4616-9D63-45962BB9D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BAF97-30FB-4DD9-9322-F151FBD81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3B911-F037-4A9E-8E97-9354CB66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E6F5-3DFE-4F12-811A-09DFE479C44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7D400-A0AA-4DCE-9E71-E7B41ED0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E25BF-34E2-4F71-B3CA-AB065A0E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0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8E09D-9934-4496-80E3-2D8C0C56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86CB6-CC62-47C0-81D3-B18CF7B5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8ED3-CF63-4E39-ACDB-B504551DE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3E6F5-3DFE-4F12-811A-09DFE479C44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577A4-9BBD-4F0C-9460-D2BF7593E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D878-CD1E-4819-8CAA-79D62C1CB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675B-8F4B-4011-AD70-EBDE45358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8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7FE5A-EB29-4531-B8C4-B9567B0E34C3}"/>
              </a:ext>
            </a:extLst>
          </p:cNvPr>
          <p:cNvSpPr txBox="1"/>
          <p:nvPr/>
        </p:nvSpPr>
        <p:spPr>
          <a:xfrm>
            <a:off x="177801" y="1939248"/>
            <a:ext cx="11112679" cy="173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b="1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SPPS 206: Study Design and Biostatistics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8A4AA-3894-40D9-9CEF-25914016CA9E}"/>
              </a:ext>
            </a:extLst>
          </p:cNvPr>
          <p:cNvSpPr txBox="1"/>
          <p:nvPr/>
        </p:nvSpPr>
        <p:spPr>
          <a:xfrm>
            <a:off x="177800" y="4080934"/>
            <a:ext cx="11232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Template for research proposal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4704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877"/>
            <a:ext cx="12007843" cy="81180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  <a:cs typeface="Arial" panose="020B0604020202020204" pitchFamily="34" charset="0"/>
              </a:rPr>
              <a:t>Team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313509" y="1724410"/>
            <a:ext cx="113728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List your team number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List the members of your team</a:t>
            </a:r>
          </a:p>
        </p:txBody>
      </p:sp>
    </p:spTree>
    <p:extLst>
      <p:ext uri="{BB962C8B-B14F-4D97-AF65-F5344CB8AC3E}">
        <p14:creationId xmlns:p14="http://schemas.microsoft.com/office/powerpoint/2010/main" val="1946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877"/>
            <a:ext cx="12007843" cy="81180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  <a:cs typeface="Arial" panose="020B0604020202020204" pitchFamily="34" charset="0"/>
              </a:rPr>
              <a:t>Background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313509" y="1724410"/>
            <a:ext cx="11372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Epidemiology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73582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877"/>
            <a:ext cx="12007843" cy="81180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  <a:cs typeface="Arial" panose="020B0604020202020204" pitchFamily="34" charset="0"/>
              </a:rPr>
              <a:t>Background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313509" y="1724410"/>
            <a:ext cx="113728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What is known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What are the gaps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Rational or justification for performing this study</a:t>
            </a:r>
          </a:p>
        </p:txBody>
      </p:sp>
    </p:spTree>
    <p:extLst>
      <p:ext uri="{BB962C8B-B14F-4D97-AF65-F5344CB8AC3E}">
        <p14:creationId xmlns:p14="http://schemas.microsoft.com/office/powerpoint/2010/main" val="416091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877"/>
            <a:ext cx="12007843" cy="81180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  <a:cs typeface="Arial" panose="020B0604020202020204" pitchFamily="34" charset="0"/>
              </a:rPr>
              <a:t>Specific aims or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313509" y="1724410"/>
            <a:ext cx="11372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Specific Aims or objectives</a:t>
            </a:r>
          </a:p>
        </p:txBody>
      </p:sp>
    </p:spTree>
    <p:extLst>
      <p:ext uri="{BB962C8B-B14F-4D97-AF65-F5344CB8AC3E}">
        <p14:creationId xmlns:p14="http://schemas.microsoft.com/office/powerpoint/2010/main" val="255322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877"/>
            <a:ext cx="12007843" cy="81180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  <a:cs typeface="Arial" panose="020B0604020202020204" pitchFamily="34" charset="0"/>
              </a:rPr>
              <a:t>Research question(s) and hypotheses (null &amp; alt)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317510" y="1659756"/>
            <a:ext cx="113728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Main research question (Specific Aim 1)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Secondary research question (Specific Aims 2 and 3)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[You don’t need to have more than one specific aim]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For main aim, list the hypotheses (null and alternative)</a:t>
            </a:r>
          </a:p>
          <a:p>
            <a:pPr>
              <a:spcAft>
                <a:spcPts val="1200"/>
              </a:spcAft>
            </a:pPr>
            <a:endParaRPr lang="en-US" sz="3200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4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" y="250878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  <a:cs typeface="Arial" panose="020B0604020202020204" pitchFamily="34" charset="0"/>
              </a:rPr>
              <a:t>Methods (4 to 5 slides)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313509" y="1502738"/>
            <a:ext cx="1137282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Design (optional: include figure)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Sample (inclusion / exclusion criteria)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Groups (intervention / control)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Data / Setting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Outcomes (end points)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Other variables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Statistical analysis plan</a:t>
            </a:r>
          </a:p>
        </p:txBody>
      </p:sp>
    </p:spTree>
    <p:extLst>
      <p:ext uri="{BB962C8B-B14F-4D97-AF65-F5344CB8AC3E}">
        <p14:creationId xmlns:p14="http://schemas.microsoft.com/office/powerpoint/2010/main" val="3083455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" y="250878"/>
            <a:ext cx="12007843" cy="8118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  <a:cs typeface="Arial" panose="020B0604020202020204" pitchFamily="34" charset="0"/>
              </a:rPr>
              <a:t>Expectations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313509" y="1502738"/>
            <a:ext cx="11372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What are the expected impacts on policy or practice?</a:t>
            </a:r>
          </a:p>
        </p:txBody>
      </p:sp>
    </p:spTree>
    <p:extLst>
      <p:ext uri="{BB962C8B-B14F-4D97-AF65-F5344CB8AC3E}">
        <p14:creationId xmlns:p14="http://schemas.microsoft.com/office/powerpoint/2010/main" val="280610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E07447-0E8C-4283-8F88-2E2B1A05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" y="250878"/>
            <a:ext cx="12007843" cy="81180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DBE1-E9EC-45E3-B539-56F02B574A8E}"/>
              </a:ext>
            </a:extLst>
          </p:cNvPr>
          <p:cNvSpPr txBox="1"/>
          <p:nvPr/>
        </p:nvSpPr>
        <p:spPr>
          <a:xfrm>
            <a:off x="313509" y="1724410"/>
            <a:ext cx="113728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If you have questions, please reach out to Mark Bounthavong</a:t>
            </a:r>
          </a:p>
          <a:p>
            <a:pPr>
              <a:spcAft>
                <a:spcPts val="1200"/>
              </a:spcAft>
            </a:pPr>
            <a:r>
              <a:rPr lang="en-US" sz="32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mbounthavong@health.ucsd.edu</a:t>
            </a:r>
          </a:p>
          <a:p>
            <a:pPr>
              <a:spcAft>
                <a:spcPts val="1200"/>
              </a:spcAft>
            </a:pPr>
            <a:endParaRPr lang="en-US" sz="3200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20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182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Nova</vt:lpstr>
      <vt:lpstr>Calibri</vt:lpstr>
      <vt:lpstr>Calibri</vt:lpstr>
      <vt:lpstr>Calibri Light</vt:lpstr>
      <vt:lpstr>Office Theme</vt:lpstr>
      <vt:lpstr>PowerPoint Presentation</vt:lpstr>
      <vt:lpstr>Team information</vt:lpstr>
      <vt:lpstr>Background (1)</vt:lpstr>
      <vt:lpstr>Background (2)</vt:lpstr>
      <vt:lpstr>Specific aims or objectives</vt:lpstr>
      <vt:lpstr>Research question(s) and hypotheses (null &amp; alt)</vt:lpstr>
      <vt:lpstr>Methods (4 to 5 slides) </vt:lpstr>
      <vt:lpstr>Expectations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Bounthavong</dc:creator>
  <cp:lastModifiedBy>Mark Bounthavong</cp:lastModifiedBy>
  <cp:revision>57</cp:revision>
  <dcterms:created xsi:type="dcterms:W3CDTF">2020-04-06T19:37:59Z</dcterms:created>
  <dcterms:modified xsi:type="dcterms:W3CDTF">2024-10-09T15:43:18Z</dcterms:modified>
</cp:coreProperties>
</file>