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56" r:id="rId3"/>
    <p:sldId id="263" r:id="rId4"/>
    <p:sldId id="259" r:id="rId5"/>
    <p:sldId id="257" r:id="rId6"/>
    <p:sldId id="260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92" autoAdjust="0"/>
  </p:normalViewPr>
  <p:slideViewPr>
    <p:cSldViewPr snapToGrid="0">
      <p:cViewPr>
        <p:scale>
          <a:sx n="125" d="100"/>
          <a:sy n="125" d="100"/>
        </p:scale>
        <p:origin x="376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53A49-F3A5-4805-9820-8C9C06F27F6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1BD84-D598-4014-84A5-65DDD3DFD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1BD84-D598-4014-84A5-65DDD3DFD3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97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9021E-0506-C748-DDEC-3F9E4DD58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532F5-C7BD-BB72-FAA4-006D1070B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A7AC7-4EDA-D98C-22AC-94CC6AD81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DABD8-3A6A-BFDE-0F17-E7D63D7F9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1BD84-D598-4014-84A5-65DDD3DFD3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2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1BD84-D598-4014-84A5-65DDD3DFD3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828B1-32BD-5379-DC01-5C019D9F1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D70F9-08E7-CFD3-EB12-8D62FE82B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0836-AD5B-B275-6D01-413FB28C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4A54D-BBF4-36EC-0EE5-C2399AB3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D419-5334-BFF7-4843-20527A594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99E5A-E967-9098-F06E-036EFA13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44B81-D17E-A481-AB57-732DD6673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91C34-5B57-AC5D-07DB-75B71E5EB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AC8FD-1901-5E56-8DE3-F19AF869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77593-D060-34D5-0CAB-487D7D49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2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042BF-F6D9-7E0D-2D46-D377C674B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9F198-20F8-3CFE-2C36-74533B000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7578-5EC1-C5AF-AE1C-907D75AB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2341-53EE-3E6B-F334-5FDBE24E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40440-EC45-DAB4-AA24-558C9AA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A7A4-3817-1AF5-EC2A-5973AA47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641D-FFF3-3CDE-97EB-F04793CE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8F88-ADE9-77CB-B667-13A80CE1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CD98-569B-F663-7C05-622A667D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2FEEC-E94C-8DEF-2629-143E7021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3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1B06-1310-5C70-6787-CBF6A20EB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0028-F91A-F938-6AEA-9D93D701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3AE3-EAF8-D31B-1AC7-3F9323C4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7F894-3A9F-9B5E-F8EB-F24A504FF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6641-4C7D-3827-4D48-AA6BCBE3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8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2A1E-CD33-888D-1F38-B1F6A02D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9586-0D9A-1DDC-A433-71BE01643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AB883-483C-B014-0706-47AC8A518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7B060-003E-8F2D-5174-72678970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39CED-2EAC-B743-E2F4-52A9FF1D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7CCF9-6336-2E47-CDDF-03EAC4B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6D0C-62B7-8622-0803-4AE70C21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96E0B-1FA0-6B08-7199-9B22BE30A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DA693-FB0C-9F80-6844-91D4EA3BD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DD753-2166-BF6A-40BB-DBB89003F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CAB5C-8208-C9A4-10BE-94B5C5563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9CD1CE-4001-D5B5-538D-34857390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40C59-1970-EBE9-92AE-8D87A149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C75D-7826-AB07-3195-E3F153AF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2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CE32-A39D-EF0F-CB9F-C8B29108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61C7A-5172-5052-1F74-87C73826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8AC7E-B90E-513D-4CB6-61A071E6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3B76D-8FF4-2B63-977B-B067F2AD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8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8DFE0-3A5C-8BD3-C14B-FE4E7023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0BC85-F4B2-80B5-2DFB-9014289F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CFC16-7E38-EA52-09EA-AA7083DE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0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8F03-6469-2342-7A03-A2FE1936C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F7DC7-B10E-4A70-BEA1-821D95B86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640D4-D8C9-1683-2739-9A7300353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53D44-DA28-5204-A0B1-DFF53F8C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2EC59-7F44-EAA1-5D26-A61D2B97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7E115-B4BF-8039-3D87-522D3BCA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3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6A52-3C5E-39DF-5872-5B7F6568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D1942-2928-EEFD-1615-2ACD82362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4B59E-FDF7-5CFB-0DD2-7BBE09C6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6D708-AA97-3A10-C656-2D3E248A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51969-C39E-AFA6-931E-C345F44C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8E341-3F4A-68E7-8BB8-24F88C38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0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C2754-2F28-CC4D-C3E9-CA1C157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5E177-A411-B216-E8C6-0EAE7258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B5ADD-BF05-F625-B5C4-CF6597E40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8E1BC-CD6B-49AC-BD80-44F24C06C4D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A4C59-FBEC-EEEE-6D9F-7B3B1971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EEC83-E1BA-BAB9-03C1-306C9A755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5CC6A-DF77-4317-931A-C69B42DF7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2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mchealthservres.biomedcentral.com/articles/10.1186/1472-6963-12-15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ediu/AdhereR" TargetMode="External"/><Relationship Id="rId2" Type="http://schemas.openxmlformats.org/officeDocument/2006/relationships/hyperlink" Target="https://cran.r-project.org/web/packages/AdhereR/vignettes/AdhereR-overview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mbounthavong/R-tutorials/blob/main/Adherence%20tutorial/Excel%20exercise/medication_adherence_exercise.xlsx" TargetMode="External"/><Relationship Id="rId4" Type="http://schemas.openxmlformats.org/officeDocument/2006/relationships/hyperlink" Target="https://rpubs.com/mbounthavong/medication_adherence_r_part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B8D769-8884-058B-B463-96812CC1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8" y="1325168"/>
            <a:ext cx="10377484" cy="4207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E266ED-C51F-D8E6-D3C0-0358BB08C2C6}"/>
              </a:ext>
            </a:extLst>
          </p:cNvPr>
          <p:cNvSpPr txBox="1"/>
          <p:nvPr/>
        </p:nvSpPr>
        <p:spPr>
          <a:xfrm>
            <a:off x="320041" y="5986078"/>
            <a:ext cx="468132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Vollmer WM, Xu M, Feldstein A, Smith D, Waterbury A, Rand C. Comparison of pharmacy-based measures of medication adherence. </a:t>
            </a:r>
            <a:r>
              <a:rPr lang="en-US" sz="1000" b="0" i="1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BMC Health Serv Res</a:t>
            </a:r>
            <a:r>
              <a:rPr lang="en-US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2012;12:155. Published 2012 Jun 12. doi:10.1186/1472-6963-12-155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8BE58-8C21-F671-7939-E22B2618A650}"/>
              </a:ext>
            </a:extLst>
          </p:cNvPr>
          <p:cNvSpPr txBox="1"/>
          <p:nvPr/>
        </p:nvSpPr>
        <p:spPr>
          <a:xfrm>
            <a:off x="320041" y="149699"/>
            <a:ext cx="96215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ontinuous multiple-interval measures of medication availability (CMA)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06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A9099B55-CBFB-43DA-2F60-0AC6831B1643}"/>
              </a:ext>
            </a:extLst>
          </p:cNvPr>
          <p:cNvSpPr/>
          <p:nvPr/>
        </p:nvSpPr>
        <p:spPr>
          <a:xfrm>
            <a:off x="3473770" y="1193734"/>
            <a:ext cx="5408293" cy="281784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5C9FDC-88D9-1FB0-6261-D2EE5025E9B8}"/>
              </a:ext>
            </a:extLst>
          </p:cNvPr>
          <p:cNvCxnSpPr>
            <a:cxnSpLocks/>
          </p:cNvCxnSpPr>
          <p:nvPr/>
        </p:nvCxnSpPr>
        <p:spPr>
          <a:xfrm flipV="1">
            <a:off x="1387794" y="3978644"/>
            <a:ext cx="10461306" cy="63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97C410-5124-725B-E86C-957ABE01A556}"/>
              </a:ext>
            </a:extLst>
          </p:cNvPr>
          <p:cNvCxnSpPr/>
          <p:nvPr/>
        </p:nvCxnSpPr>
        <p:spPr>
          <a:xfrm flipV="1">
            <a:off x="1399223" y="709613"/>
            <a:ext cx="0" cy="3337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F52E24-E496-54D1-3BF1-02D5BAA2F7B6}"/>
              </a:ext>
            </a:extLst>
          </p:cNvPr>
          <p:cNvSpPr txBox="1"/>
          <p:nvPr/>
        </p:nvSpPr>
        <p:spPr>
          <a:xfrm>
            <a:off x="191776" y="3085513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01/01/2020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EAB44-01DE-02B3-1E4F-4DDB133DCBA6}"/>
              </a:ext>
            </a:extLst>
          </p:cNvPr>
          <p:cNvSpPr/>
          <p:nvPr/>
        </p:nvSpPr>
        <p:spPr>
          <a:xfrm>
            <a:off x="3661410" y="3086025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FE988-AE02-B3F7-5222-99D7D39E2005}"/>
              </a:ext>
            </a:extLst>
          </p:cNvPr>
          <p:cNvSpPr txBox="1"/>
          <p:nvPr/>
        </p:nvSpPr>
        <p:spPr>
          <a:xfrm>
            <a:off x="190500" y="2664734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02/04/2020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7213A-6092-8486-8E2B-A25CB4A1D4EF}"/>
              </a:ext>
            </a:extLst>
          </p:cNvPr>
          <p:cNvSpPr/>
          <p:nvPr/>
        </p:nvSpPr>
        <p:spPr>
          <a:xfrm>
            <a:off x="5269864" y="2684298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23A792-7A4A-0AA0-2103-1B7AD4A1E240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857750" y="2805321"/>
            <a:ext cx="41211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6ADE33-5E73-3AC0-1C97-043A53381E94}"/>
              </a:ext>
            </a:extLst>
          </p:cNvPr>
          <p:cNvSpPr txBox="1"/>
          <p:nvPr/>
        </p:nvSpPr>
        <p:spPr>
          <a:xfrm>
            <a:off x="4745039" y="2793693"/>
            <a:ext cx="6565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  <a:r>
              <a:rPr lang="en-US" sz="7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</a:t>
            </a:r>
            <a:endParaRPr lang="en-US" sz="7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E3487C-14CD-3769-57CC-CBC1081255C9}"/>
              </a:ext>
            </a:extLst>
          </p:cNvPr>
          <p:cNvCxnSpPr>
            <a:cxnSpLocks/>
          </p:cNvCxnSpPr>
          <p:nvPr/>
        </p:nvCxnSpPr>
        <p:spPr>
          <a:xfrm>
            <a:off x="4876802" y="2824373"/>
            <a:ext cx="0" cy="5227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936FDA-D7DF-2DDD-0FFA-06A4C4D9CD56}"/>
              </a:ext>
            </a:extLst>
          </p:cNvPr>
          <p:cNvSpPr txBox="1"/>
          <p:nvPr/>
        </p:nvSpPr>
        <p:spPr>
          <a:xfrm>
            <a:off x="193357" y="2265165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02/19/2020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6EDDB0-58FC-E809-ADC7-260BD0A1B943}"/>
              </a:ext>
            </a:extLst>
          </p:cNvPr>
          <p:cNvSpPr/>
          <p:nvPr/>
        </p:nvSpPr>
        <p:spPr>
          <a:xfrm>
            <a:off x="5864225" y="2276553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BA2708-05DD-1CBA-4D3D-A8D7FB08EADC}"/>
              </a:ext>
            </a:extLst>
          </p:cNvPr>
          <p:cNvCxnSpPr>
            <a:cxnSpLocks/>
          </p:cNvCxnSpPr>
          <p:nvPr/>
        </p:nvCxnSpPr>
        <p:spPr>
          <a:xfrm>
            <a:off x="5851523" y="2272788"/>
            <a:ext cx="0" cy="40172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0E402B-F09E-BF1D-1414-C7B7F79294F2}"/>
              </a:ext>
            </a:extLst>
          </p:cNvPr>
          <p:cNvSpPr txBox="1"/>
          <p:nvPr/>
        </p:nvSpPr>
        <p:spPr>
          <a:xfrm>
            <a:off x="5640227" y="2496530"/>
            <a:ext cx="91360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-15 days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B6C06E-60E1-FA3D-BBEF-74D209E04D15}"/>
              </a:ext>
            </a:extLst>
          </p:cNvPr>
          <p:cNvSpPr txBox="1"/>
          <p:nvPr/>
        </p:nvSpPr>
        <p:spPr>
          <a:xfrm>
            <a:off x="190500" y="813044"/>
            <a:ext cx="11963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Prescription Fill Date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231D3E-9916-3762-ACEB-938EB7278874}"/>
              </a:ext>
            </a:extLst>
          </p:cNvPr>
          <p:cNvCxnSpPr>
            <a:cxnSpLocks/>
          </p:cNvCxnSpPr>
          <p:nvPr/>
        </p:nvCxnSpPr>
        <p:spPr>
          <a:xfrm flipH="1">
            <a:off x="7061517" y="1981734"/>
            <a:ext cx="41211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CABE79-83C0-2932-E9FD-07304D131C77}"/>
              </a:ext>
            </a:extLst>
          </p:cNvPr>
          <p:cNvCxnSpPr>
            <a:cxnSpLocks/>
          </p:cNvCxnSpPr>
          <p:nvPr/>
        </p:nvCxnSpPr>
        <p:spPr>
          <a:xfrm>
            <a:off x="7080569" y="2000786"/>
            <a:ext cx="0" cy="5227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47BB928-6051-491D-5D4E-460C9FA40246}"/>
              </a:ext>
            </a:extLst>
          </p:cNvPr>
          <p:cNvSpPr/>
          <p:nvPr/>
        </p:nvSpPr>
        <p:spPr>
          <a:xfrm>
            <a:off x="7493635" y="1865722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5F752F-1FE4-D51E-66CF-F82389F5945F}"/>
              </a:ext>
            </a:extLst>
          </p:cNvPr>
          <p:cNvSpPr txBox="1"/>
          <p:nvPr/>
        </p:nvSpPr>
        <p:spPr>
          <a:xfrm>
            <a:off x="4549761" y="3122273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01/31/2020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F3BC4-D7E1-D20F-E526-F96D3A2B2020}"/>
              </a:ext>
            </a:extLst>
          </p:cNvPr>
          <p:cNvSpPr txBox="1"/>
          <p:nvPr/>
        </p:nvSpPr>
        <p:spPr>
          <a:xfrm>
            <a:off x="6129972" y="2705293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03/05/2020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4080DE-4E19-32BE-2165-0E00C30DA6AD}"/>
              </a:ext>
            </a:extLst>
          </p:cNvPr>
          <p:cNvSpPr txBox="1"/>
          <p:nvPr/>
        </p:nvSpPr>
        <p:spPr>
          <a:xfrm>
            <a:off x="6752589" y="2306511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03/20/2020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E4355D-15DF-6915-7ECC-3BBD96B856AC}"/>
              </a:ext>
            </a:extLst>
          </p:cNvPr>
          <p:cNvSpPr txBox="1"/>
          <p:nvPr/>
        </p:nvSpPr>
        <p:spPr>
          <a:xfrm>
            <a:off x="6949598" y="1986089"/>
            <a:ext cx="6565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</a:t>
            </a:r>
            <a:r>
              <a:rPr lang="en-US" sz="7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</a:t>
            </a:r>
            <a:endParaRPr lang="en-US" sz="7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76572B-F717-9ADF-4666-2BECB5787908}"/>
              </a:ext>
            </a:extLst>
          </p:cNvPr>
          <p:cNvSpPr txBox="1"/>
          <p:nvPr/>
        </p:nvSpPr>
        <p:spPr>
          <a:xfrm>
            <a:off x="193833" y="1882635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03/25/2020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48190A-5C39-0F73-0C62-A97EEAAEF81E}"/>
              </a:ext>
            </a:extLst>
          </p:cNvPr>
          <p:cNvSpPr txBox="1"/>
          <p:nvPr/>
        </p:nvSpPr>
        <p:spPr>
          <a:xfrm>
            <a:off x="8369939" y="1889548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04/24/2020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80436FFE-B93D-8763-B93C-7444D280E3C2}"/>
              </a:ext>
            </a:extLst>
          </p:cNvPr>
          <p:cNvSpPr/>
          <p:nvPr/>
        </p:nvSpPr>
        <p:spPr>
          <a:xfrm rot="16200000">
            <a:off x="5992765" y="-1686912"/>
            <a:ext cx="370304" cy="5408293"/>
          </a:xfrm>
          <a:prstGeom prst="rightBrace">
            <a:avLst>
              <a:gd name="adj1" fmla="val 1099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D08C74-4C01-9D68-D90D-F84E54779941}"/>
              </a:ext>
            </a:extLst>
          </p:cNvPr>
          <p:cNvSpPr txBox="1"/>
          <p:nvPr/>
        </p:nvSpPr>
        <p:spPr>
          <a:xfrm>
            <a:off x="5392102" y="570472"/>
            <a:ext cx="16271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Observation window</a:t>
            </a:r>
            <a:endParaRPr lang="en-US" sz="11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7B0B54-EBAC-DF6B-4358-166475BD93E5}"/>
              </a:ext>
            </a:extLst>
          </p:cNvPr>
          <p:cNvSpPr/>
          <p:nvPr/>
        </p:nvSpPr>
        <p:spPr>
          <a:xfrm>
            <a:off x="9578335" y="1446901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FFFDBF-3900-6125-C744-8D5575CB5E22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689975" y="1561172"/>
            <a:ext cx="888360" cy="675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A0C756-4D3E-35D3-649A-770208F5689C}"/>
              </a:ext>
            </a:extLst>
          </p:cNvPr>
          <p:cNvCxnSpPr>
            <a:cxnSpLocks/>
          </p:cNvCxnSpPr>
          <p:nvPr/>
        </p:nvCxnSpPr>
        <p:spPr>
          <a:xfrm>
            <a:off x="8689975" y="1561172"/>
            <a:ext cx="0" cy="56592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7645BE-9F4A-1009-C6DD-6F0CE52BD56F}"/>
              </a:ext>
            </a:extLst>
          </p:cNvPr>
          <p:cNvSpPr txBox="1"/>
          <p:nvPr/>
        </p:nvSpPr>
        <p:spPr>
          <a:xfrm>
            <a:off x="8805860" y="1564548"/>
            <a:ext cx="6565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r>
              <a:rPr lang="en-US" sz="7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</a:t>
            </a:r>
            <a:endParaRPr lang="en-US" sz="7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6781D-5731-644C-739C-C389C72BD701}"/>
              </a:ext>
            </a:extLst>
          </p:cNvPr>
          <p:cNvSpPr txBox="1"/>
          <p:nvPr/>
        </p:nvSpPr>
        <p:spPr>
          <a:xfrm>
            <a:off x="10484796" y="1488892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06/03/2020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AF442-D766-CB71-A33D-DB0EE6C7E6A0}"/>
              </a:ext>
            </a:extLst>
          </p:cNvPr>
          <p:cNvSpPr txBox="1"/>
          <p:nvPr/>
        </p:nvSpPr>
        <p:spPr>
          <a:xfrm>
            <a:off x="197169" y="1466907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05/04/2020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F4BD09-EF26-1807-28F2-2E8F00467E37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3662525" y="3348797"/>
            <a:ext cx="11744" cy="11044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B2C9DD-A11E-48C3-5253-A8179A7DA239}"/>
              </a:ext>
            </a:extLst>
          </p:cNvPr>
          <p:cNvSpPr txBox="1"/>
          <p:nvPr/>
        </p:nvSpPr>
        <p:spPr>
          <a:xfrm>
            <a:off x="2686050" y="4453249"/>
            <a:ext cx="19764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01/01/2020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“Date of first fill”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54FC45-EBEB-4807-4095-0D617BAB002A}"/>
              </a:ext>
            </a:extLst>
          </p:cNvPr>
          <p:cNvSpPr/>
          <p:nvPr/>
        </p:nvSpPr>
        <p:spPr>
          <a:xfrm>
            <a:off x="1915795" y="3500981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771BD0-5D37-AA45-7C25-8B2AE981B9FC}"/>
              </a:ext>
            </a:extLst>
          </p:cNvPr>
          <p:cNvSpPr txBox="1"/>
          <p:nvPr/>
        </p:nvSpPr>
        <p:spPr>
          <a:xfrm>
            <a:off x="190500" y="3465309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11/26/2019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B5005D-0A59-B6CE-214D-B2C5808792D9}"/>
              </a:ext>
            </a:extLst>
          </p:cNvPr>
          <p:cNvCxnSpPr>
            <a:cxnSpLocks/>
          </p:cNvCxnSpPr>
          <p:nvPr/>
        </p:nvCxnSpPr>
        <p:spPr>
          <a:xfrm flipH="1">
            <a:off x="3127298" y="3216318"/>
            <a:ext cx="53411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D54C66-8DD2-2D5F-8369-661C22AFFD0D}"/>
              </a:ext>
            </a:extLst>
          </p:cNvPr>
          <p:cNvCxnSpPr>
            <a:cxnSpLocks/>
          </p:cNvCxnSpPr>
          <p:nvPr/>
        </p:nvCxnSpPr>
        <p:spPr>
          <a:xfrm>
            <a:off x="3127852" y="3239606"/>
            <a:ext cx="0" cy="5227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A6C7939-9F10-A124-B322-52B9227E205A}"/>
              </a:ext>
            </a:extLst>
          </p:cNvPr>
          <p:cNvSpPr txBox="1"/>
          <p:nvPr/>
        </p:nvSpPr>
        <p:spPr>
          <a:xfrm>
            <a:off x="3023873" y="3198780"/>
            <a:ext cx="6565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</a:t>
            </a:r>
            <a:r>
              <a:rPr lang="en-US" sz="7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</a:t>
            </a:r>
            <a:endParaRPr lang="en-US" sz="7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8EF293-55C8-FC3C-7189-380BA8160AC9}"/>
              </a:ext>
            </a:extLst>
          </p:cNvPr>
          <p:cNvSpPr txBox="1"/>
          <p:nvPr/>
        </p:nvSpPr>
        <p:spPr>
          <a:xfrm>
            <a:off x="2788602" y="3544137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12/26/2019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BCF50D-E1A1-8FBB-BFC1-841E84A3899C}"/>
              </a:ext>
            </a:extLst>
          </p:cNvPr>
          <p:cNvSpPr txBox="1"/>
          <p:nvPr/>
        </p:nvSpPr>
        <p:spPr>
          <a:xfrm>
            <a:off x="6525913" y="4439422"/>
            <a:ext cx="19764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03/25/2020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“Date of last fill”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F48801A-2321-14B2-D90D-A5B36C33C8EE}"/>
              </a:ext>
            </a:extLst>
          </p:cNvPr>
          <p:cNvCxnSpPr>
            <a:cxnSpLocks/>
          </p:cNvCxnSpPr>
          <p:nvPr/>
        </p:nvCxnSpPr>
        <p:spPr>
          <a:xfrm flipH="1" flipV="1">
            <a:off x="7493635" y="2175144"/>
            <a:ext cx="20497" cy="22781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A2B1A8B-FE13-5F51-EA1D-E2AF1CB05DED}"/>
              </a:ext>
            </a:extLst>
          </p:cNvPr>
          <p:cNvSpPr txBox="1"/>
          <p:nvPr/>
        </p:nvSpPr>
        <p:spPr>
          <a:xfrm>
            <a:off x="3579999" y="5392845"/>
            <a:ext cx="41204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84 days =  |“Date of first fill” – “Date of last fill”|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C7D6BBC-AC14-62DB-5032-4CBE82D4E612}"/>
              </a:ext>
            </a:extLst>
          </p:cNvPr>
          <p:cNvSpPr txBox="1"/>
          <p:nvPr/>
        </p:nvSpPr>
        <p:spPr>
          <a:xfrm>
            <a:off x="1602584" y="1664161"/>
            <a:ext cx="170693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days = Total days supplied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80E11C-3FA2-C97E-B281-12299CCE18FE}"/>
              </a:ext>
            </a:extLst>
          </p:cNvPr>
          <p:cNvCxnSpPr>
            <a:cxnSpLocks/>
          </p:cNvCxnSpPr>
          <p:nvPr/>
        </p:nvCxnSpPr>
        <p:spPr>
          <a:xfrm>
            <a:off x="3127298" y="2066578"/>
            <a:ext cx="1065288" cy="9620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9BFB91C-227B-FC59-B4F1-CCA0FD991447}"/>
              </a:ext>
            </a:extLst>
          </p:cNvPr>
          <p:cNvCxnSpPr>
            <a:cxnSpLocks/>
          </p:cNvCxnSpPr>
          <p:nvPr/>
        </p:nvCxnSpPr>
        <p:spPr>
          <a:xfrm>
            <a:off x="3202031" y="2015500"/>
            <a:ext cx="1920320" cy="700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C16E79D-241C-0AEB-1D9A-5D2920926172}"/>
              </a:ext>
            </a:extLst>
          </p:cNvPr>
          <p:cNvCxnSpPr>
            <a:cxnSpLocks/>
          </p:cNvCxnSpPr>
          <p:nvPr/>
        </p:nvCxnSpPr>
        <p:spPr>
          <a:xfrm>
            <a:off x="3296501" y="1895883"/>
            <a:ext cx="2517242" cy="4559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ight Brace 79">
            <a:extLst>
              <a:ext uri="{FF2B5EF4-FFF2-40B4-BE49-F238E27FC236}">
                <a16:creationId xmlns:a16="http://schemas.microsoft.com/office/drawing/2014/main" id="{532D338F-0372-01D2-5005-B3596B2DEE0F}"/>
              </a:ext>
            </a:extLst>
          </p:cNvPr>
          <p:cNvSpPr/>
          <p:nvPr/>
        </p:nvSpPr>
        <p:spPr>
          <a:xfrm rot="5400000">
            <a:off x="5422956" y="3285907"/>
            <a:ext cx="370304" cy="3771054"/>
          </a:xfrm>
          <a:prstGeom prst="rightBrace">
            <a:avLst>
              <a:gd name="adj1" fmla="val 1099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5BC4EB18-E3D2-F35C-81A1-CD9C0F3BABB0}"/>
              </a:ext>
            </a:extLst>
          </p:cNvPr>
          <p:cNvSpPr/>
          <p:nvPr/>
        </p:nvSpPr>
        <p:spPr>
          <a:xfrm>
            <a:off x="7606188" y="5251610"/>
            <a:ext cx="745048" cy="484632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DAA2059-3270-0AC2-7D2A-1D25BD9DB226}"/>
                  </a:ext>
                </a:extLst>
              </p:cNvPr>
              <p:cNvSpPr txBox="1"/>
              <p:nvPr/>
            </p:nvSpPr>
            <p:spPr>
              <a:xfrm>
                <a:off x="8463789" y="5344141"/>
                <a:ext cx="3393558" cy="383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𝑴𝑷𝑹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𝒅𝒂𝒚𝒔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𝒔𝒖𝒑𝒑𝒍𝒊𝒆𝒅</m:t>
                          </m:r>
                        </m:num>
                        <m:den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𝑫𝒂𝒕𝒆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𝒇𝒊𝒓𝒔𝒕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𝒇𝒊𝒍𝒍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𝑫𝒂𝒕𝒆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𝒍𝒂𝒔𝒕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𝒇𝒊𝒍𝒍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DAA2059-3270-0AC2-7D2A-1D25BD9DB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789" y="5344141"/>
                <a:ext cx="3393558" cy="383118"/>
              </a:xfrm>
              <a:prstGeom prst="rect">
                <a:avLst/>
              </a:prstGeom>
              <a:blipFill>
                <a:blip r:embed="rId3"/>
                <a:stretch>
                  <a:fillRect l="-718" t="-7937" r="-1077"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B5DA9AE-FE40-536E-8CDB-EE8D86E87C1C}"/>
                  </a:ext>
                </a:extLst>
              </p:cNvPr>
              <p:cNvSpPr txBox="1"/>
              <p:nvPr/>
            </p:nvSpPr>
            <p:spPr>
              <a:xfrm>
                <a:off x="9686226" y="5908308"/>
                <a:ext cx="1373325" cy="346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𝑴𝑷𝑹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𝟎𝟕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𝟗𝟎</m:t>
                          </m:r>
                        </m:num>
                        <m:den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𝟖𝟒</m:t>
                          </m:r>
                        </m:den>
                      </m:f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B5DA9AE-FE40-536E-8CDB-EE8D86E87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226" y="5908308"/>
                <a:ext cx="1373325" cy="346954"/>
              </a:xfrm>
              <a:prstGeom prst="rect">
                <a:avLst/>
              </a:prstGeom>
              <a:blipFill>
                <a:blip r:embed="rId4"/>
                <a:stretch>
                  <a:fillRect l="-2222" t="-3509" r="-2667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C1248A21-28B3-183C-2418-4FD55FA41726}"/>
              </a:ext>
            </a:extLst>
          </p:cNvPr>
          <p:cNvSpPr txBox="1"/>
          <p:nvPr/>
        </p:nvSpPr>
        <p:spPr>
          <a:xfrm>
            <a:off x="9686226" y="4998162"/>
            <a:ext cx="1443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793E8A-4A8F-EF20-FC73-4143BF254D82}"/>
              </a:ext>
            </a:extLst>
          </p:cNvPr>
          <p:cNvSpPr txBox="1"/>
          <p:nvPr/>
        </p:nvSpPr>
        <p:spPr>
          <a:xfrm>
            <a:off x="7885602" y="4406068"/>
            <a:ext cx="19764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04/26/2020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“End of OW”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2322F7B-9700-E601-2E8D-F5D62F8FABF8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873821" y="4066958"/>
            <a:ext cx="0" cy="3391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05A0F01-65C9-3FF6-7EAE-2D0FBBCE579B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929723" y="4080012"/>
            <a:ext cx="1494072" cy="3594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EB1EE74-51F9-B51B-9376-C4A7E275FD31}"/>
              </a:ext>
            </a:extLst>
          </p:cNvPr>
          <p:cNvSpPr txBox="1"/>
          <p:nvPr/>
        </p:nvSpPr>
        <p:spPr>
          <a:xfrm>
            <a:off x="941504" y="4439422"/>
            <a:ext cx="19764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12/30/2019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“Start of OW”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EC4451-3B3D-CE9B-6AF8-00ADD023EA51}"/>
              </a:ext>
            </a:extLst>
          </p:cNvPr>
          <p:cNvSpPr txBox="1"/>
          <p:nvPr/>
        </p:nvSpPr>
        <p:spPr>
          <a:xfrm>
            <a:off x="273050" y="13318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CMA1 scenario</a:t>
            </a:r>
          </a:p>
        </p:txBody>
      </p:sp>
    </p:spTree>
    <p:extLst>
      <p:ext uri="{BB962C8B-B14F-4D97-AF65-F5344CB8AC3E}">
        <p14:creationId xmlns:p14="http://schemas.microsoft.com/office/powerpoint/2010/main" val="233832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F7038-E809-69EF-7620-FA1E3AF72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6CE52CC6-3B9F-4721-06A2-BB5C28B73911}"/>
              </a:ext>
            </a:extLst>
          </p:cNvPr>
          <p:cNvSpPr/>
          <p:nvPr/>
        </p:nvSpPr>
        <p:spPr>
          <a:xfrm>
            <a:off x="3473770" y="1193734"/>
            <a:ext cx="5408293" cy="281784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A51CDD-2F6A-B6C5-7993-AA562C101E1D}"/>
              </a:ext>
            </a:extLst>
          </p:cNvPr>
          <p:cNvCxnSpPr>
            <a:cxnSpLocks/>
          </p:cNvCxnSpPr>
          <p:nvPr/>
        </p:nvCxnSpPr>
        <p:spPr>
          <a:xfrm flipV="1">
            <a:off x="1387794" y="3978644"/>
            <a:ext cx="10461306" cy="63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B1D314-805E-9854-0D66-932790A05DEC}"/>
              </a:ext>
            </a:extLst>
          </p:cNvPr>
          <p:cNvCxnSpPr/>
          <p:nvPr/>
        </p:nvCxnSpPr>
        <p:spPr>
          <a:xfrm flipV="1">
            <a:off x="1399223" y="709613"/>
            <a:ext cx="0" cy="3337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1B48DE-6155-F49E-420C-0003ADA30B10}"/>
              </a:ext>
            </a:extLst>
          </p:cNvPr>
          <p:cNvSpPr txBox="1"/>
          <p:nvPr/>
        </p:nvSpPr>
        <p:spPr>
          <a:xfrm>
            <a:off x="191776" y="3085513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01/01/2020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DD691C-7B83-8883-C4D3-3CE19121888B}"/>
              </a:ext>
            </a:extLst>
          </p:cNvPr>
          <p:cNvSpPr/>
          <p:nvPr/>
        </p:nvSpPr>
        <p:spPr>
          <a:xfrm>
            <a:off x="3661410" y="3086025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B0DA3-2D2B-F179-049C-2270B1E9A8EA}"/>
              </a:ext>
            </a:extLst>
          </p:cNvPr>
          <p:cNvSpPr txBox="1"/>
          <p:nvPr/>
        </p:nvSpPr>
        <p:spPr>
          <a:xfrm>
            <a:off x="190500" y="2664734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02/04/2020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EB812-FFAF-030C-1751-BF0DE8990803}"/>
              </a:ext>
            </a:extLst>
          </p:cNvPr>
          <p:cNvSpPr/>
          <p:nvPr/>
        </p:nvSpPr>
        <p:spPr>
          <a:xfrm>
            <a:off x="5269864" y="2684298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554C7-3E64-15E2-4781-C99E0AEECC1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4857750" y="2805321"/>
            <a:ext cx="41211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5F161F-640A-DF81-B069-88195AC4CE73}"/>
              </a:ext>
            </a:extLst>
          </p:cNvPr>
          <p:cNvSpPr txBox="1"/>
          <p:nvPr/>
        </p:nvSpPr>
        <p:spPr>
          <a:xfrm>
            <a:off x="4745039" y="2793693"/>
            <a:ext cx="6565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</a:t>
            </a:r>
            <a:r>
              <a:rPr lang="en-US" sz="7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</a:t>
            </a:r>
            <a:endParaRPr lang="en-US" sz="7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9D11AC-C398-947B-15B7-E3352B4C94C1}"/>
              </a:ext>
            </a:extLst>
          </p:cNvPr>
          <p:cNvCxnSpPr>
            <a:cxnSpLocks/>
          </p:cNvCxnSpPr>
          <p:nvPr/>
        </p:nvCxnSpPr>
        <p:spPr>
          <a:xfrm>
            <a:off x="4876802" y="2824373"/>
            <a:ext cx="0" cy="5227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7D79A18-A7C6-27F9-C3AF-A5ED8E4B5BD8}"/>
              </a:ext>
            </a:extLst>
          </p:cNvPr>
          <p:cNvSpPr txBox="1"/>
          <p:nvPr/>
        </p:nvSpPr>
        <p:spPr>
          <a:xfrm>
            <a:off x="193357" y="2265165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02/19/2020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FA3810-82AD-6CEC-D404-7E4F5FCFD7EE}"/>
              </a:ext>
            </a:extLst>
          </p:cNvPr>
          <p:cNvSpPr/>
          <p:nvPr/>
        </p:nvSpPr>
        <p:spPr>
          <a:xfrm>
            <a:off x="5864225" y="2276553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DD354A-95FA-1A07-95DC-AAFD1BC69789}"/>
              </a:ext>
            </a:extLst>
          </p:cNvPr>
          <p:cNvCxnSpPr>
            <a:cxnSpLocks/>
          </p:cNvCxnSpPr>
          <p:nvPr/>
        </p:nvCxnSpPr>
        <p:spPr>
          <a:xfrm>
            <a:off x="5851523" y="2272788"/>
            <a:ext cx="0" cy="40172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841C3C-F6BD-6A30-DFD6-CF4B8E293824}"/>
              </a:ext>
            </a:extLst>
          </p:cNvPr>
          <p:cNvSpPr txBox="1"/>
          <p:nvPr/>
        </p:nvSpPr>
        <p:spPr>
          <a:xfrm>
            <a:off x="5640227" y="2496530"/>
            <a:ext cx="91360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-15 days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CFAD3-B943-CA17-E351-90736D623C85}"/>
              </a:ext>
            </a:extLst>
          </p:cNvPr>
          <p:cNvSpPr txBox="1"/>
          <p:nvPr/>
        </p:nvSpPr>
        <p:spPr>
          <a:xfrm>
            <a:off x="190500" y="813044"/>
            <a:ext cx="11963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Prescription Fill Date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FE5D2C-0E47-D09A-4D74-3D6416CADD9C}"/>
              </a:ext>
            </a:extLst>
          </p:cNvPr>
          <p:cNvCxnSpPr>
            <a:cxnSpLocks/>
          </p:cNvCxnSpPr>
          <p:nvPr/>
        </p:nvCxnSpPr>
        <p:spPr>
          <a:xfrm flipH="1">
            <a:off x="7061517" y="1981734"/>
            <a:ext cx="41211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F6BCA8-48D5-0C17-8A28-C24A3216F567}"/>
              </a:ext>
            </a:extLst>
          </p:cNvPr>
          <p:cNvCxnSpPr>
            <a:cxnSpLocks/>
          </p:cNvCxnSpPr>
          <p:nvPr/>
        </p:nvCxnSpPr>
        <p:spPr>
          <a:xfrm>
            <a:off x="7080569" y="2000786"/>
            <a:ext cx="0" cy="5227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0EF218-56B2-F0EF-561C-C9A93E0F59DB}"/>
              </a:ext>
            </a:extLst>
          </p:cNvPr>
          <p:cNvSpPr/>
          <p:nvPr/>
        </p:nvSpPr>
        <p:spPr>
          <a:xfrm>
            <a:off x="7493635" y="1865722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8036BC-94B1-262F-3F6E-0C3DBE025AB7}"/>
              </a:ext>
            </a:extLst>
          </p:cNvPr>
          <p:cNvSpPr txBox="1"/>
          <p:nvPr/>
        </p:nvSpPr>
        <p:spPr>
          <a:xfrm>
            <a:off x="4549761" y="3122273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01/31/2020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FE1FAB-03DE-3552-C395-F7A3CC2A8775}"/>
              </a:ext>
            </a:extLst>
          </p:cNvPr>
          <p:cNvSpPr txBox="1"/>
          <p:nvPr/>
        </p:nvSpPr>
        <p:spPr>
          <a:xfrm>
            <a:off x="6129972" y="2705293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03/05/2020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42DE51-D7A5-868B-F8A1-536337C7597C}"/>
              </a:ext>
            </a:extLst>
          </p:cNvPr>
          <p:cNvSpPr txBox="1"/>
          <p:nvPr/>
        </p:nvSpPr>
        <p:spPr>
          <a:xfrm>
            <a:off x="6752589" y="2306511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03/20/2020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774B47-9537-A6AE-E925-8378229F75DC}"/>
              </a:ext>
            </a:extLst>
          </p:cNvPr>
          <p:cNvSpPr txBox="1"/>
          <p:nvPr/>
        </p:nvSpPr>
        <p:spPr>
          <a:xfrm>
            <a:off x="6949598" y="1986089"/>
            <a:ext cx="6565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+5</a:t>
            </a:r>
            <a:r>
              <a:rPr lang="en-US" sz="7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</a:t>
            </a:r>
            <a:endParaRPr lang="en-US" sz="7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2C44DA-7581-01E4-D2A7-226713283C6F}"/>
              </a:ext>
            </a:extLst>
          </p:cNvPr>
          <p:cNvSpPr txBox="1"/>
          <p:nvPr/>
        </p:nvSpPr>
        <p:spPr>
          <a:xfrm>
            <a:off x="193833" y="1882635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03/25/2020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413EF3-3C79-5E60-7FDF-E34A4FDC228A}"/>
              </a:ext>
            </a:extLst>
          </p:cNvPr>
          <p:cNvSpPr txBox="1"/>
          <p:nvPr/>
        </p:nvSpPr>
        <p:spPr>
          <a:xfrm>
            <a:off x="8369939" y="1889548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04/24/2020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428EBC1F-FF72-0614-AF2A-B364C09C537C}"/>
              </a:ext>
            </a:extLst>
          </p:cNvPr>
          <p:cNvSpPr/>
          <p:nvPr/>
        </p:nvSpPr>
        <p:spPr>
          <a:xfrm rot="16200000">
            <a:off x="5992765" y="-1686912"/>
            <a:ext cx="370304" cy="5408293"/>
          </a:xfrm>
          <a:prstGeom prst="rightBrace">
            <a:avLst>
              <a:gd name="adj1" fmla="val 1099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3665FB-64AD-6C23-E56B-679BC0BF00F8}"/>
              </a:ext>
            </a:extLst>
          </p:cNvPr>
          <p:cNvSpPr txBox="1"/>
          <p:nvPr/>
        </p:nvSpPr>
        <p:spPr>
          <a:xfrm>
            <a:off x="5392102" y="570472"/>
            <a:ext cx="16271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Observation window</a:t>
            </a:r>
            <a:endParaRPr lang="en-US" sz="11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5C2CF-D39F-2C43-9866-F16628A4A597}"/>
              </a:ext>
            </a:extLst>
          </p:cNvPr>
          <p:cNvSpPr/>
          <p:nvPr/>
        </p:nvSpPr>
        <p:spPr>
          <a:xfrm>
            <a:off x="9578335" y="1446901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34F88B-C6F7-6B64-B375-84AD82E831E9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689975" y="1561172"/>
            <a:ext cx="888360" cy="675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5D0804-448B-93D2-9663-4C77C0EC846D}"/>
              </a:ext>
            </a:extLst>
          </p:cNvPr>
          <p:cNvCxnSpPr>
            <a:cxnSpLocks/>
          </p:cNvCxnSpPr>
          <p:nvPr/>
        </p:nvCxnSpPr>
        <p:spPr>
          <a:xfrm>
            <a:off x="8689975" y="1561172"/>
            <a:ext cx="0" cy="56592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06F3AA-1893-B6C8-CAB8-023ECDB83B56}"/>
              </a:ext>
            </a:extLst>
          </p:cNvPr>
          <p:cNvSpPr txBox="1"/>
          <p:nvPr/>
        </p:nvSpPr>
        <p:spPr>
          <a:xfrm>
            <a:off x="8805860" y="1564548"/>
            <a:ext cx="6565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+10</a:t>
            </a:r>
            <a:r>
              <a:rPr lang="en-US" sz="7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</a:t>
            </a:r>
            <a:endParaRPr lang="en-US" sz="7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74DF85-6315-5208-D6B4-7E098494B894}"/>
              </a:ext>
            </a:extLst>
          </p:cNvPr>
          <p:cNvSpPr txBox="1"/>
          <p:nvPr/>
        </p:nvSpPr>
        <p:spPr>
          <a:xfrm>
            <a:off x="10484796" y="1488892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06/03/2020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F903A-7533-08BA-8C3A-D75C986ED785}"/>
              </a:ext>
            </a:extLst>
          </p:cNvPr>
          <p:cNvSpPr txBox="1"/>
          <p:nvPr/>
        </p:nvSpPr>
        <p:spPr>
          <a:xfrm>
            <a:off x="197169" y="1466907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05/04/2020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454F73-37CB-5598-8476-81C5E192DBFE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3662525" y="3348797"/>
            <a:ext cx="11744" cy="110445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565780-65A4-0274-5626-34245476DAA1}"/>
              </a:ext>
            </a:extLst>
          </p:cNvPr>
          <p:cNvSpPr txBox="1"/>
          <p:nvPr/>
        </p:nvSpPr>
        <p:spPr>
          <a:xfrm>
            <a:off x="2686050" y="4453249"/>
            <a:ext cx="19764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01/01/2020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“Date of first fill”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5D03A9E-23A1-E488-999D-2E931DDA8D10}"/>
              </a:ext>
            </a:extLst>
          </p:cNvPr>
          <p:cNvSpPr/>
          <p:nvPr/>
        </p:nvSpPr>
        <p:spPr>
          <a:xfrm>
            <a:off x="1915795" y="3500981"/>
            <a:ext cx="1196340" cy="242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A4EBB-8049-FCDC-31BA-1AE666E10AC5}"/>
              </a:ext>
            </a:extLst>
          </p:cNvPr>
          <p:cNvSpPr txBox="1"/>
          <p:nvPr/>
        </p:nvSpPr>
        <p:spPr>
          <a:xfrm>
            <a:off x="190500" y="3465309"/>
            <a:ext cx="11963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11/26/2019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1F1EE1-C7C4-4BD3-198A-59597FCC8A6E}"/>
              </a:ext>
            </a:extLst>
          </p:cNvPr>
          <p:cNvCxnSpPr>
            <a:cxnSpLocks/>
          </p:cNvCxnSpPr>
          <p:nvPr/>
        </p:nvCxnSpPr>
        <p:spPr>
          <a:xfrm flipH="1">
            <a:off x="3127298" y="3216318"/>
            <a:ext cx="53411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DC89A4-F4A0-F751-CE04-8F75E105FA58}"/>
              </a:ext>
            </a:extLst>
          </p:cNvPr>
          <p:cNvCxnSpPr>
            <a:cxnSpLocks/>
          </p:cNvCxnSpPr>
          <p:nvPr/>
        </p:nvCxnSpPr>
        <p:spPr>
          <a:xfrm>
            <a:off x="3127852" y="3239606"/>
            <a:ext cx="0" cy="5227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6EC95F2-A3A5-FDF7-A597-716BC90EF596}"/>
              </a:ext>
            </a:extLst>
          </p:cNvPr>
          <p:cNvSpPr txBox="1"/>
          <p:nvPr/>
        </p:nvSpPr>
        <p:spPr>
          <a:xfrm>
            <a:off x="3023873" y="3198780"/>
            <a:ext cx="65659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+6</a:t>
            </a:r>
            <a:r>
              <a:rPr lang="en-US" sz="7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</a:t>
            </a:r>
            <a:endParaRPr lang="en-US" sz="7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9C141-4A2A-48BB-B16F-941833745646}"/>
              </a:ext>
            </a:extLst>
          </p:cNvPr>
          <p:cNvSpPr txBox="1"/>
          <p:nvPr/>
        </p:nvSpPr>
        <p:spPr>
          <a:xfrm>
            <a:off x="2788602" y="3544137"/>
            <a:ext cx="11963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12/26/2019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3E4CC9-3C45-1A49-2F7D-069D996F654E}"/>
              </a:ext>
            </a:extLst>
          </p:cNvPr>
          <p:cNvSpPr txBox="1"/>
          <p:nvPr/>
        </p:nvSpPr>
        <p:spPr>
          <a:xfrm>
            <a:off x="6525913" y="4439422"/>
            <a:ext cx="19764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03/25/2020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“Date of last fill”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6F16899-5026-D7A7-8ABC-2E70EA670D20}"/>
              </a:ext>
            </a:extLst>
          </p:cNvPr>
          <p:cNvCxnSpPr>
            <a:cxnSpLocks/>
          </p:cNvCxnSpPr>
          <p:nvPr/>
        </p:nvCxnSpPr>
        <p:spPr>
          <a:xfrm flipH="1" flipV="1">
            <a:off x="7493635" y="2175144"/>
            <a:ext cx="20497" cy="22781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1156F39-EC3A-C03B-07E2-6D26F1217DFE}"/>
              </a:ext>
            </a:extLst>
          </p:cNvPr>
          <p:cNvSpPr txBox="1"/>
          <p:nvPr/>
        </p:nvSpPr>
        <p:spPr>
          <a:xfrm>
            <a:off x="4274821" y="5396581"/>
            <a:ext cx="41204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116 days =  |“Date of first fill” – “Last date of OW”|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81FD1B3-AE9D-54E1-4594-CF5803A31216}"/>
              </a:ext>
            </a:extLst>
          </p:cNvPr>
          <p:cNvSpPr txBox="1"/>
          <p:nvPr/>
        </p:nvSpPr>
        <p:spPr>
          <a:xfrm>
            <a:off x="1602584" y="1664161"/>
            <a:ext cx="170693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days = Total days supplied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50570C6-5A32-C044-4BDD-218F88F735CD}"/>
              </a:ext>
            </a:extLst>
          </p:cNvPr>
          <p:cNvCxnSpPr>
            <a:cxnSpLocks/>
          </p:cNvCxnSpPr>
          <p:nvPr/>
        </p:nvCxnSpPr>
        <p:spPr>
          <a:xfrm>
            <a:off x="3127298" y="2066578"/>
            <a:ext cx="1065288" cy="9620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FADF44A-480A-D438-638E-3E965C3E1ECF}"/>
              </a:ext>
            </a:extLst>
          </p:cNvPr>
          <p:cNvCxnSpPr>
            <a:cxnSpLocks/>
          </p:cNvCxnSpPr>
          <p:nvPr/>
        </p:nvCxnSpPr>
        <p:spPr>
          <a:xfrm>
            <a:off x="3202031" y="2015500"/>
            <a:ext cx="1920320" cy="7001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30880A-AD1D-9580-BAFC-AEA8ADA93519}"/>
              </a:ext>
            </a:extLst>
          </p:cNvPr>
          <p:cNvCxnSpPr>
            <a:cxnSpLocks/>
          </p:cNvCxnSpPr>
          <p:nvPr/>
        </p:nvCxnSpPr>
        <p:spPr>
          <a:xfrm>
            <a:off x="3296501" y="1895883"/>
            <a:ext cx="2517242" cy="4559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ight Brace 79">
            <a:extLst>
              <a:ext uri="{FF2B5EF4-FFF2-40B4-BE49-F238E27FC236}">
                <a16:creationId xmlns:a16="http://schemas.microsoft.com/office/drawing/2014/main" id="{7239516B-6238-4939-96BE-B66EA2906A85}"/>
              </a:ext>
            </a:extLst>
          </p:cNvPr>
          <p:cNvSpPr/>
          <p:nvPr/>
        </p:nvSpPr>
        <p:spPr>
          <a:xfrm rot="5400000">
            <a:off x="6113049" y="2595814"/>
            <a:ext cx="370304" cy="5151240"/>
          </a:xfrm>
          <a:prstGeom prst="rightBrace">
            <a:avLst>
              <a:gd name="adj1" fmla="val 10993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66D3AF5B-5B4D-370E-3AA0-933A3C28907D}"/>
              </a:ext>
            </a:extLst>
          </p:cNvPr>
          <p:cNvSpPr/>
          <p:nvPr/>
        </p:nvSpPr>
        <p:spPr>
          <a:xfrm>
            <a:off x="8136482" y="5428301"/>
            <a:ext cx="466914" cy="484632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8FCF883-1E8B-6369-D4D0-2FEE68FE0573}"/>
                  </a:ext>
                </a:extLst>
              </p:cNvPr>
              <p:cNvSpPr txBox="1"/>
              <p:nvPr/>
            </p:nvSpPr>
            <p:spPr>
              <a:xfrm>
                <a:off x="8666833" y="5486287"/>
                <a:ext cx="3409588" cy="383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𝑴𝑷𝑹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𝒅𝒂𝒚𝒔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𝒔𝒖𝒑𝒑𝒍𝒊𝒆𝒅</m:t>
                          </m:r>
                        </m:num>
                        <m:den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𝑫𝒂𝒕𝒆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𝒇𝒊𝒓𝒔𝒕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𝒇𝒊𝒍𝒍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𝑳𝒂𝒔𝒕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𝒅𝒂𝒕𝒆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𝑶𝑾</m:t>
                          </m:r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8FCF883-1E8B-6369-D4D0-2FEE68FE0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833" y="5486287"/>
                <a:ext cx="3409588" cy="383118"/>
              </a:xfrm>
              <a:prstGeom prst="rect">
                <a:avLst/>
              </a:prstGeom>
              <a:blipFill>
                <a:blip r:embed="rId3"/>
                <a:stretch>
                  <a:fillRect l="-716" t="-7937" r="-1431"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C67940-A74A-B8DB-1949-F27C42C677B5}"/>
                  </a:ext>
                </a:extLst>
              </p:cNvPr>
              <p:cNvSpPr txBox="1"/>
              <p:nvPr/>
            </p:nvSpPr>
            <p:spPr>
              <a:xfrm>
                <a:off x="9762270" y="6053285"/>
                <a:ext cx="1464696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𝑴𝑷𝑹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𝟕𝟖</m:t>
                      </m:r>
                      <m:r>
                        <a:rPr lang="en-US" sz="1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𝟗𝟎</m:t>
                          </m:r>
                        </m:num>
                        <m:den>
                          <m:r>
                            <a:rPr lang="en-US" sz="12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𝟏𝟏𝟔</m:t>
                          </m:r>
                        </m:den>
                      </m:f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C67940-A74A-B8DB-1949-F27C42C67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270" y="6053285"/>
                <a:ext cx="1464696" cy="346890"/>
              </a:xfrm>
              <a:prstGeom prst="rect">
                <a:avLst/>
              </a:prstGeom>
              <a:blipFill>
                <a:blip r:embed="rId4"/>
                <a:stretch>
                  <a:fillRect l="-2075" t="-3509" r="-2075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E8F74E86-18D5-97A0-0786-3CAA4D4A1FBA}"/>
              </a:ext>
            </a:extLst>
          </p:cNvPr>
          <p:cNvSpPr txBox="1"/>
          <p:nvPr/>
        </p:nvSpPr>
        <p:spPr>
          <a:xfrm>
            <a:off x="9762270" y="5143139"/>
            <a:ext cx="14436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2D61FE-A267-3408-55D3-5696100D696E}"/>
              </a:ext>
            </a:extLst>
          </p:cNvPr>
          <p:cNvSpPr txBox="1"/>
          <p:nvPr/>
        </p:nvSpPr>
        <p:spPr>
          <a:xfrm>
            <a:off x="7885602" y="4406068"/>
            <a:ext cx="19764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04/26/2020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“End of OW”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9EAED9-F483-C493-7D6C-99567A6B8439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8873821" y="4066958"/>
            <a:ext cx="0" cy="3391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143848D-7349-B1AC-8E73-01A8201E8077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929723" y="4080012"/>
            <a:ext cx="1494072" cy="3594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9F24E10-A862-62B0-60B5-19996D9B11A7}"/>
              </a:ext>
            </a:extLst>
          </p:cNvPr>
          <p:cNvSpPr txBox="1"/>
          <p:nvPr/>
        </p:nvSpPr>
        <p:spPr>
          <a:xfrm>
            <a:off x="941504" y="4439422"/>
            <a:ext cx="19764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12/30/2019</a:t>
            </a:r>
          </a:p>
          <a:p>
            <a:pPr algn="ctr"/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“Start of OW”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D9C20E-E802-9213-89F6-6C80CBD436E4}"/>
              </a:ext>
            </a:extLst>
          </p:cNvPr>
          <p:cNvSpPr txBox="1"/>
          <p:nvPr/>
        </p:nvSpPr>
        <p:spPr>
          <a:xfrm>
            <a:off x="273050" y="13318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CMA2 scenario</a:t>
            </a:r>
          </a:p>
        </p:txBody>
      </p:sp>
    </p:spTree>
    <p:extLst>
      <p:ext uri="{BB962C8B-B14F-4D97-AF65-F5344CB8AC3E}">
        <p14:creationId xmlns:p14="http://schemas.microsoft.com/office/powerpoint/2010/main" val="351885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AE23D-BB8A-2011-6B25-FF88D540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89" y="272816"/>
            <a:ext cx="8680422" cy="6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41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D1681-966A-8C1F-B1D0-BE98A64B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22" y="352464"/>
            <a:ext cx="7752397" cy="6153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387E7C-DC4F-F502-2481-0153823F6407}"/>
              </a:ext>
            </a:extLst>
          </p:cNvPr>
          <p:cNvSpPr txBox="1"/>
          <p:nvPr/>
        </p:nvSpPr>
        <p:spPr>
          <a:xfrm>
            <a:off x="1547653" y="5246734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12/13/2035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47C54-AB00-5716-E9E4-D05267894860}"/>
              </a:ext>
            </a:extLst>
          </p:cNvPr>
          <p:cNvSpPr txBox="1"/>
          <p:nvPr/>
        </p:nvSpPr>
        <p:spPr>
          <a:xfrm>
            <a:off x="1604962" y="4798172"/>
            <a:ext cx="11963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01/18/2036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D130C-6C65-A344-C648-DA561152BA59}"/>
              </a:ext>
            </a:extLst>
          </p:cNvPr>
          <p:cNvSpPr txBox="1"/>
          <p:nvPr/>
        </p:nvSpPr>
        <p:spPr>
          <a:xfrm>
            <a:off x="1643062" y="4349610"/>
            <a:ext cx="11963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01/23/2036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A5F85A-F490-B286-8B01-2B7EFAAED599}"/>
              </a:ext>
            </a:extLst>
          </p:cNvPr>
          <p:cNvSpPr txBox="1"/>
          <p:nvPr/>
        </p:nvSpPr>
        <p:spPr>
          <a:xfrm>
            <a:off x="2395854" y="5265034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+6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B9B58-4A0D-EE35-39A6-E3FD952437E7}"/>
              </a:ext>
            </a:extLst>
          </p:cNvPr>
          <p:cNvSpPr txBox="1"/>
          <p:nvPr/>
        </p:nvSpPr>
        <p:spPr>
          <a:xfrm>
            <a:off x="2892742" y="3900534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04/25/2036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65540-71B0-D1D9-F1A1-8AD560DC8A72}"/>
              </a:ext>
            </a:extLst>
          </p:cNvPr>
          <p:cNvSpPr txBox="1"/>
          <p:nvPr/>
        </p:nvSpPr>
        <p:spPr>
          <a:xfrm>
            <a:off x="2440621" y="4546088"/>
            <a:ext cx="70294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-25 days early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6B9119-AE8C-34C1-7A32-1036660BAD01}"/>
              </a:ext>
            </a:extLst>
          </p:cNvPr>
          <p:cNvSpPr txBox="1"/>
          <p:nvPr/>
        </p:nvSpPr>
        <p:spPr>
          <a:xfrm>
            <a:off x="3028632" y="4422893"/>
            <a:ext cx="78629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+33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BA73F9-7E56-CB8C-FBFA-85341D331D18}"/>
              </a:ext>
            </a:extLst>
          </p:cNvPr>
          <p:cNvSpPr txBox="1"/>
          <p:nvPr/>
        </p:nvSpPr>
        <p:spPr>
          <a:xfrm>
            <a:off x="2849722" y="4233555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01/23/2036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1008-4616-25CF-C59E-655503214932}"/>
              </a:ext>
            </a:extLst>
          </p:cNvPr>
          <p:cNvSpPr txBox="1"/>
          <p:nvPr/>
        </p:nvSpPr>
        <p:spPr>
          <a:xfrm>
            <a:off x="3814922" y="3798756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06/24/2036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DD5FF-8302-2BE4-726F-B148BE4B0A47}"/>
              </a:ext>
            </a:extLst>
          </p:cNvPr>
          <p:cNvSpPr txBox="1"/>
          <p:nvPr/>
        </p:nvSpPr>
        <p:spPr>
          <a:xfrm>
            <a:off x="4029392" y="3428999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08/08/2036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A7FE20-F463-4046-5906-C274893B0FD8}"/>
              </a:ext>
            </a:extLst>
          </p:cNvPr>
          <p:cNvSpPr txBox="1"/>
          <p:nvPr/>
        </p:nvSpPr>
        <p:spPr>
          <a:xfrm>
            <a:off x="4062889" y="3992867"/>
            <a:ext cx="70357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+45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EC12C-28A4-43BD-73BB-A0BC3B5D2705}"/>
              </a:ext>
            </a:extLst>
          </p:cNvPr>
          <p:cNvSpPr txBox="1"/>
          <p:nvPr/>
        </p:nvSpPr>
        <p:spPr>
          <a:xfrm>
            <a:off x="5180489" y="3440416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10/07/2036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368A83-6B5F-B51D-A744-E9FD4057543D}"/>
              </a:ext>
            </a:extLst>
          </p:cNvPr>
          <p:cNvSpPr txBox="1"/>
          <p:nvPr/>
        </p:nvSpPr>
        <p:spPr>
          <a:xfrm>
            <a:off x="4607242" y="2975614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10/03/2036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D5E65-60D5-0CE4-950A-2CD771B93F7F}"/>
              </a:ext>
            </a:extLst>
          </p:cNvPr>
          <p:cNvSpPr txBox="1"/>
          <p:nvPr/>
        </p:nvSpPr>
        <p:spPr>
          <a:xfrm>
            <a:off x="5146833" y="3218268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-4 days early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285CF-A931-6739-3B07-BD5AC5BEAFDB}"/>
              </a:ext>
            </a:extLst>
          </p:cNvPr>
          <p:cNvSpPr txBox="1"/>
          <p:nvPr/>
        </p:nvSpPr>
        <p:spPr>
          <a:xfrm>
            <a:off x="2115503" y="5129469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01/12/2036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3B8B7-4E88-F5AA-F150-A1E8E234777A}"/>
              </a:ext>
            </a:extLst>
          </p:cNvPr>
          <p:cNvSpPr txBox="1"/>
          <p:nvPr/>
        </p:nvSpPr>
        <p:spPr>
          <a:xfrm>
            <a:off x="2523013" y="4705827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02/17/2036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21572-A2D6-3A0C-3BC0-1912A4722512}"/>
              </a:ext>
            </a:extLst>
          </p:cNvPr>
          <p:cNvSpPr txBox="1"/>
          <p:nvPr/>
        </p:nvSpPr>
        <p:spPr>
          <a:xfrm>
            <a:off x="5779611" y="2996120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12/02/2035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192D6B-B0D9-D1F5-9111-5714A2CE1A64}"/>
              </a:ext>
            </a:extLst>
          </p:cNvPr>
          <p:cNvSpPr txBox="1"/>
          <p:nvPr/>
        </p:nvSpPr>
        <p:spPr>
          <a:xfrm>
            <a:off x="5731033" y="2757071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-3 days early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1B3AF2-890A-1B55-4309-6FB66498F7EE}"/>
              </a:ext>
            </a:extLst>
          </p:cNvPr>
          <p:cNvSpPr txBox="1"/>
          <p:nvPr/>
        </p:nvSpPr>
        <p:spPr>
          <a:xfrm>
            <a:off x="5180489" y="2536137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11/29/2036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01568E-465E-49FF-2D63-C180EEEE7983}"/>
              </a:ext>
            </a:extLst>
          </p:cNvPr>
          <p:cNvSpPr txBox="1"/>
          <p:nvPr/>
        </p:nvSpPr>
        <p:spPr>
          <a:xfrm>
            <a:off x="6350636" y="2545214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01/28/2037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508A2-E33A-404B-2CBF-CCF4176716AD}"/>
              </a:ext>
            </a:extLst>
          </p:cNvPr>
          <p:cNvSpPr txBox="1"/>
          <p:nvPr/>
        </p:nvSpPr>
        <p:spPr>
          <a:xfrm>
            <a:off x="5961220" y="2303645"/>
            <a:ext cx="69993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-38 days early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784E1-749D-DC13-A3FD-24BC9EF5C015}"/>
              </a:ext>
            </a:extLst>
          </p:cNvPr>
          <p:cNvSpPr txBox="1"/>
          <p:nvPr/>
        </p:nvSpPr>
        <p:spPr>
          <a:xfrm>
            <a:off x="5456237" y="2081497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12/21/2036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C5A490-C3E7-ADDD-39C9-C397AE81E79B}"/>
              </a:ext>
            </a:extLst>
          </p:cNvPr>
          <p:cNvSpPr txBox="1"/>
          <p:nvPr/>
        </p:nvSpPr>
        <p:spPr>
          <a:xfrm>
            <a:off x="6309995" y="2076932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01/20/2037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13EAB5-295B-B4A5-DF6E-3AEBC46954B8}"/>
              </a:ext>
            </a:extLst>
          </p:cNvPr>
          <p:cNvSpPr txBox="1"/>
          <p:nvPr/>
        </p:nvSpPr>
        <p:spPr>
          <a:xfrm>
            <a:off x="5595937" y="1626857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01/05/2037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72753D-0E2B-3C63-BCEB-A267E8E4B0A2}"/>
              </a:ext>
            </a:extLst>
          </p:cNvPr>
          <p:cNvSpPr txBox="1"/>
          <p:nvPr/>
        </p:nvSpPr>
        <p:spPr>
          <a:xfrm>
            <a:off x="6115050" y="1852193"/>
            <a:ext cx="69993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-15 days early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8DCAD0-BE74-C5F4-A037-81359F2F319D}"/>
              </a:ext>
            </a:extLst>
          </p:cNvPr>
          <p:cNvSpPr txBox="1"/>
          <p:nvPr/>
        </p:nvSpPr>
        <p:spPr>
          <a:xfrm>
            <a:off x="6449695" y="1583433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02/04/2037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22DC3C-A45B-E0A7-5302-65802F2138EE}"/>
              </a:ext>
            </a:extLst>
          </p:cNvPr>
          <p:cNvSpPr txBox="1"/>
          <p:nvPr/>
        </p:nvSpPr>
        <p:spPr>
          <a:xfrm>
            <a:off x="7566342" y="1168399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07/13/2037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9ECC7B-8047-C238-3756-905EB8E234AE}"/>
              </a:ext>
            </a:extLst>
          </p:cNvPr>
          <p:cNvSpPr txBox="1"/>
          <p:nvPr/>
        </p:nvSpPr>
        <p:spPr>
          <a:xfrm>
            <a:off x="8210469" y="1047748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08/12/2037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0FD16-CFC0-C933-66B5-3AB125B65AEA}"/>
              </a:ext>
            </a:extLst>
          </p:cNvPr>
          <p:cNvSpPr txBox="1"/>
          <p:nvPr/>
        </p:nvSpPr>
        <p:spPr>
          <a:xfrm>
            <a:off x="6919912" y="1674606"/>
            <a:ext cx="69993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+159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B13B72-7C6A-80FB-2225-42E6B2492651}"/>
              </a:ext>
            </a:extLst>
          </p:cNvPr>
          <p:cNvSpPr txBox="1"/>
          <p:nvPr/>
        </p:nvSpPr>
        <p:spPr>
          <a:xfrm>
            <a:off x="8526858" y="1260732"/>
            <a:ext cx="69993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+159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AA6755-F7F7-DB47-21BD-55FE39FF4AEA}"/>
              </a:ext>
            </a:extLst>
          </p:cNvPr>
          <p:cNvSpPr txBox="1"/>
          <p:nvPr/>
        </p:nvSpPr>
        <p:spPr>
          <a:xfrm>
            <a:off x="8482408" y="717330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10/11/2037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37F27C-7CC4-89B9-CC84-31259D8DAD37}"/>
              </a:ext>
            </a:extLst>
          </p:cNvPr>
          <p:cNvSpPr txBox="1"/>
          <p:nvPr/>
        </p:nvSpPr>
        <p:spPr>
          <a:xfrm>
            <a:off x="9115186" y="621932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11/10/2037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D2964A-9ED4-88A6-17D4-A688028AB69E}"/>
              </a:ext>
            </a:extLst>
          </p:cNvPr>
          <p:cNvSpPr txBox="1"/>
          <p:nvPr/>
        </p:nvSpPr>
        <p:spPr>
          <a:xfrm>
            <a:off x="224621" y="3524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CMA1 – MPR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Subject = 76</a:t>
            </a:r>
          </a:p>
        </p:txBody>
      </p:sp>
    </p:spTree>
    <p:extLst>
      <p:ext uri="{BB962C8B-B14F-4D97-AF65-F5344CB8AC3E}">
        <p14:creationId xmlns:p14="http://schemas.microsoft.com/office/powerpoint/2010/main" val="111598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CEC9AE-2FCF-643D-2622-967DECB0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45" y="355732"/>
            <a:ext cx="7889110" cy="6146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BC2918-FA0A-6185-B152-82A755EE5527}"/>
              </a:ext>
            </a:extLst>
          </p:cNvPr>
          <p:cNvSpPr txBox="1"/>
          <p:nvPr/>
        </p:nvSpPr>
        <p:spPr>
          <a:xfrm>
            <a:off x="224621" y="3524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CMA1 – MPR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Subject = 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C5FAE-7872-C659-4B42-AF28FCEE1EEC}"/>
              </a:ext>
            </a:extLst>
          </p:cNvPr>
          <p:cNvSpPr txBox="1"/>
          <p:nvPr/>
        </p:nvSpPr>
        <p:spPr>
          <a:xfrm>
            <a:off x="4392557" y="3336667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01/02/2037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1430B-CA16-8B6D-3D1C-DF5130C54549}"/>
              </a:ext>
            </a:extLst>
          </p:cNvPr>
          <p:cNvSpPr txBox="1"/>
          <p:nvPr/>
        </p:nvSpPr>
        <p:spPr>
          <a:xfrm>
            <a:off x="5316233" y="3312814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02/01/2037</a:t>
            </a:r>
            <a:endParaRPr lang="en-US" sz="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D76FA-2363-ACF9-3465-F3AED1135880}"/>
              </a:ext>
            </a:extLst>
          </p:cNvPr>
          <p:cNvSpPr txBox="1"/>
          <p:nvPr/>
        </p:nvSpPr>
        <p:spPr>
          <a:xfrm>
            <a:off x="4683455" y="2709839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01/31/2037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823E7-BC91-E496-99B7-517AD228C23B}"/>
              </a:ext>
            </a:extLst>
          </p:cNvPr>
          <p:cNvSpPr txBox="1"/>
          <p:nvPr/>
        </p:nvSpPr>
        <p:spPr>
          <a:xfrm>
            <a:off x="5316233" y="2997181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 day early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13802-081D-9419-E345-C047E18FB233}"/>
              </a:ext>
            </a:extLst>
          </p:cNvPr>
          <p:cNvSpPr txBox="1"/>
          <p:nvPr/>
        </p:nvSpPr>
        <p:spPr>
          <a:xfrm>
            <a:off x="5779611" y="2106865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05/09/2037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80A84-EA33-1361-FF0C-EE409D1CC135}"/>
              </a:ext>
            </a:extLst>
          </p:cNvPr>
          <p:cNvSpPr txBox="1"/>
          <p:nvPr/>
        </p:nvSpPr>
        <p:spPr>
          <a:xfrm>
            <a:off x="6356730" y="1922199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06/08/2037</a:t>
            </a:r>
            <a:endParaRPr lang="en-US" sz="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15EB5-F55B-98AA-90BA-8F4EFB26EA87}"/>
              </a:ext>
            </a:extLst>
          </p:cNvPr>
          <p:cNvSpPr txBox="1"/>
          <p:nvPr/>
        </p:nvSpPr>
        <p:spPr>
          <a:xfrm>
            <a:off x="6326360" y="2383864"/>
            <a:ext cx="6631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+68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55643-7932-F29C-9A60-98D5DD2F1CD3}"/>
              </a:ext>
            </a:extLst>
          </p:cNvPr>
          <p:cNvSpPr txBox="1"/>
          <p:nvPr/>
        </p:nvSpPr>
        <p:spPr>
          <a:xfrm>
            <a:off x="6790752" y="1476436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08/13/2037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735E0F-DC5D-0D57-82CF-D18BFF146B41}"/>
              </a:ext>
            </a:extLst>
          </p:cNvPr>
          <p:cNvSpPr txBox="1"/>
          <p:nvPr/>
        </p:nvSpPr>
        <p:spPr>
          <a:xfrm>
            <a:off x="7438656" y="1291770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09/12/2037</a:t>
            </a:r>
            <a:endParaRPr lang="en-US" sz="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0579A-6528-33BE-4A12-7A4043643582}"/>
              </a:ext>
            </a:extLst>
          </p:cNvPr>
          <p:cNvSpPr txBox="1"/>
          <p:nvPr/>
        </p:nvSpPr>
        <p:spPr>
          <a:xfrm>
            <a:off x="7321023" y="1820359"/>
            <a:ext cx="6631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+66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5AEE4-AF66-341E-46B6-452FECA42B8F}"/>
              </a:ext>
            </a:extLst>
          </p:cNvPr>
          <p:cNvSpPr txBox="1"/>
          <p:nvPr/>
        </p:nvSpPr>
        <p:spPr>
          <a:xfrm>
            <a:off x="8017038" y="1556064"/>
            <a:ext cx="6631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+58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9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7BD45-1421-72A0-8475-4EB1782A8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8AE93-601F-1D3C-A5E8-EA524C8C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022" y="352464"/>
            <a:ext cx="7752397" cy="61530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86108-03D9-CDAD-BD46-21E56F2C7411}"/>
              </a:ext>
            </a:extLst>
          </p:cNvPr>
          <p:cNvSpPr txBox="1"/>
          <p:nvPr/>
        </p:nvSpPr>
        <p:spPr>
          <a:xfrm>
            <a:off x="1547653" y="5246734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12/13/2035</a:t>
            </a: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AA725-A8DC-92F5-7C7A-503B4A56F7F8}"/>
              </a:ext>
            </a:extLst>
          </p:cNvPr>
          <p:cNvSpPr txBox="1"/>
          <p:nvPr/>
        </p:nvSpPr>
        <p:spPr>
          <a:xfrm>
            <a:off x="1604962" y="4798172"/>
            <a:ext cx="11963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01/18/2036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C0E2B-C5A9-0C23-F877-1858ED94F56F}"/>
              </a:ext>
            </a:extLst>
          </p:cNvPr>
          <p:cNvSpPr txBox="1"/>
          <p:nvPr/>
        </p:nvSpPr>
        <p:spPr>
          <a:xfrm>
            <a:off x="1643062" y="4349610"/>
            <a:ext cx="11963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01/23/2036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255A0-38B0-9F6F-32E4-89A5066A0AC2}"/>
              </a:ext>
            </a:extLst>
          </p:cNvPr>
          <p:cNvSpPr txBox="1"/>
          <p:nvPr/>
        </p:nvSpPr>
        <p:spPr>
          <a:xfrm>
            <a:off x="2395854" y="5265034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+6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64B74-67D6-E92C-52DD-51E130C98C06}"/>
              </a:ext>
            </a:extLst>
          </p:cNvPr>
          <p:cNvSpPr txBox="1"/>
          <p:nvPr/>
        </p:nvSpPr>
        <p:spPr>
          <a:xfrm>
            <a:off x="2892742" y="3900534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04/25/2036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1F469-1E2E-6F04-190A-0DC1967B5557}"/>
              </a:ext>
            </a:extLst>
          </p:cNvPr>
          <p:cNvSpPr txBox="1"/>
          <p:nvPr/>
        </p:nvSpPr>
        <p:spPr>
          <a:xfrm>
            <a:off x="2440621" y="4546088"/>
            <a:ext cx="70294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-25 days early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0C8CF-0C45-50AC-9B55-CD6293D5E998}"/>
              </a:ext>
            </a:extLst>
          </p:cNvPr>
          <p:cNvSpPr txBox="1"/>
          <p:nvPr/>
        </p:nvSpPr>
        <p:spPr>
          <a:xfrm>
            <a:off x="3028632" y="4422893"/>
            <a:ext cx="78629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+33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FB42F-6690-087A-8102-4CB7B43E5FF1}"/>
              </a:ext>
            </a:extLst>
          </p:cNvPr>
          <p:cNvSpPr txBox="1"/>
          <p:nvPr/>
        </p:nvSpPr>
        <p:spPr>
          <a:xfrm>
            <a:off x="2849722" y="4233555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01/23/2036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2160E-BC34-ECBF-C74D-D9A1844FFF3E}"/>
              </a:ext>
            </a:extLst>
          </p:cNvPr>
          <p:cNvSpPr txBox="1"/>
          <p:nvPr/>
        </p:nvSpPr>
        <p:spPr>
          <a:xfrm>
            <a:off x="3814922" y="3798756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06/24/2036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2ABD6C-B2C1-8A0C-529E-E8EBEE562704}"/>
              </a:ext>
            </a:extLst>
          </p:cNvPr>
          <p:cNvSpPr txBox="1"/>
          <p:nvPr/>
        </p:nvSpPr>
        <p:spPr>
          <a:xfrm>
            <a:off x="4029392" y="3428999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08/08/2036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6F17B-6A53-6A8F-3F97-C3446D0DF522}"/>
              </a:ext>
            </a:extLst>
          </p:cNvPr>
          <p:cNvSpPr txBox="1"/>
          <p:nvPr/>
        </p:nvSpPr>
        <p:spPr>
          <a:xfrm>
            <a:off x="4062889" y="3992867"/>
            <a:ext cx="70357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+45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B209E-0C6B-5916-6DC6-3101542B83B8}"/>
              </a:ext>
            </a:extLst>
          </p:cNvPr>
          <p:cNvSpPr txBox="1"/>
          <p:nvPr/>
        </p:nvSpPr>
        <p:spPr>
          <a:xfrm>
            <a:off x="5180489" y="3440416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10/07/2036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79D60-F90F-A331-D6C5-31F3FD123F02}"/>
              </a:ext>
            </a:extLst>
          </p:cNvPr>
          <p:cNvSpPr txBox="1"/>
          <p:nvPr/>
        </p:nvSpPr>
        <p:spPr>
          <a:xfrm>
            <a:off x="4607242" y="2975614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10/03/2036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7A33F-7E97-DE4F-D137-A6EB7260F35F}"/>
              </a:ext>
            </a:extLst>
          </p:cNvPr>
          <p:cNvSpPr txBox="1"/>
          <p:nvPr/>
        </p:nvSpPr>
        <p:spPr>
          <a:xfrm>
            <a:off x="5146833" y="3218268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-4 days early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F83A7B-A056-E4A0-BBE4-DD33D5D7C975}"/>
              </a:ext>
            </a:extLst>
          </p:cNvPr>
          <p:cNvSpPr txBox="1"/>
          <p:nvPr/>
        </p:nvSpPr>
        <p:spPr>
          <a:xfrm>
            <a:off x="2115503" y="5129469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01/12/2036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7A0808-534C-ABEC-8860-50315CF6C436}"/>
              </a:ext>
            </a:extLst>
          </p:cNvPr>
          <p:cNvSpPr txBox="1"/>
          <p:nvPr/>
        </p:nvSpPr>
        <p:spPr>
          <a:xfrm>
            <a:off x="2523013" y="4705827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02/17/2036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EF02C-E0FF-DB92-5AA6-6FEC15FC722E}"/>
              </a:ext>
            </a:extLst>
          </p:cNvPr>
          <p:cNvSpPr txBox="1"/>
          <p:nvPr/>
        </p:nvSpPr>
        <p:spPr>
          <a:xfrm>
            <a:off x="5779611" y="2996120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12/02/2035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B11807-3B6D-226D-E296-C8EEDAF0B37D}"/>
              </a:ext>
            </a:extLst>
          </p:cNvPr>
          <p:cNvSpPr txBox="1"/>
          <p:nvPr/>
        </p:nvSpPr>
        <p:spPr>
          <a:xfrm>
            <a:off x="5731033" y="2757071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-3 days early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2190C3-0353-D706-D4AB-7DB204D9B6AB}"/>
              </a:ext>
            </a:extLst>
          </p:cNvPr>
          <p:cNvSpPr txBox="1"/>
          <p:nvPr/>
        </p:nvSpPr>
        <p:spPr>
          <a:xfrm>
            <a:off x="5180489" y="2536137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11/29/2036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204D69-4004-483F-9165-577081E586D0}"/>
              </a:ext>
            </a:extLst>
          </p:cNvPr>
          <p:cNvSpPr txBox="1"/>
          <p:nvPr/>
        </p:nvSpPr>
        <p:spPr>
          <a:xfrm>
            <a:off x="6350636" y="2545214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01/28/2037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FDFD3B-CDC2-B763-201D-D8DB43019BFF}"/>
              </a:ext>
            </a:extLst>
          </p:cNvPr>
          <p:cNvSpPr txBox="1"/>
          <p:nvPr/>
        </p:nvSpPr>
        <p:spPr>
          <a:xfrm>
            <a:off x="5961220" y="2303645"/>
            <a:ext cx="69993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-38 days early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6BA05E-0477-FFE6-0E96-303883ADC6D2}"/>
              </a:ext>
            </a:extLst>
          </p:cNvPr>
          <p:cNvSpPr txBox="1"/>
          <p:nvPr/>
        </p:nvSpPr>
        <p:spPr>
          <a:xfrm>
            <a:off x="5456237" y="2081497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12/21/2036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865F38-26DA-DC12-8933-16EA258AB771}"/>
              </a:ext>
            </a:extLst>
          </p:cNvPr>
          <p:cNvSpPr txBox="1"/>
          <p:nvPr/>
        </p:nvSpPr>
        <p:spPr>
          <a:xfrm>
            <a:off x="6309995" y="2076932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01/20/2037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BDDA7D-91B2-8EB8-4D14-2B487FDD259F}"/>
              </a:ext>
            </a:extLst>
          </p:cNvPr>
          <p:cNvSpPr txBox="1"/>
          <p:nvPr/>
        </p:nvSpPr>
        <p:spPr>
          <a:xfrm>
            <a:off x="5595937" y="1626857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01/05/2037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17C51D-CA6F-268B-83EC-BF2A0FFC201C}"/>
              </a:ext>
            </a:extLst>
          </p:cNvPr>
          <p:cNvSpPr txBox="1"/>
          <p:nvPr/>
        </p:nvSpPr>
        <p:spPr>
          <a:xfrm>
            <a:off x="6115050" y="1852193"/>
            <a:ext cx="69993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-15 days early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FD797-C752-95E6-AB3B-F6E68206ADB5}"/>
              </a:ext>
            </a:extLst>
          </p:cNvPr>
          <p:cNvSpPr txBox="1"/>
          <p:nvPr/>
        </p:nvSpPr>
        <p:spPr>
          <a:xfrm>
            <a:off x="6449695" y="1583433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02/04/2037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8B3D1-B90E-4F44-3622-5A88645085F6}"/>
              </a:ext>
            </a:extLst>
          </p:cNvPr>
          <p:cNvSpPr txBox="1"/>
          <p:nvPr/>
        </p:nvSpPr>
        <p:spPr>
          <a:xfrm>
            <a:off x="7566342" y="1168399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07/13/2037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5CCE75-797F-570C-F47C-A229F4CDB53A}"/>
              </a:ext>
            </a:extLst>
          </p:cNvPr>
          <p:cNvSpPr txBox="1"/>
          <p:nvPr/>
        </p:nvSpPr>
        <p:spPr>
          <a:xfrm>
            <a:off x="8210469" y="1047748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08/12/2037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B2BA1A-3D43-0971-8B7D-A09DEDC4627A}"/>
              </a:ext>
            </a:extLst>
          </p:cNvPr>
          <p:cNvSpPr txBox="1"/>
          <p:nvPr/>
        </p:nvSpPr>
        <p:spPr>
          <a:xfrm>
            <a:off x="6919912" y="1674606"/>
            <a:ext cx="69993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+159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B56E58-7588-5A6A-7F7B-A6D997C5A9D7}"/>
              </a:ext>
            </a:extLst>
          </p:cNvPr>
          <p:cNvSpPr txBox="1"/>
          <p:nvPr/>
        </p:nvSpPr>
        <p:spPr>
          <a:xfrm>
            <a:off x="8526858" y="1260732"/>
            <a:ext cx="69993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+159 days late</a:t>
            </a:r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0A2A5A-BA03-1290-BD8D-723AF8448F11}"/>
              </a:ext>
            </a:extLst>
          </p:cNvPr>
          <p:cNvSpPr txBox="1"/>
          <p:nvPr/>
        </p:nvSpPr>
        <p:spPr>
          <a:xfrm>
            <a:off x="8482408" y="717330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10/11/2037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2F590-DC8C-39E8-0A26-CEF38CB49790}"/>
              </a:ext>
            </a:extLst>
          </p:cNvPr>
          <p:cNvSpPr txBox="1"/>
          <p:nvPr/>
        </p:nvSpPr>
        <p:spPr>
          <a:xfrm>
            <a:off x="9115186" y="621932"/>
            <a:ext cx="632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" b="0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11/10/2037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8B737D-A2F5-8B0C-CCC2-9FA2ED08BD7D}"/>
              </a:ext>
            </a:extLst>
          </p:cNvPr>
          <p:cNvSpPr txBox="1"/>
          <p:nvPr/>
        </p:nvSpPr>
        <p:spPr>
          <a:xfrm>
            <a:off x="224621" y="3524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CMA5 – MPR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Subject 76</a:t>
            </a:r>
          </a:p>
        </p:txBody>
      </p:sp>
    </p:spTree>
    <p:extLst>
      <p:ext uri="{BB962C8B-B14F-4D97-AF65-F5344CB8AC3E}">
        <p14:creationId xmlns:p14="http://schemas.microsoft.com/office/powerpoint/2010/main" val="223639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4F2CE-0011-41DE-827E-38F2C75F5E04}"/>
              </a:ext>
            </a:extLst>
          </p:cNvPr>
          <p:cNvSpPr txBox="1"/>
          <p:nvPr/>
        </p:nvSpPr>
        <p:spPr>
          <a:xfrm>
            <a:off x="320042" y="571118"/>
            <a:ext cx="9621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09608-5381-2869-F9DD-AED0BD8B626F}"/>
              </a:ext>
            </a:extLst>
          </p:cNvPr>
          <p:cNvSpPr txBox="1"/>
          <p:nvPr/>
        </p:nvSpPr>
        <p:spPr>
          <a:xfrm>
            <a:off x="447262" y="1488051"/>
            <a:ext cx="89750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AdhereR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package on the CRAN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AdhereR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developer GitHub site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Rpubs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tutorial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site exercise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9076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458</Words>
  <Application>Microsoft Office PowerPoint</Application>
  <PresentationFormat>Widescreen</PresentationFormat>
  <Paragraphs>173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Bounthavong</dc:creator>
  <cp:lastModifiedBy>Mark Bounthavong</cp:lastModifiedBy>
  <cp:revision>84</cp:revision>
  <dcterms:created xsi:type="dcterms:W3CDTF">2025-03-29T20:19:34Z</dcterms:created>
  <dcterms:modified xsi:type="dcterms:W3CDTF">2025-03-30T22:23:38Z</dcterms:modified>
</cp:coreProperties>
</file>