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55" r:id="rId5"/>
    <p:sldMasterId id="2147483739" r:id="rId6"/>
    <p:sldMasterId id="2147483709" r:id="rId7"/>
  </p:sldMasterIdLst>
  <p:notesMasterIdLst>
    <p:notesMasterId r:id="rId19"/>
  </p:notesMasterIdLst>
  <p:handoutMasterIdLst>
    <p:handoutMasterId r:id="rId20"/>
  </p:handoutMasterIdLst>
  <p:sldIdLst>
    <p:sldId id="291" r:id="rId8"/>
    <p:sldId id="388" r:id="rId9"/>
    <p:sldId id="396" r:id="rId10"/>
    <p:sldId id="389" r:id="rId11"/>
    <p:sldId id="391" r:id="rId12"/>
    <p:sldId id="390" r:id="rId13"/>
    <p:sldId id="392" r:id="rId14"/>
    <p:sldId id="393" r:id="rId15"/>
    <p:sldId id="395" r:id="rId16"/>
    <p:sldId id="394" r:id="rId17"/>
    <p:sldId id="397" r:id="rId18"/>
  </p:sldIdLst>
  <p:sldSz cx="9144000" cy="5143500" type="screen16x9"/>
  <p:notesSz cx="6858000" cy="9144000"/>
  <p:defaultTextStyle>
    <a:defPPr>
      <a:defRPr lang="en-US"/>
    </a:defPPr>
    <a:lvl1pPr marL="0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9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3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65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98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32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65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DD1"/>
    <a:srgbClr val="006C92"/>
    <a:srgbClr val="13294A"/>
    <a:srgbClr val="FFFFFF"/>
    <a:srgbClr val="13294B"/>
    <a:srgbClr val="182B2B"/>
    <a:srgbClr val="005783"/>
    <a:srgbClr val="007DBA"/>
    <a:srgbClr val="006A96"/>
    <a:srgbClr val="FC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 autoAdjust="0"/>
    <p:restoredTop sz="89116"/>
  </p:normalViewPr>
  <p:slideViewPr>
    <p:cSldViewPr snapToGrid="0" snapToObjects="1">
      <p:cViewPr varScale="1">
        <p:scale>
          <a:sx n="142" d="100"/>
          <a:sy n="142" d="100"/>
        </p:scale>
        <p:origin x="112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16" d="100"/>
          <a:sy n="116" d="100"/>
        </p:scale>
        <p:origin x="120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E038-4255-6241-B9FC-03AB87A0C6F7}" type="datetimeFigureOut">
              <a:rPr lang="en-US" smtClean="0">
                <a:latin typeface="Arial"/>
              </a:rPr>
              <a:t>4/13/2025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969C6-0B9F-7544-A0A0-9856DF52523E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7711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D0B6771E-1346-9143-B102-CAB35990CCFA}" type="datetimeFigureOut">
              <a:rPr lang="en-US" smtClean="0"/>
              <a:pPr/>
              <a:t>4/13/2025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88157673-C51A-5A4F-A267-2EF8B0C08C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69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133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266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399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533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5665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98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32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65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57673-C51A-5A4F-A267-2EF8B0C08C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1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79" y="2071596"/>
            <a:ext cx="4892040" cy="96012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006C9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006C92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9352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4718304"/>
            <a:ext cx="1530858" cy="2915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5923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4718304"/>
            <a:ext cx="1530858" cy="29159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5880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rgbClr val="006C92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28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chemeClr val="bg1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392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rotWithShape="1">
            <a:blip r:embed="rId3"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chemeClr val="bg1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764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rgbClr val="006C92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981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chemeClr val="bg1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6411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chemeClr val="bg1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97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4787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742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2075688"/>
            <a:ext cx="4892040" cy="96012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558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1010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14293"/>
            <a:ext cx="4733107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3333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25819"/>
            <a:ext cx="4700588" cy="3863822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25818"/>
            <a:ext cx="3588420" cy="3861227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367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25819"/>
            <a:ext cx="4700588" cy="3863822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25818"/>
            <a:ext cx="3588420" cy="3861227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3292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7022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33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827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7600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Contact-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006C92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330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182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FFFFFF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8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2075688"/>
            <a:ext cx="489204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81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006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FFFFFF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31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0" y="2322746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878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182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34" y="2321433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23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6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34" y="2321433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54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978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006C92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006C92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6550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955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7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91" y="4715328"/>
            <a:ext cx="1530858" cy="29159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006C92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3650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967" y="180579"/>
            <a:ext cx="8518524" cy="8572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977" y="1187455"/>
            <a:ext cx="8518525" cy="36995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5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3" r:id="rId3"/>
    <p:sldLayoutId id="2147483778" r:id="rId4"/>
    <p:sldLayoutId id="2147483779" r:id="rId5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350" kern="1200" baseline="0">
          <a:solidFill>
            <a:schemeClr val="tx2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2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2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spcBef>
          <a:spcPct val="20000"/>
        </a:spcBef>
        <a:buFont typeface="Arial"/>
        <a:buChar char="•"/>
        <a:defRPr sz="844" kern="1200" baseline="0">
          <a:solidFill>
            <a:schemeClr val="tx2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spcBef>
          <a:spcPct val="20000"/>
        </a:spcBef>
        <a:buFont typeface="Arial"/>
        <a:buChar char="•"/>
        <a:defRPr sz="731" kern="1200" baseline="0">
          <a:solidFill>
            <a:schemeClr val="tx2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spcBef>
          <a:spcPct val="20000"/>
        </a:spcBef>
        <a:buFont typeface="Arial"/>
        <a:buChar char="•"/>
        <a:defRPr sz="675" kern="1200" baseline="0">
          <a:solidFill>
            <a:schemeClr val="tx2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967" y="205979"/>
            <a:ext cx="8229600" cy="857250"/>
          </a:xfrm>
          <a:prstGeom prst="rect">
            <a:avLst/>
          </a:prstGeom>
        </p:spPr>
        <p:txBody>
          <a:bodyPr vert="horz" lIns="91430" tIns="0" rIns="9143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967" y="1200155"/>
            <a:ext cx="8229600" cy="3692654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042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31" r:id="rId4"/>
    <p:sldLayoutId id="2147483758" r:id="rId5"/>
    <p:sldLayoutId id="2147483759" r:id="rId6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856" kern="1200" baseline="0">
          <a:solidFill>
            <a:schemeClr val="tx1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1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1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spcBef>
          <a:spcPct val="20000"/>
        </a:spcBef>
        <a:buFont typeface="Arial"/>
        <a:buChar char="•"/>
        <a:defRPr sz="844" kern="1200" baseline="0">
          <a:solidFill>
            <a:schemeClr val="tx1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spcBef>
          <a:spcPct val="20000"/>
        </a:spcBef>
        <a:buFont typeface="Arial"/>
        <a:buChar char="•"/>
        <a:defRPr sz="731" kern="1200" baseline="0">
          <a:solidFill>
            <a:schemeClr val="tx1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spcBef>
          <a:spcPct val="20000"/>
        </a:spcBef>
        <a:buFont typeface="Arial"/>
        <a:buChar char="•"/>
        <a:defRPr sz="675" kern="1200" baseline="0">
          <a:solidFill>
            <a:schemeClr val="tx1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71" y="114300"/>
            <a:ext cx="8528424" cy="685800"/>
          </a:xfrm>
          <a:prstGeom prst="rect">
            <a:avLst/>
          </a:prstGeom>
        </p:spPr>
        <p:txBody>
          <a:bodyPr vert="horz" lIns="0" tIns="0" rIns="91430" bIns="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371" y="1218031"/>
            <a:ext cx="8518524" cy="3674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09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6" r:id="rId2"/>
    <p:sldLayoutId id="2147483757" r:id="rId3"/>
    <p:sldLayoutId id="2147483768" r:id="rId4"/>
    <p:sldLayoutId id="2147483770" r:id="rId5"/>
    <p:sldLayoutId id="2147483769" r:id="rId6"/>
    <p:sldLayoutId id="214748374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1" r:id="rId13"/>
    <p:sldLayoutId id="2147483772" r:id="rId14"/>
    <p:sldLayoutId id="2147483767" r:id="rId15"/>
    <p:sldLayoutId id="2147483747" r:id="rId16"/>
  </p:sldLayoutIdLst>
  <p:hf hdr="0" dt="0"/>
  <p:txStyles>
    <p:titleStyle>
      <a:lvl1pPr algn="l" defTabSz="257129" rtl="0" eaLnBrk="1" latinLnBrk="0" hangingPunct="1">
        <a:lnSpc>
          <a:spcPts val="1688"/>
        </a:lnSpc>
        <a:spcBef>
          <a:spcPct val="0"/>
        </a:spcBef>
        <a:buNone/>
        <a:defRPr sz="1575" kern="1200" baseline="0">
          <a:solidFill>
            <a:srgbClr val="007DBA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5568" userDrawn="1">
          <p15:clr>
            <a:srgbClr val="F26B43"/>
          </p15:clr>
        </p15:guide>
        <p15:guide id="5" orient="horz" pos="468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307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17510" y="173013"/>
            <a:ext cx="8518525" cy="857250"/>
          </a:xfrm>
          <a:prstGeom prst="rect">
            <a:avLst/>
          </a:prstGeom>
        </p:spPr>
        <p:txBody>
          <a:bodyPr vert="horz" lIns="0" tIns="45715" rIns="0" bIns="45715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17500" y="1164692"/>
            <a:ext cx="8518524" cy="3394472"/>
          </a:xfrm>
          <a:prstGeom prst="rect">
            <a:avLst/>
          </a:prstGeom>
        </p:spPr>
        <p:txBody>
          <a:bodyPr vert="horz" lIns="0" tIns="45715" rIns="0" bIns="45715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763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52" r:id="rId2"/>
    <p:sldLayoutId id="2147483753" r:id="rId3"/>
    <p:sldLayoutId id="2147483750" r:id="rId4"/>
    <p:sldLayoutId id="2147483754" r:id="rId5"/>
    <p:sldLayoutId id="2147483751" r:id="rId6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350" kern="1200" baseline="0">
          <a:solidFill>
            <a:srgbClr val="101D3A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900" kern="1200" baseline="0">
          <a:solidFill>
            <a:srgbClr val="101D3A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900" kern="1200" baseline="0">
          <a:solidFill>
            <a:srgbClr val="101D3A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844" kern="1200" baseline="0">
          <a:solidFill>
            <a:srgbClr val="101D3A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731" kern="1200" baseline="0">
          <a:solidFill>
            <a:srgbClr val="101D3A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675" kern="1200" baseline="0">
          <a:solidFill>
            <a:srgbClr val="101D3A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ohdsi.org/data-standardization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sduhweb.rti.org/respweb/homepage.cfm" TargetMode="External"/><Relationship Id="rId2" Type="http://schemas.openxmlformats.org/officeDocument/2006/relationships/hyperlink" Target="https://meps.ahrq.gov/mepsweb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nlm.nih.gov/NIHbmic/domain_specific_repositories.html" TargetMode="External"/><Relationship Id="rId4" Type="http://schemas.openxmlformats.org/officeDocument/2006/relationships/hyperlink" Target="https://wonder.cdc.gov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dac.org/cms-data/files/medpar" TargetMode="External"/><Relationship Id="rId2" Type="http://schemas.openxmlformats.org/officeDocument/2006/relationships/hyperlink" Target="https://data.cms.gov/search?keywords=Medicare%20Inpatient%20Hospitals%20-%20by%20Provider%20and%20Service&amp;sort=Relevancy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cms.gov/medicare/physician-fee-schedule/search?Y=0&amp;T=4&amp;HT=0&amp;CT=3&amp;H1=99202&amp;M=5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rd.research.va.gov/for_researchers/cdw.cfm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eer.cancer.gov/registri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8688411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7FE5A-EB29-4531-B8C4-B9567B0E34C3}"/>
              </a:ext>
            </a:extLst>
          </p:cNvPr>
          <p:cNvSpPr txBox="1"/>
          <p:nvPr/>
        </p:nvSpPr>
        <p:spPr>
          <a:xfrm>
            <a:off x="133350" y="1910030"/>
            <a:ext cx="8846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SPPS 255: Principles of Pharmacoepidemiology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8A4AA-3894-40D9-9CEF-25914016CA9E}"/>
              </a:ext>
            </a:extLst>
          </p:cNvPr>
          <p:cNvSpPr txBox="1"/>
          <p:nvPr/>
        </p:nvSpPr>
        <p:spPr>
          <a:xfrm>
            <a:off x="133350" y="3473076"/>
            <a:ext cx="689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Monday, 14 April 2025</a:t>
            </a:r>
          </a:p>
        </p:txBody>
      </p:sp>
    </p:spTree>
    <p:extLst>
      <p:ext uri="{BB962C8B-B14F-4D97-AF65-F5344CB8AC3E}">
        <p14:creationId xmlns:p14="http://schemas.microsoft.com/office/powerpoint/2010/main" val="304704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CCBF4-9BC3-CA30-35F7-E2818FDD1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A94815-9534-08BD-0A92-45BB00631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standardization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47F1E-A246-26B8-17C4-BFE02DC60D7D}"/>
              </a:ext>
            </a:extLst>
          </p:cNvPr>
          <p:cNvSpPr txBox="1"/>
          <p:nvPr/>
        </p:nvSpPr>
        <p:spPr>
          <a:xfrm>
            <a:off x="236444" y="882288"/>
            <a:ext cx="819785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Challenges with healthcare data include standardizing data elements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Common Data Model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Example: Observational Medical Outcomes Partnership (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OMOP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145DC-79C4-34AC-1B6D-1699632FE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877" y="2198669"/>
            <a:ext cx="4265771" cy="272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7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A395B-30EC-29C4-7C04-D78240712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E2523D-1D67-B7B5-5CA6-5AA8C0DDC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Other databases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3AAC8-5678-BF3F-3D41-D6707DF4815D}"/>
              </a:ext>
            </a:extLst>
          </p:cNvPr>
          <p:cNvSpPr txBox="1"/>
          <p:nvPr/>
        </p:nvSpPr>
        <p:spPr>
          <a:xfrm>
            <a:off x="323850" y="1023482"/>
            <a:ext cx="81978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Agency for Healthcare Research and Quality (AHRQ) Medical Expenditure Panel Survey (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MEPS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National Survey of Drug Abuse and Health (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NSDUH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) 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CDC Wide-ranging </a:t>
            </a:r>
            <a:r>
              <a:rPr lang="en-US" dirty="0" err="1">
                <a:solidFill>
                  <a:schemeClr val="bg1"/>
                </a:solidFill>
                <a:latin typeface="Arial Nova" panose="020B0504020202020204" pitchFamily="34" charset="0"/>
              </a:rPr>
              <a:t>ONline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 Data for Epidemiologic Research (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WONDER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NIH data repositories (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534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BF991-EF0E-F71F-BCB3-7FE35DF02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A24824-AB70-493C-7925-45A51923F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Proposed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DA3A9-8FB3-01E8-54E6-F1E7FE45200A}"/>
              </a:ext>
            </a:extLst>
          </p:cNvPr>
          <p:cNvSpPr txBox="1"/>
          <p:nvPr/>
        </p:nvSpPr>
        <p:spPr>
          <a:xfrm>
            <a:off x="241646" y="1164657"/>
            <a:ext cx="86406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1600" b="1" dirty="0">
                <a:solidFill>
                  <a:schemeClr val="bg1"/>
                </a:solidFill>
                <a:effectLst/>
                <a:latin typeface="Arial Nova" panose="020B0504020202020204"/>
                <a:ea typeface="Calibri" panose="020F0502020204030204" pitchFamily="34" charset="0"/>
                <a:cs typeface="Times New Roman" panose="02020603050405020304" pitchFamily="18" charset="0"/>
              </a:rPr>
              <a:t>Course Schedule (subject to change)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Arial Nova" panose="020B0504020202020204"/>
                <a:ea typeface="Calibri" panose="020F0502020204030204" pitchFamily="34" charset="0"/>
                <a:cs typeface="Times New Roman" panose="02020603050405020304" pitchFamily="18" charset="0"/>
              </a:rPr>
              <a:t>Week 1 – Introduction to Pharmacoepidemiology / Pharmacoepidemiology study designs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Nova" panose="020B0504020202020204"/>
                <a:ea typeface="Calibri" panose="020F0502020204030204" pitchFamily="34" charset="0"/>
                <a:cs typeface="Times New Roman" panose="02020603050405020304" pitchFamily="18" charset="0"/>
              </a:rPr>
              <a:t>Week 2 – Discussion on readings</a:t>
            </a:r>
            <a:endParaRPr lang="en-US" sz="1400" b="1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Arial Nova" panose="020B0504020202020204"/>
                <a:ea typeface="Calibri" panose="020F0502020204030204" pitchFamily="34" charset="0"/>
                <a:cs typeface="Times New Roman" panose="02020603050405020304" pitchFamily="18" charset="0"/>
              </a:rPr>
              <a:t>Week 3 – Administrative databases (e.g., claims, registries, electronic health records)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Nova" panose="020B0504020202020204"/>
                <a:ea typeface="Calibri" panose="020F0502020204030204" pitchFamily="34" charset="0"/>
                <a:cs typeface="Times New Roman" panose="02020603050405020304" pitchFamily="18" charset="0"/>
              </a:rPr>
              <a:t>Week 4 – Discussion on readings</a:t>
            </a:r>
            <a:endParaRPr lang="en-US" sz="1400" b="1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Arial Nova" panose="020B0504020202020204"/>
                <a:ea typeface="Calibri" panose="020F0502020204030204" pitchFamily="34" charset="0"/>
                <a:cs typeface="Times New Roman" panose="02020603050405020304" pitchFamily="18" charset="0"/>
              </a:rPr>
              <a:t>Week 5 – Bias and Confounding / Methods to address bias and confounding (e.g., propensity score matching)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Nova" panose="020B0504020202020204"/>
                <a:ea typeface="Calibri" panose="020F0502020204030204" pitchFamily="34" charset="0"/>
                <a:cs typeface="Times New Roman" panose="02020603050405020304" pitchFamily="18" charset="0"/>
              </a:rPr>
              <a:t>Week 6 – Discussion on readings</a:t>
            </a:r>
            <a:endParaRPr lang="en-US" sz="1400" b="1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Arial Nova" panose="020B0504020202020204"/>
                <a:ea typeface="Calibri" panose="020F0502020204030204" pitchFamily="34" charset="0"/>
                <a:cs typeface="Times New Roman" panose="02020603050405020304" pitchFamily="18" charset="0"/>
              </a:rPr>
              <a:t>Week 7 –Medication Use Evaluation / Drug Use Evaluation/Drug Use Review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Arial Nova" panose="020B0504020202020204"/>
                <a:ea typeface="Calibri" panose="020F0502020204030204" pitchFamily="34" charset="0"/>
                <a:cs typeface="Times New Roman" panose="02020603050405020304" pitchFamily="18" charset="0"/>
              </a:rPr>
              <a:t>Week 8 – Discussion on readings</a:t>
            </a:r>
            <a:endParaRPr lang="en-US" sz="1400" b="1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Arial Nova" panose="020B0504020202020204"/>
                <a:ea typeface="Calibri" panose="020F0502020204030204" pitchFamily="34" charset="0"/>
                <a:cs typeface="Times New Roman" panose="02020603050405020304" pitchFamily="18" charset="0"/>
              </a:rPr>
              <a:t>Week 9 – Pharmacovigilance / FDA and safety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buNone/>
            </a:pPr>
            <a:r>
              <a:rPr lang="en-US" sz="1600" dirty="0">
                <a:solidFill>
                  <a:schemeClr val="bg1"/>
                </a:solidFill>
                <a:effectLst/>
                <a:latin typeface="Arial Nova" panose="020B0504020202020204"/>
                <a:ea typeface="Calibri" panose="020F0502020204030204" pitchFamily="34" charset="0"/>
                <a:cs typeface="Times New Roman" panose="02020603050405020304" pitchFamily="18" charset="0"/>
              </a:rPr>
              <a:t>Week 10 – Bioethical issues and Closing Statement 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54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C661E-4870-B10B-56F3-90859ECEB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C1D327-ACDC-CC9C-B4A9-7B0A8D12C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Administrative databases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C14B2-9F86-C6B7-8B07-CB508A2A5FA4}"/>
              </a:ext>
            </a:extLst>
          </p:cNvPr>
          <p:cNvSpPr txBox="1"/>
          <p:nvPr/>
        </p:nvSpPr>
        <p:spPr>
          <a:xfrm>
            <a:off x="323850" y="1023482"/>
            <a:ext cx="819785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Not meant for research!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Designed for health-related operations (e.g., reimbursement, delivery of healthcare, documentation)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Validation / Reliability depends on the operational purpose(s)</a:t>
            </a:r>
          </a:p>
        </p:txBody>
      </p:sp>
    </p:spTree>
    <p:extLst>
      <p:ext uri="{BB962C8B-B14F-4D97-AF65-F5344CB8AC3E}">
        <p14:creationId xmlns:p14="http://schemas.microsoft.com/office/powerpoint/2010/main" val="22878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C03F3-84A2-24EA-A4CF-C32F26019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51AC61-7632-1475-A633-237A673F6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Types of Administrative databases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060C2B-2E9E-ADA4-E822-09478401D88F}"/>
              </a:ext>
            </a:extLst>
          </p:cNvPr>
          <p:cNvSpPr txBox="1"/>
          <p:nvPr/>
        </p:nvSpPr>
        <p:spPr>
          <a:xfrm>
            <a:off x="323850" y="1023482"/>
            <a:ext cx="819785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Electronic Health Records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Claims / Encounter databases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Registries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Surveillance systems</a:t>
            </a:r>
          </a:p>
        </p:txBody>
      </p:sp>
    </p:spTree>
    <p:extLst>
      <p:ext uri="{BB962C8B-B14F-4D97-AF65-F5344CB8AC3E}">
        <p14:creationId xmlns:p14="http://schemas.microsoft.com/office/powerpoint/2010/main" val="15301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49C3E-93B7-E7B6-1547-68A1F8E20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3BD794-08BD-DF92-E53B-591E52D50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Claims / Encounter databases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B53AF-FBD6-D450-D857-D6779A08B913}"/>
              </a:ext>
            </a:extLst>
          </p:cNvPr>
          <p:cNvSpPr txBox="1"/>
          <p:nvPr/>
        </p:nvSpPr>
        <p:spPr>
          <a:xfrm>
            <a:off x="323850" y="875565"/>
            <a:ext cx="81978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Claims data typically include:</a:t>
            </a:r>
          </a:p>
          <a:p>
            <a:pPr marL="742883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ICD 10 diagnosis</a:t>
            </a:r>
          </a:p>
          <a:p>
            <a:pPr marL="742883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Diagnosis Related Group 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sym typeface="Wingdings" panose="05000000000000000000" pitchFamily="2" charset="2"/>
              </a:rPr>
              <a:t>(DRG)</a:t>
            </a:r>
          </a:p>
          <a:p>
            <a:pPr marL="742883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Outpatient encounter codes (HCPSC)</a:t>
            </a:r>
          </a:p>
          <a:p>
            <a:pPr marL="742883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Pharmacy claims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06B108-761B-5DC5-4957-9693B4299FCA}"/>
              </a:ext>
            </a:extLst>
          </p:cNvPr>
          <p:cNvSpPr txBox="1"/>
          <p:nvPr/>
        </p:nvSpPr>
        <p:spPr>
          <a:xfrm>
            <a:off x="323850" y="2385432"/>
            <a:ext cx="819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CMS (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Data.CMS.gov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) 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sym typeface="Wingdings" panose="05000000000000000000" pitchFamily="2" charset="2"/>
              </a:rPr>
              <a:t> Medicare Provider Analysis and Review (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MEDPAR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sym typeface="Wingdings" panose="05000000000000000000" pitchFamily="2" charset="2"/>
              </a:rPr>
              <a:t>)</a:t>
            </a:r>
            <a:endParaRPr 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62F71-085D-3E0F-ABEB-C016FF560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64" y="2764477"/>
            <a:ext cx="6985747" cy="986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F389E5-5CE7-9E2B-ADA7-244CCA500655}"/>
              </a:ext>
            </a:extLst>
          </p:cNvPr>
          <p:cNvSpPr txBox="1"/>
          <p:nvPr/>
        </p:nvSpPr>
        <p:spPr>
          <a:xfrm>
            <a:off x="323850" y="3955823"/>
            <a:ext cx="8490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575"/>
              </a:spcAft>
            </a:pP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Healthcare Common Procedure Coding System (HCPSC) 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Current Procedural Terminology (CPT) (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look up CPT codes</a:t>
            </a:r>
            <a:r>
              <a:rPr lang="en-US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4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7C431-2A4C-2234-DCF8-C9F87FFD7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8551FF-BD85-301B-1A26-FC2BC410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Electronic Health Records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7424C7-C210-E2C0-8ECB-C9964D9D2891}"/>
              </a:ext>
            </a:extLst>
          </p:cNvPr>
          <p:cNvSpPr txBox="1"/>
          <p:nvPr/>
        </p:nvSpPr>
        <p:spPr>
          <a:xfrm>
            <a:off x="323850" y="919526"/>
            <a:ext cx="81978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sym typeface="Wingdings" panose="05000000000000000000" pitchFamily="2" charset="2"/>
              </a:rPr>
              <a:t>Clinically relevant data for the provision of care for the patient (symptoms, family history, social-economic characteristics)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Includes information on billing, provision of care, non-clinical functions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Laboratory, imaging, diagnostic, and pharmacy (outpatient and inpatient) data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Example: US Department of Veterans Affairs, Kaiser, EPIC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9A6B87-A081-C027-7E2A-68129E56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505" y="2981032"/>
            <a:ext cx="2568389" cy="1974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100952-B25F-5509-212B-41AF90984169}"/>
              </a:ext>
            </a:extLst>
          </p:cNvPr>
          <p:cNvSpPr txBox="1"/>
          <p:nvPr/>
        </p:nvSpPr>
        <p:spPr>
          <a:xfrm>
            <a:off x="5741894" y="4678342"/>
            <a:ext cx="2796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 Corporate Data Warehouse (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CDW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59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182C3-6F55-DB05-09C2-C05DEF47E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B0C45A-AEA0-4A65-7372-CF53A64E2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Patient registries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12E239-A020-E86B-A796-03B699719141}"/>
              </a:ext>
            </a:extLst>
          </p:cNvPr>
          <p:cNvSpPr txBox="1"/>
          <p:nvPr/>
        </p:nvSpPr>
        <p:spPr>
          <a:xfrm>
            <a:off x="165100" y="956247"/>
            <a:ext cx="86001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Prospective (on-going) data collection of a specific population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Patient registries can be performed at a single center or part of a population-based, multi-center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53D39-7A26-469E-344C-B4BF4F630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566" y="2679149"/>
            <a:ext cx="3574670" cy="2211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C13FD5-3887-21E5-B17D-74D524DCC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564" y="2241103"/>
            <a:ext cx="3574671" cy="438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2E1515-3170-BD0F-0481-08F8B7BB9F16}"/>
              </a:ext>
            </a:extLst>
          </p:cNvPr>
          <p:cNvSpPr txBox="1"/>
          <p:nvPr/>
        </p:nvSpPr>
        <p:spPr>
          <a:xfrm>
            <a:off x="165100" y="2137324"/>
            <a:ext cx="4572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Monitor the longitudinal patterns of treatment, care, expenditures, and outcomes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Provider invaluable information about the specific population’s epidemiologic outcomes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Example: The Surveillance, Epidemiology, and End Results (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SEER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)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CC8DD-ED32-EAA8-61CA-DDC643615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589D46-C158-979A-5E18-C3864EDF0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Surveillance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A7230-37E3-5A85-37C8-9CC6A6943280}"/>
              </a:ext>
            </a:extLst>
          </p:cNvPr>
          <p:cNvSpPr txBox="1"/>
          <p:nvPr/>
        </p:nvSpPr>
        <p:spPr>
          <a:xfrm>
            <a:off x="270062" y="891795"/>
            <a:ext cx="819785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FDA’s Sentinel system (Pilot started in 2008; official launch in 2016)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Monitors adverse events associated with medical products (e.g., drugs)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Uses real-world health insurance claims data from participating systems to construct a longitudinal picture of cause-and-effect relationship between drugs and adverse effects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741D72-6A4C-3CE0-3F8B-6655586E1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4" y="2880456"/>
            <a:ext cx="4612061" cy="2032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EFE50-F84C-27ED-514C-290E94EEA369}"/>
              </a:ext>
            </a:extLst>
          </p:cNvPr>
          <p:cNvSpPr txBox="1"/>
          <p:nvPr/>
        </p:nvSpPr>
        <p:spPr>
          <a:xfrm>
            <a:off x="6602225" y="4401344"/>
            <a:ext cx="23925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Desai RJ, Matheny ME, Johnson K, et al. Broadening the reach of the FDA Sentinel system: A roadmap for integrating electronic health record data in a causal analysis framework. </a:t>
            </a:r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NPJ Digit Med</a:t>
            </a:r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2021;4(1):170. Published 2021 Dec 20. doi:10.1038/s41746-021-00542-0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6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17744-C0B6-E94B-B4C5-0728D8EFA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77F139-398D-8B52-05BC-2A27B219C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Choosing the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4EB36-AF0E-066E-EEFA-EF14AC1EA0B5}"/>
              </a:ext>
            </a:extLst>
          </p:cNvPr>
          <p:cNvSpPr txBox="1"/>
          <p:nvPr/>
        </p:nvSpPr>
        <p:spPr>
          <a:xfrm>
            <a:off x="308610" y="4766162"/>
            <a:ext cx="55659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Arial Nova" panose="020B0504020202020204" pitchFamily="34" charset="0"/>
              </a:rPr>
              <a:t>* Kaiser also has an EHR system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375CBD-DE2E-5F8B-3B3A-8891EAC65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68176"/>
              </p:ext>
            </p:extLst>
          </p:nvPr>
        </p:nvGraphicFramePr>
        <p:xfrm>
          <a:off x="308610" y="884044"/>
          <a:ext cx="8573703" cy="3661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337">
                  <a:extLst>
                    <a:ext uri="{9D8B030D-6E8A-4147-A177-3AD203B41FA5}">
                      <a16:colId xmlns:a16="http://schemas.microsoft.com/office/drawing/2014/main" val="1015616047"/>
                    </a:ext>
                  </a:extLst>
                </a:gridCol>
                <a:gridCol w="2675965">
                  <a:extLst>
                    <a:ext uri="{9D8B030D-6E8A-4147-A177-3AD203B41FA5}">
                      <a16:colId xmlns:a16="http://schemas.microsoft.com/office/drawing/2014/main" val="281799219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937686936"/>
                    </a:ext>
                  </a:extLst>
                </a:gridCol>
                <a:gridCol w="1278001">
                  <a:extLst>
                    <a:ext uri="{9D8B030D-6E8A-4147-A177-3AD203B41FA5}">
                      <a16:colId xmlns:a16="http://schemas.microsoft.com/office/drawing/2014/main" val="2038381254"/>
                    </a:ext>
                  </a:extLst>
                </a:gridCol>
              </a:tblGrid>
              <a:tr h="23524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Weaknesses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681393"/>
                  </a:ext>
                </a:extLst>
              </a:tr>
              <a:tr h="97393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Claims / Encounter</a:t>
                      </a:r>
                    </a:p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(Insurance database)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 on patient characteristics, prescription fills, and medical services, as part of the routine administration or reimbursement of healthcare; Large sample size; Valid and accurate for some of the data (e.g., pharmacy claims)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Diagnostic information may not be accurate; Missing clinical details (e.g., laboratory findings, demographics); Heterogeneity across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Medicare, Kaiser,*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Marketscan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IVQIA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445367"/>
                  </a:ext>
                </a:extLst>
              </a:tr>
              <a:tr h="82619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care database; Clinical information about patients (e.g., laboratory findings, demographics); Large sample size; Valid and accurate; Longitudinal;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Incomplete clinical data; Missing data; Complexity necessitating use of SQL / data architects / Relational Database Management Systems / Corporate Data Warehouse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 Department of </a:t>
                      </a: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Veterans Affairs; Kaiser; EPIC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673393"/>
                  </a:ext>
                </a:extLst>
              </a:tr>
              <a:tr h="53072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Patient Registries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Efficient enrollment of specific populations (e.g., disease, geography, system); Large sample size;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 of follow-up; Missing data; Maintenance requires substantial effort; Lack of a control population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867996"/>
                  </a:ext>
                </a:extLst>
              </a:tr>
              <a:tr h="973934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Surveillance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Large, Accurate and valid; Insurance claims data; Longitudinal;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Requires participation by other healthcare systems; May not be representative of the population; May not be used for hypothesis testing, limited to hypothesis generating; Risk ratio can’t be estimated, need to use disproportionality analysis (e.g., proportional risk ratio)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FDA Sentinel, CDC Vaccine Adverse Event Reporting System (VAERS)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3747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78929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8E1DD723-96A3-EC43-BAE4-12C16C79FD9B}"/>
    </a:ext>
  </a:extLst>
</a:theme>
</file>

<file path=ppt/theme/theme2.xml><?xml version="1.0" encoding="utf-8"?>
<a:theme xmlns:a="http://schemas.openxmlformats.org/drawingml/2006/main" name="Section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C3C87989-F9C7-F540-B8B8-EF7C3FAE362D}"/>
    </a:ext>
  </a:extLst>
</a:theme>
</file>

<file path=ppt/theme/theme3.xml><?xml version="1.0" encoding="utf-8"?>
<a:theme xmlns:a="http://schemas.openxmlformats.org/drawingml/2006/main" name="Content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D1FA57BC-5BD4-D841-879B-304073B8C059}"/>
    </a:ext>
  </a:extLst>
</a:theme>
</file>

<file path=ppt/theme/theme4.xml><?xml version="1.0" encoding="utf-8"?>
<a:theme xmlns:a="http://schemas.openxmlformats.org/drawingml/2006/main" name="Closing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8A1976B6-3092-9542-A19D-BACDE20306A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E8EF9B5484074A9AD6AE3ECE890B10" ma:contentTypeVersion="1" ma:contentTypeDescription="Create a new document." ma:contentTypeScope="" ma:versionID="e3ebee926d0fba3772ddfd6cf376236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971539-B776-48D0-B41E-084723CFE5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E3C980-C590-44A7-B970-BBC4E6ABA5C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845859A-C588-4588-AB1B-0F629E367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UCSDHealth-PPT-16x9</Template>
  <TotalTime>5698</TotalTime>
  <Words>810</Words>
  <Application>Microsoft Office PowerPoint</Application>
  <PresentationFormat>On-screen Show (16:9)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Nova</vt:lpstr>
      <vt:lpstr>Calibri</vt:lpstr>
      <vt:lpstr>Calibri</vt:lpstr>
      <vt:lpstr>Title Slides</vt:lpstr>
      <vt:lpstr>Section Slides</vt:lpstr>
      <vt:lpstr>Content Slides</vt:lpstr>
      <vt:lpstr>Closing Slides</vt:lpstr>
      <vt:lpstr>PowerPoint Presentation</vt:lpstr>
      <vt:lpstr>Proposed plan</vt:lpstr>
      <vt:lpstr>Administrative databases types</vt:lpstr>
      <vt:lpstr>Types of Administrative databases types</vt:lpstr>
      <vt:lpstr>Claims / Encounter databases</vt:lpstr>
      <vt:lpstr>Electronic Health Records</vt:lpstr>
      <vt:lpstr>Patient registries</vt:lpstr>
      <vt:lpstr>Surveillance</vt:lpstr>
      <vt:lpstr>Choosing the database</vt:lpstr>
      <vt:lpstr>standardization</vt:lpstr>
      <vt:lpstr>Other 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Slide. Arial 40pt</dc:title>
  <dc:creator>Toombs, Monica</dc:creator>
  <cp:lastModifiedBy>Mark Bounthavong</cp:lastModifiedBy>
  <cp:revision>651</cp:revision>
  <cp:lastPrinted>2015-03-25T16:12:35Z</cp:lastPrinted>
  <dcterms:created xsi:type="dcterms:W3CDTF">2016-05-16T17:59:33Z</dcterms:created>
  <dcterms:modified xsi:type="dcterms:W3CDTF">2025-04-14T01:27:07Z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0x010100FAE8EF9B5484074A9AD6AE3ECE890B10</vt:lpwstr>
  </property>
</Properties>
</file>