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6"/>
  </p:notesMasterIdLst>
  <p:handoutMasterIdLst>
    <p:handoutMasterId r:id="rId47"/>
  </p:handoutMasterIdLst>
  <p:sldIdLst>
    <p:sldId id="256" r:id="rId2"/>
    <p:sldId id="289" r:id="rId3"/>
    <p:sldId id="257" r:id="rId4"/>
    <p:sldId id="318" r:id="rId5"/>
    <p:sldId id="387" r:id="rId6"/>
    <p:sldId id="319" r:id="rId7"/>
    <p:sldId id="376" r:id="rId8"/>
    <p:sldId id="315" r:id="rId9"/>
    <p:sldId id="333" r:id="rId10"/>
    <p:sldId id="384" r:id="rId11"/>
    <p:sldId id="320" r:id="rId12"/>
    <p:sldId id="334" r:id="rId13"/>
    <p:sldId id="377" r:id="rId14"/>
    <p:sldId id="337" r:id="rId15"/>
    <p:sldId id="321" r:id="rId16"/>
    <p:sldId id="322" r:id="rId17"/>
    <p:sldId id="323" r:id="rId18"/>
    <p:sldId id="326" r:id="rId19"/>
    <p:sldId id="343" r:id="rId20"/>
    <p:sldId id="327" r:id="rId21"/>
    <p:sldId id="385" r:id="rId22"/>
    <p:sldId id="386" r:id="rId23"/>
    <p:sldId id="348" r:id="rId24"/>
    <p:sldId id="346" r:id="rId25"/>
    <p:sldId id="347" r:id="rId26"/>
    <p:sldId id="354" r:id="rId27"/>
    <p:sldId id="345" r:id="rId28"/>
    <p:sldId id="380" r:id="rId29"/>
    <p:sldId id="381" r:id="rId30"/>
    <p:sldId id="382" r:id="rId31"/>
    <p:sldId id="383" r:id="rId32"/>
    <p:sldId id="375" r:id="rId33"/>
    <p:sldId id="329" r:id="rId34"/>
    <p:sldId id="330" r:id="rId35"/>
    <p:sldId id="311" r:id="rId36"/>
    <p:sldId id="378" r:id="rId37"/>
    <p:sldId id="336" r:id="rId38"/>
    <p:sldId id="356" r:id="rId39"/>
    <p:sldId id="324" r:id="rId40"/>
    <p:sldId id="379" r:id="rId41"/>
    <p:sldId id="349" r:id="rId42"/>
    <p:sldId id="350" r:id="rId43"/>
    <p:sldId id="351" r:id="rId44"/>
    <p:sldId id="352" r:id="rId45"/>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ヒラギノ角ゴ Pro W3" pitchFamily="1" charset="-128"/>
        <a:cs typeface="+mn-cs"/>
      </a:defRPr>
    </a:lvl1pPr>
    <a:lvl2pPr marL="457200" algn="l" rtl="0" fontAlgn="base">
      <a:spcBef>
        <a:spcPct val="0"/>
      </a:spcBef>
      <a:spcAft>
        <a:spcPct val="0"/>
      </a:spcAft>
      <a:defRPr kern="1200">
        <a:solidFill>
          <a:schemeClr val="tx1"/>
        </a:solidFill>
        <a:latin typeface="Arial" charset="0"/>
        <a:ea typeface="ヒラギノ角ゴ Pro W3" pitchFamily="1" charset="-128"/>
        <a:cs typeface="+mn-cs"/>
      </a:defRPr>
    </a:lvl2pPr>
    <a:lvl3pPr marL="914400" algn="l" rtl="0" fontAlgn="base">
      <a:spcBef>
        <a:spcPct val="0"/>
      </a:spcBef>
      <a:spcAft>
        <a:spcPct val="0"/>
      </a:spcAft>
      <a:defRPr kern="1200">
        <a:solidFill>
          <a:schemeClr val="tx1"/>
        </a:solidFill>
        <a:latin typeface="Arial" charset="0"/>
        <a:ea typeface="ヒラギノ角ゴ Pro W3" pitchFamily="1" charset="-128"/>
        <a:cs typeface="+mn-cs"/>
      </a:defRPr>
    </a:lvl3pPr>
    <a:lvl4pPr marL="1371600" algn="l" rtl="0" fontAlgn="base">
      <a:spcBef>
        <a:spcPct val="0"/>
      </a:spcBef>
      <a:spcAft>
        <a:spcPct val="0"/>
      </a:spcAft>
      <a:defRPr kern="1200">
        <a:solidFill>
          <a:schemeClr val="tx1"/>
        </a:solidFill>
        <a:latin typeface="Arial" charset="0"/>
        <a:ea typeface="ヒラギノ角ゴ Pro W3" pitchFamily="1" charset="-128"/>
        <a:cs typeface="+mn-cs"/>
      </a:defRPr>
    </a:lvl4pPr>
    <a:lvl5pPr marL="1828800" algn="l" rtl="0" fontAlgn="base">
      <a:spcBef>
        <a:spcPct val="0"/>
      </a:spcBef>
      <a:spcAft>
        <a:spcPct val="0"/>
      </a:spcAft>
      <a:defRPr kern="1200">
        <a:solidFill>
          <a:schemeClr val="tx1"/>
        </a:solidFill>
        <a:latin typeface="Arial" charset="0"/>
        <a:ea typeface="ヒラギノ角ゴ Pro W3" pitchFamily="1" charset="-128"/>
        <a:cs typeface="+mn-cs"/>
      </a:defRPr>
    </a:lvl5pPr>
    <a:lvl6pPr marL="2286000" algn="l" defTabSz="914400" rtl="0" eaLnBrk="1" latinLnBrk="0" hangingPunct="1">
      <a:defRPr kern="1200">
        <a:solidFill>
          <a:schemeClr val="tx1"/>
        </a:solidFill>
        <a:latin typeface="Arial" charset="0"/>
        <a:ea typeface="ヒラギノ角ゴ Pro W3" pitchFamily="1" charset="-128"/>
        <a:cs typeface="+mn-cs"/>
      </a:defRPr>
    </a:lvl6pPr>
    <a:lvl7pPr marL="2743200" algn="l" defTabSz="914400" rtl="0" eaLnBrk="1" latinLnBrk="0" hangingPunct="1">
      <a:defRPr kern="1200">
        <a:solidFill>
          <a:schemeClr val="tx1"/>
        </a:solidFill>
        <a:latin typeface="Arial" charset="0"/>
        <a:ea typeface="ヒラギノ角ゴ Pro W3" pitchFamily="1" charset="-128"/>
        <a:cs typeface="+mn-cs"/>
      </a:defRPr>
    </a:lvl7pPr>
    <a:lvl8pPr marL="3200400" algn="l" defTabSz="914400" rtl="0" eaLnBrk="1" latinLnBrk="0" hangingPunct="1">
      <a:defRPr kern="1200">
        <a:solidFill>
          <a:schemeClr val="tx1"/>
        </a:solidFill>
        <a:latin typeface="Arial" charset="0"/>
        <a:ea typeface="ヒラギノ角ゴ Pro W3" pitchFamily="1" charset="-128"/>
        <a:cs typeface="+mn-cs"/>
      </a:defRPr>
    </a:lvl8pPr>
    <a:lvl9pPr marL="3657600" algn="l" defTabSz="914400" rtl="0" eaLnBrk="1" latinLnBrk="0" hangingPunct="1">
      <a:defRPr kern="1200">
        <a:solidFill>
          <a:schemeClr val="tx1"/>
        </a:solidFill>
        <a:latin typeface="Arial" charset="0"/>
        <a:ea typeface="ヒラギノ角ゴ Pro W3" pitchFamily="1" charset="-128"/>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0000"/>
    <a:srgbClr val="595959"/>
    <a:srgbClr val="173E7A"/>
    <a:srgbClr val="FFFFFF"/>
    <a:srgbClr val="174782"/>
    <a:srgbClr val="3088CD"/>
    <a:srgbClr val="830936"/>
    <a:srgbClr val="8309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5"/>
    <p:restoredTop sz="83741" autoAdjust="0"/>
  </p:normalViewPr>
  <p:slideViewPr>
    <p:cSldViewPr>
      <p:cViewPr varScale="1">
        <p:scale>
          <a:sx n="92" d="100"/>
          <a:sy n="92" d="100"/>
        </p:scale>
        <p:origin x="1794" y="78"/>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3" d="100"/>
          <a:sy n="73" d="100"/>
        </p:scale>
        <p:origin x="-2100" y="-9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wrap="square" lIns="91440" tIns="45720" rIns="91440" bIns="45720" numCol="1" anchor="t"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3" name="Date Placeholder 2"/>
          <p:cNvSpPr>
            <a:spLocks noGrp="1"/>
          </p:cNvSpPr>
          <p:nvPr>
            <p:ph type="dt" sz="quarter" idx="1"/>
          </p:nvPr>
        </p:nvSpPr>
        <p:spPr>
          <a:xfrm>
            <a:off x="3963988" y="0"/>
            <a:ext cx="3032125" cy="463550"/>
          </a:xfrm>
          <a:prstGeom prst="rect">
            <a:avLst/>
          </a:prstGeom>
        </p:spPr>
        <p:txBody>
          <a:bodyPr vert="horz" wrap="square" lIns="91440" tIns="45720" rIns="91440" bIns="45720" numCol="1" anchor="t" anchorCtr="0" compatLnSpc="1">
            <a:prstTxWarp prst="textNoShape">
              <a:avLst/>
            </a:prstTxWarp>
          </a:bodyPr>
          <a:lstStyle>
            <a:lvl1pPr algn="r">
              <a:defRPr sz="1200">
                <a:latin typeface="Georgia" pitchFamily="1" charset="0"/>
              </a:defRPr>
            </a:lvl1pPr>
          </a:lstStyle>
          <a:p>
            <a:fld id="{D5495408-3ECA-48BF-BE60-97B8BDA96480}" type="datetime1">
              <a:rPr lang="en-US" altLang="en-US"/>
              <a:pPr/>
              <a:t>10/26/2023</a:t>
            </a:fld>
            <a:endParaRPr lang="en-US" altLang="en-US"/>
          </a:p>
        </p:txBody>
      </p:sp>
      <p:sp>
        <p:nvSpPr>
          <p:cNvPr id="4" name="Footer Placeholder 3"/>
          <p:cNvSpPr>
            <a:spLocks noGrp="1"/>
          </p:cNvSpPr>
          <p:nvPr>
            <p:ph type="ftr" sz="quarter" idx="2"/>
          </p:nvPr>
        </p:nvSpPr>
        <p:spPr>
          <a:xfrm>
            <a:off x="0" y="8818563"/>
            <a:ext cx="3032125" cy="463550"/>
          </a:xfrm>
          <a:prstGeom prst="rect">
            <a:avLst/>
          </a:prstGeom>
        </p:spPr>
        <p:txBody>
          <a:bodyPr vert="horz" wrap="square" lIns="91440" tIns="45720" rIns="91440" bIns="45720" numCol="1" anchor="b"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5" name="Slide Number Placeholder 4"/>
          <p:cNvSpPr>
            <a:spLocks noGrp="1"/>
          </p:cNvSpPr>
          <p:nvPr>
            <p:ph type="sldNum" sz="quarter" idx="3"/>
          </p:nvPr>
        </p:nvSpPr>
        <p:spPr>
          <a:xfrm>
            <a:off x="3963988" y="8818563"/>
            <a:ext cx="3032125" cy="463550"/>
          </a:xfrm>
          <a:prstGeom prst="rect">
            <a:avLst/>
          </a:prstGeom>
        </p:spPr>
        <p:txBody>
          <a:bodyPr vert="horz" wrap="square" lIns="91440" tIns="45720" rIns="91440" bIns="45720" numCol="1" anchor="b" anchorCtr="0" compatLnSpc="1">
            <a:prstTxWarp prst="textNoShape">
              <a:avLst/>
            </a:prstTxWarp>
          </a:bodyPr>
          <a:lstStyle>
            <a:lvl1pPr algn="r">
              <a:defRPr sz="1200">
                <a:latin typeface="Georgia" pitchFamily="1" charset="0"/>
              </a:defRPr>
            </a:lvl1pPr>
          </a:lstStyle>
          <a:p>
            <a:fld id="{E99CFE0A-396B-41F5-82D4-F6FE18F9D372}" type="slidenum">
              <a:rPr lang="en-US" altLang="en-US"/>
              <a:pPr/>
              <a:t>‹#›</a:t>
            </a:fld>
            <a:endParaRPr lang="en-US" altLang="en-US"/>
          </a:p>
        </p:txBody>
      </p:sp>
    </p:spTree>
    <p:extLst>
      <p:ext uri="{BB962C8B-B14F-4D97-AF65-F5344CB8AC3E}">
        <p14:creationId xmlns:p14="http://schemas.microsoft.com/office/powerpoint/2010/main" val="3261802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wrap="square" lIns="93031" tIns="46516" rIns="93031" bIns="46516" numCol="1" anchor="t"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3" name="Date Placeholder 2"/>
          <p:cNvSpPr>
            <a:spLocks noGrp="1"/>
          </p:cNvSpPr>
          <p:nvPr>
            <p:ph type="dt" idx="1"/>
          </p:nvPr>
        </p:nvSpPr>
        <p:spPr>
          <a:xfrm>
            <a:off x="3963988" y="0"/>
            <a:ext cx="3032125" cy="463550"/>
          </a:xfrm>
          <a:prstGeom prst="rect">
            <a:avLst/>
          </a:prstGeom>
        </p:spPr>
        <p:txBody>
          <a:bodyPr vert="horz" wrap="square" lIns="93031" tIns="46516" rIns="93031" bIns="46516" numCol="1" anchor="t" anchorCtr="0" compatLnSpc="1">
            <a:prstTxWarp prst="textNoShape">
              <a:avLst/>
            </a:prstTxWarp>
          </a:bodyPr>
          <a:lstStyle>
            <a:lvl1pPr algn="r">
              <a:defRPr sz="1200">
                <a:latin typeface="Georgia" pitchFamily="1" charset="0"/>
              </a:defRPr>
            </a:lvl1pPr>
          </a:lstStyle>
          <a:p>
            <a:fld id="{12855137-815F-4D47-BC01-78B261E5767B}" type="datetime1">
              <a:rPr lang="en-US" altLang="en-US"/>
              <a:pPr/>
              <a:t>10/26/2023</a:t>
            </a:fld>
            <a:endParaRPr lang="en-US" altLang="en-US"/>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wrap="square" lIns="93031" tIns="46516" rIns="93031" bIns="46516"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0088" y="4410075"/>
            <a:ext cx="5597525" cy="4176713"/>
          </a:xfrm>
          <a:prstGeom prst="rect">
            <a:avLst/>
          </a:prstGeom>
        </p:spPr>
        <p:txBody>
          <a:bodyPr vert="horz" wrap="square" lIns="93031" tIns="46516" rIns="93031" bIns="46516"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18563"/>
            <a:ext cx="3032125" cy="463550"/>
          </a:xfrm>
          <a:prstGeom prst="rect">
            <a:avLst/>
          </a:prstGeom>
        </p:spPr>
        <p:txBody>
          <a:bodyPr vert="horz" wrap="square" lIns="93031" tIns="46516" rIns="93031" bIns="46516" numCol="1" anchor="b"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7" name="Slide Number Placeholder 6"/>
          <p:cNvSpPr>
            <a:spLocks noGrp="1"/>
          </p:cNvSpPr>
          <p:nvPr>
            <p:ph type="sldNum" sz="quarter" idx="5"/>
          </p:nvPr>
        </p:nvSpPr>
        <p:spPr>
          <a:xfrm>
            <a:off x="3963988" y="8818563"/>
            <a:ext cx="3032125" cy="463550"/>
          </a:xfrm>
          <a:prstGeom prst="rect">
            <a:avLst/>
          </a:prstGeom>
        </p:spPr>
        <p:txBody>
          <a:bodyPr vert="horz" wrap="square" lIns="93031" tIns="46516" rIns="93031" bIns="46516" numCol="1" anchor="b" anchorCtr="0" compatLnSpc="1">
            <a:prstTxWarp prst="textNoShape">
              <a:avLst/>
            </a:prstTxWarp>
          </a:bodyPr>
          <a:lstStyle>
            <a:lvl1pPr algn="r">
              <a:defRPr sz="1200">
                <a:latin typeface="Georgia" pitchFamily="1" charset="0"/>
              </a:defRPr>
            </a:lvl1pPr>
          </a:lstStyle>
          <a:p>
            <a:fld id="{642F54BC-A22F-4F12-95CD-05E42216CD3B}" type="slidenum">
              <a:rPr lang="en-US" altLang="en-US"/>
              <a:pPr/>
              <a:t>‹#›</a:t>
            </a:fld>
            <a:endParaRPr lang="en-US" altLang="en-US"/>
          </a:p>
        </p:txBody>
      </p:sp>
    </p:spTree>
    <p:extLst>
      <p:ext uri="{BB962C8B-B14F-4D97-AF65-F5344CB8AC3E}">
        <p14:creationId xmlns:p14="http://schemas.microsoft.com/office/powerpoint/2010/main" val="6211571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Georgia"/>
        <a:ea typeface="ＭＳ Ｐゴシック" charset="-128"/>
        <a:cs typeface="ＭＳ Ｐゴシック" charset="-128"/>
      </a:defRPr>
    </a:lvl3pPr>
    <a:lvl4pPr marL="1371600" algn="l" rtl="0" eaLnBrk="0" fontAlgn="base" hangingPunct="0">
      <a:spcBef>
        <a:spcPct val="30000"/>
      </a:spcBef>
      <a:spcAft>
        <a:spcPct val="0"/>
      </a:spcAft>
      <a:defRPr sz="1200" kern="1200">
        <a:solidFill>
          <a:schemeClr val="tx1"/>
        </a:solidFill>
        <a:latin typeface="Georgia"/>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Not accurate anymore, Wrobel gets this from CDW even for UD and IV Raw.  Only stations that still use the </a:t>
            </a:r>
            <a:r>
              <a:rPr lang="en-US" dirty="0" err="1">
                <a:solidFill>
                  <a:srgbClr val="FF0000"/>
                </a:solidFill>
              </a:rPr>
              <a:t>VistA</a:t>
            </a:r>
            <a:r>
              <a:rPr lang="en-US" dirty="0">
                <a:solidFill>
                  <a:srgbClr val="FF0000"/>
                </a:solidFill>
              </a:rPr>
              <a:t> PBM Extracts are the admin HAC, HEC, and CMOPs.  Need both.</a:t>
            </a:r>
          </a:p>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9</a:t>
            </a:fld>
            <a:endParaRPr lang="en-US" altLang="en-US"/>
          </a:p>
        </p:txBody>
      </p:sp>
    </p:spTree>
    <p:extLst>
      <p:ext uri="{BB962C8B-B14F-4D97-AF65-F5344CB8AC3E}">
        <p14:creationId xmlns:p14="http://schemas.microsoft.com/office/powerpoint/2010/main" val="1236436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25</a:t>
            </a:fld>
            <a:endParaRPr lang="en-US" altLang="en-US"/>
          </a:p>
        </p:txBody>
      </p:sp>
    </p:spTree>
    <p:extLst>
      <p:ext uri="{BB962C8B-B14F-4D97-AF65-F5344CB8AC3E}">
        <p14:creationId xmlns:p14="http://schemas.microsoft.com/office/powerpoint/2010/main" val="3469899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26</a:t>
            </a:fld>
            <a:endParaRPr lang="en-US" altLang="en-US"/>
          </a:p>
        </p:txBody>
      </p:sp>
    </p:spTree>
    <p:extLst>
      <p:ext uri="{BB962C8B-B14F-4D97-AF65-F5344CB8AC3E}">
        <p14:creationId xmlns:p14="http://schemas.microsoft.com/office/powerpoint/2010/main" val="1414909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vs_cost</a:t>
            </a:r>
            <a:r>
              <a:rPr lang="en-US" dirty="0"/>
              <a:t> = </a:t>
            </a:r>
            <a:r>
              <a:rPr lang="en-US" dirty="0" err="1"/>
              <a:t>sprice</a:t>
            </a:r>
            <a:r>
              <a:rPr lang="en-US" dirty="0"/>
              <a:t> * qty	| 	For CMOP the vs cost is also the acquisition cost, but for outpatient it includes the cost of the drug plus the other supplies used to dispense the product. </a:t>
            </a:r>
          </a:p>
          <a:p>
            <a:r>
              <a:rPr lang="en-US" dirty="0" err="1"/>
              <a:t>dispcost</a:t>
            </a:r>
            <a:r>
              <a:rPr lang="en-US" dirty="0"/>
              <a:t> contains direct labor cost and any mailing costs. Direct labor costs vary by prescription type and is based on RVU. Cost of the labor may vary by site. </a:t>
            </a:r>
          </a:p>
          <a:p>
            <a:endParaRPr lang="en-US" dirty="0"/>
          </a:p>
          <a:p>
            <a:r>
              <a:rPr lang="en-US" sz="1200" b="0" i="0" u="none" strike="noStrike" kern="1200" baseline="0" dirty="0">
                <a:solidFill>
                  <a:schemeClr val="tx1"/>
                </a:solidFill>
                <a:latin typeface="Georgia"/>
                <a:ea typeface="ヒラギノ角ゴ Pro W3" charset="-128"/>
                <a:cs typeface="ヒラギノ角ゴ Pro W3" charset="-128"/>
              </a:rPr>
              <a:t>For CMOP prescriptions, the </a:t>
            </a:r>
            <a:r>
              <a:rPr lang="en-US" sz="1200" b="1" i="0" u="none" strike="noStrike" kern="1200" baseline="0" dirty="0">
                <a:solidFill>
                  <a:schemeClr val="tx1"/>
                </a:solidFill>
                <a:latin typeface="Georgia"/>
                <a:ea typeface="ヒラギノ角ゴ Pro W3" charset="-128"/>
                <a:cs typeface="ヒラギノ角ゴ Pro W3" charset="-128"/>
              </a:rPr>
              <a:t>DISPCOST </a:t>
            </a:r>
            <a:r>
              <a:rPr lang="en-US" sz="1200" b="0" i="0" u="none" strike="noStrike" kern="1200" baseline="0" dirty="0">
                <a:solidFill>
                  <a:schemeClr val="tx1"/>
                </a:solidFill>
                <a:latin typeface="Georgia"/>
                <a:ea typeface="ヒラギノ角ゴ Pro W3" charset="-128"/>
                <a:cs typeface="ヒラギノ角ゴ Pro W3" charset="-128"/>
              </a:rPr>
              <a:t>is calculated by summing the costs of each activity performed to fill the prescription. For example, the dispensing cost for a new outpatient prescription that is mailed from a VA Pharmacy will equal the sum of the basic fill cost (basic fill minutes multiplied by the cost per minute of pharmacist labor at the site); a new prescription counseling cost via mail (counseling via mail minutes multiplied by </a:t>
            </a:r>
            <a:r>
              <a:rPr lang="en-US" sz="1200" b="0" i="0" u="none" strike="noStrike" kern="1200" baseline="0" dirty="0" err="1">
                <a:solidFill>
                  <a:schemeClr val="tx1"/>
                </a:solidFill>
                <a:latin typeface="Georgia"/>
                <a:ea typeface="ヒラギノ角ゴ Pro W3" charset="-128"/>
                <a:cs typeface="ヒラギノ角ゴ Pro W3" charset="-128"/>
              </a:rPr>
              <a:t>thecost</a:t>
            </a:r>
            <a:r>
              <a:rPr lang="en-US" sz="1200" b="0" i="0" u="none" strike="noStrike" kern="1200" baseline="0" dirty="0">
                <a:solidFill>
                  <a:schemeClr val="tx1"/>
                </a:solidFill>
                <a:latin typeface="Georgia"/>
                <a:ea typeface="ヒラギノ角ゴ Pro W3" charset="-128"/>
                <a:cs typeface="ヒラギノ角ゴ Pro W3" charset="-128"/>
              </a:rPr>
              <a:t> per minute of labor); and the VA Pharmacy mailing costs (mailing minutes multiplied by the cost per minute of labor plus a flat rate mailing fee for supplies). </a:t>
            </a:r>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39</a:t>
            </a:fld>
            <a:endParaRPr lang="en-US" altLang="en-US"/>
          </a:p>
        </p:txBody>
      </p:sp>
    </p:spTree>
    <p:extLst>
      <p:ext uri="{BB962C8B-B14F-4D97-AF65-F5344CB8AC3E}">
        <p14:creationId xmlns:p14="http://schemas.microsoft.com/office/powerpoint/2010/main" val="338992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10</a:t>
            </a:fld>
            <a:endParaRPr lang="en-US" altLang="en-US"/>
          </a:p>
        </p:txBody>
      </p:sp>
    </p:spTree>
    <p:extLst>
      <p:ext uri="{BB962C8B-B14F-4D97-AF65-F5344CB8AC3E}">
        <p14:creationId xmlns:p14="http://schemas.microsoft.com/office/powerpoint/2010/main" val="304681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11</a:t>
            </a:fld>
            <a:endParaRPr lang="en-US" altLang="en-US"/>
          </a:p>
        </p:txBody>
      </p:sp>
    </p:spTree>
    <p:extLst>
      <p:ext uri="{BB962C8B-B14F-4D97-AF65-F5344CB8AC3E}">
        <p14:creationId xmlns:p14="http://schemas.microsoft.com/office/powerpoint/2010/main" val="3622521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Database form is in UMLS or internally.</a:t>
            </a:r>
          </a:p>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12</a:t>
            </a:fld>
            <a:endParaRPr lang="en-US" altLang="en-US"/>
          </a:p>
        </p:txBody>
      </p:sp>
    </p:spTree>
    <p:extLst>
      <p:ext uri="{BB962C8B-B14F-4D97-AF65-F5344CB8AC3E}">
        <p14:creationId xmlns:p14="http://schemas.microsoft.com/office/powerpoint/2010/main" val="3737102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13</a:t>
            </a:fld>
            <a:endParaRPr lang="en-US" altLang="en-US"/>
          </a:p>
        </p:txBody>
      </p:sp>
    </p:spTree>
    <p:extLst>
      <p:ext uri="{BB962C8B-B14F-4D97-AF65-F5344CB8AC3E}">
        <p14:creationId xmlns:p14="http://schemas.microsoft.com/office/powerpoint/2010/main" val="314505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records in the inpatient and outpatient MCA pharmacy data may contain negative quantity and/or cost values for prescriptions because all three packages allow returns to stock.</a:t>
            </a:r>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14</a:t>
            </a:fld>
            <a:endParaRPr lang="en-US" altLang="en-US"/>
          </a:p>
        </p:txBody>
      </p:sp>
    </p:spTree>
    <p:extLst>
      <p:ext uri="{BB962C8B-B14F-4D97-AF65-F5344CB8AC3E}">
        <p14:creationId xmlns:p14="http://schemas.microsoft.com/office/powerpoint/2010/main" val="19893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15</a:t>
            </a:fld>
            <a:endParaRPr lang="en-US" altLang="en-US"/>
          </a:p>
        </p:txBody>
      </p:sp>
    </p:spTree>
    <p:extLst>
      <p:ext uri="{BB962C8B-B14F-4D97-AF65-F5344CB8AC3E}">
        <p14:creationId xmlns:p14="http://schemas.microsoft.com/office/powerpoint/2010/main" val="3971626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With facility adjustment, not just drug cost!  Act vs </a:t>
            </a:r>
            <a:r>
              <a:rPr lang="en-US" dirty="0" err="1">
                <a:solidFill>
                  <a:srgbClr val="FF0000"/>
                </a:solidFill>
              </a:rPr>
              <a:t>Disp</a:t>
            </a:r>
            <a:r>
              <a:rPr lang="en-US" dirty="0">
                <a:solidFill>
                  <a:srgbClr val="FF0000"/>
                </a:solidFill>
              </a:rPr>
              <a:t>!</a:t>
            </a:r>
          </a:p>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16</a:t>
            </a:fld>
            <a:endParaRPr lang="en-US" altLang="en-US"/>
          </a:p>
        </p:txBody>
      </p:sp>
    </p:spTree>
    <p:extLst>
      <p:ext uri="{BB962C8B-B14F-4D97-AF65-F5344CB8AC3E}">
        <p14:creationId xmlns:p14="http://schemas.microsoft.com/office/powerpoint/2010/main" val="2253323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17</a:t>
            </a:fld>
            <a:endParaRPr lang="en-US" altLang="en-US"/>
          </a:p>
        </p:txBody>
      </p:sp>
    </p:spTree>
    <p:extLst>
      <p:ext uri="{BB962C8B-B14F-4D97-AF65-F5344CB8AC3E}">
        <p14:creationId xmlns:p14="http://schemas.microsoft.com/office/powerpoint/2010/main" val="2717164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130425"/>
            <a:ext cx="6858000" cy="1470025"/>
          </a:xfrm>
          <a:prstGeom prst="rect">
            <a:avLst/>
          </a:prstGeom>
        </p:spPr>
        <p:txBody>
          <a:bodyPr/>
          <a:lstStyle>
            <a:lvl1pPr algn="l">
              <a:defRPr>
                <a:solidFill>
                  <a:schemeClr val="bg1"/>
                </a:solidFill>
                <a:latin typeface="Georgia"/>
              </a:defRPr>
            </a:lvl1pPr>
          </a:lstStyle>
          <a:p>
            <a:r>
              <a:rPr lang="en-US"/>
              <a:t>Click to edit Master title style</a:t>
            </a:r>
            <a:endParaRPr lang="en-US" dirty="0"/>
          </a:p>
        </p:txBody>
      </p:sp>
      <p:sp>
        <p:nvSpPr>
          <p:cNvPr id="3" name="Subtitle 2"/>
          <p:cNvSpPr>
            <a:spLocks noGrp="1"/>
          </p:cNvSpPr>
          <p:nvPr>
            <p:ph type="subTitle" idx="1"/>
          </p:nvPr>
        </p:nvSpPr>
        <p:spPr>
          <a:xfrm>
            <a:off x="1600200" y="3886200"/>
            <a:ext cx="6172200" cy="1752600"/>
          </a:xfrm>
          <a:prstGeom prst="rect">
            <a:avLst/>
          </a:prstGeom>
        </p:spPr>
        <p:txBody>
          <a:bodyPr/>
          <a:lstStyle>
            <a:lvl1pPr marL="0" indent="0" algn="l">
              <a:buNone/>
              <a:defRPr>
                <a:solidFill>
                  <a:schemeClr val="bg1"/>
                </a:solidFill>
                <a:latin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fld id="{D6FA5AC5-3E16-4E3C-A3B7-2737D5907A5A}" type="slidenum">
              <a:rPr lang="en-US" altLang="en-US"/>
              <a:pPr/>
              <a:t>‹#›</a:t>
            </a:fld>
            <a:endParaRPr lang="en-US" altLang="en-US"/>
          </a:p>
        </p:txBody>
      </p:sp>
    </p:spTree>
    <p:extLst>
      <p:ext uri="{BB962C8B-B14F-4D97-AF65-F5344CB8AC3E}">
        <p14:creationId xmlns:p14="http://schemas.microsoft.com/office/powerpoint/2010/main" val="273302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
        <p:nvSpPr>
          <p:cNvPr id="6" name="Content Placeholder 2"/>
          <p:cNvSpPr>
            <a:spLocks noGrp="1"/>
          </p:cNvSpPr>
          <p:nvPr>
            <p:ph idx="1"/>
          </p:nvPr>
        </p:nvSpPr>
        <p:spPr>
          <a:xfrm>
            <a:off x="990600" y="1143000"/>
            <a:ext cx="7696200" cy="5181600"/>
          </a:xfrm>
          <a:prstGeom prst="rect">
            <a:avLst/>
          </a:prstGeom>
        </p:spPr>
        <p:txBody>
          <a:bodyPr/>
          <a:lstStyle>
            <a:lvl1pPr>
              <a:defRPr>
                <a:solidFill>
                  <a:srgbClr val="174782"/>
                </a:solidFill>
                <a:latin typeface="Georgia"/>
              </a:defRPr>
            </a:lvl1pPr>
            <a:lvl2pPr>
              <a:defRPr>
                <a:latin typeface="Georgia"/>
              </a:defRPr>
            </a:lvl2pPr>
            <a:lvl3pPr>
              <a:defRPr>
                <a:latin typeface="Georgia"/>
              </a:defRPr>
            </a:lvl3pPr>
            <a:lvl4pPr>
              <a:defRPr>
                <a:latin typeface="Georgia"/>
              </a:defRPr>
            </a:lvl4pPr>
            <a:lvl5pPr>
              <a:defRPr>
                <a:latin typeface="Georgia"/>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7" name="Slide Number Placeholder 10"/>
          <p:cNvSpPr>
            <a:spLocks noGrp="1"/>
          </p:cNvSpPr>
          <p:nvPr>
            <p:ph type="sldNum" sz="quarter" idx="12"/>
          </p:nvPr>
        </p:nvSpPr>
        <p:spPr/>
        <p:txBody>
          <a:bodyPr/>
          <a:lstStyle>
            <a:lvl1pPr>
              <a:defRPr/>
            </a:lvl1pPr>
          </a:lstStyle>
          <a:p>
            <a:fld id="{A829F25A-84D3-4F9E-BD6A-3ADD05BBF9F6}" type="slidenum">
              <a:rPr lang="en-US" altLang="en-US"/>
              <a:pPr/>
              <a:t>‹#›</a:t>
            </a:fld>
            <a:endParaRPr lang="en-US" altLang="en-US"/>
          </a:p>
        </p:txBody>
      </p:sp>
    </p:spTree>
    <p:extLst>
      <p:ext uri="{BB962C8B-B14F-4D97-AF65-F5344CB8AC3E}">
        <p14:creationId xmlns:p14="http://schemas.microsoft.com/office/powerpoint/2010/main" val="82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553200"/>
            <a:ext cx="2133600" cy="304800"/>
          </a:xfrm>
        </p:spPr>
        <p:txBody>
          <a:bodyPr/>
          <a:lstStyle>
            <a:lvl1pPr>
              <a:defRPr>
                <a:solidFill>
                  <a:srgbClr val="174782"/>
                </a:solidFill>
              </a:defRPr>
            </a:lvl1pPr>
          </a:lstStyle>
          <a:p>
            <a:pPr>
              <a:defRPr/>
            </a:pPr>
            <a:r>
              <a:rPr lang="en-US"/>
              <a:t>DATE</a:t>
            </a:r>
          </a:p>
        </p:txBody>
      </p:sp>
      <p:sp>
        <p:nvSpPr>
          <p:cNvPr id="13" name="Footer Placeholder 9"/>
          <p:cNvSpPr>
            <a:spLocks noGrp="1"/>
          </p:cNvSpPr>
          <p:nvPr>
            <p:ph type="ftr" sz="quarter" idx="11"/>
          </p:nvPr>
        </p:nvSpPr>
        <p:spPr>
          <a:xfrm>
            <a:off x="2971800" y="6553200"/>
            <a:ext cx="3886200" cy="304800"/>
          </a:xfrm>
        </p:spPr>
        <p:txBody>
          <a:bodyPr/>
          <a:lstStyle>
            <a:lvl1pPr>
              <a:defRPr>
                <a:solidFill>
                  <a:srgbClr val="174782"/>
                </a:solidFill>
              </a:defRPr>
            </a:lvl1pPr>
          </a:lstStyle>
          <a:p>
            <a:pPr>
              <a:defRPr/>
            </a:pPr>
            <a:r>
              <a:rPr lang="en-US"/>
              <a:t>DOCUMENT TYPE/STATUS</a:t>
            </a:r>
          </a:p>
        </p:txBody>
      </p:sp>
      <p:sp>
        <p:nvSpPr>
          <p:cNvPr id="14" name="Slide Number Placeholder 10"/>
          <p:cNvSpPr>
            <a:spLocks noGrp="1"/>
          </p:cNvSpPr>
          <p:nvPr>
            <p:ph type="sldNum" sz="quarter" idx="12"/>
          </p:nvPr>
        </p:nvSpPr>
        <p:spPr>
          <a:xfrm>
            <a:off x="6553200" y="6553200"/>
            <a:ext cx="2133600" cy="304800"/>
          </a:xfrm>
        </p:spPr>
        <p:txBody>
          <a:bodyPr/>
          <a:lstStyle>
            <a:lvl1pPr>
              <a:defRPr>
                <a:solidFill>
                  <a:srgbClr val="174782"/>
                </a:solidFill>
              </a:defRPr>
            </a:lvl1pPr>
          </a:lstStyle>
          <a:p>
            <a:fld id="{A829F25A-84D3-4F9E-BD6A-3ADD05BBF9F6}" type="slidenum">
              <a:rPr lang="en-US" altLang="en-US" smtClean="0"/>
              <a:pPr/>
              <a:t>‹#›</a:t>
            </a:fld>
            <a:endParaRPr lang="en-US" altLang="en-US"/>
          </a:p>
        </p:txBody>
      </p:sp>
    </p:spTree>
    <p:extLst>
      <p:ext uri="{BB962C8B-B14F-4D97-AF65-F5344CB8AC3E}">
        <p14:creationId xmlns:p14="http://schemas.microsoft.com/office/powerpoint/2010/main" val="4767340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553200"/>
            <a:ext cx="2133600" cy="304800"/>
          </a:xfrm>
        </p:spPr>
        <p:txBody>
          <a:bodyPr/>
          <a:lstStyle>
            <a:lvl1pPr>
              <a:defRPr/>
            </a:lvl1pPr>
          </a:lstStyle>
          <a:p>
            <a:pPr>
              <a:defRPr/>
            </a:pPr>
            <a:r>
              <a:rPr lang="en-US"/>
              <a:t>DATE</a:t>
            </a:r>
          </a:p>
        </p:txBody>
      </p:sp>
      <p:sp>
        <p:nvSpPr>
          <p:cNvPr id="11" name="Footer Placeholder 9"/>
          <p:cNvSpPr>
            <a:spLocks noGrp="1"/>
          </p:cNvSpPr>
          <p:nvPr>
            <p:ph type="ftr" sz="quarter" idx="11"/>
          </p:nvPr>
        </p:nvSpPr>
        <p:spPr>
          <a:xfrm>
            <a:off x="2971800" y="6553200"/>
            <a:ext cx="3886200" cy="304800"/>
          </a:xfrm>
        </p:spPr>
        <p:txBody>
          <a:bodyPr/>
          <a:lstStyle>
            <a:lvl1pPr>
              <a:defRPr/>
            </a:lvl1pPr>
          </a:lstStyle>
          <a:p>
            <a:pPr>
              <a:defRPr/>
            </a:pPr>
            <a:r>
              <a:rPr lang="en-US"/>
              <a:t>DOCUMENT TYPE/STATUS</a:t>
            </a:r>
          </a:p>
        </p:txBody>
      </p:sp>
      <p:sp>
        <p:nvSpPr>
          <p:cNvPr id="18" name="Slide Number Placeholder 10"/>
          <p:cNvSpPr>
            <a:spLocks noGrp="1"/>
          </p:cNvSpPr>
          <p:nvPr>
            <p:ph type="sldNum" sz="quarter" idx="12"/>
          </p:nvPr>
        </p:nvSpPr>
        <p:spPr>
          <a:xfrm>
            <a:off x="6553200" y="6553200"/>
            <a:ext cx="2133600" cy="304800"/>
          </a:xfrm>
        </p:spPr>
        <p:txBody>
          <a:bodyPr/>
          <a:lstStyle>
            <a:lvl1pPr>
              <a:defRPr/>
            </a:lvl1pPr>
          </a:lstStyle>
          <a:p>
            <a:fld id="{A829F25A-84D3-4F9E-BD6A-3ADD05BBF9F6}" type="slidenum">
              <a:rPr lang="en-US" altLang="en-US"/>
              <a:pPr/>
              <a:t>‹#›</a:t>
            </a:fld>
            <a:endParaRPr lang="en-US" altLang="en-US"/>
          </a:p>
        </p:txBody>
      </p:sp>
      <p:sp>
        <p:nvSpPr>
          <p:cNvPr id="3" name="Content Placeholder 2"/>
          <p:cNvSpPr>
            <a:spLocks noGrp="1"/>
          </p:cNvSpPr>
          <p:nvPr>
            <p:ph sz="quarter" idx="13"/>
          </p:nvPr>
        </p:nvSpPr>
        <p:spPr>
          <a:xfrm>
            <a:off x="1066800" y="1143000"/>
            <a:ext cx="3771900" cy="5029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2"/>
          <p:cNvSpPr>
            <a:spLocks noGrp="1"/>
          </p:cNvSpPr>
          <p:nvPr>
            <p:ph sz="quarter" idx="14"/>
          </p:nvPr>
        </p:nvSpPr>
        <p:spPr>
          <a:xfrm>
            <a:off x="5029200" y="1143000"/>
            <a:ext cx="3771900" cy="5029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Tree>
    <p:extLst>
      <p:ext uri="{BB962C8B-B14F-4D97-AF65-F5344CB8AC3E}">
        <p14:creationId xmlns:p14="http://schemas.microsoft.com/office/powerpoint/2010/main" val="151462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Date Placeholder 8"/>
          <p:cNvSpPr>
            <a:spLocks noGrp="1"/>
          </p:cNvSpPr>
          <p:nvPr>
            <p:ph type="dt" sz="half" idx="10"/>
          </p:nvPr>
        </p:nvSpPr>
        <p:spPr>
          <a:xfrm>
            <a:off x="457200" y="6553200"/>
            <a:ext cx="2133600" cy="304800"/>
          </a:xfrm>
        </p:spPr>
        <p:txBody>
          <a:bodyPr/>
          <a:lstStyle>
            <a:lvl1pPr>
              <a:defRPr/>
            </a:lvl1pPr>
          </a:lstStyle>
          <a:p>
            <a:pPr>
              <a:defRPr/>
            </a:pPr>
            <a:r>
              <a:rPr lang="en-US"/>
              <a:t>DATE</a:t>
            </a:r>
          </a:p>
        </p:txBody>
      </p:sp>
      <p:sp>
        <p:nvSpPr>
          <p:cNvPr id="17" name="Footer Placeholder 9"/>
          <p:cNvSpPr>
            <a:spLocks noGrp="1"/>
          </p:cNvSpPr>
          <p:nvPr>
            <p:ph type="ftr" sz="quarter" idx="11"/>
          </p:nvPr>
        </p:nvSpPr>
        <p:spPr>
          <a:xfrm>
            <a:off x="2971800" y="6553200"/>
            <a:ext cx="3886200" cy="304800"/>
          </a:xfrm>
        </p:spPr>
        <p:txBody>
          <a:bodyPr/>
          <a:lstStyle>
            <a:lvl1pPr>
              <a:defRPr/>
            </a:lvl1pPr>
          </a:lstStyle>
          <a:p>
            <a:pPr>
              <a:defRPr/>
            </a:pPr>
            <a:r>
              <a:rPr lang="en-US"/>
              <a:t>DOCUMENT TYPE/STATUS</a:t>
            </a:r>
          </a:p>
        </p:txBody>
      </p:sp>
      <p:sp>
        <p:nvSpPr>
          <p:cNvPr id="18" name="Slide Number Placeholder 10"/>
          <p:cNvSpPr>
            <a:spLocks noGrp="1"/>
          </p:cNvSpPr>
          <p:nvPr>
            <p:ph type="sldNum" sz="quarter" idx="12"/>
          </p:nvPr>
        </p:nvSpPr>
        <p:spPr>
          <a:xfrm>
            <a:off x="6553200" y="6553200"/>
            <a:ext cx="2133600" cy="304800"/>
          </a:xfrm>
        </p:spPr>
        <p:txBody>
          <a:bodyPr/>
          <a:lstStyle>
            <a:lvl1pPr>
              <a:defRPr/>
            </a:lvl1pPr>
          </a:lstStyle>
          <a:p>
            <a:fld id="{A829F25A-84D3-4F9E-BD6A-3ADD05BBF9F6}" type="slidenum">
              <a:rPr lang="en-US" altLang="en-US"/>
              <a:pPr/>
              <a:t>‹#›</a:t>
            </a:fld>
            <a:endParaRPr lang="en-US" altLang="en-US"/>
          </a:p>
        </p:txBody>
      </p:sp>
      <p:sp>
        <p:nvSpPr>
          <p:cNvPr id="20" name="Content Placeholder 4"/>
          <p:cNvSpPr>
            <a:spLocks noGrp="1"/>
          </p:cNvSpPr>
          <p:nvPr>
            <p:ph sz="quarter" idx="13"/>
          </p:nvPr>
        </p:nvSpPr>
        <p:spPr>
          <a:xfrm>
            <a:off x="990600" y="1143000"/>
            <a:ext cx="3581400" cy="51054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4" hasCustomPrompt="1"/>
          </p:nvPr>
        </p:nvSpPr>
        <p:spPr>
          <a:xfrm>
            <a:off x="4724400" y="5562600"/>
            <a:ext cx="3868738" cy="685800"/>
          </a:xfrm>
          <a:prstGeom prst="rect">
            <a:avLst/>
          </a:prstGeom>
        </p:spPr>
        <p:txBody>
          <a:bodyPr/>
          <a:lstStyle>
            <a:lvl1pPr marL="0" indent="0">
              <a:buNone/>
              <a:defRPr sz="1400" baseline="0">
                <a:solidFill>
                  <a:srgbClr val="174782"/>
                </a:solidFill>
              </a:defRPr>
            </a:lvl1pPr>
            <a:lvl2pPr>
              <a:defRPr sz="1400">
                <a:solidFill>
                  <a:srgbClr val="174782"/>
                </a:solidFill>
              </a:defRPr>
            </a:lvl2pPr>
            <a:lvl3pPr>
              <a:defRPr sz="1400">
                <a:solidFill>
                  <a:srgbClr val="174782"/>
                </a:solidFill>
              </a:defRPr>
            </a:lvl3pPr>
            <a:lvl4pPr>
              <a:defRPr sz="1400">
                <a:solidFill>
                  <a:srgbClr val="174782"/>
                </a:solidFill>
              </a:defRPr>
            </a:lvl4pPr>
            <a:lvl5pPr>
              <a:defRPr sz="1400">
                <a:solidFill>
                  <a:srgbClr val="174782"/>
                </a:solidFill>
              </a:defRPr>
            </a:lvl5pPr>
          </a:lstStyle>
          <a:p>
            <a:pPr lvl="0"/>
            <a:r>
              <a:rPr lang="en-US" dirty="0"/>
              <a:t>Image caption </a:t>
            </a:r>
          </a:p>
        </p:txBody>
      </p:sp>
      <p:sp>
        <p:nvSpPr>
          <p:cNvPr id="7" name="Picture Placeholder 6"/>
          <p:cNvSpPr>
            <a:spLocks noGrp="1"/>
          </p:cNvSpPr>
          <p:nvPr>
            <p:ph type="pic" sz="quarter" idx="15"/>
          </p:nvPr>
        </p:nvSpPr>
        <p:spPr>
          <a:xfrm>
            <a:off x="4724400" y="1143000"/>
            <a:ext cx="3886200" cy="4343400"/>
          </a:xfrm>
          <a:prstGeom prst="rect">
            <a:avLst/>
          </a:prstGeom>
        </p:spPr>
        <p:txBody>
          <a:bodyPr/>
          <a:lstStyle/>
          <a:p>
            <a:r>
              <a:rPr lang="en-US"/>
              <a:t>Click icon to add picture</a:t>
            </a:r>
          </a:p>
        </p:txBody>
      </p:sp>
      <p:sp>
        <p:nvSpPr>
          <p:cNvPr id="9"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Tree>
    <p:extLst>
      <p:ext uri="{BB962C8B-B14F-4D97-AF65-F5344CB8AC3E}">
        <p14:creationId xmlns:p14="http://schemas.microsoft.com/office/powerpoint/2010/main" val="296066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Date Placeholder 8"/>
          <p:cNvSpPr>
            <a:spLocks noGrp="1"/>
          </p:cNvSpPr>
          <p:nvPr>
            <p:ph type="dt" sz="half" idx="10"/>
          </p:nvPr>
        </p:nvSpPr>
        <p:spPr>
          <a:xfrm>
            <a:off x="457200" y="6553200"/>
            <a:ext cx="2133600" cy="304800"/>
          </a:xfrm>
        </p:spPr>
        <p:txBody>
          <a:bodyPr/>
          <a:lstStyle>
            <a:lvl1pPr>
              <a:defRPr/>
            </a:lvl1pPr>
          </a:lstStyle>
          <a:p>
            <a:pPr>
              <a:defRPr/>
            </a:pPr>
            <a:r>
              <a:rPr lang="en-US"/>
              <a:t>DATE</a:t>
            </a:r>
          </a:p>
        </p:txBody>
      </p:sp>
      <p:sp>
        <p:nvSpPr>
          <p:cNvPr id="12" name="Footer Placeholder 9"/>
          <p:cNvSpPr>
            <a:spLocks noGrp="1"/>
          </p:cNvSpPr>
          <p:nvPr>
            <p:ph type="ftr" sz="quarter" idx="11"/>
          </p:nvPr>
        </p:nvSpPr>
        <p:spPr>
          <a:xfrm>
            <a:off x="2971800" y="6553200"/>
            <a:ext cx="3886200" cy="304800"/>
          </a:xfrm>
        </p:spPr>
        <p:txBody>
          <a:bodyPr/>
          <a:lstStyle>
            <a:lvl1pPr>
              <a:defRPr/>
            </a:lvl1pPr>
          </a:lstStyle>
          <a:p>
            <a:pPr>
              <a:defRPr/>
            </a:pPr>
            <a:r>
              <a:rPr lang="en-US"/>
              <a:t>DOCUMENT TYPE/STATUS</a:t>
            </a:r>
          </a:p>
        </p:txBody>
      </p:sp>
      <p:sp>
        <p:nvSpPr>
          <p:cNvPr id="17" name="Slide Number Placeholder 10"/>
          <p:cNvSpPr>
            <a:spLocks noGrp="1"/>
          </p:cNvSpPr>
          <p:nvPr>
            <p:ph type="sldNum" sz="quarter" idx="12"/>
          </p:nvPr>
        </p:nvSpPr>
        <p:spPr>
          <a:xfrm>
            <a:off x="6553200" y="6553200"/>
            <a:ext cx="2133600" cy="304800"/>
          </a:xfrm>
        </p:spPr>
        <p:txBody>
          <a:bodyPr/>
          <a:lstStyle>
            <a:lvl1pPr>
              <a:defRPr/>
            </a:lvl1pPr>
          </a:lstStyle>
          <a:p>
            <a:fld id="{A829F25A-84D3-4F9E-BD6A-3ADD05BBF9F6}" type="slidenum">
              <a:rPr lang="en-US" altLang="en-US"/>
              <a:pPr/>
              <a:t>‹#›</a:t>
            </a:fld>
            <a:endParaRPr lang="en-US" altLang="en-US"/>
          </a:p>
        </p:txBody>
      </p:sp>
      <p:sp>
        <p:nvSpPr>
          <p:cNvPr id="19" name="Content Placeholder 4"/>
          <p:cNvSpPr>
            <a:spLocks noGrp="1"/>
          </p:cNvSpPr>
          <p:nvPr>
            <p:ph sz="quarter" idx="13"/>
          </p:nvPr>
        </p:nvSpPr>
        <p:spPr>
          <a:xfrm>
            <a:off x="914400" y="4038600"/>
            <a:ext cx="7772400" cy="2362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20"/>
          <p:cNvSpPr>
            <a:spLocks noGrp="1"/>
          </p:cNvSpPr>
          <p:nvPr>
            <p:ph type="pic" sz="quarter" idx="17"/>
          </p:nvPr>
        </p:nvSpPr>
        <p:spPr>
          <a:xfrm>
            <a:off x="914400" y="1066800"/>
            <a:ext cx="3733800" cy="2895600"/>
          </a:xfrm>
          <a:prstGeom prst="rect">
            <a:avLst/>
          </a:prstGeom>
        </p:spPr>
        <p:txBody>
          <a:bodyPr/>
          <a:lstStyle/>
          <a:p>
            <a:r>
              <a:rPr lang="en-US"/>
              <a:t>Click icon to add picture</a:t>
            </a:r>
          </a:p>
        </p:txBody>
      </p:sp>
      <p:sp>
        <p:nvSpPr>
          <p:cNvPr id="21" name="Picture Placeholder 20"/>
          <p:cNvSpPr>
            <a:spLocks noGrp="1"/>
          </p:cNvSpPr>
          <p:nvPr>
            <p:ph type="pic" sz="quarter" idx="18"/>
          </p:nvPr>
        </p:nvSpPr>
        <p:spPr>
          <a:xfrm>
            <a:off x="4800600" y="1066800"/>
            <a:ext cx="3886200" cy="2895600"/>
          </a:xfrm>
          <a:prstGeom prst="rect">
            <a:avLst/>
          </a:prstGeom>
        </p:spPr>
        <p:txBody>
          <a:bodyPr/>
          <a:lstStyle/>
          <a:p>
            <a:r>
              <a:rPr lang="en-US"/>
              <a:t>Click icon to add picture</a:t>
            </a:r>
          </a:p>
        </p:txBody>
      </p:sp>
      <p:sp>
        <p:nvSpPr>
          <p:cNvPr id="9"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Tree>
    <p:extLst>
      <p:ext uri="{BB962C8B-B14F-4D97-AF65-F5344CB8AC3E}">
        <p14:creationId xmlns:p14="http://schemas.microsoft.com/office/powerpoint/2010/main" val="2858718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914400" y="4038600"/>
            <a:ext cx="7772400" cy="2362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p:cNvSpPr>
            <a:spLocks noGrp="1"/>
          </p:cNvSpPr>
          <p:nvPr>
            <p:ph type="dt" sz="half" idx="14"/>
          </p:nvPr>
        </p:nvSpPr>
        <p:spPr/>
        <p:txBody>
          <a:bodyPr/>
          <a:lstStyle/>
          <a:p>
            <a:pPr>
              <a:defRPr/>
            </a:pPr>
            <a:r>
              <a:rPr lang="en-US"/>
              <a:t>DATE</a:t>
            </a:r>
          </a:p>
        </p:txBody>
      </p:sp>
      <p:sp>
        <p:nvSpPr>
          <p:cNvPr id="7" name="Footer Placeholder 6"/>
          <p:cNvSpPr>
            <a:spLocks noGrp="1"/>
          </p:cNvSpPr>
          <p:nvPr>
            <p:ph type="ftr" sz="quarter" idx="15"/>
          </p:nvPr>
        </p:nvSpPr>
        <p:spPr/>
        <p:txBody>
          <a:bodyPr/>
          <a:lstStyle/>
          <a:p>
            <a:pPr>
              <a:defRPr/>
            </a:pPr>
            <a:r>
              <a:rPr lang="en-US"/>
              <a:t>DOCUMENT TYPE/STATUS</a:t>
            </a:r>
          </a:p>
        </p:txBody>
      </p:sp>
      <p:sp>
        <p:nvSpPr>
          <p:cNvPr id="10" name="Slide Number Placeholder 9"/>
          <p:cNvSpPr>
            <a:spLocks noGrp="1"/>
          </p:cNvSpPr>
          <p:nvPr>
            <p:ph type="sldNum" sz="quarter" idx="16"/>
          </p:nvPr>
        </p:nvSpPr>
        <p:spPr/>
        <p:txBody>
          <a:bodyPr/>
          <a:lstStyle/>
          <a:p>
            <a:fld id="{19FBEEDD-0B05-4B03-823B-B7B914ED2C13}" type="slidenum">
              <a:rPr lang="en-US" altLang="en-US" smtClean="0"/>
              <a:pPr/>
              <a:t>‹#›</a:t>
            </a:fld>
            <a:endParaRPr lang="en-US" altLang="en-US"/>
          </a:p>
        </p:txBody>
      </p:sp>
      <p:sp>
        <p:nvSpPr>
          <p:cNvPr id="21" name="Picture Placeholder 20"/>
          <p:cNvSpPr>
            <a:spLocks noGrp="1"/>
          </p:cNvSpPr>
          <p:nvPr>
            <p:ph type="pic" sz="quarter" idx="17"/>
          </p:nvPr>
        </p:nvSpPr>
        <p:spPr>
          <a:xfrm>
            <a:off x="914400" y="1066800"/>
            <a:ext cx="2514600" cy="2895600"/>
          </a:xfrm>
          <a:prstGeom prst="rect">
            <a:avLst/>
          </a:prstGeom>
        </p:spPr>
        <p:txBody>
          <a:bodyPr/>
          <a:lstStyle/>
          <a:p>
            <a:r>
              <a:rPr lang="en-US"/>
              <a:t>Click icon to add picture</a:t>
            </a:r>
          </a:p>
        </p:txBody>
      </p:sp>
      <p:sp>
        <p:nvSpPr>
          <p:cNvPr id="22" name="Picture Placeholder 20"/>
          <p:cNvSpPr>
            <a:spLocks noGrp="1"/>
          </p:cNvSpPr>
          <p:nvPr>
            <p:ph type="pic" sz="quarter" idx="18"/>
          </p:nvPr>
        </p:nvSpPr>
        <p:spPr>
          <a:xfrm>
            <a:off x="3543300" y="1066800"/>
            <a:ext cx="2514600" cy="2895600"/>
          </a:xfrm>
          <a:prstGeom prst="rect">
            <a:avLst/>
          </a:prstGeom>
        </p:spPr>
        <p:txBody>
          <a:bodyPr/>
          <a:lstStyle/>
          <a:p>
            <a:r>
              <a:rPr lang="en-US"/>
              <a:t>Click icon to add picture</a:t>
            </a:r>
          </a:p>
        </p:txBody>
      </p:sp>
      <p:sp>
        <p:nvSpPr>
          <p:cNvPr id="23" name="Picture Placeholder 20"/>
          <p:cNvSpPr>
            <a:spLocks noGrp="1"/>
          </p:cNvSpPr>
          <p:nvPr>
            <p:ph type="pic" sz="quarter" idx="19"/>
          </p:nvPr>
        </p:nvSpPr>
        <p:spPr>
          <a:xfrm>
            <a:off x="6172200" y="1066800"/>
            <a:ext cx="2514600" cy="2895600"/>
          </a:xfrm>
          <a:prstGeom prst="rect">
            <a:avLst/>
          </a:prstGeom>
        </p:spPr>
        <p:txBody>
          <a:bodyPr/>
          <a:lstStyle/>
          <a:p>
            <a:r>
              <a:rPr lang="en-US"/>
              <a:t>Click icon to add picture</a:t>
            </a:r>
          </a:p>
        </p:txBody>
      </p:sp>
      <p:sp>
        <p:nvSpPr>
          <p:cNvPr id="11"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Tree>
    <p:extLst>
      <p:ext uri="{BB962C8B-B14F-4D97-AF65-F5344CB8AC3E}">
        <p14:creationId xmlns:p14="http://schemas.microsoft.com/office/powerpoint/2010/main" val="411577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62000" y="1371600"/>
            <a:ext cx="7696200" cy="5029200"/>
          </a:xfrm>
          <a:prstGeom prst="rect">
            <a:avLst/>
          </a:prstGeom>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290847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7" name="Date Placeholder 8"/>
          <p:cNvSpPr>
            <a:spLocks noGrp="1"/>
          </p:cNvSpPr>
          <p:nvPr>
            <p:ph type="dt" sz="half" idx="2"/>
          </p:nvPr>
        </p:nvSpPr>
        <p:spPr>
          <a:xfrm>
            <a:off x="457200" y="6553200"/>
            <a:ext cx="2133600" cy="304800"/>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bg1"/>
                </a:solidFill>
                <a:latin typeface="Arial" charset="0"/>
                <a:ea typeface="ヒラギノ角ゴ Pro W3" charset="0"/>
                <a:cs typeface="ヒラギノ角ゴ Pro W3" charset="0"/>
              </a:defRPr>
            </a:lvl1pPr>
          </a:lstStyle>
          <a:p>
            <a:pPr>
              <a:defRPr/>
            </a:pPr>
            <a:r>
              <a:rPr lang="en-US"/>
              <a:t>DATE</a:t>
            </a:r>
          </a:p>
        </p:txBody>
      </p:sp>
      <p:sp>
        <p:nvSpPr>
          <p:cNvPr id="8" name="Footer Placeholder 9"/>
          <p:cNvSpPr>
            <a:spLocks noGrp="1"/>
          </p:cNvSpPr>
          <p:nvPr>
            <p:ph type="ftr" sz="quarter" idx="3"/>
          </p:nvPr>
        </p:nvSpPr>
        <p:spPr>
          <a:xfrm>
            <a:off x="2971800" y="6553200"/>
            <a:ext cx="3886200" cy="304800"/>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chemeClr val="bg1"/>
                </a:solidFill>
                <a:latin typeface="Georgia" charset="0"/>
                <a:ea typeface="ヒラギノ角ゴ Pro W3" charset="-128"/>
                <a:cs typeface="ヒラギノ角ゴ Pro W3" charset="-128"/>
              </a:defRPr>
            </a:lvl1pPr>
          </a:lstStyle>
          <a:p>
            <a:pPr>
              <a:defRPr/>
            </a:pPr>
            <a:r>
              <a:rPr lang="en-US"/>
              <a:t>DOCUMENT TYPE/STATUS</a:t>
            </a:r>
          </a:p>
        </p:txBody>
      </p:sp>
      <p:sp>
        <p:nvSpPr>
          <p:cNvPr id="9" name="Slide Number Placeholder 10"/>
          <p:cNvSpPr>
            <a:spLocks noGrp="1"/>
          </p:cNvSpPr>
          <p:nvPr>
            <p:ph type="sldNum" sz="quarter" idx="4"/>
          </p:nvPr>
        </p:nvSpPr>
        <p:spPr>
          <a:xfrm>
            <a:off x="6553200" y="6553200"/>
            <a:ext cx="2133600" cy="304800"/>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defRPr>
            </a:lvl1pPr>
          </a:lstStyle>
          <a:p>
            <a:fld id="{19FBEEDD-0B05-4B03-823B-B7B914ED2C1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01" r:id="rId1"/>
    <p:sldLayoutId id="2147484000" r:id="rId2"/>
    <p:sldLayoutId id="2147484003" r:id="rId3"/>
    <p:sldLayoutId id="2147484007" r:id="rId4"/>
    <p:sldLayoutId id="2147484008" r:id="rId5"/>
    <p:sldLayoutId id="2147484009" r:id="rId6"/>
    <p:sldLayoutId id="2147484010" r:id="rId7"/>
    <p:sldLayoutId id="2147484012" r:id="rId8"/>
  </p:sldLayoutIdLst>
  <p:hf hdr="0"/>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ＭＳ Ｐゴシック"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bounthavong/VA-Pharmacy-Data-Sources/tree/main/VA%20Data%20Bootcamp%20Presentations" TargetMode="External"/><Relationship Id="rId2" Type="http://schemas.openxmlformats.org/officeDocument/2006/relationships/hyperlink" Target="mailto:mark.bounthavong@va.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aww.vhadataportal.med.va.gov/Data-Sources/PBM-Databas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vaww.vhadataportal.med.va.gov/DataSources/PBMDatabase.asp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http://vaww.vhadataportal.med.va.gov/DataSources/MCA(formerlyDSS)NDEs.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vaww.vhadataportal.med.va.gov/DataAccess/HealthcareOperationsRequestProcess.aspx"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vendorportal.ecms.va.gov/nac/Pharma/Lis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vaww.vhadataportal.med.va.gov/DataAccess/HealthcareOperationsRequestProcess.asp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vaww.virec.research.va.gov/CDW/Factbook/FB-CDW-Pharmacy-Outpatient-Domain.pdf"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vaww.pbi.cdw.va.gov/PBI_RS/powerbi/GPE/BISL_ArchReports/Public/PBI/CDW%20Metadata" TargetMode="External"/><Relationship Id="rId2" Type="http://schemas.openxmlformats.org/officeDocument/2006/relationships/hyperlink" Target="https://dvagov.sharepoint.com/sites/OITBISL/MetaData/"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hyperlink" Target="https://vaww.pbi.cdw.va.gov/PBI_RS/powerbi/GPE/BISL_ArchReports/Public/PBI/CDW%20Metadata%20New"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vagov.sharepoint.com/sites/OITBISL/MetaData/" TargetMode="External"/><Relationship Id="rId2" Type="http://schemas.openxmlformats.org/officeDocument/2006/relationships/hyperlink" Target="https://dvagov.sharepoint.com/sites/OITBISL/SitePages/BISLHome.aspx" TargetMode="External"/><Relationship Id="rId1" Type="http://schemas.openxmlformats.org/officeDocument/2006/relationships/slideLayout" Target="../slideLayouts/slideLayout2.xml"/><Relationship Id="rId4" Type="http://schemas.openxmlformats.org/officeDocument/2006/relationships/hyperlink" Target="https://vaww.pbi.cdw.va.gov/PBI_RS/powerbi/GPE/BISL_ArchReports/Public/PBI/CDW%20Metadata"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vaww.vhadataportal.med.va.gov/DataSources/OMOPCDWData.aspx#ResearchAccess"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sps.vinci.med.va.gov/prod/vincipedia/VINCIPedia/OMOP%20Academy.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vaww.virec.research.va.gov/CDW/Factbook/FB-CDW-Non-VA-Meds-Domain.pdf" TargetMode="External"/><Relationship Id="rId2" Type="http://schemas.openxmlformats.org/officeDocument/2006/relationships/hyperlink" Target="https://vaww.virec.research.va.gov/CDW/Factbook/FB-CDW-Pharmacy-Outpatient-Domain.pdf" TargetMode="External"/><Relationship Id="rId1" Type="http://schemas.openxmlformats.org/officeDocument/2006/relationships/slideLayout" Target="../slideLayouts/slideLayout2.xml"/><Relationship Id="rId5" Type="http://schemas.openxmlformats.org/officeDocument/2006/relationships/hyperlink" Target="https://www.herc.research.va.gov/include/page.asp?id=pharmacy" TargetMode="External"/><Relationship Id="rId4" Type="http://schemas.openxmlformats.org/officeDocument/2006/relationships/hyperlink" Target="https://vaww.virec.research.va.gov/RUGs/MCA-NDEs/RUG-MCA-PHA-NDE.pdf"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mailto:mark.bounthavong@va.gov"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herc.research.va.gov/include/page.asp?id=pharmacy"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580" y="2514600"/>
            <a:ext cx="7696200" cy="1393446"/>
          </a:xfrm>
        </p:spPr>
        <p:txBody>
          <a:bodyPr/>
          <a:lstStyle/>
          <a:p>
            <a:r>
              <a:rPr lang="en-US" sz="3600" dirty="0">
                <a:latin typeface="Helvetica" pitchFamily="2" charset="0"/>
              </a:rPr>
              <a:t>VA Pharmacy Data</a:t>
            </a:r>
            <a:br>
              <a:rPr lang="en-US" sz="3600" dirty="0">
                <a:latin typeface="Helvetica" pitchFamily="2" charset="0"/>
              </a:rPr>
            </a:br>
            <a:r>
              <a:rPr lang="en-US" sz="2400" dirty="0">
                <a:latin typeface="Helvetica" pitchFamily="2" charset="0"/>
              </a:rPr>
              <a:t>HERC Data Bootcamp</a:t>
            </a:r>
            <a:endParaRPr lang="en-US" sz="3600" dirty="0">
              <a:latin typeface="Helvetica" pitchFamily="2" charset="0"/>
            </a:endParaRPr>
          </a:p>
        </p:txBody>
      </p:sp>
      <p:sp>
        <p:nvSpPr>
          <p:cNvPr id="3" name="Subtitle 2"/>
          <p:cNvSpPr>
            <a:spLocks noGrp="1"/>
          </p:cNvSpPr>
          <p:nvPr>
            <p:ph type="subTitle" idx="1"/>
          </p:nvPr>
        </p:nvSpPr>
        <p:spPr>
          <a:xfrm>
            <a:off x="457200" y="4191000"/>
            <a:ext cx="6172200" cy="1752600"/>
          </a:xfrm>
        </p:spPr>
        <p:txBody>
          <a:bodyPr/>
          <a:lstStyle/>
          <a:p>
            <a:r>
              <a:rPr lang="en-US" sz="2000" dirty="0">
                <a:latin typeface="Helvetica" pitchFamily="2" charset="0"/>
              </a:rPr>
              <a:t>26 October 2023</a:t>
            </a:r>
          </a:p>
          <a:p>
            <a:r>
              <a:rPr lang="en-US" sz="2000" dirty="0">
                <a:latin typeface="Helvetica" pitchFamily="2" charset="0"/>
              </a:rPr>
              <a:t>Mark Bounthavong</a:t>
            </a:r>
          </a:p>
          <a:p>
            <a:r>
              <a:rPr lang="en-US" sz="2000" dirty="0">
                <a:latin typeface="Helvetica" pitchFamily="2" charset="0"/>
                <a:hlinkClick r:id="rId2"/>
              </a:rPr>
              <a:t>mark.bounthavong@va.gov</a:t>
            </a:r>
            <a:endParaRPr lang="en-US" sz="2000" dirty="0">
              <a:latin typeface="Helvetica" pitchFamily="2" charset="0"/>
            </a:endParaRPr>
          </a:p>
          <a:p>
            <a:r>
              <a:rPr lang="en-US" sz="2000" dirty="0">
                <a:latin typeface="Helvetica" pitchFamily="2" charset="0"/>
              </a:rPr>
              <a:t>Updated slides (</a:t>
            </a:r>
            <a:r>
              <a:rPr lang="en-US" sz="2000" dirty="0">
                <a:latin typeface="Helvetica" pitchFamily="2" charset="0"/>
                <a:hlinkClick r:id="rId3">
                  <a:extLst>
                    <a:ext uri="{A12FA001-AC4F-418D-AE19-62706E023703}">
                      <ahyp:hlinkClr xmlns:ahyp="http://schemas.microsoft.com/office/drawing/2018/hyperlinkcolor" val="tx"/>
                    </a:ext>
                  </a:extLst>
                </a:hlinkClick>
              </a:rPr>
              <a:t>link</a:t>
            </a:r>
            <a:r>
              <a:rPr lang="en-US" sz="2000" dirty="0">
                <a:latin typeface="Helvetica" pitchFamily="2" charset="0"/>
              </a:rPr>
              <a:t>)</a:t>
            </a:r>
          </a:p>
        </p:txBody>
      </p:sp>
    </p:spTree>
    <p:extLst>
      <p:ext uri="{BB962C8B-B14F-4D97-AF65-F5344CB8AC3E}">
        <p14:creationId xmlns:p14="http://schemas.microsoft.com/office/powerpoint/2010/main" val="2823739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143000"/>
            <a:ext cx="8534400" cy="5155257"/>
          </a:xfrm>
          <a:prstGeom prst="rect">
            <a:avLst/>
          </a:prstGeom>
          <a:noFill/>
        </p:spPr>
        <p:txBody>
          <a:bodyPr wrap="square" rtlCol="0">
            <a:spAutoFit/>
          </a:bodyPr>
          <a:lstStyle/>
          <a:p>
            <a:pPr>
              <a:spcAft>
                <a:spcPts val="1800"/>
              </a:spcAft>
            </a:pPr>
            <a:r>
              <a:rPr lang="en-US" sz="2400" b="1" dirty="0">
                <a:solidFill>
                  <a:schemeClr val="tx1">
                    <a:lumMod val="65000"/>
                    <a:lumOff val="35000"/>
                  </a:schemeClr>
                </a:solidFill>
              </a:rPr>
              <a:t>VA PBM Pharmacy Data</a:t>
            </a:r>
          </a:p>
          <a:p>
            <a:r>
              <a:rPr lang="en-US" dirty="0">
                <a:solidFill>
                  <a:srgbClr val="7F7F7F"/>
                </a:solidFill>
                <a:hlinkClick r:id="rId3"/>
              </a:rPr>
              <a:t>https://vaww.vhadataportal.med.va.gov/Data-Sources/PBM-Database</a:t>
            </a:r>
            <a:endParaRPr lang="en-US" dirty="0">
              <a:solidFill>
                <a:srgbClr val="7F7F7F"/>
              </a:solidFill>
            </a:endParaRPr>
          </a:p>
          <a:p>
            <a:endParaRPr lang="en-US" dirty="0">
              <a:solidFill>
                <a:srgbClr val="7F7F7F"/>
              </a:solidFill>
            </a:endParaRPr>
          </a:p>
          <a:p>
            <a:pPr marL="285750" indent="-285750">
              <a:buFont typeface="Arial" panose="020B0604020202020204" pitchFamily="34" charset="0"/>
              <a:buChar char="•"/>
            </a:pPr>
            <a:r>
              <a:rPr lang="en-US" dirty="0">
                <a:solidFill>
                  <a:srgbClr val="7F7F7F"/>
                </a:solidFill>
              </a:rPr>
              <a:t>Available dates: 1999 to present</a:t>
            </a:r>
          </a:p>
          <a:p>
            <a:pPr marL="285750" indent="-285750">
              <a:buFont typeface="Arial" panose="020B0604020202020204" pitchFamily="34" charset="0"/>
              <a:buChar char="•"/>
            </a:pPr>
            <a:r>
              <a:rPr lang="en-US" dirty="0">
                <a:solidFill>
                  <a:srgbClr val="7F7F7F"/>
                </a:solidFill>
              </a:rPr>
              <a:t>All VA patients who ever had a prescription from the VA Pharmacy</a:t>
            </a:r>
          </a:p>
          <a:p>
            <a:pPr marL="742950" lvl="1" indent="-285750">
              <a:buFont typeface="Arial" panose="020B0604020202020204" pitchFamily="34" charset="0"/>
              <a:buChar char="•"/>
            </a:pPr>
            <a:r>
              <a:rPr lang="en-US" dirty="0">
                <a:solidFill>
                  <a:srgbClr val="7F7F7F"/>
                </a:solidFill>
              </a:rPr>
              <a:t>Inpatient and Outpatient</a:t>
            </a:r>
          </a:p>
          <a:p>
            <a:pPr marL="742950" lvl="1" indent="-285750">
              <a:buFont typeface="Arial" panose="020B0604020202020204" pitchFamily="34" charset="0"/>
              <a:buChar char="•"/>
            </a:pPr>
            <a:r>
              <a:rPr lang="en-US" dirty="0">
                <a:solidFill>
                  <a:srgbClr val="7F7F7F"/>
                </a:solidFill>
              </a:rPr>
              <a:t>Consolidated Mail Outpatient Pharmacy (CMOP)</a:t>
            </a:r>
          </a:p>
          <a:p>
            <a:pPr marL="285750" indent="-285750">
              <a:buFont typeface="Arial" panose="020B0604020202020204" pitchFamily="34" charset="0"/>
              <a:buChar char="•"/>
            </a:pPr>
            <a:r>
              <a:rPr lang="en-US" dirty="0">
                <a:solidFill>
                  <a:srgbClr val="7F7F7F"/>
                </a:solidFill>
              </a:rPr>
              <a:t>Extracted from </a:t>
            </a:r>
            <a:r>
              <a:rPr lang="en-US" dirty="0" err="1">
                <a:solidFill>
                  <a:srgbClr val="7F7F7F"/>
                </a:solidFill>
              </a:rPr>
              <a:t>VistA</a:t>
            </a:r>
            <a:r>
              <a:rPr lang="en-US" dirty="0">
                <a:solidFill>
                  <a:srgbClr val="7F7F7F"/>
                </a:solidFill>
              </a:rPr>
              <a:t> → PBM database*</a:t>
            </a:r>
          </a:p>
          <a:p>
            <a:pPr marL="285750" indent="-285750">
              <a:buFont typeface="Arial" panose="020B0604020202020204" pitchFamily="34" charset="0"/>
              <a:buChar char="•"/>
            </a:pPr>
            <a:r>
              <a:rPr lang="en-US" dirty="0">
                <a:solidFill>
                  <a:srgbClr val="7F7F7F"/>
                </a:solidFill>
              </a:rPr>
              <a:t>(*) Also extracted from the CDW</a:t>
            </a:r>
          </a:p>
          <a:p>
            <a:endParaRPr lang="en-US" dirty="0">
              <a:solidFill>
                <a:srgbClr val="7F7F7F"/>
              </a:solidFill>
            </a:endParaRPr>
          </a:p>
          <a:p>
            <a:endParaRPr lang="en-US" dirty="0">
              <a:solidFill>
                <a:srgbClr val="7F7F7F"/>
              </a:solidFill>
            </a:endParaRPr>
          </a:p>
          <a:p>
            <a:r>
              <a:rPr lang="en-US" sz="2000" b="1" dirty="0">
                <a:solidFill>
                  <a:srgbClr val="7F7F7F"/>
                </a:solidFill>
              </a:rPr>
              <a:t>Getting access:</a:t>
            </a:r>
          </a:p>
          <a:p>
            <a:r>
              <a:rPr lang="en-US" dirty="0">
                <a:solidFill>
                  <a:srgbClr val="7F7F7F"/>
                </a:solidFill>
                <a:hlinkClick r:id="rId4">
                  <a:extLst>
                    <a:ext uri="{A12FA001-AC4F-418D-AE19-62706E023703}">
                      <ahyp:hlinkClr xmlns:ahyp="http://schemas.microsoft.com/office/drawing/2018/hyperlinkcolor" val="tx"/>
                    </a:ext>
                  </a:extLst>
                </a:hlinkClick>
              </a:rPr>
              <a:t>https://vaww.vhadataportal.med.va.gov/DataSources/PBMDatabase.aspx</a:t>
            </a:r>
            <a:endParaRPr lang="en-US" dirty="0">
              <a:solidFill>
                <a:srgbClr val="7F7F7F"/>
              </a:solidFill>
            </a:endParaRPr>
          </a:p>
          <a:p>
            <a:endParaRPr lang="en-US" dirty="0"/>
          </a:p>
          <a:p>
            <a:r>
              <a:rPr lang="en-US" dirty="0">
                <a:solidFill>
                  <a:srgbClr val="7F7F7F"/>
                </a:solidFill>
              </a:rPr>
              <a:t>[Custom extracts are developed for each research]</a:t>
            </a:r>
          </a:p>
          <a:p>
            <a:endParaRPr lang="en-US" dirty="0">
              <a:solidFill>
                <a:srgbClr val="7F7F7F"/>
              </a:solidFill>
            </a:endParaRPr>
          </a:p>
          <a:p>
            <a:endParaRPr lang="en-US" dirty="0">
              <a:solidFill>
                <a:srgbClr val="7F7F7F"/>
              </a:solidFill>
            </a:endParaRPr>
          </a:p>
        </p:txBody>
      </p:sp>
    </p:spTree>
    <p:extLst>
      <p:ext uri="{BB962C8B-B14F-4D97-AF65-F5344CB8AC3E}">
        <p14:creationId xmlns:p14="http://schemas.microsoft.com/office/powerpoint/2010/main" val="128768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pic>
        <p:nvPicPr>
          <p:cNvPr id="5" name="Picture 4">
            <a:extLst>
              <a:ext uri="{FF2B5EF4-FFF2-40B4-BE49-F238E27FC236}">
                <a16:creationId xmlns:a16="http://schemas.microsoft.com/office/drawing/2014/main" id="{EB3F317F-AB2E-4A3F-8312-8EF8712646AE}"/>
              </a:ext>
            </a:extLst>
          </p:cNvPr>
          <p:cNvPicPr>
            <a:picLocks noChangeAspect="1"/>
          </p:cNvPicPr>
          <p:nvPr/>
        </p:nvPicPr>
        <p:blipFill>
          <a:blip r:embed="rId3"/>
          <a:stretch>
            <a:fillRect/>
          </a:stretch>
        </p:blipFill>
        <p:spPr>
          <a:xfrm>
            <a:off x="747770" y="3935506"/>
            <a:ext cx="7105650" cy="2190750"/>
          </a:xfrm>
          <a:prstGeom prst="rect">
            <a:avLst/>
          </a:prstGeom>
        </p:spPr>
      </p:pic>
      <p:pic>
        <p:nvPicPr>
          <p:cNvPr id="7" name="Picture 6">
            <a:extLst>
              <a:ext uri="{FF2B5EF4-FFF2-40B4-BE49-F238E27FC236}">
                <a16:creationId xmlns:a16="http://schemas.microsoft.com/office/drawing/2014/main" id="{8152EF6C-3140-40B5-9DAB-08136F051DCD}"/>
              </a:ext>
            </a:extLst>
          </p:cNvPr>
          <p:cNvPicPr>
            <a:picLocks noChangeAspect="1"/>
          </p:cNvPicPr>
          <p:nvPr/>
        </p:nvPicPr>
        <p:blipFill>
          <a:blip r:embed="rId4"/>
          <a:stretch>
            <a:fillRect/>
          </a:stretch>
        </p:blipFill>
        <p:spPr>
          <a:xfrm>
            <a:off x="723900" y="1143000"/>
            <a:ext cx="7696200" cy="2716306"/>
          </a:xfrm>
          <a:prstGeom prst="rect">
            <a:avLst/>
          </a:prstGeom>
        </p:spPr>
      </p:pic>
    </p:spTree>
    <p:extLst>
      <p:ext uri="{BB962C8B-B14F-4D97-AF65-F5344CB8AC3E}">
        <p14:creationId xmlns:p14="http://schemas.microsoft.com/office/powerpoint/2010/main" val="111954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461010" y="1143000"/>
            <a:ext cx="4263390" cy="2677656"/>
          </a:xfrm>
          <a:prstGeom prst="rect">
            <a:avLst/>
          </a:prstGeom>
          <a:noFill/>
        </p:spPr>
        <p:txBody>
          <a:bodyPr wrap="square" rtlCol="0">
            <a:spAutoFit/>
          </a:bodyPr>
          <a:lstStyle/>
          <a:p>
            <a:r>
              <a:rPr lang="en-US" sz="2400" b="1" dirty="0">
                <a:solidFill>
                  <a:schemeClr val="tx1">
                    <a:lumMod val="65000"/>
                    <a:lumOff val="35000"/>
                  </a:schemeClr>
                </a:solidFill>
              </a:rPr>
              <a:t>National Drug file</a:t>
            </a:r>
          </a:p>
          <a:p>
            <a:r>
              <a:rPr lang="en-US" dirty="0">
                <a:solidFill>
                  <a:schemeClr val="bg1">
                    <a:lumMod val="50000"/>
                  </a:schemeClr>
                </a:solidFill>
              </a:rPr>
              <a:t>Standardization of the Local Drug Files</a:t>
            </a:r>
          </a:p>
          <a:p>
            <a:pPr marL="285750" indent="-285750">
              <a:buFontTx/>
              <a:buChar char="-"/>
            </a:pPr>
            <a:r>
              <a:rPr lang="en-US" dirty="0">
                <a:solidFill>
                  <a:schemeClr val="bg1">
                    <a:lumMod val="50000"/>
                  </a:schemeClr>
                </a:solidFill>
              </a:rPr>
              <a:t>Dosage Form</a:t>
            </a:r>
          </a:p>
          <a:p>
            <a:pPr marL="285750" indent="-285750">
              <a:buFontTx/>
              <a:buChar char="-"/>
            </a:pPr>
            <a:r>
              <a:rPr lang="en-US" dirty="0">
                <a:solidFill>
                  <a:schemeClr val="bg1">
                    <a:lumMod val="50000"/>
                  </a:schemeClr>
                </a:solidFill>
              </a:rPr>
              <a:t>Strength</a:t>
            </a:r>
          </a:p>
          <a:p>
            <a:pPr marL="285750" indent="-285750">
              <a:buFontTx/>
              <a:buChar char="-"/>
            </a:pPr>
            <a:r>
              <a:rPr lang="en-US" dirty="0">
                <a:solidFill>
                  <a:schemeClr val="bg1">
                    <a:lumMod val="50000"/>
                  </a:schemeClr>
                </a:solidFill>
              </a:rPr>
              <a:t>Unit</a:t>
            </a:r>
          </a:p>
          <a:p>
            <a:pPr marL="285750" indent="-285750">
              <a:buFontTx/>
              <a:buChar char="-"/>
            </a:pPr>
            <a:r>
              <a:rPr lang="en-US" dirty="0">
                <a:solidFill>
                  <a:schemeClr val="bg1">
                    <a:lumMod val="50000"/>
                  </a:schemeClr>
                </a:solidFill>
              </a:rPr>
              <a:t>Package Size and Type</a:t>
            </a:r>
          </a:p>
          <a:p>
            <a:pPr marL="285750" indent="-285750">
              <a:buFontTx/>
              <a:buChar char="-"/>
            </a:pPr>
            <a:r>
              <a:rPr lang="en-US" dirty="0">
                <a:solidFill>
                  <a:schemeClr val="bg1">
                    <a:lumMod val="50000"/>
                  </a:schemeClr>
                </a:solidFill>
              </a:rPr>
              <a:t>Manufacturer’s Trade Name</a:t>
            </a:r>
          </a:p>
          <a:p>
            <a:pPr marL="285750" indent="-285750">
              <a:buFontTx/>
              <a:buChar char="-"/>
            </a:pPr>
            <a:r>
              <a:rPr lang="en-US" dirty="0">
                <a:solidFill>
                  <a:schemeClr val="bg1">
                    <a:lumMod val="50000"/>
                  </a:schemeClr>
                </a:solidFill>
              </a:rPr>
              <a:t>National Drug Code</a:t>
            </a:r>
          </a:p>
          <a:p>
            <a:pPr marL="285750" indent="-285750">
              <a:buFontTx/>
              <a:buChar char="-"/>
            </a:pPr>
            <a:r>
              <a:rPr lang="en-US" dirty="0">
                <a:solidFill>
                  <a:schemeClr val="bg1">
                    <a:lumMod val="50000"/>
                  </a:schemeClr>
                </a:solidFill>
              </a:rPr>
              <a:t>VA drug Class</a:t>
            </a:r>
            <a:endParaRPr lang="en-US" dirty="0"/>
          </a:p>
        </p:txBody>
      </p:sp>
      <p:sp>
        <p:nvSpPr>
          <p:cNvPr id="7" name="Rectangle 6">
            <a:extLst>
              <a:ext uri="{FF2B5EF4-FFF2-40B4-BE49-F238E27FC236}">
                <a16:creationId xmlns:a16="http://schemas.microsoft.com/office/drawing/2014/main" id="{21F4069C-A65F-41F7-86F9-14FEA3FB2A02}"/>
              </a:ext>
            </a:extLst>
          </p:cNvPr>
          <p:cNvSpPr/>
          <p:nvPr/>
        </p:nvSpPr>
        <p:spPr>
          <a:xfrm>
            <a:off x="461010" y="3962400"/>
            <a:ext cx="4263390" cy="1569660"/>
          </a:xfrm>
          <a:prstGeom prst="rect">
            <a:avLst/>
          </a:prstGeom>
        </p:spPr>
        <p:txBody>
          <a:bodyPr wrap="square">
            <a:spAutoFit/>
          </a:bodyPr>
          <a:lstStyle/>
          <a:p>
            <a:r>
              <a:rPr lang="en-US" sz="2400" b="1" dirty="0">
                <a:solidFill>
                  <a:srgbClr val="595959"/>
                </a:solidFill>
              </a:rPr>
              <a:t>VA National Formulary</a:t>
            </a:r>
          </a:p>
          <a:p>
            <a:r>
              <a:rPr lang="en-US" dirty="0">
                <a:solidFill>
                  <a:srgbClr val="7F7F7F"/>
                </a:solidFill>
              </a:rPr>
              <a:t>List of all medications that providers can order at the VA</a:t>
            </a:r>
          </a:p>
          <a:p>
            <a:pPr marL="285750" indent="-285750">
              <a:buFontTx/>
              <a:buChar char="-"/>
            </a:pPr>
            <a:r>
              <a:rPr lang="en-US" dirty="0">
                <a:solidFill>
                  <a:srgbClr val="7F7F7F"/>
                </a:solidFill>
              </a:rPr>
              <a:t>VA Drug Class</a:t>
            </a:r>
          </a:p>
          <a:p>
            <a:pPr marL="285750" indent="-285750">
              <a:buFontTx/>
              <a:buChar char="-"/>
            </a:pPr>
            <a:r>
              <a:rPr lang="en-US" dirty="0">
                <a:solidFill>
                  <a:srgbClr val="7F7F7F"/>
                </a:solidFill>
              </a:rPr>
              <a:t>Formulary Status / Restrictions</a:t>
            </a:r>
          </a:p>
        </p:txBody>
      </p:sp>
      <p:sp>
        <p:nvSpPr>
          <p:cNvPr id="11" name="TextBox 10">
            <a:extLst>
              <a:ext uri="{FF2B5EF4-FFF2-40B4-BE49-F238E27FC236}">
                <a16:creationId xmlns:a16="http://schemas.microsoft.com/office/drawing/2014/main" id="{A38D6522-B22A-4594-96DC-FE69DB4FF316}"/>
              </a:ext>
            </a:extLst>
          </p:cNvPr>
          <p:cNvSpPr txBox="1"/>
          <p:nvPr/>
        </p:nvSpPr>
        <p:spPr>
          <a:xfrm>
            <a:off x="4800600" y="5595407"/>
            <a:ext cx="4114800" cy="276999"/>
          </a:xfrm>
          <a:prstGeom prst="rect">
            <a:avLst/>
          </a:prstGeom>
          <a:noFill/>
        </p:spPr>
        <p:txBody>
          <a:bodyPr wrap="square">
            <a:spAutoFit/>
          </a:bodyPr>
          <a:lstStyle/>
          <a:p>
            <a:r>
              <a:rPr lang="en-US" sz="1200" dirty="0">
                <a:solidFill>
                  <a:srgbClr val="7F7F7F"/>
                </a:solidFill>
              </a:rPr>
              <a:t>https://www.pbm.va.gov/PBM/NationalFormulary.asp</a:t>
            </a:r>
          </a:p>
        </p:txBody>
      </p:sp>
      <p:pic>
        <p:nvPicPr>
          <p:cNvPr id="4" name="Picture 3">
            <a:extLst>
              <a:ext uri="{FF2B5EF4-FFF2-40B4-BE49-F238E27FC236}">
                <a16:creationId xmlns:a16="http://schemas.microsoft.com/office/drawing/2014/main" id="{F990F0AC-7A24-45F8-B8C5-463748933B4D}"/>
              </a:ext>
            </a:extLst>
          </p:cNvPr>
          <p:cNvPicPr>
            <a:picLocks noChangeAspect="1"/>
          </p:cNvPicPr>
          <p:nvPr/>
        </p:nvPicPr>
        <p:blipFill>
          <a:blip r:embed="rId3"/>
          <a:stretch>
            <a:fillRect/>
          </a:stretch>
        </p:blipFill>
        <p:spPr>
          <a:xfrm>
            <a:off x="4800600" y="1539490"/>
            <a:ext cx="3958590" cy="3992570"/>
          </a:xfrm>
          <a:prstGeom prst="rect">
            <a:avLst/>
          </a:prstGeom>
        </p:spPr>
      </p:pic>
    </p:spTree>
    <p:extLst>
      <p:ext uri="{BB962C8B-B14F-4D97-AF65-F5344CB8AC3E}">
        <p14:creationId xmlns:p14="http://schemas.microsoft.com/office/powerpoint/2010/main" val="979063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152400" y="990600"/>
            <a:ext cx="8763000" cy="1292662"/>
          </a:xfrm>
          <a:prstGeom prst="rect">
            <a:avLst/>
          </a:prstGeom>
          <a:noFill/>
        </p:spPr>
        <p:txBody>
          <a:bodyPr wrap="square" rtlCol="0">
            <a:spAutoFit/>
          </a:bodyPr>
          <a:lstStyle/>
          <a:p>
            <a:r>
              <a:rPr lang="en-US" sz="2400" b="1" dirty="0">
                <a:solidFill>
                  <a:schemeClr val="tx1">
                    <a:lumMod val="65000"/>
                    <a:lumOff val="35000"/>
                  </a:schemeClr>
                </a:solidFill>
              </a:rPr>
              <a:t>Historical Prices for Pharmacy Products</a:t>
            </a:r>
          </a:p>
          <a:p>
            <a:r>
              <a:rPr lang="en-US" dirty="0">
                <a:solidFill>
                  <a:schemeClr val="tx1">
                    <a:lumMod val="50000"/>
                    <a:lumOff val="50000"/>
                  </a:schemeClr>
                </a:solidFill>
              </a:rPr>
              <a:t>https://department.va.gov/administrations-and-offices/acquisition-logistics-and-construction/freedom-of-information-act-requests/#toc_Historical_VA_Pharmaceutical_Prices</a:t>
            </a:r>
            <a:endParaRPr lang="en-US" dirty="0"/>
          </a:p>
        </p:txBody>
      </p:sp>
      <p:pic>
        <p:nvPicPr>
          <p:cNvPr id="4" name="Picture 3">
            <a:extLst>
              <a:ext uri="{FF2B5EF4-FFF2-40B4-BE49-F238E27FC236}">
                <a16:creationId xmlns:a16="http://schemas.microsoft.com/office/drawing/2014/main" id="{CD603538-21AE-F56C-E91E-5665F4DA9054}"/>
              </a:ext>
            </a:extLst>
          </p:cNvPr>
          <p:cNvPicPr>
            <a:picLocks noChangeAspect="1"/>
          </p:cNvPicPr>
          <p:nvPr/>
        </p:nvPicPr>
        <p:blipFill>
          <a:blip r:embed="rId3"/>
          <a:stretch>
            <a:fillRect/>
          </a:stretch>
        </p:blipFill>
        <p:spPr>
          <a:xfrm>
            <a:off x="2514600" y="2514600"/>
            <a:ext cx="4400550" cy="3467421"/>
          </a:xfrm>
          <a:prstGeom prst="rect">
            <a:avLst/>
          </a:prstGeom>
        </p:spPr>
      </p:pic>
    </p:spTree>
    <p:extLst>
      <p:ext uri="{BB962C8B-B14F-4D97-AF65-F5344CB8AC3E}">
        <p14:creationId xmlns:p14="http://schemas.microsoft.com/office/powerpoint/2010/main" val="418138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6F97A7-5BE7-445F-91C7-67A90FB72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63" y="2650331"/>
            <a:ext cx="1071562" cy="1071562"/>
          </a:xfrm>
          <a:prstGeom prst="rect">
            <a:avLst/>
          </a:prstGeom>
        </p:spPr>
      </p:pic>
      <p:pic>
        <p:nvPicPr>
          <p:cNvPr id="8" name="Picture 7">
            <a:extLst>
              <a:ext uri="{FF2B5EF4-FFF2-40B4-BE49-F238E27FC236}">
                <a16:creationId xmlns:a16="http://schemas.microsoft.com/office/drawing/2014/main" id="{67812781-6C18-4E9B-BAEB-E717AD0CAA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2514600"/>
            <a:ext cx="1600200" cy="1600200"/>
          </a:xfrm>
          <a:prstGeom prst="rect">
            <a:avLst/>
          </a:prstGeom>
        </p:spPr>
      </p:pic>
      <p:sp>
        <p:nvSpPr>
          <p:cNvPr id="9" name="TextBox 8">
            <a:extLst>
              <a:ext uri="{FF2B5EF4-FFF2-40B4-BE49-F238E27FC236}">
                <a16:creationId xmlns:a16="http://schemas.microsoft.com/office/drawing/2014/main" id="{982487E7-8051-4E52-B9C8-9D0A6C69C671}"/>
              </a:ext>
            </a:extLst>
          </p:cNvPr>
          <p:cNvSpPr txBox="1"/>
          <p:nvPr/>
        </p:nvSpPr>
        <p:spPr>
          <a:xfrm>
            <a:off x="485857" y="4143375"/>
            <a:ext cx="2537874" cy="1200329"/>
          </a:xfrm>
          <a:prstGeom prst="rect">
            <a:avLst/>
          </a:prstGeom>
          <a:noFill/>
        </p:spPr>
        <p:txBody>
          <a:bodyPr wrap="none" rtlCol="0">
            <a:spAutoFit/>
          </a:bodyPr>
          <a:lstStyle/>
          <a:p>
            <a:r>
              <a:rPr lang="en-US" dirty="0" err="1"/>
              <a:t>VistA</a:t>
            </a:r>
            <a:r>
              <a:rPr lang="en-US" dirty="0"/>
              <a:t> File—Local</a:t>
            </a:r>
          </a:p>
          <a:p>
            <a:pPr marL="285750" indent="-285750">
              <a:buFont typeface="Arial" panose="020B0604020202020204" pitchFamily="34" charset="0"/>
              <a:buChar char="•"/>
            </a:pPr>
            <a:r>
              <a:rPr lang="en-US" dirty="0"/>
              <a:t>Outpatient</a:t>
            </a:r>
          </a:p>
          <a:p>
            <a:pPr marL="285750" indent="-285750">
              <a:buFont typeface="Arial" panose="020B0604020202020204" pitchFamily="34" charset="0"/>
              <a:buChar char="•"/>
            </a:pPr>
            <a:r>
              <a:rPr lang="en-US" dirty="0"/>
              <a:t>IV</a:t>
            </a:r>
          </a:p>
          <a:p>
            <a:pPr marL="285750" indent="-285750">
              <a:buFont typeface="Arial" panose="020B0604020202020204" pitchFamily="34" charset="0"/>
              <a:buChar char="•"/>
            </a:pPr>
            <a:r>
              <a:rPr lang="en-US" dirty="0"/>
              <a:t>Unit Dose packages</a:t>
            </a:r>
          </a:p>
        </p:txBody>
      </p:sp>
      <p:sp>
        <p:nvSpPr>
          <p:cNvPr id="11" name="TextBox 10">
            <a:extLst>
              <a:ext uri="{FF2B5EF4-FFF2-40B4-BE49-F238E27FC236}">
                <a16:creationId xmlns:a16="http://schemas.microsoft.com/office/drawing/2014/main" id="{C0A261A8-DF16-4DFA-87F3-E9953E5F0E0C}"/>
              </a:ext>
            </a:extLst>
          </p:cNvPr>
          <p:cNvSpPr txBox="1"/>
          <p:nvPr/>
        </p:nvSpPr>
        <p:spPr>
          <a:xfrm>
            <a:off x="3075607" y="4143375"/>
            <a:ext cx="2544286" cy="369332"/>
          </a:xfrm>
          <a:prstGeom prst="rect">
            <a:avLst/>
          </a:prstGeom>
          <a:noFill/>
        </p:spPr>
        <p:txBody>
          <a:bodyPr wrap="none" rtlCol="0">
            <a:spAutoFit/>
          </a:bodyPr>
          <a:lstStyle/>
          <a:p>
            <a:r>
              <a:rPr lang="en-US" dirty="0"/>
              <a:t>MCAO DSS databases</a:t>
            </a:r>
          </a:p>
        </p:txBody>
      </p:sp>
      <p:pic>
        <p:nvPicPr>
          <p:cNvPr id="12" name="Picture 11">
            <a:extLst>
              <a:ext uri="{FF2B5EF4-FFF2-40B4-BE49-F238E27FC236}">
                <a16:creationId xmlns:a16="http://schemas.microsoft.com/office/drawing/2014/main" id="{3F5646D0-4002-4052-BAB3-751805E1D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2650331"/>
            <a:ext cx="1071562" cy="1071562"/>
          </a:xfrm>
          <a:prstGeom prst="rect">
            <a:avLst/>
          </a:prstGeom>
        </p:spPr>
      </p:pic>
      <p:sp>
        <p:nvSpPr>
          <p:cNvPr id="13" name="TextBox 12">
            <a:extLst>
              <a:ext uri="{FF2B5EF4-FFF2-40B4-BE49-F238E27FC236}">
                <a16:creationId xmlns:a16="http://schemas.microsoft.com/office/drawing/2014/main" id="{984869F0-58E2-4792-B42C-262E98BBFA2B}"/>
              </a:ext>
            </a:extLst>
          </p:cNvPr>
          <p:cNvSpPr txBox="1"/>
          <p:nvPr/>
        </p:nvSpPr>
        <p:spPr>
          <a:xfrm>
            <a:off x="6068394" y="4143375"/>
            <a:ext cx="3044488" cy="369332"/>
          </a:xfrm>
          <a:prstGeom prst="rect">
            <a:avLst/>
          </a:prstGeom>
          <a:noFill/>
        </p:spPr>
        <p:txBody>
          <a:bodyPr wrap="none" rtlCol="0">
            <a:spAutoFit/>
          </a:bodyPr>
          <a:lstStyle/>
          <a:p>
            <a:r>
              <a:rPr lang="en-US" dirty="0"/>
              <a:t>MCA National Data Extracts</a:t>
            </a:r>
          </a:p>
        </p:txBody>
      </p:sp>
      <p:sp>
        <p:nvSpPr>
          <p:cNvPr id="10" name="Arrow: Right 9">
            <a:extLst>
              <a:ext uri="{FF2B5EF4-FFF2-40B4-BE49-F238E27FC236}">
                <a16:creationId xmlns:a16="http://schemas.microsoft.com/office/drawing/2014/main" id="{C16F6BAB-7D65-44AE-8983-4165DAA803C7}"/>
              </a:ext>
            </a:extLst>
          </p:cNvPr>
          <p:cNvSpPr/>
          <p:nvPr/>
        </p:nvSpPr>
        <p:spPr>
          <a:xfrm>
            <a:off x="2516981" y="3018234"/>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5E16313-A33F-4FA6-82E8-1029663C1113}"/>
              </a:ext>
            </a:extLst>
          </p:cNvPr>
          <p:cNvSpPr/>
          <p:nvPr/>
        </p:nvSpPr>
        <p:spPr>
          <a:xfrm>
            <a:off x="5503068" y="3009900"/>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ABF5AB-36EC-4A75-93B3-F5FF0AEB1186}"/>
              </a:ext>
            </a:extLst>
          </p:cNvPr>
          <p:cNvSpPr txBox="1"/>
          <p:nvPr/>
        </p:nvSpPr>
        <p:spPr>
          <a:xfrm>
            <a:off x="304800" y="1219200"/>
            <a:ext cx="5867400" cy="830997"/>
          </a:xfrm>
          <a:prstGeom prst="rect">
            <a:avLst/>
          </a:prstGeom>
          <a:noFill/>
        </p:spPr>
        <p:txBody>
          <a:bodyPr wrap="square" rtlCol="0">
            <a:spAutoFit/>
          </a:bodyPr>
          <a:lstStyle/>
          <a:p>
            <a:r>
              <a:rPr lang="en-US" sz="2400" b="1" dirty="0">
                <a:solidFill>
                  <a:schemeClr val="tx1">
                    <a:lumMod val="65000"/>
                    <a:lumOff val="35000"/>
                  </a:schemeClr>
                </a:solidFill>
              </a:rPr>
              <a:t>Managerial Cost Accounting Pharmacy National Data Extract (MCA PHA NDE)</a:t>
            </a:r>
            <a:endParaRPr lang="en-US" dirty="0"/>
          </a:p>
        </p:txBody>
      </p:sp>
      <p:sp>
        <p:nvSpPr>
          <p:cNvPr id="16" name="Title 1">
            <a:extLst>
              <a:ext uri="{FF2B5EF4-FFF2-40B4-BE49-F238E27FC236}">
                <a16:creationId xmlns:a16="http://schemas.microsoft.com/office/drawing/2014/main" id="{C7C88566-A2F8-4D29-B7D5-6930D5336BD9}"/>
              </a:ext>
            </a:extLst>
          </p:cNvPr>
          <p:cNvSpPr txBox="1">
            <a:spLocks/>
          </p:cNvSpPr>
          <p:nvPr/>
        </p:nvSpPr>
        <p:spPr>
          <a:xfrm>
            <a:off x="962025" y="198438"/>
            <a:ext cx="7696200" cy="487362"/>
          </a:xfrm>
          <a:prstGeom prst="rect">
            <a:avLst/>
          </a:prstGeom>
        </p:spPr>
        <p:txBody>
          <a:bodyPr vert="horz"/>
          <a:lstStyle>
            <a:lvl1pPr algn="l" defTabSz="457200" rtl="0" eaLnBrk="1" fontAlgn="base" hangingPunct="1">
              <a:spcBef>
                <a:spcPct val="0"/>
              </a:spcBef>
              <a:spcAft>
                <a:spcPct val="0"/>
              </a:spcAft>
              <a:defRPr sz="2200" kern="1200" cap="all" baseline="0">
                <a:solidFill>
                  <a:schemeClr val="bg1"/>
                </a:solidFill>
                <a:latin typeface="Georgia"/>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a:lstStyle>
          <a:p>
            <a:r>
              <a:rPr lang="en-US" sz="2800" cap="none" dirty="0">
                <a:latin typeface="Helvetica" pitchFamily="2" charset="0"/>
              </a:rPr>
              <a:t>MCA PHA NDE</a:t>
            </a:r>
          </a:p>
        </p:txBody>
      </p:sp>
      <p:sp>
        <p:nvSpPr>
          <p:cNvPr id="5" name="TextBox 4">
            <a:extLst>
              <a:ext uri="{FF2B5EF4-FFF2-40B4-BE49-F238E27FC236}">
                <a16:creationId xmlns:a16="http://schemas.microsoft.com/office/drawing/2014/main" id="{DF82DDA7-9EB3-484C-BEA5-E279EEE184D5}"/>
              </a:ext>
            </a:extLst>
          </p:cNvPr>
          <p:cNvSpPr txBox="1"/>
          <p:nvPr/>
        </p:nvSpPr>
        <p:spPr>
          <a:xfrm>
            <a:off x="31270" y="6096000"/>
            <a:ext cx="4540730" cy="369332"/>
          </a:xfrm>
          <a:prstGeom prst="rect">
            <a:avLst/>
          </a:prstGeom>
          <a:noFill/>
        </p:spPr>
        <p:txBody>
          <a:bodyPr wrap="none" rtlCol="0">
            <a:spAutoFit/>
          </a:bodyPr>
          <a:lstStyle/>
          <a:p>
            <a:r>
              <a:rPr lang="en-US" dirty="0">
                <a:solidFill>
                  <a:srgbClr val="7F7F7F"/>
                </a:solidFill>
              </a:rPr>
              <a:t>MCAO, Managerial Cost Accounting Office</a:t>
            </a:r>
          </a:p>
        </p:txBody>
      </p:sp>
    </p:spTree>
    <p:extLst>
      <p:ext uri="{BB962C8B-B14F-4D97-AF65-F5344CB8AC3E}">
        <p14:creationId xmlns:p14="http://schemas.microsoft.com/office/powerpoint/2010/main" val="402435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MCA PHA NDE</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219200"/>
            <a:ext cx="8153400" cy="4093428"/>
          </a:xfrm>
          <a:prstGeom prst="rect">
            <a:avLst/>
          </a:prstGeom>
          <a:noFill/>
        </p:spPr>
        <p:txBody>
          <a:bodyPr wrap="square" rtlCol="0">
            <a:spAutoFit/>
          </a:bodyPr>
          <a:lstStyle/>
          <a:p>
            <a:r>
              <a:rPr lang="en-US" sz="2400" b="1" dirty="0">
                <a:solidFill>
                  <a:schemeClr val="tx1">
                    <a:lumMod val="65000"/>
                    <a:lumOff val="35000"/>
                  </a:schemeClr>
                </a:solidFill>
              </a:rPr>
              <a:t>MCA PHA NDE site</a:t>
            </a:r>
          </a:p>
          <a:p>
            <a:r>
              <a:rPr lang="en-US" dirty="0">
                <a:solidFill>
                  <a:srgbClr val="7F7F7F"/>
                </a:solidFill>
                <a:hlinkClick r:id="rId3">
                  <a:extLst>
                    <a:ext uri="{A12FA001-AC4F-418D-AE19-62706E023703}">
                      <ahyp:hlinkClr xmlns:ahyp="http://schemas.microsoft.com/office/drawing/2018/hyperlinkcolor" val="tx"/>
                    </a:ext>
                  </a:extLst>
                </a:hlinkClick>
              </a:rPr>
              <a:t>http://vaww.vhadataportal.med.va.gov/DataSources/MCA(formerlyDSS)NDEs.aspx</a:t>
            </a:r>
            <a:endParaRPr lang="en-US" dirty="0">
              <a:solidFill>
                <a:srgbClr val="7F7F7F"/>
              </a:solidFill>
            </a:endParaRPr>
          </a:p>
          <a:p>
            <a:endParaRPr lang="en-US" dirty="0">
              <a:solidFill>
                <a:srgbClr val="7F7F7F"/>
              </a:solidFill>
            </a:endParaRPr>
          </a:p>
          <a:p>
            <a:pPr marL="285750" indent="-285750">
              <a:buFont typeface="Arial" panose="020B0604020202020204" pitchFamily="34" charset="0"/>
              <a:buChar char="•"/>
            </a:pPr>
            <a:r>
              <a:rPr lang="en-US" dirty="0">
                <a:solidFill>
                  <a:srgbClr val="7F7F7F"/>
                </a:solidFill>
              </a:rPr>
              <a:t>Available dates: 2005 to present</a:t>
            </a:r>
          </a:p>
          <a:p>
            <a:pPr marL="285750" indent="-285750">
              <a:buFont typeface="Arial" panose="020B0604020202020204" pitchFamily="34" charset="0"/>
              <a:buChar char="•"/>
            </a:pPr>
            <a:r>
              <a:rPr lang="en-US" dirty="0">
                <a:solidFill>
                  <a:srgbClr val="7F7F7F"/>
                </a:solidFill>
              </a:rPr>
              <a:t>DSS Schema</a:t>
            </a:r>
          </a:p>
          <a:p>
            <a:pPr marL="285750" indent="-285750">
              <a:buFont typeface="Arial" panose="020B0604020202020204" pitchFamily="34" charset="0"/>
              <a:buChar char="•"/>
            </a:pPr>
            <a:r>
              <a:rPr lang="en-US" dirty="0">
                <a:solidFill>
                  <a:srgbClr val="7F7F7F"/>
                </a:solidFill>
              </a:rPr>
              <a:t>Pharmacy cost and workload data at the level of the individual prescription for all inpatient and outpatient activities</a:t>
            </a:r>
          </a:p>
          <a:p>
            <a:pPr marL="285750" indent="-285750">
              <a:buFont typeface="Arial" panose="020B0604020202020204" pitchFamily="34" charset="0"/>
              <a:buChar char="•"/>
            </a:pPr>
            <a:r>
              <a:rPr lang="en-US" dirty="0">
                <a:solidFill>
                  <a:srgbClr val="7F7F7F"/>
                </a:solidFill>
              </a:rPr>
              <a:t>Managerial Cost Accounting Office (MCAO)</a:t>
            </a:r>
          </a:p>
          <a:p>
            <a:pPr marL="285750" indent="-285750">
              <a:buFont typeface="Arial" panose="020B0604020202020204" pitchFamily="34" charset="0"/>
              <a:buChar char="•"/>
            </a:pPr>
            <a:r>
              <a:rPr lang="en-US" dirty="0">
                <a:solidFill>
                  <a:srgbClr val="7F7F7F"/>
                </a:solidFill>
              </a:rPr>
              <a:t>Do not contain dosing instructions / dispensing unit</a:t>
            </a:r>
          </a:p>
          <a:p>
            <a:endParaRPr lang="en-US" dirty="0">
              <a:solidFill>
                <a:srgbClr val="7F7F7F"/>
              </a:solidFill>
            </a:endParaRPr>
          </a:p>
          <a:p>
            <a:r>
              <a:rPr lang="en-US" sz="2000" b="1" dirty="0">
                <a:solidFill>
                  <a:srgbClr val="7F7F7F"/>
                </a:solidFill>
              </a:rPr>
              <a:t>Getting access</a:t>
            </a:r>
          </a:p>
          <a:p>
            <a:r>
              <a:rPr lang="en-US" dirty="0">
                <a:solidFill>
                  <a:srgbClr val="7F7F7F"/>
                </a:solidFill>
                <a:hlinkClick r:id="rId4">
                  <a:extLst>
                    <a:ext uri="{A12FA001-AC4F-418D-AE19-62706E023703}">
                      <ahyp:hlinkClr xmlns:ahyp="http://schemas.microsoft.com/office/drawing/2018/hyperlinkcolor" val="tx"/>
                    </a:ext>
                  </a:extLst>
                </a:hlinkClick>
              </a:rPr>
              <a:t>http://vaww.vhadataportal.med.va.gov/DataAccess/HealthcareOperationsRequestProcess.aspx</a:t>
            </a:r>
            <a:endParaRPr lang="en-US" dirty="0">
              <a:solidFill>
                <a:srgbClr val="7F7F7F"/>
              </a:solidFill>
            </a:endParaRPr>
          </a:p>
        </p:txBody>
      </p:sp>
    </p:spTree>
    <p:extLst>
      <p:ext uri="{BB962C8B-B14F-4D97-AF65-F5344CB8AC3E}">
        <p14:creationId xmlns:p14="http://schemas.microsoft.com/office/powerpoint/2010/main" val="2793613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MCA PHA NDE</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447800"/>
            <a:ext cx="8610600" cy="3724096"/>
          </a:xfrm>
          <a:prstGeom prst="rect">
            <a:avLst/>
          </a:prstGeom>
          <a:noFill/>
        </p:spPr>
        <p:txBody>
          <a:bodyPr wrap="square" rtlCol="0">
            <a:spAutoFit/>
          </a:bodyPr>
          <a:lstStyle/>
          <a:p>
            <a:pPr>
              <a:spcAft>
                <a:spcPts val="1800"/>
              </a:spcAft>
            </a:pPr>
            <a:r>
              <a:rPr lang="en-US" sz="2400" b="1" dirty="0">
                <a:solidFill>
                  <a:schemeClr val="tx1">
                    <a:lumMod val="65000"/>
                    <a:lumOff val="35000"/>
                  </a:schemeClr>
                </a:solidFill>
              </a:rPr>
              <a:t>MCA PHA NDE contains the following column elements</a:t>
            </a:r>
          </a:p>
          <a:p>
            <a:pPr marL="285750" indent="-285750">
              <a:spcAft>
                <a:spcPts val="600"/>
              </a:spcAft>
              <a:buFont typeface="Arial" panose="020B0604020202020204" pitchFamily="34" charset="0"/>
              <a:buChar char="•"/>
            </a:pPr>
            <a:r>
              <a:rPr lang="en-US" dirty="0">
                <a:solidFill>
                  <a:schemeClr val="bg1">
                    <a:lumMod val="50000"/>
                  </a:schemeClr>
                </a:solidFill>
              </a:rPr>
              <a:t>Patient Characteristics – Who was the RX prescribed for?</a:t>
            </a:r>
          </a:p>
          <a:p>
            <a:pPr marL="285750" indent="-285750">
              <a:spcAft>
                <a:spcPts val="600"/>
              </a:spcAft>
              <a:buFont typeface="Arial" panose="020B0604020202020204" pitchFamily="34" charset="0"/>
              <a:buChar char="•"/>
            </a:pPr>
            <a:r>
              <a:rPr lang="en-US" dirty="0">
                <a:solidFill>
                  <a:schemeClr val="bg1">
                    <a:lumMod val="50000"/>
                  </a:schemeClr>
                </a:solidFill>
              </a:rPr>
              <a:t>Provider Characteristics – Who prescribed the RX</a:t>
            </a:r>
          </a:p>
          <a:p>
            <a:pPr marL="285750" indent="-285750">
              <a:spcAft>
                <a:spcPts val="600"/>
              </a:spcAft>
              <a:buFont typeface="Arial" panose="020B0604020202020204" pitchFamily="34" charset="0"/>
              <a:buChar char="•"/>
            </a:pPr>
            <a:r>
              <a:rPr lang="en-US" dirty="0">
                <a:solidFill>
                  <a:schemeClr val="bg1">
                    <a:lumMod val="50000"/>
                  </a:schemeClr>
                </a:solidFill>
              </a:rPr>
              <a:t>Medication Characteristics – What RX was prescribed?</a:t>
            </a:r>
          </a:p>
          <a:p>
            <a:pPr marL="285750" indent="-285750">
              <a:spcAft>
                <a:spcPts val="600"/>
              </a:spcAft>
              <a:buFont typeface="Arial" panose="020B0604020202020204" pitchFamily="34" charset="0"/>
              <a:buChar char="•"/>
            </a:pPr>
            <a:r>
              <a:rPr lang="en-US" dirty="0">
                <a:solidFill>
                  <a:schemeClr val="bg1">
                    <a:lumMod val="50000"/>
                  </a:schemeClr>
                </a:solidFill>
              </a:rPr>
              <a:t>Cost Elements – What were the dispensing and costs of RX?</a:t>
            </a:r>
          </a:p>
          <a:p>
            <a:pPr marL="285750" indent="-285750">
              <a:spcAft>
                <a:spcPts val="600"/>
              </a:spcAft>
              <a:buFont typeface="Arial" panose="020B0604020202020204" pitchFamily="34" charset="0"/>
              <a:buChar char="•"/>
            </a:pPr>
            <a:r>
              <a:rPr lang="en-US" dirty="0">
                <a:solidFill>
                  <a:schemeClr val="bg1">
                    <a:lumMod val="50000"/>
                  </a:schemeClr>
                </a:solidFill>
              </a:rPr>
              <a:t>Event Dates – When was RX prescribed? </a:t>
            </a:r>
          </a:p>
          <a:p>
            <a:pPr marL="285750" indent="-285750">
              <a:spcAft>
                <a:spcPts val="600"/>
              </a:spcAft>
              <a:buFont typeface="Arial" panose="020B0604020202020204" pitchFamily="34" charset="0"/>
              <a:buChar char="•"/>
            </a:pPr>
            <a:r>
              <a:rPr lang="en-US" dirty="0">
                <a:solidFill>
                  <a:schemeClr val="bg1">
                    <a:lumMod val="50000"/>
                  </a:schemeClr>
                </a:solidFill>
              </a:rPr>
              <a:t>Patient Care Setting – Where the RX was provided? </a:t>
            </a:r>
          </a:p>
          <a:p>
            <a:pPr marL="285750" indent="-285750">
              <a:spcAft>
                <a:spcPts val="600"/>
              </a:spcAft>
              <a:buFont typeface="Arial" panose="020B0604020202020204" pitchFamily="34" charset="0"/>
              <a:buChar char="•"/>
            </a:pPr>
            <a:r>
              <a:rPr lang="en-US" dirty="0">
                <a:solidFill>
                  <a:schemeClr val="bg1">
                    <a:lumMod val="50000"/>
                  </a:schemeClr>
                </a:solidFill>
              </a:rPr>
              <a:t>Pharmacy Location – Where was the RX filled?</a:t>
            </a:r>
          </a:p>
          <a:p>
            <a:endParaRPr lang="en-US" dirty="0"/>
          </a:p>
          <a:p>
            <a:endParaRPr lang="en-US" dirty="0"/>
          </a:p>
        </p:txBody>
      </p:sp>
    </p:spTree>
    <p:extLst>
      <p:ext uri="{BB962C8B-B14F-4D97-AF65-F5344CB8AC3E}">
        <p14:creationId xmlns:p14="http://schemas.microsoft.com/office/powerpoint/2010/main" val="274661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Additional Information about Pharmacy Cost</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066800"/>
            <a:ext cx="8153400" cy="2354491"/>
          </a:xfrm>
          <a:prstGeom prst="rect">
            <a:avLst/>
          </a:prstGeom>
          <a:noFill/>
        </p:spPr>
        <p:txBody>
          <a:bodyPr wrap="square" rtlCol="0">
            <a:spAutoFit/>
          </a:bodyPr>
          <a:lstStyle/>
          <a:p>
            <a:pPr>
              <a:spcAft>
                <a:spcPts val="1800"/>
              </a:spcAft>
            </a:pPr>
            <a:r>
              <a:rPr lang="en-US" sz="2400" b="1" dirty="0">
                <a:solidFill>
                  <a:schemeClr val="tx1">
                    <a:lumMod val="65000"/>
                    <a:lumOff val="35000"/>
                  </a:schemeClr>
                </a:solidFill>
              </a:rPr>
              <a:t>Pharmacy Actual Acquisition Cost Data</a:t>
            </a:r>
          </a:p>
          <a:p>
            <a:r>
              <a:rPr lang="en-US" dirty="0">
                <a:solidFill>
                  <a:schemeClr val="bg1">
                    <a:lumMod val="50000"/>
                  </a:schemeClr>
                </a:solidFill>
              </a:rPr>
              <a:t>We are not allowed to disclose the actual acquisition costs of the drugs</a:t>
            </a:r>
          </a:p>
          <a:p>
            <a:endParaRPr lang="en-US" dirty="0">
              <a:solidFill>
                <a:schemeClr val="bg1">
                  <a:lumMod val="50000"/>
                </a:schemeClr>
              </a:solidFill>
            </a:endParaRPr>
          </a:p>
          <a:p>
            <a:r>
              <a:rPr lang="en-US" dirty="0">
                <a:solidFill>
                  <a:schemeClr val="bg1">
                    <a:lumMod val="50000"/>
                  </a:schemeClr>
                </a:solidFill>
              </a:rPr>
              <a:t>If we need to provide information about a specific unit price, it is recommended to use the Federal Supply Schedule (FSS) from the National Acquisition Center (NAC) Pharmaceutical Catalog:</a:t>
            </a:r>
          </a:p>
          <a:p>
            <a:r>
              <a:rPr lang="en-US" dirty="0">
                <a:solidFill>
                  <a:srgbClr val="7F7F7F"/>
                </a:solidFill>
                <a:hlinkClick r:id="rId3">
                  <a:extLst>
                    <a:ext uri="{A12FA001-AC4F-418D-AE19-62706E023703}">
                      <ahyp:hlinkClr xmlns:ahyp="http://schemas.microsoft.com/office/drawing/2018/hyperlinkcolor" val="tx"/>
                    </a:ext>
                  </a:extLst>
                </a:hlinkClick>
              </a:rPr>
              <a:t>https://www.vendorportal.ecms.va.gov/nac/Pharma/List</a:t>
            </a:r>
            <a:endParaRPr lang="en-US" dirty="0">
              <a:solidFill>
                <a:srgbClr val="7F7F7F"/>
              </a:solidFill>
            </a:endParaRPr>
          </a:p>
        </p:txBody>
      </p:sp>
      <p:pic>
        <p:nvPicPr>
          <p:cNvPr id="4" name="Picture 3">
            <a:extLst>
              <a:ext uri="{FF2B5EF4-FFF2-40B4-BE49-F238E27FC236}">
                <a16:creationId xmlns:a16="http://schemas.microsoft.com/office/drawing/2014/main" id="{305AD648-AD01-4482-910F-3C1ADD136B85}"/>
              </a:ext>
            </a:extLst>
          </p:cNvPr>
          <p:cNvPicPr>
            <a:picLocks noChangeAspect="1"/>
          </p:cNvPicPr>
          <p:nvPr/>
        </p:nvPicPr>
        <p:blipFill>
          <a:blip r:embed="rId4"/>
          <a:stretch>
            <a:fillRect/>
          </a:stretch>
        </p:blipFill>
        <p:spPr>
          <a:xfrm>
            <a:off x="2362200" y="3575482"/>
            <a:ext cx="4805362" cy="2692602"/>
          </a:xfrm>
          <a:prstGeom prst="rect">
            <a:avLst/>
          </a:prstGeom>
        </p:spPr>
      </p:pic>
    </p:spTree>
    <p:extLst>
      <p:ext uri="{BB962C8B-B14F-4D97-AF65-F5344CB8AC3E}">
        <p14:creationId xmlns:p14="http://schemas.microsoft.com/office/powerpoint/2010/main" val="1703008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Pharmacy Data Nuances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219200"/>
            <a:ext cx="8382000" cy="3462486"/>
          </a:xfrm>
          <a:prstGeom prst="rect">
            <a:avLst/>
          </a:prstGeom>
          <a:noFill/>
        </p:spPr>
        <p:txBody>
          <a:bodyPr wrap="square" rtlCol="0">
            <a:spAutoFit/>
          </a:bodyPr>
          <a:lstStyle/>
          <a:p>
            <a:pPr>
              <a:spcAft>
                <a:spcPts val="1800"/>
              </a:spcAft>
            </a:pPr>
            <a:r>
              <a:rPr lang="en-US" sz="2400" b="1" dirty="0" err="1">
                <a:solidFill>
                  <a:schemeClr val="tx1">
                    <a:lumMod val="65000"/>
                    <a:lumOff val="35000"/>
                  </a:schemeClr>
                </a:solidFill>
              </a:rPr>
              <a:t>dispcost</a:t>
            </a:r>
            <a:endParaRPr lang="en-US" sz="2400" b="1" dirty="0">
              <a:solidFill>
                <a:schemeClr val="tx1">
                  <a:lumMod val="65000"/>
                  <a:lumOff val="35000"/>
                </a:schemeClr>
              </a:solidFill>
            </a:endParaRPr>
          </a:p>
          <a:p>
            <a:pPr marL="285750" indent="-285750">
              <a:buFont typeface="Arial" panose="020B0604020202020204" pitchFamily="34" charset="0"/>
              <a:buChar char="•"/>
            </a:pPr>
            <a:r>
              <a:rPr lang="en-US" dirty="0">
                <a:solidFill>
                  <a:schemeClr val="bg1">
                    <a:lumMod val="50000"/>
                  </a:schemeClr>
                </a:solidFill>
              </a:rPr>
              <a:t>Prior to 2003, the </a:t>
            </a:r>
            <a:r>
              <a:rPr lang="en-US" b="1" dirty="0" err="1">
                <a:solidFill>
                  <a:schemeClr val="bg1">
                    <a:lumMod val="50000"/>
                  </a:schemeClr>
                </a:solidFill>
              </a:rPr>
              <a:t>dispcost</a:t>
            </a:r>
            <a:r>
              <a:rPr lang="en-US" dirty="0">
                <a:solidFill>
                  <a:schemeClr val="bg1">
                    <a:lumMod val="50000"/>
                  </a:schemeClr>
                </a:solidFill>
              </a:rPr>
              <a:t> was the average across the number of prescriptions </a:t>
            </a:r>
          </a:p>
          <a:p>
            <a:pPr marL="285750" indent="-285750">
              <a:buFont typeface="Arial" panose="020B0604020202020204" pitchFamily="34" charset="0"/>
              <a:buChar char="•"/>
            </a:pPr>
            <a:endParaRPr lang="en-US" dirty="0">
              <a:solidFill>
                <a:schemeClr val="bg1">
                  <a:lumMod val="50000"/>
                </a:schemeClr>
              </a:solidFill>
            </a:endParaRPr>
          </a:p>
          <a:p>
            <a:pPr marL="285750" indent="-285750">
              <a:buFont typeface="Arial" panose="020B0604020202020204" pitchFamily="34" charset="0"/>
              <a:buChar char="•"/>
            </a:pPr>
            <a:r>
              <a:rPr lang="en-US" dirty="0">
                <a:solidFill>
                  <a:schemeClr val="bg1">
                    <a:lumMod val="50000"/>
                  </a:schemeClr>
                </a:solidFill>
              </a:rPr>
              <a:t>For instance, if a patient had three prescriptions, the </a:t>
            </a:r>
            <a:r>
              <a:rPr lang="en-US" b="1" dirty="0" err="1">
                <a:solidFill>
                  <a:schemeClr val="bg1">
                    <a:lumMod val="50000"/>
                  </a:schemeClr>
                </a:solidFill>
              </a:rPr>
              <a:t>dispcost</a:t>
            </a:r>
            <a:r>
              <a:rPr lang="en-US" dirty="0">
                <a:solidFill>
                  <a:schemeClr val="bg1">
                    <a:lumMod val="50000"/>
                  </a:schemeClr>
                </a:solidFill>
              </a:rPr>
              <a:t> was divided by three</a:t>
            </a:r>
          </a:p>
          <a:p>
            <a:pPr marL="285750" indent="-285750">
              <a:buFont typeface="Arial" panose="020B0604020202020204" pitchFamily="34" charset="0"/>
              <a:buChar char="•"/>
            </a:pPr>
            <a:endParaRPr lang="en-US" dirty="0">
              <a:solidFill>
                <a:schemeClr val="bg1">
                  <a:lumMod val="50000"/>
                </a:schemeClr>
              </a:solidFill>
            </a:endParaRPr>
          </a:p>
          <a:p>
            <a:pPr marL="285750" indent="-285750">
              <a:buFont typeface="Arial" panose="020B0604020202020204" pitchFamily="34" charset="0"/>
              <a:buChar char="•"/>
            </a:pPr>
            <a:r>
              <a:rPr lang="en-US" dirty="0">
                <a:solidFill>
                  <a:schemeClr val="bg1">
                    <a:lumMod val="50000"/>
                  </a:schemeClr>
                </a:solidFill>
              </a:rPr>
              <a:t>In 2003, the </a:t>
            </a:r>
            <a:r>
              <a:rPr lang="en-US" b="1" dirty="0" err="1">
                <a:solidFill>
                  <a:schemeClr val="bg1">
                    <a:lumMod val="50000"/>
                  </a:schemeClr>
                </a:solidFill>
              </a:rPr>
              <a:t>dispcost</a:t>
            </a:r>
            <a:r>
              <a:rPr lang="en-US" dirty="0">
                <a:solidFill>
                  <a:schemeClr val="bg1">
                    <a:lumMod val="50000"/>
                  </a:schemeClr>
                </a:solidFill>
              </a:rPr>
              <a:t> was changed to reflect the actual labor associated with each prescription based on their complexity</a:t>
            </a:r>
          </a:p>
          <a:p>
            <a:endParaRPr lang="en-US" dirty="0"/>
          </a:p>
          <a:p>
            <a:endParaRPr lang="en-US" dirty="0"/>
          </a:p>
        </p:txBody>
      </p:sp>
    </p:spTree>
    <p:extLst>
      <p:ext uri="{BB962C8B-B14F-4D97-AF65-F5344CB8AC3E}">
        <p14:creationId xmlns:p14="http://schemas.microsoft.com/office/powerpoint/2010/main" val="1282198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6F97A7-5BE7-445F-91C7-67A90FB72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563" y="2650331"/>
            <a:ext cx="1071562" cy="1071562"/>
          </a:xfrm>
          <a:prstGeom prst="rect">
            <a:avLst/>
          </a:prstGeom>
        </p:spPr>
      </p:pic>
      <p:pic>
        <p:nvPicPr>
          <p:cNvPr id="8" name="Picture 7">
            <a:extLst>
              <a:ext uri="{FF2B5EF4-FFF2-40B4-BE49-F238E27FC236}">
                <a16:creationId xmlns:a16="http://schemas.microsoft.com/office/drawing/2014/main" id="{67812781-6C18-4E9B-BAEB-E717AD0CA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514600"/>
            <a:ext cx="1600200" cy="1600200"/>
          </a:xfrm>
          <a:prstGeom prst="rect">
            <a:avLst/>
          </a:prstGeom>
        </p:spPr>
      </p:pic>
      <p:sp>
        <p:nvSpPr>
          <p:cNvPr id="9" name="TextBox 8">
            <a:extLst>
              <a:ext uri="{FF2B5EF4-FFF2-40B4-BE49-F238E27FC236}">
                <a16:creationId xmlns:a16="http://schemas.microsoft.com/office/drawing/2014/main" id="{982487E7-8051-4E52-B9C8-9D0A6C69C671}"/>
              </a:ext>
            </a:extLst>
          </p:cNvPr>
          <p:cNvSpPr txBox="1"/>
          <p:nvPr/>
        </p:nvSpPr>
        <p:spPr>
          <a:xfrm>
            <a:off x="485857" y="4143375"/>
            <a:ext cx="1924629" cy="646331"/>
          </a:xfrm>
          <a:prstGeom prst="rect">
            <a:avLst/>
          </a:prstGeom>
          <a:noFill/>
        </p:spPr>
        <p:txBody>
          <a:bodyPr wrap="none" rtlCol="0">
            <a:spAutoFit/>
          </a:bodyPr>
          <a:lstStyle/>
          <a:p>
            <a:r>
              <a:rPr lang="en-US" dirty="0" err="1"/>
              <a:t>VistA</a:t>
            </a:r>
            <a:r>
              <a:rPr lang="en-US" dirty="0"/>
              <a:t> File—Local</a:t>
            </a:r>
          </a:p>
          <a:p>
            <a:r>
              <a:rPr lang="en-US" dirty="0"/>
              <a:t>&gt; 130 systems</a:t>
            </a:r>
          </a:p>
        </p:txBody>
      </p:sp>
      <p:sp>
        <p:nvSpPr>
          <p:cNvPr id="11" name="TextBox 10">
            <a:extLst>
              <a:ext uri="{FF2B5EF4-FFF2-40B4-BE49-F238E27FC236}">
                <a16:creationId xmlns:a16="http://schemas.microsoft.com/office/drawing/2014/main" id="{C0A261A8-DF16-4DFA-87F3-E9953E5F0E0C}"/>
              </a:ext>
            </a:extLst>
          </p:cNvPr>
          <p:cNvSpPr txBox="1"/>
          <p:nvPr/>
        </p:nvSpPr>
        <p:spPr>
          <a:xfrm>
            <a:off x="2747963" y="4153226"/>
            <a:ext cx="2997359" cy="646331"/>
          </a:xfrm>
          <a:prstGeom prst="rect">
            <a:avLst/>
          </a:prstGeom>
          <a:noFill/>
        </p:spPr>
        <p:txBody>
          <a:bodyPr wrap="none" rtlCol="0">
            <a:spAutoFit/>
          </a:bodyPr>
          <a:lstStyle/>
          <a:p>
            <a:pPr algn="ctr"/>
            <a:r>
              <a:rPr lang="en-US" dirty="0"/>
              <a:t>Regional Data Warehouses</a:t>
            </a:r>
          </a:p>
          <a:p>
            <a:pPr algn="ctr"/>
            <a:r>
              <a:rPr lang="en-US" dirty="0"/>
              <a:t>(nightly)</a:t>
            </a:r>
          </a:p>
        </p:txBody>
      </p:sp>
      <p:pic>
        <p:nvPicPr>
          <p:cNvPr id="12" name="Picture 11">
            <a:extLst>
              <a:ext uri="{FF2B5EF4-FFF2-40B4-BE49-F238E27FC236}">
                <a16:creationId xmlns:a16="http://schemas.microsoft.com/office/drawing/2014/main" id="{3F5646D0-4002-4052-BAB3-751805E1D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650331"/>
            <a:ext cx="1071562" cy="1071562"/>
          </a:xfrm>
          <a:prstGeom prst="rect">
            <a:avLst/>
          </a:prstGeom>
        </p:spPr>
      </p:pic>
      <p:sp>
        <p:nvSpPr>
          <p:cNvPr id="13" name="TextBox 12">
            <a:extLst>
              <a:ext uri="{FF2B5EF4-FFF2-40B4-BE49-F238E27FC236}">
                <a16:creationId xmlns:a16="http://schemas.microsoft.com/office/drawing/2014/main" id="{984869F0-58E2-4792-B42C-262E98BBFA2B}"/>
              </a:ext>
            </a:extLst>
          </p:cNvPr>
          <p:cNvSpPr txBox="1"/>
          <p:nvPr/>
        </p:nvSpPr>
        <p:spPr>
          <a:xfrm>
            <a:off x="6012843" y="4153227"/>
            <a:ext cx="3011274" cy="923330"/>
          </a:xfrm>
          <a:prstGeom prst="rect">
            <a:avLst/>
          </a:prstGeom>
          <a:noFill/>
        </p:spPr>
        <p:txBody>
          <a:bodyPr wrap="none" rtlCol="0">
            <a:spAutoFit/>
          </a:bodyPr>
          <a:lstStyle/>
          <a:p>
            <a:pPr algn="ctr"/>
            <a:r>
              <a:rPr lang="en-US" dirty="0"/>
              <a:t>Corporate Data Warehouse</a:t>
            </a:r>
          </a:p>
          <a:p>
            <a:pPr marL="742950" lvl="1" indent="-285750">
              <a:buFont typeface="Arial" panose="020B0604020202020204" pitchFamily="34" charset="0"/>
              <a:buChar char="•"/>
            </a:pPr>
            <a:r>
              <a:rPr lang="en-US" dirty="0" err="1"/>
              <a:t>OutPatient</a:t>
            </a:r>
            <a:endParaRPr lang="en-US" dirty="0"/>
          </a:p>
          <a:p>
            <a:pPr marL="742950" lvl="1" indent="-285750">
              <a:buFont typeface="Arial" panose="020B0604020202020204" pitchFamily="34" charset="0"/>
              <a:buChar char="•"/>
            </a:pPr>
            <a:r>
              <a:rPr lang="en-US" dirty="0"/>
              <a:t>BCMA</a:t>
            </a:r>
          </a:p>
        </p:txBody>
      </p:sp>
      <p:sp>
        <p:nvSpPr>
          <p:cNvPr id="10" name="Arrow: Right 9">
            <a:extLst>
              <a:ext uri="{FF2B5EF4-FFF2-40B4-BE49-F238E27FC236}">
                <a16:creationId xmlns:a16="http://schemas.microsoft.com/office/drawing/2014/main" id="{C16F6BAB-7D65-44AE-8983-4165DAA803C7}"/>
              </a:ext>
            </a:extLst>
          </p:cNvPr>
          <p:cNvSpPr/>
          <p:nvPr/>
        </p:nvSpPr>
        <p:spPr>
          <a:xfrm>
            <a:off x="2516981" y="3018234"/>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5E16313-A33F-4FA6-82E8-1029663C1113}"/>
              </a:ext>
            </a:extLst>
          </p:cNvPr>
          <p:cNvSpPr/>
          <p:nvPr/>
        </p:nvSpPr>
        <p:spPr>
          <a:xfrm>
            <a:off x="5503068" y="3009900"/>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ABF5AB-36EC-4A75-93B3-F5FF0AEB1186}"/>
              </a:ext>
            </a:extLst>
          </p:cNvPr>
          <p:cNvSpPr txBox="1"/>
          <p:nvPr/>
        </p:nvSpPr>
        <p:spPr>
          <a:xfrm>
            <a:off x="304800" y="1219200"/>
            <a:ext cx="5867400" cy="1292662"/>
          </a:xfrm>
          <a:prstGeom prst="rect">
            <a:avLst/>
          </a:prstGeom>
          <a:noFill/>
        </p:spPr>
        <p:txBody>
          <a:bodyPr wrap="square" rtlCol="0">
            <a:spAutoFit/>
          </a:bodyPr>
          <a:lstStyle/>
          <a:p>
            <a:r>
              <a:rPr lang="en-US" sz="2400" b="1" dirty="0">
                <a:solidFill>
                  <a:schemeClr val="tx1">
                    <a:lumMod val="65000"/>
                    <a:lumOff val="35000"/>
                  </a:schemeClr>
                </a:solidFill>
              </a:rPr>
              <a:t>VA CDW Pharmacy Data</a:t>
            </a:r>
          </a:p>
          <a:p>
            <a:endParaRPr lang="en-US" dirty="0"/>
          </a:p>
          <a:p>
            <a:endParaRPr lang="en-US" dirty="0"/>
          </a:p>
          <a:p>
            <a:endParaRPr lang="en-US" dirty="0"/>
          </a:p>
        </p:txBody>
      </p:sp>
      <p:sp>
        <p:nvSpPr>
          <p:cNvPr id="16" name="Title 1">
            <a:extLst>
              <a:ext uri="{FF2B5EF4-FFF2-40B4-BE49-F238E27FC236}">
                <a16:creationId xmlns:a16="http://schemas.microsoft.com/office/drawing/2014/main" id="{C7C88566-A2F8-4D29-B7D5-6930D5336BD9}"/>
              </a:ext>
            </a:extLst>
          </p:cNvPr>
          <p:cNvSpPr txBox="1">
            <a:spLocks/>
          </p:cNvSpPr>
          <p:nvPr/>
        </p:nvSpPr>
        <p:spPr>
          <a:xfrm>
            <a:off x="962025" y="198438"/>
            <a:ext cx="7696200" cy="487362"/>
          </a:xfrm>
          <a:prstGeom prst="rect">
            <a:avLst/>
          </a:prstGeom>
        </p:spPr>
        <p:txBody>
          <a:bodyPr vert="horz"/>
          <a:lstStyle>
            <a:lvl1pPr algn="l" defTabSz="457200" rtl="0" eaLnBrk="1" fontAlgn="base" hangingPunct="1">
              <a:spcBef>
                <a:spcPct val="0"/>
              </a:spcBef>
              <a:spcAft>
                <a:spcPct val="0"/>
              </a:spcAft>
              <a:defRPr sz="2200" kern="1200" cap="all" baseline="0">
                <a:solidFill>
                  <a:schemeClr val="bg1"/>
                </a:solidFill>
                <a:latin typeface="Georgia"/>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a:lstStyle>
          <a:p>
            <a:r>
              <a:rPr lang="en-US" sz="2800" cap="none" dirty="0">
                <a:latin typeface="Helvetica" pitchFamily="2" charset="0"/>
              </a:rPr>
              <a:t>VA Corporate Data Warehouse Pharmacy Data</a:t>
            </a:r>
          </a:p>
        </p:txBody>
      </p:sp>
      <p:sp>
        <p:nvSpPr>
          <p:cNvPr id="2" name="TextBox 1">
            <a:extLst>
              <a:ext uri="{FF2B5EF4-FFF2-40B4-BE49-F238E27FC236}">
                <a16:creationId xmlns:a16="http://schemas.microsoft.com/office/drawing/2014/main" id="{43E37BEE-4113-F149-B880-D5CCC0967DB0}"/>
              </a:ext>
            </a:extLst>
          </p:cNvPr>
          <p:cNvSpPr txBox="1"/>
          <p:nvPr/>
        </p:nvSpPr>
        <p:spPr>
          <a:xfrm>
            <a:off x="5066433" y="2189039"/>
            <a:ext cx="1787669" cy="369332"/>
          </a:xfrm>
          <a:prstGeom prst="rect">
            <a:avLst/>
          </a:prstGeom>
          <a:noFill/>
        </p:spPr>
        <p:txBody>
          <a:bodyPr wrap="none" rtlCol="0">
            <a:spAutoFit/>
          </a:bodyPr>
          <a:lstStyle/>
          <a:p>
            <a:r>
              <a:rPr lang="en-US" dirty="0"/>
              <a:t>Updated nightly</a:t>
            </a:r>
          </a:p>
        </p:txBody>
      </p:sp>
      <p:sp>
        <p:nvSpPr>
          <p:cNvPr id="3" name="TextBox 2">
            <a:extLst>
              <a:ext uri="{FF2B5EF4-FFF2-40B4-BE49-F238E27FC236}">
                <a16:creationId xmlns:a16="http://schemas.microsoft.com/office/drawing/2014/main" id="{8CEAEF31-5397-474A-8284-88887A6368B6}"/>
              </a:ext>
            </a:extLst>
          </p:cNvPr>
          <p:cNvSpPr txBox="1"/>
          <p:nvPr/>
        </p:nvSpPr>
        <p:spPr>
          <a:xfrm>
            <a:off x="152400" y="6096000"/>
            <a:ext cx="4647491" cy="369332"/>
          </a:xfrm>
          <a:prstGeom prst="rect">
            <a:avLst/>
          </a:prstGeom>
          <a:noFill/>
        </p:spPr>
        <p:txBody>
          <a:bodyPr wrap="none" rtlCol="0">
            <a:spAutoFit/>
          </a:bodyPr>
          <a:lstStyle/>
          <a:p>
            <a:r>
              <a:rPr lang="en-US" dirty="0">
                <a:solidFill>
                  <a:srgbClr val="7F7F7F"/>
                </a:solidFill>
              </a:rPr>
              <a:t>BCMA, Bar Code Medication Administration</a:t>
            </a:r>
          </a:p>
        </p:txBody>
      </p:sp>
    </p:spTree>
    <p:extLst>
      <p:ext uri="{BB962C8B-B14F-4D97-AF65-F5344CB8AC3E}">
        <p14:creationId xmlns:p14="http://schemas.microsoft.com/office/powerpoint/2010/main" val="283178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p:txBody>
          <a:bodyPr/>
          <a:lstStyle/>
          <a:p>
            <a:r>
              <a:rPr lang="en-US" sz="2800" cap="none" dirty="0">
                <a:latin typeface="Helvetica" pitchFamily="2" charset="0"/>
              </a:rPr>
              <a:t>Disclosures and Disclaimers</a:t>
            </a:r>
          </a:p>
        </p:txBody>
      </p:sp>
      <p:sp>
        <p:nvSpPr>
          <p:cNvPr id="3" name="Rectangle 2">
            <a:extLst>
              <a:ext uri="{FF2B5EF4-FFF2-40B4-BE49-F238E27FC236}">
                <a16:creationId xmlns:a16="http://schemas.microsoft.com/office/drawing/2014/main" id="{383A280B-0B75-42D7-B371-6543EE1CB4A6}"/>
              </a:ext>
            </a:extLst>
          </p:cNvPr>
          <p:cNvSpPr/>
          <p:nvPr/>
        </p:nvSpPr>
        <p:spPr>
          <a:xfrm>
            <a:off x="381000" y="1524000"/>
            <a:ext cx="7848600" cy="2554545"/>
          </a:xfrm>
          <a:prstGeom prst="rect">
            <a:avLst/>
          </a:prstGeom>
        </p:spPr>
        <p:txBody>
          <a:bodyPr wrap="square">
            <a:spAutoFit/>
          </a:bodyPr>
          <a:lstStyle/>
          <a:p>
            <a:pPr marL="0" indent="0">
              <a:buFont typeface="Lucida Grande" charset="0"/>
              <a:buNone/>
            </a:pPr>
            <a:r>
              <a:rPr lang="en-US" altLang="x-none" sz="20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rPr>
              <a:t>The author has no relevant financial or nonfinancial relationships to disclose. During the development, analysis, and preparation of this presentation, the author was an employee of the Veterans Health Administration, U.S. Department of Veterans Affairs.</a:t>
            </a:r>
          </a:p>
          <a:p>
            <a:pPr marL="0" indent="0">
              <a:buFont typeface="Lucida Grande" charset="0"/>
              <a:buNone/>
            </a:pPr>
            <a:endParaRPr lang="en-US" altLang="x-none" sz="20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endParaRPr>
          </a:p>
          <a:p>
            <a:pPr marL="0" indent="0">
              <a:buFont typeface="Lucida Grande" charset="0"/>
              <a:buNone/>
            </a:pPr>
            <a:r>
              <a:rPr lang="en-US" altLang="x-none" sz="20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rPr>
              <a:t>The views and opinions expressed in this presentation are those of the author and do not necessarily reflect the official policy or position of any agency of the U.S. government. </a:t>
            </a:r>
          </a:p>
        </p:txBody>
      </p:sp>
    </p:spTree>
    <p:extLst>
      <p:ext uri="{BB962C8B-B14F-4D97-AF65-F5344CB8AC3E}">
        <p14:creationId xmlns:p14="http://schemas.microsoft.com/office/powerpoint/2010/main" val="2320724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066800"/>
            <a:ext cx="8534400" cy="4985980"/>
          </a:xfrm>
          <a:prstGeom prst="rect">
            <a:avLst/>
          </a:prstGeom>
          <a:noFill/>
        </p:spPr>
        <p:txBody>
          <a:bodyPr wrap="square" rtlCol="0">
            <a:spAutoFit/>
          </a:bodyPr>
          <a:lstStyle/>
          <a:p>
            <a:r>
              <a:rPr lang="en-US" sz="2400" b="1" dirty="0">
                <a:solidFill>
                  <a:schemeClr val="tx1">
                    <a:lumMod val="65000"/>
                    <a:lumOff val="35000"/>
                  </a:schemeClr>
                </a:solidFill>
              </a:rPr>
              <a:t>VA CDW Pharmacy Data</a:t>
            </a:r>
          </a:p>
          <a:p>
            <a:endParaRPr lang="en-US" dirty="0">
              <a:solidFill>
                <a:schemeClr val="bg1">
                  <a:lumMod val="50000"/>
                </a:schemeClr>
              </a:solidFill>
            </a:endParaRPr>
          </a:p>
          <a:p>
            <a:r>
              <a:rPr lang="en-US" dirty="0">
                <a:solidFill>
                  <a:srgbClr val="7F7F7F"/>
                </a:solidFill>
              </a:rPr>
              <a:t>Available date: 1999 to Present</a:t>
            </a:r>
          </a:p>
          <a:p>
            <a:endParaRPr lang="en-US" dirty="0">
              <a:solidFill>
                <a:srgbClr val="7F7F7F"/>
              </a:solidFill>
            </a:endParaRPr>
          </a:p>
          <a:p>
            <a:r>
              <a:rPr lang="en-US" dirty="0">
                <a:solidFill>
                  <a:srgbClr val="7F7F7F"/>
                </a:solidFill>
              </a:rPr>
              <a:t>Security group: CDW_FULL</a:t>
            </a:r>
          </a:p>
          <a:p>
            <a:endParaRPr lang="en-US" dirty="0">
              <a:solidFill>
                <a:srgbClr val="7F7F7F"/>
              </a:solidFill>
            </a:endParaRPr>
          </a:p>
          <a:p>
            <a:r>
              <a:rPr lang="en-US" dirty="0">
                <a:solidFill>
                  <a:srgbClr val="7F7F7F"/>
                </a:solidFill>
              </a:rPr>
              <a:t>Main domains:</a:t>
            </a:r>
          </a:p>
          <a:p>
            <a:pPr marL="285750" indent="-285750">
              <a:buFont typeface="Arial" panose="020B0604020202020204" pitchFamily="34" charset="0"/>
              <a:buChar char="•"/>
            </a:pPr>
            <a:r>
              <a:rPr lang="en-US" dirty="0">
                <a:solidFill>
                  <a:srgbClr val="7F7F7F"/>
                </a:solidFill>
              </a:rPr>
              <a:t>Pharmacy Outpatient</a:t>
            </a:r>
          </a:p>
          <a:p>
            <a:pPr marL="285750" indent="-285750">
              <a:buFont typeface="Arial" panose="020B0604020202020204" pitchFamily="34" charset="0"/>
              <a:buChar char="•"/>
            </a:pPr>
            <a:r>
              <a:rPr lang="en-US" dirty="0">
                <a:solidFill>
                  <a:srgbClr val="7F7F7F"/>
                </a:solidFill>
              </a:rPr>
              <a:t>Pharmacy Bar Code Medication Administration (BCMA)</a:t>
            </a:r>
          </a:p>
          <a:p>
            <a:pPr marL="285750" indent="-285750">
              <a:buFont typeface="Arial" panose="020B0604020202020204" pitchFamily="34" charset="0"/>
              <a:buChar char="•"/>
            </a:pPr>
            <a:r>
              <a:rPr lang="en-US" dirty="0" err="1">
                <a:solidFill>
                  <a:srgbClr val="7F7F7F"/>
                </a:solidFill>
              </a:rPr>
              <a:t>NonVAMeds</a:t>
            </a:r>
            <a:endParaRPr lang="en-US" dirty="0">
              <a:solidFill>
                <a:srgbClr val="7F7F7F"/>
              </a:solidFill>
            </a:endParaRPr>
          </a:p>
          <a:p>
            <a:pPr marL="285750" indent="-285750">
              <a:buFont typeface="Arial" panose="020B0604020202020204" pitchFamily="34" charset="0"/>
              <a:buChar char="•"/>
            </a:pPr>
            <a:r>
              <a:rPr lang="en-US" dirty="0">
                <a:solidFill>
                  <a:srgbClr val="7F7F7F"/>
                </a:solidFill>
              </a:rPr>
              <a:t>RAW UD/IV</a:t>
            </a:r>
          </a:p>
          <a:p>
            <a:pPr marL="285750" indent="-285750">
              <a:buFont typeface="Arial" panose="020B0604020202020204" pitchFamily="34" charset="0"/>
              <a:buChar char="•"/>
            </a:pPr>
            <a:r>
              <a:rPr lang="en-US" dirty="0">
                <a:solidFill>
                  <a:srgbClr val="7F7F7F"/>
                </a:solidFill>
              </a:rPr>
              <a:t>PIT, Fee</a:t>
            </a:r>
          </a:p>
          <a:p>
            <a:endParaRPr lang="en-US" dirty="0"/>
          </a:p>
          <a:p>
            <a:endParaRPr lang="en-US" dirty="0"/>
          </a:p>
          <a:p>
            <a:r>
              <a:rPr lang="en-US" sz="2400" b="1" dirty="0">
                <a:solidFill>
                  <a:srgbClr val="7F7F7F"/>
                </a:solidFill>
              </a:rPr>
              <a:t>Getting access</a:t>
            </a:r>
          </a:p>
          <a:p>
            <a:r>
              <a:rPr lang="en-US" dirty="0">
                <a:solidFill>
                  <a:srgbClr val="7F7F7F"/>
                </a:solidFill>
                <a:hlinkClick r:id="rId2">
                  <a:extLst>
                    <a:ext uri="{A12FA001-AC4F-418D-AE19-62706E023703}">
                      <ahyp:hlinkClr xmlns:ahyp="http://schemas.microsoft.com/office/drawing/2018/hyperlinkcolor" val="tx"/>
                    </a:ext>
                  </a:extLst>
                </a:hlinkClick>
              </a:rPr>
              <a:t>http://vaww.vhadataportal.med.va.gov/DataAccess/HealthcareOperationsRequestProcess.aspx</a:t>
            </a:r>
            <a:endParaRPr lang="en-US" dirty="0"/>
          </a:p>
        </p:txBody>
      </p:sp>
    </p:spTree>
    <p:extLst>
      <p:ext uri="{BB962C8B-B14F-4D97-AF65-F5344CB8AC3E}">
        <p14:creationId xmlns:p14="http://schemas.microsoft.com/office/powerpoint/2010/main" val="2414697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Microsoft SQL Server Management Studio</a:t>
            </a:r>
          </a:p>
        </p:txBody>
      </p:sp>
      <p:sp>
        <p:nvSpPr>
          <p:cNvPr id="3" name="TextBox 2">
            <a:extLst>
              <a:ext uri="{FF2B5EF4-FFF2-40B4-BE49-F238E27FC236}">
                <a16:creationId xmlns:a16="http://schemas.microsoft.com/office/drawing/2014/main" id="{20E3FAE0-C87C-B73D-CC4C-C996BC177D51}"/>
              </a:ext>
            </a:extLst>
          </p:cNvPr>
          <p:cNvSpPr txBox="1"/>
          <p:nvPr/>
        </p:nvSpPr>
        <p:spPr>
          <a:xfrm>
            <a:off x="304800" y="1066800"/>
            <a:ext cx="2373407" cy="369332"/>
          </a:xfrm>
          <a:prstGeom prst="rect">
            <a:avLst/>
          </a:prstGeom>
          <a:noFill/>
        </p:spPr>
        <p:txBody>
          <a:bodyPr wrap="none" rtlCol="0">
            <a:spAutoFit/>
          </a:bodyPr>
          <a:lstStyle/>
          <a:p>
            <a:r>
              <a:rPr lang="en-US" b="1" dirty="0" err="1">
                <a:solidFill>
                  <a:schemeClr val="tx1">
                    <a:lumMod val="65000"/>
                    <a:lumOff val="35000"/>
                  </a:schemeClr>
                </a:solidFill>
                <a:latin typeface="Arial Nova" panose="020B0504020202020204" pitchFamily="34" charset="0"/>
              </a:rPr>
              <a:t>CDWWork</a:t>
            </a:r>
            <a:r>
              <a:rPr lang="en-US" b="1" dirty="0">
                <a:solidFill>
                  <a:schemeClr val="tx1">
                    <a:lumMod val="65000"/>
                    <a:lumOff val="35000"/>
                  </a:schemeClr>
                </a:solidFill>
                <a:latin typeface="Arial Nova" panose="020B0504020202020204" pitchFamily="34" charset="0"/>
              </a:rPr>
              <a:t> database</a:t>
            </a:r>
          </a:p>
        </p:txBody>
      </p:sp>
      <p:pic>
        <p:nvPicPr>
          <p:cNvPr id="5" name="Picture 4">
            <a:extLst>
              <a:ext uri="{FF2B5EF4-FFF2-40B4-BE49-F238E27FC236}">
                <a16:creationId xmlns:a16="http://schemas.microsoft.com/office/drawing/2014/main" id="{DD4DABD6-AAA7-A3AA-3CB0-C5C7061BCCCD}"/>
              </a:ext>
            </a:extLst>
          </p:cNvPr>
          <p:cNvPicPr>
            <a:picLocks noChangeAspect="1"/>
          </p:cNvPicPr>
          <p:nvPr/>
        </p:nvPicPr>
        <p:blipFill>
          <a:blip r:embed="rId2"/>
          <a:stretch>
            <a:fillRect/>
          </a:stretch>
        </p:blipFill>
        <p:spPr>
          <a:xfrm>
            <a:off x="3136641" y="1066800"/>
            <a:ext cx="2870718" cy="5197791"/>
          </a:xfrm>
          <a:prstGeom prst="rect">
            <a:avLst/>
          </a:prstGeom>
        </p:spPr>
      </p:pic>
      <p:sp>
        <p:nvSpPr>
          <p:cNvPr id="7" name="TextBox 6">
            <a:extLst>
              <a:ext uri="{FF2B5EF4-FFF2-40B4-BE49-F238E27FC236}">
                <a16:creationId xmlns:a16="http://schemas.microsoft.com/office/drawing/2014/main" id="{DA238C09-D29C-9394-3E75-F18C6AB2C3CB}"/>
              </a:ext>
            </a:extLst>
          </p:cNvPr>
          <p:cNvSpPr txBox="1"/>
          <p:nvPr/>
        </p:nvSpPr>
        <p:spPr>
          <a:xfrm>
            <a:off x="6372628" y="4572000"/>
            <a:ext cx="2276072" cy="369332"/>
          </a:xfrm>
          <a:prstGeom prst="rect">
            <a:avLst/>
          </a:prstGeom>
          <a:noFill/>
        </p:spPr>
        <p:txBody>
          <a:bodyPr wrap="none" rtlCol="0">
            <a:spAutoFit/>
          </a:bodyPr>
          <a:lstStyle/>
          <a:p>
            <a:r>
              <a:rPr lang="en-US" b="1" dirty="0" err="1">
                <a:solidFill>
                  <a:schemeClr val="tx1">
                    <a:lumMod val="65000"/>
                    <a:lumOff val="35000"/>
                  </a:schemeClr>
                </a:solidFill>
                <a:latin typeface="Arial Nova" panose="020B0504020202020204" pitchFamily="34" charset="0"/>
              </a:rPr>
              <a:t>RxOut.RxOutPatFill</a:t>
            </a:r>
            <a:endParaRPr lang="en-US" b="1" dirty="0">
              <a:solidFill>
                <a:schemeClr val="tx1">
                  <a:lumMod val="65000"/>
                  <a:lumOff val="35000"/>
                </a:schemeClr>
              </a:solidFill>
              <a:latin typeface="Arial Nova" panose="020B0504020202020204" pitchFamily="34" charset="0"/>
            </a:endParaRPr>
          </a:p>
        </p:txBody>
      </p:sp>
      <p:sp>
        <p:nvSpPr>
          <p:cNvPr id="8" name="TextBox 7">
            <a:extLst>
              <a:ext uri="{FF2B5EF4-FFF2-40B4-BE49-F238E27FC236}">
                <a16:creationId xmlns:a16="http://schemas.microsoft.com/office/drawing/2014/main" id="{40F73B81-BE70-35D7-3793-12491E7A98DB}"/>
              </a:ext>
            </a:extLst>
          </p:cNvPr>
          <p:cNvSpPr txBox="1"/>
          <p:nvPr/>
        </p:nvSpPr>
        <p:spPr>
          <a:xfrm>
            <a:off x="6372628" y="3962400"/>
            <a:ext cx="1956177" cy="369332"/>
          </a:xfrm>
          <a:prstGeom prst="rect">
            <a:avLst/>
          </a:prstGeom>
          <a:noFill/>
        </p:spPr>
        <p:txBody>
          <a:bodyPr wrap="none" rtlCol="0">
            <a:spAutoFit/>
          </a:bodyPr>
          <a:lstStyle/>
          <a:p>
            <a:r>
              <a:rPr lang="en-US" b="1" dirty="0" err="1">
                <a:solidFill>
                  <a:schemeClr val="tx1">
                    <a:lumMod val="65000"/>
                    <a:lumOff val="35000"/>
                  </a:schemeClr>
                </a:solidFill>
                <a:latin typeface="Arial Nova" panose="020B0504020202020204" pitchFamily="34" charset="0"/>
              </a:rPr>
              <a:t>RxOut.RxOutPat</a:t>
            </a:r>
            <a:endParaRPr lang="en-US" b="1" dirty="0">
              <a:solidFill>
                <a:schemeClr val="tx1">
                  <a:lumMod val="65000"/>
                  <a:lumOff val="35000"/>
                </a:schemeClr>
              </a:solidFill>
              <a:latin typeface="Arial Nova" panose="020B0504020202020204" pitchFamily="34" charset="0"/>
            </a:endParaRPr>
          </a:p>
        </p:txBody>
      </p:sp>
      <p:sp>
        <p:nvSpPr>
          <p:cNvPr id="9" name="TextBox 8">
            <a:extLst>
              <a:ext uri="{FF2B5EF4-FFF2-40B4-BE49-F238E27FC236}">
                <a16:creationId xmlns:a16="http://schemas.microsoft.com/office/drawing/2014/main" id="{CDDB7BDA-9561-5135-2D31-8806CAF2F408}"/>
              </a:ext>
            </a:extLst>
          </p:cNvPr>
          <p:cNvSpPr txBox="1"/>
          <p:nvPr/>
        </p:nvSpPr>
        <p:spPr>
          <a:xfrm>
            <a:off x="6372628" y="5181600"/>
            <a:ext cx="1963999" cy="369332"/>
          </a:xfrm>
          <a:prstGeom prst="rect">
            <a:avLst/>
          </a:prstGeom>
          <a:noFill/>
        </p:spPr>
        <p:txBody>
          <a:bodyPr wrap="none" rtlCol="0">
            <a:spAutoFit/>
          </a:bodyPr>
          <a:lstStyle/>
          <a:p>
            <a:r>
              <a:rPr lang="en-US" b="1" dirty="0" err="1">
                <a:solidFill>
                  <a:schemeClr val="tx1">
                    <a:lumMod val="65000"/>
                    <a:lumOff val="35000"/>
                  </a:schemeClr>
                </a:solidFill>
                <a:latin typeface="Arial Nova" panose="020B0504020202020204" pitchFamily="34" charset="0"/>
              </a:rPr>
              <a:t>RxOut.RxOutSig</a:t>
            </a:r>
            <a:endParaRPr lang="en-US" b="1" dirty="0">
              <a:solidFill>
                <a:schemeClr val="tx1">
                  <a:lumMod val="65000"/>
                  <a:lumOff val="35000"/>
                </a:schemeClr>
              </a:solidFill>
              <a:latin typeface="Arial Nova" panose="020B0504020202020204" pitchFamily="34" charset="0"/>
            </a:endParaRPr>
          </a:p>
        </p:txBody>
      </p:sp>
    </p:spTree>
    <p:extLst>
      <p:ext uri="{BB962C8B-B14F-4D97-AF65-F5344CB8AC3E}">
        <p14:creationId xmlns:p14="http://schemas.microsoft.com/office/powerpoint/2010/main" val="1277709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Microsoft SQL Server Management Studio</a:t>
            </a:r>
          </a:p>
        </p:txBody>
      </p:sp>
      <p:pic>
        <p:nvPicPr>
          <p:cNvPr id="6" name="Picture 5">
            <a:extLst>
              <a:ext uri="{FF2B5EF4-FFF2-40B4-BE49-F238E27FC236}">
                <a16:creationId xmlns:a16="http://schemas.microsoft.com/office/drawing/2014/main" id="{9C1C2E2D-2D69-FB2E-C7ED-F7A4EA5679C0}"/>
              </a:ext>
            </a:extLst>
          </p:cNvPr>
          <p:cNvPicPr>
            <a:picLocks noChangeAspect="1"/>
          </p:cNvPicPr>
          <p:nvPr/>
        </p:nvPicPr>
        <p:blipFill>
          <a:blip r:embed="rId2"/>
          <a:stretch>
            <a:fillRect/>
          </a:stretch>
        </p:blipFill>
        <p:spPr>
          <a:xfrm>
            <a:off x="1905000" y="1468821"/>
            <a:ext cx="6100762" cy="4329306"/>
          </a:xfrm>
          <a:prstGeom prst="rect">
            <a:avLst/>
          </a:prstGeom>
        </p:spPr>
      </p:pic>
      <p:sp>
        <p:nvSpPr>
          <p:cNvPr id="9" name="TextBox 8">
            <a:extLst>
              <a:ext uri="{FF2B5EF4-FFF2-40B4-BE49-F238E27FC236}">
                <a16:creationId xmlns:a16="http://schemas.microsoft.com/office/drawing/2014/main" id="{225AA44C-7493-4289-165F-476CAF0B917D}"/>
              </a:ext>
            </a:extLst>
          </p:cNvPr>
          <p:cNvSpPr txBox="1"/>
          <p:nvPr/>
        </p:nvSpPr>
        <p:spPr>
          <a:xfrm>
            <a:off x="287482" y="5943600"/>
            <a:ext cx="8267700" cy="369332"/>
          </a:xfrm>
          <a:prstGeom prst="rect">
            <a:avLst/>
          </a:prstGeom>
          <a:noFill/>
        </p:spPr>
        <p:txBody>
          <a:bodyPr wrap="square">
            <a:spAutoFit/>
          </a:bodyPr>
          <a:lstStyle/>
          <a:p>
            <a:r>
              <a:rPr lang="en-US" dirty="0">
                <a:hlinkClick r:id="rId3"/>
              </a:rPr>
              <a:t>FB-CDW-Pharmacy-Outpatient-Domain.pdf (va.gov)</a:t>
            </a:r>
            <a:endParaRPr lang="en-US" dirty="0"/>
          </a:p>
        </p:txBody>
      </p:sp>
    </p:spTree>
    <p:extLst>
      <p:ext uri="{BB962C8B-B14F-4D97-AF65-F5344CB8AC3E}">
        <p14:creationId xmlns:p14="http://schemas.microsoft.com/office/powerpoint/2010/main" val="1282330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Data—Metadata Report</a:t>
            </a:r>
          </a:p>
        </p:txBody>
      </p:sp>
      <p:sp>
        <p:nvSpPr>
          <p:cNvPr id="18" name="TextBox 17">
            <a:extLst>
              <a:ext uri="{FF2B5EF4-FFF2-40B4-BE49-F238E27FC236}">
                <a16:creationId xmlns:a16="http://schemas.microsoft.com/office/drawing/2014/main" id="{196D1D85-8638-B74C-AD0C-C208D6540EE1}"/>
              </a:ext>
            </a:extLst>
          </p:cNvPr>
          <p:cNvSpPr txBox="1"/>
          <p:nvPr/>
        </p:nvSpPr>
        <p:spPr>
          <a:xfrm>
            <a:off x="152400" y="1000626"/>
            <a:ext cx="5867400" cy="1354217"/>
          </a:xfrm>
          <a:prstGeom prst="rect">
            <a:avLst/>
          </a:prstGeom>
          <a:noFill/>
        </p:spPr>
        <p:txBody>
          <a:bodyPr wrap="square" rtlCol="0">
            <a:spAutoFit/>
          </a:bodyPr>
          <a:lstStyle/>
          <a:p>
            <a:r>
              <a:rPr lang="en-US" sz="2400" b="1" dirty="0">
                <a:solidFill>
                  <a:schemeClr val="tx1">
                    <a:lumMod val="65000"/>
                    <a:lumOff val="35000"/>
                  </a:schemeClr>
                </a:solidFill>
                <a:hlinkClick r:id="rId2"/>
              </a:rPr>
              <a:t>CDW Metadata</a:t>
            </a:r>
            <a:endParaRPr lang="en-US" dirty="0">
              <a:solidFill>
                <a:schemeClr val="bg1">
                  <a:lumMod val="50000"/>
                </a:schemeClr>
              </a:solidFill>
            </a:endParaRPr>
          </a:p>
          <a:p>
            <a:pPr marL="342900" indent="-342900">
              <a:buFont typeface="Arial" panose="020B0604020202020204" pitchFamily="34" charset="0"/>
              <a:buChar char="•"/>
            </a:pPr>
            <a:r>
              <a:rPr lang="en-US" sz="2000" dirty="0">
                <a:solidFill>
                  <a:schemeClr val="bg1">
                    <a:lumMod val="50000"/>
                  </a:schemeClr>
                </a:solidFill>
              </a:rPr>
              <a:t>Pharmacy BCMA</a:t>
            </a:r>
          </a:p>
          <a:p>
            <a:pPr marL="342900" indent="-342900">
              <a:buFont typeface="Arial" panose="020B0604020202020204" pitchFamily="34" charset="0"/>
              <a:buChar char="•"/>
            </a:pPr>
            <a:r>
              <a:rPr lang="en-US" sz="2000" dirty="0">
                <a:solidFill>
                  <a:schemeClr val="bg1">
                    <a:lumMod val="50000"/>
                  </a:schemeClr>
                </a:solidFill>
              </a:rPr>
              <a:t>Pharmacy Outpatient</a:t>
            </a:r>
            <a:endParaRPr lang="en-US" sz="2000" dirty="0">
              <a:solidFill>
                <a:srgbClr val="7F7F7F"/>
              </a:solidFill>
            </a:endParaRPr>
          </a:p>
          <a:p>
            <a:endParaRPr lang="en-US" dirty="0"/>
          </a:p>
        </p:txBody>
      </p:sp>
      <p:sp>
        <p:nvSpPr>
          <p:cNvPr id="5" name="TextBox 4">
            <a:extLst>
              <a:ext uri="{FF2B5EF4-FFF2-40B4-BE49-F238E27FC236}">
                <a16:creationId xmlns:a16="http://schemas.microsoft.com/office/drawing/2014/main" id="{2DE08D49-5EAE-F448-6F89-956A4667B86C}"/>
              </a:ext>
            </a:extLst>
          </p:cNvPr>
          <p:cNvSpPr txBox="1"/>
          <p:nvPr/>
        </p:nvSpPr>
        <p:spPr>
          <a:xfrm>
            <a:off x="152400" y="5987534"/>
            <a:ext cx="7779327" cy="369332"/>
          </a:xfrm>
          <a:prstGeom prst="rect">
            <a:avLst/>
          </a:prstGeom>
          <a:noFill/>
        </p:spPr>
        <p:txBody>
          <a:bodyPr wrap="square">
            <a:spAutoFit/>
          </a:bodyPr>
          <a:lstStyle/>
          <a:p>
            <a:r>
              <a:rPr lang="en-US" dirty="0">
                <a:hlinkClick r:id="rId3"/>
              </a:rPr>
              <a:t>CDW Metadata - Power BI Report Server (va.gov)</a:t>
            </a:r>
            <a:endParaRPr lang="en-US" dirty="0"/>
          </a:p>
        </p:txBody>
      </p:sp>
      <p:pic>
        <p:nvPicPr>
          <p:cNvPr id="9" name="Picture 8">
            <a:extLst>
              <a:ext uri="{FF2B5EF4-FFF2-40B4-BE49-F238E27FC236}">
                <a16:creationId xmlns:a16="http://schemas.microsoft.com/office/drawing/2014/main" id="{231F6CBF-5DB0-86A6-646E-6AAFD4696EAC}"/>
              </a:ext>
            </a:extLst>
          </p:cNvPr>
          <p:cNvPicPr>
            <a:picLocks noChangeAspect="1"/>
          </p:cNvPicPr>
          <p:nvPr/>
        </p:nvPicPr>
        <p:blipFill>
          <a:blip r:embed="rId4"/>
          <a:stretch>
            <a:fillRect/>
          </a:stretch>
        </p:blipFill>
        <p:spPr>
          <a:xfrm>
            <a:off x="152400" y="2354843"/>
            <a:ext cx="8333509" cy="3153552"/>
          </a:xfrm>
          <a:prstGeom prst="rect">
            <a:avLst/>
          </a:prstGeom>
        </p:spPr>
      </p:pic>
    </p:spTree>
    <p:extLst>
      <p:ext uri="{BB962C8B-B14F-4D97-AF65-F5344CB8AC3E}">
        <p14:creationId xmlns:p14="http://schemas.microsoft.com/office/powerpoint/2010/main" val="267771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Data—BCMA </a:t>
            </a:r>
          </a:p>
        </p:txBody>
      </p:sp>
      <p:sp>
        <p:nvSpPr>
          <p:cNvPr id="6" name="TextBox 5">
            <a:extLst>
              <a:ext uri="{FF2B5EF4-FFF2-40B4-BE49-F238E27FC236}">
                <a16:creationId xmlns:a16="http://schemas.microsoft.com/office/drawing/2014/main" id="{098AE064-CE8A-5B4B-9BAC-8B518C475E28}"/>
              </a:ext>
            </a:extLst>
          </p:cNvPr>
          <p:cNvSpPr txBox="1"/>
          <p:nvPr/>
        </p:nvSpPr>
        <p:spPr>
          <a:xfrm>
            <a:off x="177384" y="1116050"/>
            <a:ext cx="5867400" cy="461665"/>
          </a:xfrm>
          <a:prstGeom prst="rect">
            <a:avLst/>
          </a:prstGeom>
          <a:noFill/>
        </p:spPr>
        <p:txBody>
          <a:bodyPr wrap="square" rtlCol="0">
            <a:spAutoFit/>
          </a:bodyPr>
          <a:lstStyle/>
          <a:p>
            <a:r>
              <a:rPr lang="en-US" sz="2400" b="1" dirty="0">
                <a:solidFill>
                  <a:schemeClr val="tx1">
                    <a:lumMod val="65000"/>
                    <a:lumOff val="35000"/>
                  </a:schemeClr>
                </a:solidFill>
              </a:rPr>
              <a:t>Pharmacy BCMA 2.0</a:t>
            </a:r>
            <a:endParaRPr lang="en-US" dirty="0">
              <a:solidFill>
                <a:schemeClr val="bg1">
                  <a:lumMod val="50000"/>
                </a:schemeClr>
              </a:solidFill>
            </a:endParaRPr>
          </a:p>
        </p:txBody>
      </p:sp>
      <p:pic>
        <p:nvPicPr>
          <p:cNvPr id="5" name="Picture 4">
            <a:extLst>
              <a:ext uri="{FF2B5EF4-FFF2-40B4-BE49-F238E27FC236}">
                <a16:creationId xmlns:a16="http://schemas.microsoft.com/office/drawing/2014/main" id="{14A4E45D-357E-9883-59D4-33B0A6C27F72}"/>
              </a:ext>
            </a:extLst>
          </p:cNvPr>
          <p:cNvPicPr>
            <a:picLocks noChangeAspect="1"/>
          </p:cNvPicPr>
          <p:nvPr/>
        </p:nvPicPr>
        <p:blipFill>
          <a:blip r:embed="rId2"/>
          <a:stretch>
            <a:fillRect/>
          </a:stretch>
        </p:blipFill>
        <p:spPr>
          <a:xfrm>
            <a:off x="242887" y="1738312"/>
            <a:ext cx="8658225" cy="3381375"/>
          </a:xfrm>
          <a:prstGeom prst="rect">
            <a:avLst/>
          </a:prstGeom>
        </p:spPr>
      </p:pic>
      <p:sp>
        <p:nvSpPr>
          <p:cNvPr id="8" name="TextBox 7">
            <a:extLst>
              <a:ext uri="{FF2B5EF4-FFF2-40B4-BE49-F238E27FC236}">
                <a16:creationId xmlns:a16="http://schemas.microsoft.com/office/drawing/2014/main" id="{D8E5CC9C-A626-11AD-B824-5781C98E367D}"/>
              </a:ext>
            </a:extLst>
          </p:cNvPr>
          <p:cNvSpPr txBox="1"/>
          <p:nvPr/>
        </p:nvSpPr>
        <p:spPr>
          <a:xfrm>
            <a:off x="266700" y="5525868"/>
            <a:ext cx="7581900" cy="369332"/>
          </a:xfrm>
          <a:prstGeom prst="rect">
            <a:avLst/>
          </a:prstGeom>
          <a:noFill/>
        </p:spPr>
        <p:txBody>
          <a:bodyPr wrap="square">
            <a:spAutoFit/>
          </a:bodyPr>
          <a:lstStyle/>
          <a:p>
            <a:r>
              <a:rPr lang="en-US" dirty="0">
                <a:hlinkClick r:id="rId3"/>
              </a:rPr>
              <a:t>CDW Metadata New - Power BI Report Server (va.gov)</a:t>
            </a:r>
            <a:endParaRPr lang="en-US" dirty="0"/>
          </a:p>
        </p:txBody>
      </p:sp>
    </p:spTree>
    <p:extLst>
      <p:ext uri="{BB962C8B-B14F-4D97-AF65-F5344CB8AC3E}">
        <p14:creationId xmlns:p14="http://schemas.microsoft.com/office/powerpoint/2010/main" val="257976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Data—Outpatient </a:t>
            </a:r>
          </a:p>
        </p:txBody>
      </p:sp>
      <p:sp>
        <p:nvSpPr>
          <p:cNvPr id="6" name="TextBox 5">
            <a:extLst>
              <a:ext uri="{FF2B5EF4-FFF2-40B4-BE49-F238E27FC236}">
                <a16:creationId xmlns:a16="http://schemas.microsoft.com/office/drawing/2014/main" id="{16871060-275C-BB43-BDCC-BB0A3A7D732A}"/>
              </a:ext>
            </a:extLst>
          </p:cNvPr>
          <p:cNvSpPr txBox="1"/>
          <p:nvPr/>
        </p:nvSpPr>
        <p:spPr>
          <a:xfrm>
            <a:off x="177384" y="1116050"/>
            <a:ext cx="5867400" cy="461665"/>
          </a:xfrm>
          <a:prstGeom prst="rect">
            <a:avLst/>
          </a:prstGeom>
          <a:noFill/>
        </p:spPr>
        <p:txBody>
          <a:bodyPr wrap="square" rtlCol="0">
            <a:spAutoFit/>
          </a:bodyPr>
          <a:lstStyle/>
          <a:p>
            <a:r>
              <a:rPr lang="en-US" sz="2400" b="1" dirty="0">
                <a:solidFill>
                  <a:schemeClr val="tx1">
                    <a:lumMod val="65000"/>
                    <a:lumOff val="35000"/>
                  </a:schemeClr>
                </a:solidFill>
              </a:rPr>
              <a:t>Pharmacy Outpatient 3.0</a:t>
            </a:r>
            <a:endParaRPr lang="en-US" dirty="0">
              <a:solidFill>
                <a:schemeClr val="bg1">
                  <a:lumMod val="50000"/>
                </a:schemeClr>
              </a:solidFill>
            </a:endParaRPr>
          </a:p>
        </p:txBody>
      </p:sp>
      <p:pic>
        <p:nvPicPr>
          <p:cNvPr id="4" name="Picture 3">
            <a:extLst>
              <a:ext uri="{FF2B5EF4-FFF2-40B4-BE49-F238E27FC236}">
                <a16:creationId xmlns:a16="http://schemas.microsoft.com/office/drawing/2014/main" id="{23AAE846-4DCA-4260-A258-505CE40D5335}"/>
              </a:ext>
            </a:extLst>
          </p:cNvPr>
          <p:cNvPicPr>
            <a:picLocks noChangeAspect="1"/>
          </p:cNvPicPr>
          <p:nvPr/>
        </p:nvPicPr>
        <p:blipFill>
          <a:blip r:embed="rId3"/>
          <a:stretch>
            <a:fillRect/>
          </a:stretch>
        </p:blipFill>
        <p:spPr>
          <a:xfrm>
            <a:off x="333375" y="1800225"/>
            <a:ext cx="8477250" cy="3257550"/>
          </a:xfrm>
          <a:prstGeom prst="rect">
            <a:avLst/>
          </a:prstGeom>
        </p:spPr>
      </p:pic>
    </p:spTree>
    <p:extLst>
      <p:ext uri="{BB962C8B-B14F-4D97-AF65-F5344CB8AC3E}">
        <p14:creationId xmlns:p14="http://schemas.microsoft.com/office/powerpoint/2010/main" val="256139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a:t>
            </a:r>
            <a:r>
              <a:rPr lang="en-US" sz="2800" cap="none" dirty="0" err="1">
                <a:latin typeface="Helvetica" pitchFamily="2" charset="0"/>
              </a:rPr>
              <a:t>NonVAMed</a:t>
            </a:r>
            <a:r>
              <a:rPr lang="en-US" sz="2800" cap="none" dirty="0">
                <a:latin typeface="Helvetica" pitchFamily="2" charset="0"/>
              </a:rPr>
              <a:t> </a:t>
            </a:r>
          </a:p>
        </p:txBody>
      </p:sp>
      <p:sp>
        <p:nvSpPr>
          <p:cNvPr id="6" name="TextBox 5">
            <a:extLst>
              <a:ext uri="{FF2B5EF4-FFF2-40B4-BE49-F238E27FC236}">
                <a16:creationId xmlns:a16="http://schemas.microsoft.com/office/drawing/2014/main" id="{16871060-275C-BB43-BDCC-BB0A3A7D732A}"/>
              </a:ext>
            </a:extLst>
          </p:cNvPr>
          <p:cNvSpPr txBox="1"/>
          <p:nvPr/>
        </p:nvSpPr>
        <p:spPr>
          <a:xfrm>
            <a:off x="177384" y="1116050"/>
            <a:ext cx="5867400" cy="769441"/>
          </a:xfrm>
          <a:prstGeom prst="rect">
            <a:avLst/>
          </a:prstGeom>
          <a:noFill/>
        </p:spPr>
        <p:txBody>
          <a:bodyPr wrap="square" rtlCol="0">
            <a:spAutoFit/>
          </a:bodyPr>
          <a:lstStyle/>
          <a:p>
            <a:r>
              <a:rPr lang="en-US" sz="2400" b="1" dirty="0">
                <a:solidFill>
                  <a:schemeClr val="tx1">
                    <a:lumMod val="65000"/>
                    <a:lumOff val="35000"/>
                  </a:schemeClr>
                </a:solidFill>
              </a:rPr>
              <a:t>Non-VA Medications</a:t>
            </a:r>
          </a:p>
          <a:p>
            <a:r>
              <a:rPr lang="en-US" sz="2000" dirty="0">
                <a:solidFill>
                  <a:srgbClr val="7F7F7F"/>
                </a:solidFill>
              </a:rPr>
              <a:t>[</a:t>
            </a:r>
            <a:r>
              <a:rPr lang="en-US" sz="2000" dirty="0" err="1">
                <a:solidFill>
                  <a:srgbClr val="7F7F7F"/>
                </a:solidFill>
              </a:rPr>
              <a:t>NonVAMed</a:t>
            </a:r>
            <a:r>
              <a:rPr lang="en-US" sz="2000" dirty="0">
                <a:solidFill>
                  <a:srgbClr val="7F7F7F"/>
                </a:solidFill>
              </a:rPr>
              <a:t>].[</a:t>
            </a:r>
            <a:r>
              <a:rPr lang="en-US" sz="2000" dirty="0" err="1">
                <a:solidFill>
                  <a:srgbClr val="7F7F7F"/>
                </a:solidFill>
              </a:rPr>
              <a:t>NonVAMed</a:t>
            </a:r>
            <a:r>
              <a:rPr lang="en-US" sz="2000" dirty="0">
                <a:solidFill>
                  <a:srgbClr val="7F7F7F"/>
                </a:solidFill>
              </a:rPr>
              <a:t>]</a:t>
            </a:r>
            <a:endParaRPr lang="en-US" sz="1600" dirty="0">
              <a:solidFill>
                <a:srgbClr val="7F7F7F"/>
              </a:solidFill>
            </a:endParaRPr>
          </a:p>
        </p:txBody>
      </p:sp>
      <p:graphicFrame>
        <p:nvGraphicFramePr>
          <p:cNvPr id="5" name="Table 4">
            <a:extLst>
              <a:ext uri="{FF2B5EF4-FFF2-40B4-BE49-F238E27FC236}">
                <a16:creationId xmlns:a16="http://schemas.microsoft.com/office/drawing/2014/main" id="{1D489575-A5E3-429A-AC50-B71B8CEA16FA}"/>
              </a:ext>
            </a:extLst>
          </p:cNvPr>
          <p:cNvGraphicFramePr>
            <a:graphicFrameLocks noGrp="1"/>
          </p:cNvGraphicFramePr>
          <p:nvPr>
            <p:extLst>
              <p:ext uri="{D42A27DB-BD31-4B8C-83A1-F6EECF244321}">
                <p14:modId xmlns:p14="http://schemas.microsoft.com/office/powerpoint/2010/main" val="586193724"/>
              </p:ext>
            </p:extLst>
          </p:nvPr>
        </p:nvGraphicFramePr>
        <p:xfrm>
          <a:off x="304800" y="2290603"/>
          <a:ext cx="8569886" cy="2967200"/>
        </p:xfrm>
        <a:graphic>
          <a:graphicData uri="http://schemas.openxmlformats.org/drawingml/2006/table">
            <a:tbl>
              <a:tblPr/>
              <a:tblGrid>
                <a:gridCol w="2403196">
                  <a:extLst>
                    <a:ext uri="{9D8B030D-6E8A-4147-A177-3AD203B41FA5}">
                      <a16:colId xmlns:a16="http://schemas.microsoft.com/office/drawing/2014/main" val="3780105888"/>
                    </a:ext>
                  </a:extLst>
                </a:gridCol>
                <a:gridCol w="6166690">
                  <a:extLst>
                    <a:ext uri="{9D8B030D-6E8A-4147-A177-3AD203B41FA5}">
                      <a16:colId xmlns:a16="http://schemas.microsoft.com/office/drawing/2014/main" val="2942677716"/>
                    </a:ext>
                  </a:extLst>
                </a:gridCol>
              </a:tblGrid>
              <a:tr h="302467">
                <a:tc>
                  <a:txBody>
                    <a:bodyPr/>
                    <a:lstStyle/>
                    <a:p>
                      <a:pPr algn="ctr" fontAlgn="ctr"/>
                      <a:r>
                        <a:rPr lang="en-US" sz="1600" b="1" i="0" u="none" strike="noStrike" dirty="0">
                          <a:solidFill>
                            <a:srgbClr val="FFFF00"/>
                          </a:solidFill>
                          <a:effectLst/>
                          <a:latin typeface="Calibri" panose="020F0502020204030204" pitchFamily="34" charset="0"/>
                        </a:rPr>
                        <a:t>Column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600" b="1" i="0" u="none" strike="noStrike">
                          <a:solidFill>
                            <a:srgbClr val="FFFF00"/>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3827304851"/>
                  </a:ext>
                </a:extLst>
              </a:tr>
              <a:tr h="302467">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PharmacyOrderableItemSID</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ID of the order 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93433576"/>
                  </a:ext>
                </a:extLst>
              </a:tr>
              <a:tr h="302467">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DiscontinuedDateTime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Date patient stopped taking the medication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184351515"/>
                  </a:ext>
                </a:extLst>
              </a:tr>
              <a:tr h="302467">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DocumentedDateTime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Date non-VA medication was entered into patient's profile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919470527"/>
                  </a:ext>
                </a:extLst>
              </a:tr>
              <a:tr h="547464">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Dosage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The dosage of the non-VA medication that is being taken by the patient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92413694"/>
                  </a:ext>
                </a:extLst>
              </a:tr>
              <a:tr h="302467">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MedicationRoute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The route by which the patient takes the non-VA medication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00898396"/>
                  </a:ext>
                </a:extLst>
              </a:tr>
              <a:tr h="302467">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NonVAMedComments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Comments related to the non-VA medication order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63378918"/>
                  </a:ext>
                </a:extLst>
              </a:tr>
              <a:tr h="302467">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Schedule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Frequency or schedule for when patients takes the medication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02416327"/>
                  </a:ext>
                </a:extLst>
              </a:tr>
              <a:tr h="302467">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StartDateTime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The date the patient started taking the non-VA medication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97958381"/>
                  </a:ext>
                </a:extLst>
              </a:tr>
            </a:tbl>
          </a:graphicData>
        </a:graphic>
      </p:graphicFrame>
    </p:spTree>
    <p:extLst>
      <p:ext uri="{BB962C8B-B14F-4D97-AF65-F5344CB8AC3E}">
        <p14:creationId xmlns:p14="http://schemas.microsoft.com/office/powerpoint/2010/main" val="22936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295400"/>
            <a:ext cx="7543800" cy="3600986"/>
          </a:xfrm>
          <a:prstGeom prst="rect">
            <a:avLst/>
          </a:prstGeom>
          <a:noFill/>
        </p:spPr>
        <p:txBody>
          <a:bodyPr wrap="square" rtlCol="0">
            <a:spAutoFit/>
          </a:bodyPr>
          <a:lstStyle/>
          <a:p>
            <a:r>
              <a:rPr lang="en-US" sz="2400" b="1" dirty="0">
                <a:solidFill>
                  <a:schemeClr val="tx1">
                    <a:lumMod val="65000"/>
                    <a:lumOff val="35000"/>
                  </a:schemeClr>
                </a:solidFill>
              </a:rPr>
              <a:t>CDW SharePoint site (New BISL site):</a:t>
            </a:r>
          </a:p>
          <a:p>
            <a:r>
              <a:rPr lang="en-US" dirty="0">
                <a:solidFill>
                  <a:srgbClr val="7F7F7F"/>
                </a:solidFill>
                <a:hlinkClick r:id="rId2"/>
              </a:rPr>
              <a:t>https://dvagov.sharepoint.com/sites/OITBISL/SitePages/BISLHome.aspx</a:t>
            </a:r>
            <a:endParaRPr lang="en-US" dirty="0">
              <a:solidFill>
                <a:srgbClr val="7F7F7F"/>
              </a:solidFill>
            </a:endParaRPr>
          </a:p>
          <a:p>
            <a:endParaRPr lang="en-US" sz="2400" dirty="0"/>
          </a:p>
          <a:p>
            <a:r>
              <a:rPr lang="en-US" sz="2400" b="1" dirty="0">
                <a:solidFill>
                  <a:srgbClr val="595959"/>
                </a:solidFill>
              </a:rPr>
              <a:t>CDW Metadata*</a:t>
            </a:r>
          </a:p>
          <a:p>
            <a:r>
              <a:rPr lang="en-US" dirty="0">
                <a:solidFill>
                  <a:srgbClr val="7F7F7F"/>
                </a:solidFill>
                <a:hlinkClick r:id="rId3"/>
              </a:rPr>
              <a:t>https://dvagov.sharepoint.com/sites/OITBISL/MetaData/</a:t>
            </a:r>
            <a:endParaRPr lang="en-US" dirty="0">
              <a:solidFill>
                <a:srgbClr val="7F7F7F"/>
              </a:solidFill>
            </a:endParaRPr>
          </a:p>
          <a:p>
            <a:endParaRPr lang="en-US" sz="2400" dirty="0"/>
          </a:p>
          <a:p>
            <a:r>
              <a:rPr lang="en-US" sz="2400" b="1" dirty="0">
                <a:solidFill>
                  <a:srgbClr val="595959"/>
                </a:solidFill>
              </a:rPr>
              <a:t>CDW Metadata Report*</a:t>
            </a:r>
          </a:p>
          <a:p>
            <a:r>
              <a:rPr lang="en-US" dirty="0">
                <a:solidFill>
                  <a:srgbClr val="7F7F7F"/>
                </a:solidFill>
                <a:hlinkClick r:id="rId4"/>
              </a:rPr>
              <a:t>https://vaww.pbi.cdw.va.gov/PBI_RS/powerbi/GPE/BISL_ArchReports/Public/PBI/CDW%20Metadata</a:t>
            </a:r>
            <a:endParaRPr lang="en-US" dirty="0">
              <a:solidFill>
                <a:srgbClr val="7F7F7F"/>
              </a:solidFill>
            </a:endParaRPr>
          </a:p>
          <a:p>
            <a:endParaRPr lang="en-US" dirty="0">
              <a:solidFill>
                <a:srgbClr val="7F7F7F"/>
              </a:solidFill>
            </a:endParaRPr>
          </a:p>
          <a:p>
            <a:endParaRPr lang="en-US" dirty="0"/>
          </a:p>
        </p:txBody>
      </p:sp>
      <p:sp>
        <p:nvSpPr>
          <p:cNvPr id="3" name="TextBox 2">
            <a:extLst>
              <a:ext uri="{FF2B5EF4-FFF2-40B4-BE49-F238E27FC236}">
                <a16:creationId xmlns:a16="http://schemas.microsoft.com/office/drawing/2014/main" id="{97CB0CF1-FC5C-42C6-B5C0-CA012133DF58}"/>
              </a:ext>
            </a:extLst>
          </p:cNvPr>
          <p:cNvSpPr txBox="1"/>
          <p:nvPr/>
        </p:nvSpPr>
        <p:spPr>
          <a:xfrm>
            <a:off x="137057" y="5943600"/>
            <a:ext cx="4403770" cy="369332"/>
          </a:xfrm>
          <a:prstGeom prst="rect">
            <a:avLst/>
          </a:prstGeom>
          <a:noFill/>
        </p:spPr>
        <p:txBody>
          <a:bodyPr wrap="none" rtlCol="0">
            <a:spAutoFit/>
          </a:bodyPr>
          <a:lstStyle/>
          <a:p>
            <a:r>
              <a:rPr lang="en-US" dirty="0">
                <a:solidFill>
                  <a:srgbClr val="7F7F7F"/>
                </a:solidFill>
              </a:rPr>
              <a:t>*Migration to SharePoint is </a:t>
            </a:r>
            <a:r>
              <a:rPr lang="en-US" u="sng" dirty="0">
                <a:solidFill>
                  <a:srgbClr val="7F7F7F"/>
                </a:solidFill>
              </a:rPr>
              <a:t>now</a:t>
            </a:r>
            <a:r>
              <a:rPr lang="en-US" dirty="0">
                <a:solidFill>
                  <a:srgbClr val="7F7F7F"/>
                </a:solidFill>
              </a:rPr>
              <a:t> complete</a:t>
            </a:r>
          </a:p>
        </p:txBody>
      </p:sp>
    </p:spTree>
    <p:extLst>
      <p:ext uri="{BB962C8B-B14F-4D97-AF65-F5344CB8AC3E}">
        <p14:creationId xmlns:p14="http://schemas.microsoft.com/office/powerpoint/2010/main" val="1387905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400" cap="none" dirty="0">
                <a:latin typeface="Helvetica" pitchFamily="2" charset="0"/>
              </a:rPr>
              <a:t>Observational Medical Outcomes Partnership (OMOP)</a:t>
            </a:r>
          </a:p>
        </p:txBody>
      </p:sp>
      <p:pic>
        <p:nvPicPr>
          <p:cNvPr id="6" name="Picture 5">
            <a:extLst>
              <a:ext uri="{FF2B5EF4-FFF2-40B4-BE49-F238E27FC236}">
                <a16:creationId xmlns:a16="http://schemas.microsoft.com/office/drawing/2014/main" id="{28C4D81F-C063-4D2C-A655-A91599405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487" y="2736029"/>
            <a:ext cx="1071562" cy="1071562"/>
          </a:xfrm>
          <a:prstGeom prst="rect">
            <a:avLst/>
          </a:prstGeom>
        </p:spPr>
      </p:pic>
      <p:sp>
        <p:nvSpPr>
          <p:cNvPr id="8" name="TextBox 7">
            <a:extLst>
              <a:ext uri="{FF2B5EF4-FFF2-40B4-BE49-F238E27FC236}">
                <a16:creationId xmlns:a16="http://schemas.microsoft.com/office/drawing/2014/main" id="{027B1F86-F14B-41FE-B627-241A8B42E666}"/>
              </a:ext>
            </a:extLst>
          </p:cNvPr>
          <p:cNvSpPr txBox="1"/>
          <p:nvPr/>
        </p:nvSpPr>
        <p:spPr>
          <a:xfrm>
            <a:off x="1020218" y="4153226"/>
            <a:ext cx="736099" cy="369332"/>
          </a:xfrm>
          <a:prstGeom prst="rect">
            <a:avLst/>
          </a:prstGeom>
          <a:noFill/>
        </p:spPr>
        <p:txBody>
          <a:bodyPr wrap="none" rtlCol="0">
            <a:spAutoFit/>
          </a:bodyPr>
          <a:lstStyle/>
          <a:p>
            <a:r>
              <a:rPr lang="en-US" dirty="0"/>
              <a:t>CDW</a:t>
            </a:r>
          </a:p>
        </p:txBody>
      </p:sp>
      <p:sp>
        <p:nvSpPr>
          <p:cNvPr id="9" name="TextBox 8">
            <a:extLst>
              <a:ext uri="{FF2B5EF4-FFF2-40B4-BE49-F238E27FC236}">
                <a16:creationId xmlns:a16="http://schemas.microsoft.com/office/drawing/2014/main" id="{8315A6D1-317E-4291-9A6C-4C89B2790318}"/>
              </a:ext>
            </a:extLst>
          </p:cNvPr>
          <p:cNvSpPr txBox="1"/>
          <p:nvPr/>
        </p:nvSpPr>
        <p:spPr>
          <a:xfrm>
            <a:off x="3688041" y="4153226"/>
            <a:ext cx="1625188" cy="646331"/>
          </a:xfrm>
          <a:prstGeom prst="rect">
            <a:avLst/>
          </a:prstGeom>
          <a:noFill/>
        </p:spPr>
        <p:txBody>
          <a:bodyPr wrap="none" rtlCol="0">
            <a:spAutoFit/>
          </a:bodyPr>
          <a:lstStyle/>
          <a:p>
            <a:pPr algn="ctr"/>
            <a:r>
              <a:rPr lang="en-US" dirty="0"/>
              <a:t>VINCI OMOP</a:t>
            </a:r>
          </a:p>
          <a:p>
            <a:pPr algn="ctr"/>
            <a:r>
              <a:rPr lang="en-US" dirty="0"/>
              <a:t>(ETL process)</a:t>
            </a:r>
          </a:p>
        </p:txBody>
      </p:sp>
      <p:pic>
        <p:nvPicPr>
          <p:cNvPr id="10" name="Picture 9">
            <a:extLst>
              <a:ext uri="{FF2B5EF4-FFF2-40B4-BE49-F238E27FC236}">
                <a16:creationId xmlns:a16="http://schemas.microsoft.com/office/drawing/2014/main" id="{D70F4D87-C44B-410D-8D31-87FB2A24D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650331"/>
            <a:ext cx="1071562" cy="1071562"/>
          </a:xfrm>
          <a:prstGeom prst="rect">
            <a:avLst/>
          </a:prstGeom>
        </p:spPr>
      </p:pic>
      <p:sp>
        <p:nvSpPr>
          <p:cNvPr id="11" name="TextBox 10">
            <a:extLst>
              <a:ext uri="{FF2B5EF4-FFF2-40B4-BE49-F238E27FC236}">
                <a16:creationId xmlns:a16="http://schemas.microsoft.com/office/drawing/2014/main" id="{526A3826-F0CB-40FB-A558-B5D1F5C8FB39}"/>
              </a:ext>
            </a:extLst>
          </p:cNvPr>
          <p:cNvSpPr txBox="1"/>
          <p:nvPr/>
        </p:nvSpPr>
        <p:spPr>
          <a:xfrm>
            <a:off x="7073487" y="4153227"/>
            <a:ext cx="889987" cy="369332"/>
          </a:xfrm>
          <a:prstGeom prst="rect">
            <a:avLst/>
          </a:prstGeom>
          <a:noFill/>
        </p:spPr>
        <p:txBody>
          <a:bodyPr wrap="none" rtlCol="0">
            <a:spAutoFit/>
          </a:bodyPr>
          <a:lstStyle/>
          <a:p>
            <a:pPr algn="ctr"/>
            <a:r>
              <a:rPr lang="en-US" dirty="0"/>
              <a:t>OMOP</a:t>
            </a:r>
          </a:p>
        </p:txBody>
      </p:sp>
      <p:sp>
        <p:nvSpPr>
          <p:cNvPr id="12" name="Arrow: Right 11">
            <a:extLst>
              <a:ext uri="{FF2B5EF4-FFF2-40B4-BE49-F238E27FC236}">
                <a16:creationId xmlns:a16="http://schemas.microsoft.com/office/drawing/2014/main" id="{145C5D11-FCEE-460E-A3E3-3CE93FD40765}"/>
              </a:ext>
            </a:extLst>
          </p:cNvPr>
          <p:cNvSpPr/>
          <p:nvPr/>
        </p:nvSpPr>
        <p:spPr>
          <a:xfrm>
            <a:off x="2516981" y="3018234"/>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3422E0E-0E73-47B8-8989-0B968D0C9FAA}"/>
              </a:ext>
            </a:extLst>
          </p:cNvPr>
          <p:cNvSpPr/>
          <p:nvPr/>
        </p:nvSpPr>
        <p:spPr>
          <a:xfrm>
            <a:off x="5503068" y="3009900"/>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86F8722-7277-4F25-82D9-FD3E8D7B173C}"/>
              </a:ext>
            </a:extLst>
          </p:cNvPr>
          <p:cNvSpPr txBox="1"/>
          <p:nvPr/>
        </p:nvSpPr>
        <p:spPr>
          <a:xfrm>
            <a:off x="304800" y="1219200"/>
            <a:ext cx="5867400" cy="1292662"/>
          </a:xfrm>
          <a:prstGeom prst="rect">
            <a:avLst/>
          </a:prstGeom>
          <a:noFill/>
        </p:spPr>
        <p:txBody>
          <a:bodyPr wrap="square" rtlCol="0">
            <a:spAutoFit/>
          </a:bodyPr>
          <a:lstStyle/>
          <a:p>
            <a:r>
              <a:rPr lang="en-US" sz="2400" b="1" dirty="0">
                <a:solidFill>
                  <a:schemeClr val="tx1">
                    <a:lumMod val="65000"/>
                    <a:lumOff val="35000"/>
                  </a:schemeClr>
                </a:solidFill>
              </a:rPr>
              <a:t>OMOP</a:t>
            </a:r>
          </a:p>
          <a:p>
            <a:endParaRPr lang="en-US" dirty="0"/>
          </a:p>
          <a:p>
            <a:endParaRPr lang="en-US" dirty="0"/>
          </a:p>
          <a:p>
            <a:endParaRPr lang="en-US" dirty="0"/>
          </a:p>
        </p:txBody>
      </p:sp>
      <p:pic>
        <p:nvPicPr>
          <p:cNvPr id="16" name="Graphic 15" descr="Folder Search with solid fill">
            <a:extLst>
              <a:ext uri="{FF2B5EF4-FFF2-40B4-BE49-F238E27FC236}">
                <a16:creationId xmlns:a16="http://schemas.microsoft.com/office/drawing/2014/main" id="{1D5E4978-2FBA-4C3D-8788-04573C16CF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441" y="2688858"/>
            <a:ext cx="1292661" cy="1292661"/>
          </a:xfrm>
          <a:prstGeom prst="rect">
            <a:avLst/>
          </a:prstGeom>
        </p:spPr>
      </p:pic>
    </p:spTree>
    <p:extLst>
      <p:ext uri="{BB962C8B-B14F-4D97-AF65-F5344CB8AC3E}">
        <p14:creationId xmlns:p14="http://schemas.microsoft.com/office/powerpoint/2010/main" val="4260326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400" cap="none" dirty="0">
                <a:latin typeface="Helvetica" pitchFamily="2" charset="0"/>
              </a:rPr>
              <a:t>Observational Medical Outcomes Partnership (OMOP)</a:t>
            </a:r>
          </a:p>
        </p:txBody>
      </p:sp>
      <p:sp>
        <p:nvSpPr>
          <p:cNvPr id="15" name="TextBox 14">
            <a:extLst>
              <a:ext uri="{FF2B5EF4-FFF2-40B4-BE49-F238E27FC236}">
                <a16:creationId xmlns:a16="http://schemas.microsoft.com/office/drawing/2014/main" id="{4395CFAA-B110-4706-82F2-3998CBA1936A}"/>
              </a:ext>
            </a:extLst>
          </p:cNvPr>
          <p:cNvSpPr txBox="1"/>
          <p:nvPr/>
        </p:nvSpPr>
        <p:spPr>
          <a:xfrm>
            <a:off x="381000" y="1295400"/>
            <a:ext cx="8305800" cy="3046988"/>
          </a:xfrm>
          <a:prstGeom prst="rect">
            <a:avLst/>
          </a:prstGeom>
          <a:noFill/>
        </p:spPr>
        <p:txBody>
          <a:bodyPr wrap="square" rtlCol="0">
            <a:spAutoFit/>
          </a:bodyPr>
          <a:lstStyle/>
          <a:p>
            <a:pPr>
              <a:spcAft>
                <a:spcPts val="1200"/>
              </a:spcAft>
            </a:pPr>
            <a:r>
              <a:rPr lang="en-US" sz="2400" dirty="0">
                <a:solidFill>
                  <a:srgbClr val="7F7F7F"/>
                </a:solidFill>
              </a:rPr>
              <a:t>OMOP is only available for researchers and not for operations</a:t>
            </a:r>
          </a:p>
          <a:p>
            <a:pPr>
              <a:spcAft>
                <a:spcPts val="1200"/>
              </a:spcAft>
            </a:pPr>
            <a:r>
              <a:rPr lang="en-US" sz="2400" dirty="0">
                <a:solidFill>
                  <a:srgbClr val="7F7F7F"/>
                </a:solidFill>
              </a:rPr>
              <a:t>OMOP contains the same information from the CDW Pharmacy Data but standardized using RXNORM</a:t>
            </a:r>
          </a:p>
          <a:p>
            <a:pPr>
              <a:spcAft>
                <a:spcPts val="1200"/>
              </a:spcAft>
            </a:pPr>
            <a:r>
              <a:rPr lang="en-US" sz="2400" dirty="0">
                <a:solidFill>
                  <a:srgbClr val="7F7F7F"/>
                </a:solidFill>
              </a:rPr>
              <a:t>OMOP can be mapped to the CDW Pharmacy Data for additional details (e.g., SIG)</a:t>
            </a:r>
          </a:p>
          <a:p>
            <a:pPr>
              <a:spcAft>
                <a:spcPts val="1200"/>
              </a:spcAft>
            </a:pPr>
            <a:endParaRPr lang="en-US" dirty="0">
              <a:solidFill>
                <a:srgbClr val="7F7F7F"/>
              </a:solidFill>
            </a:endParaRPr>
          </a:p>
        </p:txBody>
      </p:sp>
    </p:spTree>
    <p:extLst>
      <p:ext uri="{BB962C8B-B14F-4D97-AF65-F5344CB8AC3E}">
        <p14:creationId xmlns:p14="http://schemas.microsoft.com/office/powerpoint/2010/main" val="298319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p:txBody>
          <a:bodyPr/>
          <a:lstStyle/>
          <a:p>
            <a:r>
              <a:rPr lang="en-US" sz="2800" cap="none" dirty="0">
                <a:latin typeface="Helvetica" pitchFamily="2" charset="0"/>
              </a:rPr>
              <a:t>Objectives</a:t>
            </a:r>
          </a:p>
        </p:txBody>
      </p:sp>
      <p:sp>
        <p:nvSpPr>
          <p:cNvPr id="3" name="TextBox 2">
            <a:extLst>
              <a:ext uri="{FF2B5EF4-FFF2-40B4-BE49-F238E27FC236}">
                <a16:creationId xmlns:a16="http://schemas.microsoft.com/office/drawing/2014/main" id="{5D5C9498-5F9B-A747-A0BA-6595E16F59BD}"/>
              </a:ext>
            </a:extLst>
          </p:cNvPr>
          <p:cNvSpPr txBox="1"/>
          <p:nvPr/>
        </p:nvSpPr>
        <p:spPr>
          <a:xfrm>
            <a:off x="304800" y="1676400"/>
            <a:ext cx="7696200" cy="1508105"/>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solidFill>
                  <a:schemeClr val="bg1">
                    <a:lumMod val="50000"/>
                  </a:schemeClr>
                </a:solidFill>
              </a:rPr>
              <a:t>Describe the different types of VA Pharmacy Data</a:t>
            </a:r>
          </a:p>
          <a:p>
            <a:pPr marL="342900" indent="-342900">
              <a:spcAft>
                <a:spcPts val="1200"/>
              </a:spcAft>
              <a:buFont typeface="Arial" panose="020B0604020202020204" pitchFamily="34" charset="0"/>
              <a:buChar char="•"/>
            </a:pPr>
            <a:r>
              <a:rPr lang="en-US" sz="2400" dirty="0">
                <a:solidFill>
                  <a:schemeClr val="bg1">
                    <a:lumMod val="50000"/>
                  </a:schemeClr>
                </a:solidFill>
              </a:rPr>
              <a:t>Describe the elements for each VA Pharmacy Data</a:t>
            </a:r>
          </a:p>
          <a:p>
            <a:pPr marL="342900" indent="-342900">
              <a:spcAft>
                <a:spcPts val="1200"/>
              </a:spcAft>
              <a:buFont typeface="Arial" panose="020B0604020202020204" pitchFamily="34" charset="0"/>
              <a:buChar char="•"/>
            </a:pPr>
            <a:r>
              <a:rPr lang="en-US" sz="2400" dirty="0">
                <a:solidFill>
                  <a:schemeClr val="bg1">
                    <a:lumMod val="50000"/>
                  </a:schemeClr>
                </a:solidFill>
              </a:rPr>
              <a:t>Learn how to get access to the data</a:t>
            </a:r>
          </a:p>
        </p:txBody>
      </p:sp>
    </p:spTree>
    <p:extLst>
      <p:ext uri="{BB962C8B-B14F-4D97-AF65-F5344CB8AC3E}">
        <p14:creationId xmlns:p14="http://schemas.microsoft.com/office/powerpoint/2010/main" val="1933751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400" cap="none" dirty="0">
                <a:latin typeface="Helvetica" pitchFamily="2" charset="0"/>
              </a:rPr>
              <a:t>Observational Medical Outcomes Partnership (OMOP)</a:t>
            </a:r>
          </a:p>
        </p:txBody>
      </p:sp>
      <p:pic>
        <p:nvPicPr>
          <p:cNvPr id="4" name="Picture 3">
            <a:extLst>
              <a:ext uri="{FF2B5EF4-FFF2-40B4-BE49-F238E27FC236}">
                <a16:creationId xmlns:a16="http://schemas.microsoft.com/office/drawing/2014/main" id="{08C3F386-61AB-4D0D-93BD-0CACACF2BB70}"/>
              </a:ext>
            </a:extLst>
          </p:cNvPr>
          <p:cNvPicPr>
            <a:picLocks noChangeAspect="1"/>
          </p:cNvPicPr>
          <p:nvPr/>
        </p:nvPicPr>
        <p:blipFill>
          <a:blip r:embed="rId2"/>
          <a:stretch>
            <a:fillRect/>
          </a:stretch>
        </p:blipFill>
        <p:spPr>
          <a:xfrm>
            <a:off x="1181100" y="1524000"/>
            <a:ext cx="6781800" cy="4662488"/>
          </a:xfrm>
          <a:prstGeom prst="rect">
            <a:avLst/>
          </a:prstGeom>
        </p:spPr>
      </p:pic>
      <p:sp>
        <p:nvSpPr>
          <p:cNvPr id="6" name="TextBox 5">
            <a:extLst>
              <a:ext uri="{FF2B5EF4-FFF2-40B4-BE49-F238E27FC236}">
                <a16:creationId xmlns:a16="http://schemas.microsoft.com/office/drawing/2014/main" id="{B248BE34-8552-432D-8D0A-019D50320F72}"/>
              </a:ext>
            </a:extLst>
          </p:cNvPr>
          <p:cNvSpPr txBox="1"/>
          <p:nvPr/>
        </p:nvSpPr>
        <p:spPr>
          <a:xfrm>
            <a:off x="304800" y="990600"/>
            <a:ext cx="7543800" cy="461665"/>
          </a:xfrm>
          <a:prstGeom prst="rect">
            <a:avLst/>
          </a:prstGeom>
          <a:noFill/>
        </p:spPr>
        <p:txBody>
          <a:bodyPr wrap="square" rtlCol="0">
            <a:spAutoFit/>
          </a:bodyPr>
          <a:lstStyle/>
          <a:p>
            <a:pPr>
              <a:spcAft>
                <a:spcPts val="1200"/>
              </a:spcAft>
            </a:pPr>
            <a:r>
              <a:rPr lang="en-US" sz="2400" dirty="0">
                <a:solidFill>
                  <a:srgbClr val="7F7F7F"/>
                </a:solidFill>
              </a:rPr>
              <a:t>Requesting access to OMOP (</a:t>
            </a:r>
            <a:r>
              <a:rPr lang="en-US" sz="2400" dirty="0">
                <a:solidFill>
                  <a:srgbClr val="7F7F7F"/>
                </a:solidFill>
                <a:hlinkClick r:id="rId3">
                  <a:extLst>
                    <a:ext uri="{A12FA001-AC4F-418D-AE19-62706E023703}">
                      <ahyp:hlinkClr xmlns:ahyp="http://schemas.microsoft.com/office/drawing/2018/hyperlinkcolor" val="tx"/>
                    </a:ext>
                  </a:extLst>
                </a:hlinkClick>
              </a:rPr>
              <a:t>link</a:t>
            </a:r>
            <a:r>
              <a:rPr lang="en-US" sz="2400" dirty="0">
                <a:solidFill>
                  <a:srgbClr val="7F7F7F"/>
                </a:solidFill>
              </a:rPr>
              <a:t>)</a:t>
            </a:r>
            <a:endParaRPr lang="en-US" dirty="0">
              <a:solidFill>
                <a:srgbClr val="7F7F7F"/>
              </a:solidFill>
            </a:endParaRPr>
          </a:p>
        </p:txBody>
      </p:sp>
    </p:spTree>
    <p:extLst>
      <p:ext uri="{BB962C8B-B14F-4D97-AF65-F5344CB8AC3E}">
        <p14:creationId xmlns:p14="http://schemas.microsoft.com/office/powerpoint/2010/main" val="1955443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400" cap="none" dirty="0">
                <a:latin typeface="Helvetica" pitchFamily="2" charset="0"/>
              </a:rPr>
              <a:t>Observational Medical Outcomes Partnership (OMOP)</a:t>
            </a:r>
          </a:p>
        </p:txBody>
      </p:sp>
      <p:sp>
        <p:nvSpPr>
          <p:cNvPr id="6" name="TextBox 5">
            <a:extLst>
              <a:ext uri="{FF2B5EF4-FFF2-40B4-BE49-F238E27FC236}">
                <a16:creationId xmlns:a16="http://schemas.microsoft.com/office/drawing/2014/main" id="{B248BE34-8552-432D-8D0A-019D50320F72}"/>
              </a:ext>
            </a:extLst>
          </p:cNvPr>
          <p:cNvSpPr txBox="1"/>
          <p:nvPr/>
        </p:nvSpPr>
        <p:spPr>
          <a:xfrm>
            <a:off x="304800" y="990600"/>
            <a:ext cx="7543800" cy="461665"/>
          </a:xfrm>
          <a:prstGeom prst="rect">
            <a:avLst/>
          </a:prstGeom>
          <a:noFill/>
        </p:spPr>
        <p:txBody>
          <a:bodyPr wrap="square" rtlCol="0">
            <a:spAutoFit/>
          </a:bodyPr>
          <a:lstStyle/>
          <a:p>
            <a:pPr>
              <a:spcAft>
                <a:spcPts val="1200"/>
              </a:spcAft>
            </a:pPr>
            <a:r>
              <a:rPr lang="en-US" sz="2400" dirty="0">
                <a:solidFill>
                  <a:srgbClr val="7F7F7F"/>
                </a:solidFill>
              </a:rPr>
              <a:t>OMOP Academy (</a:t>
            </a:r>
            <a:r>
              <a:rPr lang="en-US" sz="2400" dirty="0">
                <a:solidFill>
                  <a:srgbClr val="7F7F7F"/>
                </a:solidFill>
                <a:hlinkClick r:id="rId2">
                  <a:extLst>
                    <a:ext uri="{A12FA001-AC4F-418D-AE19-62706E023703}">
                      <ahyp:hlinkClr xmlns:ahyp="http://schemas.microsoft.com/office/drawing/2018/hyperlinkcolor" val="tx"/>
                    </a:ext>
                  </a:extLst>
                </a:hlinkClick>
              </a:rPr>
              <a:t>link</a:t>
            </a:r>
            <a:r>
              <a:rPr lang="en-US" sz="2400" dirty="0">
                <a:solidFill>
                  <a:srgbClr val="7F7F7F"/>
                </a:solidFill>
              </a:rPr>
              <a:t>)</a:t>
            </a:r>
            <a:endParaRPr lang="en-US" dirty="0">
              <a:solidFill>
                <a:srgbClr val="7F7F7F"/>
              </a:solidFill>
            </a:endParaRPr>
          </a:p>
        </p:txBody>
      </p:sp>
      <p:pic>
        <p:nvPicPr>
          <p:cNvPr id="5" name="Picture 4">
            <a:extLst>
              <a:ext uri="{FF2B5EF4-FFF2-40B4-BE49-F238E27FC236}">
                <a16:creationId xmlns:a16="http://schemas.microsoft.com/office/drawing/2014/main" id="{45E74AD7-AB88-4165-8CAE-BD79AEEE6D01}"/>
              </a:ext>
            </a:extLst>
          </p:cNvPr>
          <p:cNvPicPr>
            <a:picLocks noChangeAspect="1"/>
          </p:cNvPicPr>
          <p:nvPr/>
        </p:nvPicPr>
        <p:blipFill>
          <a:blip r:embed="rId3"/>
          <a:stretch>
            <a:fillRect/>
          </a:stretch>
        </p:blipFill>
        <p:spPr>
          <a:xfrm>
            <a:off x="310120" y="1600200"/>
            <a:ext cx="8523759" cy="4648200"/>
          </a:xfrm>
          <a:prstGeom prst="rect">
            <a:avLst/>
          </a:prstGeom>
        </p:spPr>
      </p:pic>
    </p:spTree>
    <p:extLst>
      <p:ext uri="{BB962C8B-B14F-4D97-AF65-F5344CB8AC3E}">
        <p14:creationId xmlns:p14="http://schemas.microsoft.com/office/powerpoint/2010/main" val="388422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Summary</a:t>
            </a:r>
          </a:p>
        </p:txBody>
      </p:sp>
      <p:graphicFrame>
        <p:nvGraphicFramePr>
          <p:cNvPr id="4" name="Table 3">
            <a:extLst>
              <a:ext uri="{FF2B5EF4-FFF2-40B4-BE49-F238E27FC236}">
                <a16:creationId xmlns:a16="http://schemas.microsoft.com/office/drawing/2014/main" id="{0A1604A4-32CF-4847-9038-3B2FF4759FA2}"/>
              </a:ext>
            </a:extLst>
          </p:cNvPr>
          <p:cNvGraphicFramePr>
            <a:graphicFrameLocks noGrp="1"/>
          </p:cNvGraphicFramePr>
          <p:nvPr>
            <p:extLst>
              <p:ext uri="{D42A27DB-BD31-4B8C-83A1-F6EECF244321}">
                <p14:modId xmlns:p14="http://schemas.microsoft.com/office/powerpoint/2010/main" val="86066117"/>
              </p:ext>
            </p:extLst>
          </p:nvPr>
        </p:nvGraphicFramePr>
        <p:xfrm>
          <a:off x="457200" y="1676400"/>
          <a:ext cx="8229600" cy="4038600"/>
        </p:xfrm>
        <a:graphic>
          <a:graphicData uri="http://schemas.openxmlformats.org/drawingml/2006/table">
            <a:tbl>
              <a:tblPr/>
              <a:tblGrid>
                <a:gridCol w="1602000">
                  <a:extLst>
                    <a:ext uri="{9D8B030D-6E8A-4147-A177-3AD203B41FA5}">
                      <a16:colId xmlns:a16="http://schemas.microsoft.com/office/drawing/2014/main" val="150545804"/>
                    </a:ext>
                  </a:extLst>
                </a:gridCol>
                <a:gridCol w="1656900">
                  <a:extLst>
                    <a:ext uri="{9D8B030D-6E8A-4147-A177-3AD203B41FA5}">
                      <a16:colId xmlns:a16="http://schemas.microsoft.com/office/drawing/2014/main" val="3841247043"/>
                    </a:ext>
                  </a:extLst>
                </a:gridCol>
                <a:gridCol w="1656900">
                  <a:extLst>
                    <a:ext uri="{9D8B030D-6E8A-4147-A177-3AD203B41FA5}">
                      <a16:colId xmlns:a16="http://schemas.microsoft.com/office/drawing/2014/main" val="2412404976"/>
                    </a:ext>
                  </a:extLst>
                </a:gridCol>
                <a:gridCol w="1656900">
                  <a:extLst>
                    <a:ext uri="{9D8B030D-6E8A-4147-A177-3AD203B41FA5}">
                      <a16:colId xmlns:a16="http://schemas.microsoft.com/office/drawing/2014/main" val="1199231627"/>
                    </a:ext>
                  </a:extLst>
                </a:gridCol>
                <a:gridCol w="1656900">
                  <a:extLst>
                    <a:ext uri="{9D8B030D-6E8A-4147-A177-3AD203B41FA5}">
                      <a16:colId xmlns:a16="http://schemas.microsoft.com/office/drawing/2014/main" val="4159891402"/>
                    </a:ext>
                  </a:extLst>
                </a:gridCol>
              </a:tblGrid>
              <a:tr h="1015868">
                <a:tc>
                  <a:txBody>
                    <a:bodyPr/>
                    <a:lstStyle/>
                    <a:p>
                      <a:pPr algn="l" fontAlgn="ctr"/>
                      <a:r>
                        <a:rPr lang="en-US" sz="2100" b="0" i="0" u="none" strike="noStrike" dirty="0">
                          <a:solidFill>
                            <a:srgbClr val="000000"/>
                          </a:solidFill>
                          <a:effectLst/>
                          <a:latin typeface="Arial Nova" panose="020B050402020202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2100" b="1" i="0" u="none" strike="noStrike" dirty="0">
                          <a:solidFill>
                            <a:srgbClr val="FFFF00"/>
                          </a:solidFill>
                          <a:effectLst/>
                          <a:latin typeface="Arial Nova" panose="020B0504020202020204" pitchFamily="34" charset="0"/>
                        </a:rPr>
                        <a:t>VA PBM Pharmacy Data</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2100" b="1" i="0" u="none" strike="noStrike" dirty="0">
                          <a:solidFill>
                            <a:srgbClr val="FFFF00"/>
                          </a:solidFill>
                          <a:effectLst/>
                          <a:latin typeface="Arial Nova" panose="020B0504020202020204" pitchFamily="34" charset="0"/>
                        </a:rPr>
                        <a:t>MCA PHA NDE</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2100" b="1" i="0" u="none" strike="noStrike" dirty="0">
                          <a:solidFill>
                            <a:srgbClr val="FFFF00"/>
                          </a:solidFill>
                          <a:effectLst/>
                          <a:latin typeface="Arial Nova" panose="020B0504020202020204" pitchFamily="34" charset="0"/>
                        </a:rPr>
                        <a:t>CDW Pharmacy</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2100" b="1" i="0" u="none" strike="noStrike" dirty="0">
                          <a:solidFill>
                            <a:srgbClr val="FFFF00"/>
                          </a:solidFill>
                          <a:effectLst/>
                          <a:latin typeface="Arial Nova" panose="020B0504020202020204" pitchFamily="34" charset="0"/>
                        </a:rPr>
                        <a:t>OMOP</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3226866811"/>
                  </a:ext>
                </a:extLst>
              </a:tr>
              <a:tr h="683464">
                <a:tc>
                  <a:txBody>
                    <a:bodyPr/>
                    <a:lstStyle/>
                    <a:p>
                      <a:pPr algn="l" fontAlgn="ctr"/>
                      <a:r>
                        <a:rPr lang="en-US" sz="2100" b="0" i="0" u="none" strike="noStrike" dirty="0">
                          <a:solidFill>
                            <a:srgbClr val="000000"/>
                          </a:solidFill>
                          <a:effectLst/>
                          <a:latin typeface="Arial Nova" panose="020B0504020202020204" pitchFamily="34" charset="0"/>
                        </a:rPr>
                        <a:t>Data availability</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1999</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2005</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1999</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1999</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692477838"/>
                  </a:ext>
                </a:extLst>
              </a:tr>
              <a:tr h="486170">
                <a:tc>
                  <a:txBody>
                    <a:bodyPr/>
                    <a:lstStyle/>
                    <a:p>
                      <a:pPr algn="l" fontAlgn="ctr"/>
                      <a:r>
                        <a:rPr lang="en-US" sz="2100" b="0" i="0" u="none" strike="noStrike" dirty="0">
                          <a:solidFill>
                            <a:srgbClr val="000000"/>
                          </a:solidFill>
                          <a:effectLst/>
                          <a:latin typeface="Arial Nova" panose="020B0504020202020204" pitchFamily="34" charset="0"/>
                        </a:rPr>
                        <a:t>Drug costs</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Map to CDW</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272298417"/>
                  </a:ext>
                </a:extLst>
              </a:tr>
              <a:tr h="486170">
                <a:tc>
                  <a:txBody>
                    <a:bodyPr/>
                    <a:lstStyle/>
                    <a:p>
                      <a:pPr algn="l" fontAlgn="ctr"/>
                      <a:r>
                        <a:rPr lang="en-US" sz="2100" b="0" i="0" u="none" strike="noStrike" dirty="0">
                          <a:solidFill>
                            <a:srgbClr val="000000"/>
                          </a:solidFill>
                          <a:effectLst/>
                          <a:latin typeface="Arial Nova" panose="020B0504020202020204" pitchFamily="34" charset="0"/>
                        </a:rPr>
                        <a:t>Labor costs</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a:solidFill>
                            <a:srgbClr val="000000"/>
                          </a:solidFill>
                          <a:effectLst/>
                          <a:latin typeface="Arial Nova" panose="020B050402020202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endParaRPr lang="en-US" sz="2100" b="0" i="0" u="none" strike="noStrike" dirty="0">
                        <a:solidFill>
                          <a:srgbClr val="000000"/>
                        </a:solidFill>
                        <a:effectLst/>
                        <a:latin typeface="Arial Nova" panose="020B0504020202020204" pitchFamily="34" charset="0"/>
                      </a:endParaRP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20028955"/>
                  </a:ext>
                </a:extLst>
              </a:tr>
              <a:tr h="683464">
                <a:tc>
                  <a:txBody>
                    <a:bodyPr/>
                    <a:lstStyle/>
                    <a:p>
                      <a:pPr algn="l" fontAlgn="ctr"/>
                      <a:r>
                        <a:rPr lang="en-US" sz="2100" b="0" i="0" u="none" strike="noStrike" dirty="0">
                          <a:solidFill>
                            <a:srgbClr val="000000"/>
                          </a:solidFill>
                          <a:effectLst/>
                          <a:latin typeface="Arial Nova" panose="020B0504020202020204" pitchFamily="34" charset="0"/>
                        </a:rPr>
                        <a:t>Sig (direction)</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100" b="0" i="0" u="none" strike="noStrike" dirty="0">
                          <a:solidFill>
                            <a:srgbClr val="000000"/>
                          </a:solidFill>
                          <a:effectLst/>
                          <a:latin typeface="Arial Nova" panose="020B0504020202020204" pitchFamily="34" charset="0"/>
                        </a:rPr>
                        <a:t>Map to CDW</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211180021"/>
                  </a:ext>
                </a:extLst>
              </a:tr>
              <a:tr h="683464">
                <a:tc>
                  <a:txBody>
                    <a:bodyPr/>
                    <a:lstStyle/>
                    <a:p>
                      <a:pPr algn="l" fontAlgn="ctr"/>
                      <a:r>
                        <a:rPr lang="en-US" sz="2100" b="0" i="0" u="none" strike="noStrike" dirty="0">
                          <a:solidFill>
                            <a:srgbClr val="000000"/>
                          </a:solidFill>
                          <a:effectLst/>
                          <a:latin typeface="Arial Nova" panose="020B0504020202020204" pitchFamily="34" charset="0"/>
                        </a:rPr>
                        <a:t>Unit dispensing</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100" b="0" i="0" u="none" strike="noStrike" dirty="0">
                          <a:solidFill>
                            <a:srgbClr val="000000"/>
                          </a:solidFill>
                          <a:effectLst/>
                          <a:latin typeface="Arial Nova" panose="020B0504020202020204" pitchFamily="34" charset="0"/>
                        </a:rPr>
                        <a:t>Map to CDW</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466105904"/>
                  </a:ext>
                </a:extLst>
              </a:tr>
            </a:tbl>
          </a:graphicData>
        </a:graphic>
      </p:graphicFrame>
    </p:spTree>
    <p:extLst>
      <p:ext uri="{BB962C8B-B14F-4D97-AF65-F5344CB8AC3E}">
        <p14:creationId xmlns:p14="http://schemas.microsoft.com/office/powerpoint/2010/main" val="1559991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Resources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152400" y="1066800"/>
            <a:ext cx="7239000" cy="830997"/>
          </a:xfrm>
          <a:prstGeom prst="rect">
            <a:avLst/>
          </a:prstGeom>
          <a:noFill/>
        </p:spPr>
        <p:txBody>
          <a:bodyPr wrap="square" rtlCol="0">
            <a:spAutoFit/>
          </a:bodyPr>
          <a:lstStyle/>
          <a:p>
            <a:r>
              <a:rPr lang="en-US" sz="2400" b="1" dirty="0">
                <a:solidFill>
                  <a:schemeClr val="tx1">
                    <a:lumMod val="65000"/>
                    <a:lumOff val="35000"/>
                  </a:schemeClr>
                </a:solidFill>
              </a:rPr>
              <a:t>An Introduction to VA Pharmacy Data: Sources and Uses for Medication Information</a:t>
            </a:r>
            <a:endParaRPr lang="en-US" dirty="0"/>
          </a:p>
        </p:txBody>
      </p:sp>
      <p:sp>
        <p:nvSpPr>
          <p:cNvPr id="4" name="Rectangle 3">
            <a:extLst>
              <a:ext uri="{FF2B5EF4-FFF2-40B4-BE49-F238E27FC236}">
                <a16:creationId xmlns:a16="http://schemas.microsoft.com/office/drawing/2014/main" id="{E3544296-B02A-4FCD-9E31-9780AA876D73}"/>
              </a:ext>
            </a:extLst>
          </p:cNvPr>
          <p:cNvSpPr/>
          <p:nvPr/>
        </p:nvSpPr>
        <p:spPr>
          <a:xfrm>
            <a:off x="152400" y="6091648"/>
            <a:ext cx="8305800" cy="276999"/>
          </a:xfrm>
          <a:prstGeom prst="rect">
            <a:avLst/>
          </a:prstGeom>
        </p:spPr>
        <p:txBody>
          <a:bodyPr wrap="square">
            <a:spAutoFit/>
          </a:bodyPr>
          <a:lstStyle/>
          <a:p>
            <a:r>
              <a:rPr lang="en-US" sz="1200" dirty="0">
                <a:solidFill>
                  <a:schemeClr val="bg1">
                    <a:lumMod val="50000"/>
                  </a:schemeClr>
                </a:solidFill>
              </a:rPr>
              <a:t>https://www.hsrd.research.va.gov/for_researchers/cyber_seminars/archives/video_archive.cfm?SessionID=3983</a:t>
            </a:r>
            <a:endParaRPr lang="en-US" sz="1200" dirty="0"/>
          </a:p>
        </p:txBody>
      </p:sp>
      <p:pic>
        <p:nvPicPr>
          <p:cNvPr id="6" name="Picture 5">
            <a:extLst>
              <a:ext uri="{FF2B5EF4-FFF2-40B4-BE49-F238E27FC236}">
                <a16:creationId xmlns:a16="http://schemas.microsoft.com/office/drawing/2014/main" id="{A2E83F92-8955-4908-AA3F-11A7CF69AB8B}"/>
              </a:ext>
            </a:extLst>
          </p:cNvPr>
          <p:cNvPicPr>
            <a:picLocks noChangeAspect="1"/>
          </p:cNvPicPr>
          <p:nvPr/>
        </p:nvPicPr>
        <p:blipFill>
          <a:blip r:embed="rId2"/>
          <a:stretch>
            <a:fillRect/>
          </a:stretch>
        </p:blipFill>
        <p:spPr>
          <a:xfrm>
            <a:off x="1480548" y="1874937"/>
            <a:ext cx="5649503" cy="4193851"/>
          </a:xfrm>
          <a:prstGeom prst="rect">
            <a:avLst/>
          </a:prstGeom>
        </p:spPr>
      </p:pic>
    </p:spTree>
    <p:extLst>
      <p:ext uri="{BB962C8B-B14F-4D97-AF65-F5344CB8AC3E}">
        <p14:creationId xmlns:p14="http://schemas.microsoft.com/office/powerpoint/2010/main" val="2235238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References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086111"/>
            <a:ext cx="8686800" cy="4801314"/>
          </a:xfrm>
          <a:prstGeom prst="rect">
            <a:avLst/>
          </a:prstGeom>
          <a:noFill/>
        </p:spPr>
        <p:txBody>
          <a:bodyPr wrap="square" rtlCol="0">
            <a:spAutoFit/>
          </a:bodyPr>
          <a:lstStyle/>
          <a:p>
            <a:r>
              <a:rPr lang="en-US" dirty="0">
                <a:solidFill>
                  <a:srgbClr val="7F7F7F"/>
                </a:solidFill>
              </a:rPr>
              <a:t>US Department of Veterans Affairs, VA Information Resource Center (</a:t>
            </a:r>
            <a:r>
              <a:rPr lang="en-US" dirty="0" err="1">
                <a:solidFill>
                  <a:srgbClr val="7F7F7F"/>
                </a:solidFill>
              </a:rPr>
              <a:t>VIReC</a:t>
            </a:r>
            <a:r>
              <a:rPr lang="en-US" dirty="0">
                <a:solidFill>
                  <a:srgbClr val="7F7F7F"/>
                </a:solidFill>
              </a:rPr>
              <a:t>).  </a:t>
            </a:r>
            <a:r>
              <a:rPr lang="en-US" i="1" dirty="0">
                <a:solidFill>
                  <a:srgbClr val="7F7F7F"/>
                </a:solidFill>
              </a:rPr>
              <a:t>VIReC Research User Guide: VHA Pharmacy Prescription Data, 3</a:t>
            </a:r>
            <a:r>
              <a:rPr lang="en-US" i="1" baseline="30000" dirty="0">
                <a:solidFill>
                  <a:srgbClr val="7F7F7F"/>
                </a:solidFill>
              </a:rPr>
              <a:t>rd</a:t>
            </a:r>
            <a:r>
              <a:rPr lang="en-US" i="1" dirty="0">
                <a:solidFill>
                  <a:srgbClr val="7F7F7F"/>
                </a:solidFill>
              </a:rPr>
              <a:t> Edition. </a:t>
            </a:r>
            <a:r>
              <a:rPr lang="en-US" dirty="0">
                <a:solidFill>
                  <a:srgbClr val="7F7F7F"/>
                </a:solidFill>
              </a:rPr>
              <a:t>Hines, IL: VIReC; July 2022. (</a:t>
            </a:r>
            <a:r>
              <a:rPr lang="en-US" dirty="0">
                <a:solidFill>
                  <a:srgbClr val="7F7F7F"/>
                </a:solidFill>
                <a:hlinkClick r:id="rId2">
                  <a:extLst>
                    <a:ext uri="{A12FA001-AC4F-418D-AE19-62706E023703}">
                      <ahyp:hlinkClr xmlns:ahyp="http://schemas.microsoft.com/office/drawing/2018/hyperlinkcolor" val="tx"/>
                    </a:ext>
                  </a:extLst>
                </a:hlinkClick>
              </a:rPr>
              <a:t>link</a:t>
            </a:r>
            <a:r>
              <a:rPr lang="en-US" dirty="0">
                <a:solidFill>
                  <a:srgbClr val="7F7F7F"/>
                </a:solidFill>
              </a:rPr>
              <a:t>)</a:t>
            </a:r>
          </a:p>
          <a:p>
            <a:endParaRPr lang="en-US" dirty="0">
              <a:solidFill>
                <a:srgbClr val="7F7F7F"/>
              </a:solidFill>
            </a:endParaRPr>
          </a:p>
          <a:p>
            <a:r>
              <a:rPr lang="en-US" dirty="0">
                <a:solidFill>
                  <a:srgbClr val="7F7F7F"/>
                </a:solidFill>
              </a:rPr>
              <a:t>Gonsoulin, M. </a:t>
            </a:r>
            <a:r>
              <a:rPr lang="en-US" i="1" dirty="0" err="1">
                <a:solidFill>
                  <a:srgbClr val="7F7F7F"/>
                </a:solidFill>
              </a:rPr>
              <a:t>VIReC</a:t>
            </a:r>
            <a:r>
              <a:rPr lang="en-US" i="1" dirty="0">
                <a:solidFill>
                  <a:srgbClr val="7F7F7F"/>
                </a:solidFill>
              </a:rPr>
              <a:t> Factbook: Corporate Data Warehouse (CDW) Non-VA Meds 1.0</a:t>
            </a:r>
            <a:r>
              <a:rPr lang="en-US" dirty="0">
                <a:solidFill>
                  <a:srgbClr val="7F7F7F"/>
                </a:solidFill>
              </a:rPr>
              <a:t>. Hines IL: U.S. Department of Veterans Affairs, Health Services Research &amp; Development Service, VA Information Resource Center; February, 2016. (</a:t>
            </a:r>
            <a:r>
              <a:rPr lang="en-US" dirty="0">
                <a:solidFill>
                  <a:srgbClr val="7F7F7F"/>
                </a:solidFill>
                <a:hlinkClick r:id="rId3">
                  <a:extLst>
                    <a:ext uri="{A12FA001-AC4F-418D-AE19-62706E023703}">
                      <ahyp:hlinkClr xmlns:ahyp="http://schemas.microsoft.com/office/drawing/2018/hyperlinkcolor" val="tx"/>
                    </a:ext>
                  </a:extLst>
                </a:hlinkClick>
              </a:rPr>
              <a:t>link</a:t>
            </a:r>
            <a:r>
              <a:rPr lang="en-US" dirty="0">
                <a:solidFill>
                  <a:srgbClr val="7F7F7F"/>
                </a:solidFill>
              </a:rPr>
              <a:t>)</a:t>
            </a:r>
          </a:p>
          <a:p>
            <a:endParaRPr lang="en-US" dirty="0">
              <a:solidFill>
                <a:srgbClr val="7F7F7F"/>
              </a:solidFill>
            </a:endParaRPr>
          </a:p>
          <a:p>
            <a:r>
              <a:rPr lang="en-US" dirty="0" err="1">
                <a:solidFill>
                  <a:srgbClr val="7F7F7F"/>
                </a:solidFill>
              </a:rPr>
              <a:t>VIReC</a:t>
            </a:r>
            <a:r>
              <a:rPr lang="en-US" dirty="0">
                <a:solidFill>
                  <a:srgbClr val="7F7F7F"/>
                </a:solidFill>
              </a:rPr>
              <a:t>. </a:t>
            </a:r>
            <a:r>
              <a:rPr lang="en-US" i="1" dirty="0" err="1">
                <a:solidFill>
                  <a:srgbClr val="7F7F7F"/>
                </a:solidFill>
              </a:rPr>
              <a:t>VIReC</a:t>
            </a:r>
            <a:r>
              <a:rPr lang="en-US" i="1" dirty="0">
                <a:solidFill>
                  <a:srgbClr val="7F7F7F"/>
                </a:solidFill>
              </a:rPr>
              <a:t> Research User Guide: Pharmacy Managerial Cost Accounting National Data Extract (PHA MCA NDE)</a:t>
            </a:r>
            <a:r>
              <a:rPr lang="en-US" dirty="0">
                <a:solidFill>
                  <a:srgbClr val="7F7F7F"/>
                </a:solidFill>
              </a:rPr>
              <a:t>. Hines IL: U.S. Department of Veterans Affairs, Health Services Research &amp; Development Service, VA Information Resource Center; November, 2017. (</a:t>
            </a:r>
            <a:r>
              <a:rPr lang="en-US" dirty="0">
                <a:solidFill>
                  <a:srgbClr val="7F7F7F"/>
                </a:solidFill>
                <a:hlinkClick r:id="rId4">
                  <a:extLst>
                    <a:ext uri="{A12FA001-AC4F-418D-AE19-62706E023703}">
                      <ahyp:hlinkClr xmlns:ahyp="http://schemas.microsoft.com/office/drawing/2018/hyperlinkcolor" val="tx"/>
                    </a:ext>
                  </a:extLst>
                </a:hlinkClick>
              </a:rPr>
              <a:t>link</a:t>
            </a:r>
            <a:r>
              <a:rPr lang="en-US" dirty="0">
                <a:solidFill>
                  <a:srgbClr val="7F7F7F"/>
                </a:solidFill>
              </a:rPr>
              <a:t>)</a:t>
            </a:r>
          </a:p>
          <a:p>
            <a:endParaRPr lang="en-US" dirty="0">
              <a:solidFill>
                <a:srgbClr val="7F7F7F"/>
              </a:solidFill>
            </a:endParaRPr>
          </a:p>
          <a:p>
            <a:r>
              <a:rPr lang="en-US" dirty="0">
                <a:solidFill>
                  <a:srgbClr val="7F7F7F"/>
                </a:solidFill>
              </a:rPr>
              <a:t>Health Economics Resource Center: Pharmacy Data. URL: </a:t>
            </a:r>
            <a:r>
              <a:rPr lang="en-US" dirty="0">
                <a:solidFill>
                  <a:srgbClr val="7F7F7F"/>
                </a:solidFill>
                <a:hlinkClick r:id="rId5">
                  <a:extLst>
                    <a:ext uri="{A12FA001-AC4F-418D-AE19-62706E023703}">
                      <ahyp:hlinkClr xmlns:ahyp="http://schemas.microsoft.com/office/drawing/2018/hyperlinkcolor" val="tx"/>
                    </a:ext>
                  </a:extLst>
                </a:hlinkClick>
              </a:rPr>
              <a:t>https://www.herc.research.va.gov/include/page.asp?id=pharmacy</a:t>
            </a:r>
            <a:r>
              <a:rPr lang="en-US" dirty="0">
                <a:solidFill>
                  <a:srgbClr val="7F7F7F"/>
                </a:solidFill>
              </a:rPr>
              <a:t> [Accessed 27 September 2022].</a:t>
            </a:r>
          </a:p>
          <a:p>
            <a:endParaRPr lang="en-US" dirty="0">
              <a:solidFill>
                <a:srgbClr val="7F7F7F"/>
              </a:solidFill>
            </a:endParaRPr>
          </a:p>
        </p:txBody>
      </p:sp>
    </p:spTree>
    <p:extLst>
      <p:ext uri="{BB962C8B-B14F-4D97-AF65-F5344CB8AC3E}">
        <p14:creationId xmlns:p14="http://schemas.microsoft.com/office/powerpoint/2010/main" val="1835735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87551C-D34B-42B0-92C6-07A3CEE7683D}"/>
              </a:ext>
            </a:extLst>
          </p:cNvPr>
          <p:cNvSpPr txBox="1"/>
          <p:nvPr/>
        </p:nvSpPr>
        <p:spPr>
          <a:xfrm>
            <a:off x="609600" y="2514600"/>
            <a:ext cx="2959465" cy="830997"/>
          </a:xfrm>
          <a:prstGeom prst="rect">
            <a:avLst/>
          </a:prstGeom>
          <a:noFill/>
        </p:spPr>
        <p:txBody>
          <a:bodyPr wrap="none" rtlCol="0">
            <a:spAutoFit/>
          </a:bodyPr>
          <a:lstStyle/>
          <a:p>
            <a:r>
              <a:rPr lang="en-US" sz="4800" dirty="0">
                <a:solidFill>
                  <a:schemeClr val="tx1">
                    <a:lumMod val="65000"/>
                    <a:lumOff val="35000"/>
                  </a:schemeClr>
                </a:solidFill>
              </a:rPr>
              <a:t>Questions</a:t>
            </a:r>
            <a:endParaRPr lang="en-US" sz="2400" dirty="0">
              <a:solidFill>
                <a:schemeClr val="tx1">
                  <a:lumMod val="65000"/>
                  <a:lumOff val="35000"/>
                </a:schemeClr>
              </a:solidFill>
            </a:endParaRPr>
          </a:p>
        </p:txBody>
      </p:sp>
      <p:sp>
        <p:nvSpPr>
          <p:cNvPr id="3" name="TextBox 2">
            <a:extLst>
              <a:ext uri="{FF2B5EF4-FFF2-40B4-BE49-F238E27FC236}">
                <a16:creationId xmlns:a16="http://schemas.microsoft.com/office/drawing/2014/main" id="{A00857F9-C871-47D1-BD58-DF05B33D051E}"/>
              </a:ext>
            </a:extLst>
          </p:cNvPr>
          <p:cNvSpPr txBox="1"/>
          <p:nvPr/>
        </p:nvSpPr>
        <p:spPr>
          <a:xfrm>
            <a:off x="609600" y="4876800"/>
            <a:ext cx="3956532" cy="1000274"/>
          </a:xfrm>
          <a:prstGeom prst="rect">
            <a:avLst/>
          </a:prstGeom>
          <a:noFill/>
        </p:spPr>
        <p:txBody>
          <a:bodyPr wrap="none" rtlCol="0">
            <a:spAutoFit/>
          </a:bodyPr>
          <a:lstStyle/>
          <a:p>
            <a:r>
              <a:rPr lang="en-US" sz="2400" dirty="0">
                <a:solidFill>
                  <a:schemeClr val="tx1">
                    <a:lumMod val="75000"/>
                    <a:lumOff val="25000"/>
                  </a:schemeClr>
                </a:solidFill>
                <a:hlinkClick r:id="rId2">
                  <a:extLst>
                    <a:ext uri="{A12FA001-AC4F-418D-AE19-62706E023703}">
                      <ahyp:hlinkClr xmlns:ahyp="http://schemas.microsoft.com/office/drawing/2018/hyperlinkcolor" val="tx"/>
                    </a:ext>
                  </a:extLst>
                </a:hlinkClick>
              </a:rPr>
              <a:t>mark.bounthavong@va.gov</a:t>
            </a:r>
            <a:endParaRPr lang="en-US" sz="2400" dirty="0">
              <a:solidFill>
                <a:schemeClr val="tx1">
                  <a:lumMod val="75000"/>
                  <a:lumOff val="25000"/>
                </a:schemeClr>
              </a:solidFill>
            </a:endParaRPr>
          </a:p>
          <a:p>
            <a:endParaRPr lang="en-US" sz="2400" dirty="0">
              <a:solidFill>
                <a:schemeClr val="tx1">
                  <a:lumMod val="65000"/>
                  <a:lumOff val="35000"/>
                </a:schemeClr>
              </a:solidFill>
            </a:endParaRPr>
          </a:p>
          <a:p>
            <a:endParaRPr lang="en-US" sz="1100" dirty="0">
              <a:solidFill>
                <a:schemeClr val="tx1">
                  <a:lumMod val="65000"/>
                  <a:lumOff val="35000"/>
                </a:schemeClr>
              </a:solidFill>
            </a:endParaRPr>
          </a:p>
        </p:txBody>
      </p:sp>
    </p:spTree>
    <p:extLst>
      <p:ext uri="{BB962C8B-B14F-4D97-AF65-F5344CB8AC3E}">
        <p14:creationId xmlns:p14="http://schemas.microsoft.com/office/powerpoint/2010/main" val="4277730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87551C-D34B-42B0-92C6-07A3CEE7683D}"/>
              </a:ext>
            </a:extLst>
          </p:cNvPr>
          <p:cNvSpPr txBox="1"/>
          <p:nvPr/>
        </p:nvSpPr>
        <p:spPr>
          <a:xfrm>
            <a:off x="609600" y="2514600"/>
            <a:ext cx="2754280" cy="830997"/>
          </a:xfrm>
          <a:prstGeom prst="rect">
            <a:avLst/>
          </a:prstGeom>
          <a:noFill/>
        </p:spPr>
        <p:txBody>
          <a:bodyPr wrap="none" rtlCol="0">
            <a:spAutoFit/>
          </a:bodyPr>
          <a:lstStyle/>
          <a:p>
            <a:r>
              <a:rPr lang="en-US" sz="4800" dirty="0">
                <a:solidFill>
                  <a:schemeClr val="tx1">
                    <a:lumMod val="65000"/>
                    <a:lumOff val="35000"/>
                  </a:schemeClr>
                </a:solidFill>
              </a:rPr>
              <a:t>Appendix</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1439495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graphicFrame>
        <p:nvGraphicFramePr>
          <p:cNvPr id="8" name="Table 7">
            <a:extLst>
              <a:ext uri="{FF2B5EF4-FFF2-40B4-BE49-F238E27FC236}">
                <a16:creationId xmlns:a16="http://schemas.microsoft.com/office/drawing/2014/main" id="{95370ADF-C6DC-D14D-9CC1-3A8111C5E725}"/>
              </a:ext>
            </a:extLst>
          </p:cNvPr>
          <p:cNvGraphicFramePr>
            <a:graphicFrameLocks noGrp="1"/>
          </p:cNvGraphicFramePr>
          <p:nvPr/>
        </p:nvGraphicFramePr>
        <p:xfrm>
          <a:off x="533400" y="1143000"/>
          <a:ext cx="7543800" cy="5226129"/>
        </p:xfrm>
        <a:graphic>
          <a:graphicData uri="http://schemas.openxmlformats.org/drawingml/2006/table">
            <a:tbl>
              <a:tblPr/>
              <a:tblGrid>
                <a:gridCol w="1832012">
                  <a:extLst>
                    <a:ext uri="{9D8B030D-6E8A-4147-A177-3AD203B41FA5}">
                      <a16:colId xmlns:a16="http://schemas.microsoft.com/office/drawing/2014/main" val="3992520755"/>
                    </a:ext>
                  </a:extLst>
                </a:gridCol>
                <a:gridCol w="5711788">
                  <a:extLst>
                    <a:ext uri="{9D8B030D-6E8A-4147-A177-3AD203B41FA5}">
                      <a16:colId xmlns:a16="http://schemas.microsoft.com/office/drawing/2014/main" val="3758111619"/>
                    </a:ext>
                  </a:extLst>
                </a:gridCol>
              </a:tblGrid>
              <a:tr h="227223">
                <a:tc>
                  <a:txBody>
                    <a:bodyPr/>
                    <a:lstStyle/>
                    <a:p>
                      <a:pPr algn="ctr" fontAlgn="ctr"/>
                      <a:r>
                        <a:rPr lang="en-US" sz="1300" b="1" i="0" u="none" strike="noStrike">
                          <a:solidFill>
                            <a:srgbClr val="FFFF00"/>
                          </a:solidFill>
                          <a:effectLst/>
                          <a:latin typeface="Calibri" panose="020F0502020204030204" pitchFamily="34" charset="0"/>
                        </a:rPr>
                        <a:t>Column name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300" b="1" i="0" u="none" strike="noStrike">
                          <a:solidFill>
                            <a:srgbClr val="FFFF00"/>
                          </a:solidFill>
                          <a:effectLst/>
                          <a:latin typeface="Calibri" panose="020F0502020204030204" pitchFamily="34" charset="0"/>
                        </a:rPr>
                        <a:t>Description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2134781298"/>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cmop_ind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CMOP indicator (Y / 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61005416"/>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mw_ind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Mail / Window indicator (Y / 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452183208"/>
                  </a:ext>
                </a:extLst>
              </a:tr>
              <a:tr h="227223">
                <a:tc>
                  <a:txBody>
                    <a:bodyPr/>
                    <a:lstStyle/>
                    <a:p>
                      <a:pPr algn="l" fontAlgn="ctr"/>
                      <a:r>
                        <a:rPr lang="en-US" sz="1300" b="1" i="0" u="none" strike="noStrike">
                          <a:solidFill>
                            <a:srgbClr val="000000"/>
                          </a:solidFill>
                          <a:effectLst/>
                          <a:latin typeface="Calibri" panose="020F0502020204030204" pitchFamily="34" charset="0"/>
                        </a:rPr>
                        <a:t>day_supply</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Days Supply - Number of days of dosing per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55110794"/>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dea_shf</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DEA, special handling</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5291484"/>
                  </a:ext>
                </a:extLst>
              </a:tr>
              <a:tr h="227223">
                <a:tc>
                  <a:txBody>
                    <a:bodyPr/>
                    <a:lstStyle/>
                    <a:p>
                      <a:pPr algn="l" fontAlgn="ctr"/>
                      <a:r>
                        <a:rPr lang="en-US" sz="1300" b="1" i="0" u="none" strike="noStrike">
                          <a:solidFill>
                            <a:srgbClr val="000000"/>
                          </a:solidFill>
                          <a:effectLst/>
                          <a:latin typeface="Calibri" panose="020F0502020204030204" pitchFamily="34" charset="0"/>
                        </a:rPr>
                        <a:t>dsp_unt</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 unit (e.g., TAB, CAP, ML, GM, EA, etc): qty of measure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0942261"/>
                  </a:ext>
                </a:extLst>
              </a:tr>
              <a:tr h="227223">
                <a:tc>
                  <a:txBody>
                    <a:bodyPr/>
                    <a:lstStyle/>
                    <a:p>
                      <a:pPr algn="l" fontAlgn="ctr"/>
                      <a:r>
                        <a:rPr lang="en-US" sz="1300" b="1" i="0" u="none" strike="noStrike">
                          <a:solidFill>
                            <a:srgbClr val="000000"/>
                          </a:solidFill>
                          <a:effectLst/>
                          <a:latin typeface="Calibri" panose="020F0502020204030204" pitchFamily="34" charset="0"/>
                        </a:rPr>
                        <a:t>disp_occur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 unit per dose (num of units per IV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356680858"/>
                  </a:ext>
                </a:extLst>
              </a:tr>
              <a:tr h="227223">
                <a:tc>
                  <a:txBody>
                    <a:bodyPr/>
                    <a:lstStyle/>
                    <a:p>
                      <a:pPr algn="l" fontAlgn="ctr"/>
                      <a:r>
                        <a:rPr lang="en-US" sz="1300" b="1" i="0" u="none" strike="noStrike">
                          <a:solidFill>
                            <a:srgbClr val="000000"/>
                          </a:solidFill>
                          <a:effectLst/>
                          <a:latin typeface="Calibri" panose="020F0502020204030204" pitchFamily="34" charset="0"/>
                        </a:rPr>
                        <a:t>disp </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Dispensed amount: Total dispensed amount for a unit dose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09655782"/>
                  </a:ext>
                </a:extLst>
              </a:tr>
              <a:tr h="227223">
                <a:tc>
                  <a:txBody>
                    <a:bodyPr/>
                    <a:lstStyle/>
                    <a:p>
                      <a:pPr algn="l" fontAlgn="ctr"/>
                      <a:r>
                        <a:rPr lang="en-US" sz="1300" b="1" i="0" u="none" strike="noStrike">
                          <a:solidFill>
                            <a:srgbClr val="000000"/>
                          </a:solidFill>
                          <a:effectLst/>
                          <a:latin typeface="Calibri" panose="020F0502020204030204" pitchFamily="34" charset="0"/>
                        </a:rPr>
                        <a:t>price_dsp</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Average cost per drug unit / Price per dispense unit (e.g., avg cost per mL/tab)</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99879809"/>
                  </a:ext>
                </a:extLst>
              </a:tr>
              <a:tr h="227223">
                <a:tc>
                  <a:txBody>
                    <a:bodyPr/>
                    <a:lstStyle/>
                    <a:p>
                      <a:pPr algn="l" fontAlgn="ctr"/>
                      <a:r>
                        <a:rPr lang="en-US" sz="1300" b="1" i="0" u="none" strike="noStrike">
                          <a:solidFill>
                            <a:srgbClr val="000000"/>
                          </a:solidFill>
                          <a:effectLst/>
                          <a:latin typeface="Calibri" panose="020F0502020204030204" pitchFamily="34" charset="0"/>
                        </a:rPr>
                        <a:t>tl_qty</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Total quantity of the drug, supply, or diagnostic dispensed for this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80912374"/>
                  </a:ext>
                </a:extLst>
              </a:tr>
              <a:tr h="227223">
                <a:tc>
                  <a:txBody>
                    <a:bodyPr/>
                    <a:lstStyle/>
                    <a:p>
                      <a:pPr algn="l" fontAlgn="ctr"/>
                      <a:r>
                        <a:rPr lang="en-US" sz="1300" b="1" i="0" u="none" strike="noStrike">
                          <a:solidFill>
                            <a:srgbClr val="000000"/>
                          </a:solidFill>
                          <a:effectLst/>
                          <a:latin typeface="Calibri" panose="020F0502020204030204" pitchFamily="34" charset="0"/>
                        </a:rPr>
                        <a:t>sig</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Dosing instructions (outpatient/inpatient)</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3741066"/>
                  </a:ext>
                </a:extLst>
              </a:tr>
              <a:tr h="227223">
                <a:tc>
                  <a:txBody>
                    <a:bodyPr/>
                    <a:lstStyle/>
                    <a:p>
                      <a:pPr algn="l" fontAlgn="ctr"/>
                      <a:r>
                        <a:rPr lang="en-US" sz="1300" b="1" i="0" u="none" strike="noStrike">
                          <a:solidFill>
                            <a:srgbClr val="000000"/>
                          </a:solidFill>
                          <a:effectLst/>
                          <a:latin typeface="Calibri" panose="020F0502020204030204" pitchFamily="34" charset="0"/>
                        </a:rPr>
                        <a:t>frp_date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Fill/Refill/Partial date (Process date of new fill, refill, or partial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07198522"/>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nrp_ind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New/Refill/Partial Fill indicator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516082104"/>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stn_name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Generic drug name assigned by the station (Prefer to use VA Product Name)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8738971"/>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va_product</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VA Product Name (standard naming convention for all drugs)</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10659656"/>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pat_icn</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Patient's Integration Control Number (ICN)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405521415"/>
                  </a:ext>
                </a:extLst>
              </a:tr>
              <a:tr h="227223">
                <a:tc>
                  <a:txBody>
                    <a:bodyPr/>
                    <a:lstStyle/>
                    <a:p>
                      <a:pPr algn="l" fontAlgn="ctr"/>
                      <a:r>
                        <a:rPr lang="en-US" sz="1300" b="1" i="0" u="none" strike="noStrike">
                          <a:solidFill>
                            <a:srgbClr val="000000"/>
                          </a:solidFill>
                          <a:effectLst/>
                          <a:latin typeface="Calibri" panose="020F0502020204030204" pitchFamily="34" charset="0"/>
                        </a:rPr>
                        <a:t>pat_ssn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Patient's SSN (scrambled)</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710882007"/>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pre_num</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Prescription number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96787502"/>
                  </a:ext>
                </a:extLst>
              </a:tr>
              <a:tr h="227223">
                <a:tc>
                  <a:txBody>
                    <a:bodyPr/>
                    <a:lstStyle/>
                    <a:p>
                      <a:pPr algn="l" fontAlgn="ctr"/>
                      <a:r>
                        <a:rPr lang="en-US" sz="1300" b="1" i="0" u="none" strike="noStrike">
                          <a:solidFill>
                            <a:srgbClr val="000000"/>
                          </a:solidFill>
                          <a:effectLst/>
                          <a:latin typeface="Calibri" panose="020F0502020204030204" pitchFamily="34" charset="0"/>
                        </a:rPr>
                        <a:t>prov_ien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Provider Local Internal Entry Number (IEN)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19440338"/>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rel_date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Release date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161303444"/>
                  </a:ext>
                </a:extLst>
              </a:tr>
              <a:tr h="227223">
                <a:tc>
                  <a:txBody>
                    <a:bodyPr/>
                    <a:lstStyle/>
                    <a:p>
                      <a:pPr algn="l" fontAlgn="ctr"/>
                      <a:r>
                        <a:rPr lang="en-US" sz="1300" b="1" i="0" u="none" strike="noStrike">
                          <a:solidFill>
                            <a:srgbClr val="000000"/>
                          </a:solidFill>
                          <a:effectLst/>
                          <a:latin typeface="Calibri" panose="020F0502020204030204" pitchFamily="34" charset="0"/>
                        </a:rPr>
                        <a:t>ud_order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Record number for the unit dose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252703775"/>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units_dose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Number of Dispense Units (tablets, capsules, etc.) to be dispensed in the unit dose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84656155"/>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va_class</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dirty="0">
                          <a:solidFill>
                            <a:srgbClr val="000000"/>
                          </a:solidFill>
                          <a:effectLst/>
                          <a:latin typeface="Calibri" panose="020F0502020204030204" pitchFamily="34" charset="0"/>
                        </a:rPr>
                        <a:t>VA Drug Class</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380493"/>
                  </a:ext>
                </a:extLst>
              </a:tr>
            </a:tbl>
          </a:graphicData>
        </a:graphic>
      </p:graphicFrame>
      <p:sp>
        <p:nvSpPr>
          <p:cNvPr id="9" name="Rectangle 8">
            <a:extLst>
              <a:ext uri="{FF2B5EF4-FFF2-40B4-BE49-F238E27FC236}">
                <a16:creationId xmlns:a16="http://schemas.microsoft.com/office/drawing/2014/main" id="{BF8CAA96-D71B-E14C-B408-E08F68E8E766}"/>
              </a:ext>
            </a:extLst>
          </p:cNvPr>
          <p:cNvSpPr/>
          <p:nvPr/>
        </p:nvSpPr>
        <p:spPr>
          <a:xfrm>
            <a:off x="457200" y="2895600"/>
            <a:ext cx="7620000" cy="533400"/>
          </a:xfrm>
          <a:prstGeom prst="rect">
            <a:avLst/>
          </a:prstGeom>
          <a:noFill/>
          <a:ln w="571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443FAA-A5AF-354C-AFA0-4CF6A1A7240C}"/>
              </a:ext>
            </a:extLst>
          </p:cNvPr>
          <p:cNvSpPr txBox="1"/>
          <p:nvPr/>
        </p:nvSpPr>
        <p:spPr>
          <a:xfrm>
            <a:off x="1600200" y="3563034"/>
            <a:ext cx="5486400" cy="923330"/>
          </a:xfrm>
          <a:prstGeom prst="rect">
            <a:avLst/>
          </a:prstGeom>
          <a:solidFill>
            <a:schemeClr val="bg1"/>
          </a:solidFill>
        </p:spPr>
        <p:txBody>
          <a:bodyPr wrap="square" rtlCol="0">
            <a:spAutoFit/>
          </a:bodyPr>
          <a:lstStyle/>
          <a:p>
            <a:r>
              <a:rPr lang="en-US" b="1" dirty="0">
                <a:solidFill>
                  <a:srgbClr val="C00000"/>
                </a:solidFill>
              </a:rPr>
              <a:t>The Price Per Dispensed Unit multiplied by the Total Quantity Dispensed equals the Total Cost of Prescription for outpatient prescriptions</a:t>
            </a:r>
          </a:p>
        </p:txBody>
      </p:sp>
    </p:spTree>
    <p:extLst>
      <p:ext uri="{BB962C8B-B14F-4D97-AF65-F5344CB8AC3E}">
        <p14:creationId xmlns:p14="http://schemas.microsoft.com/office/powerpoint/2010/main" val="406042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graphicFrame>
        <p:nvGraphicFramePr>
          <p:cNvPr id="8" name="Table 7">
            <a:extLst>
              <a:ext uri="{FF2B5EF4-FFF2-40B4-BE49-F238E27FC236}">
                <a16:creationId xmlns:a16="http://schemas.microsoft.com/office/drawing/2014/main" id="{95370ADF-C6DC-D14D-9CC1-3A8111C5E725}"/>
              </a:ext>
            </a:extLst>
          </p:cNvPr>
          <p:cNvGraphicFramePr>
            <a:graphicFrameLocks noGrp="1"/>
          </p:cNvGraphicFramePr>
          <p:nvPr/>
        </p:nvGraphicFramePr>
        <p:xfrm>
          <a:off x="533400" y="1143000"/>
          <a:ext cx="7543800" cy="5226129"/>
        </p:xfrm>
        <a:graphic>
          <a:graphicData uri="http://schemas.openxmlformats.org/drawingml/2006/table">
            <a:tbl>
              <a:tblPr/>
              <a:tblGrid>
                <a:gridCol w="1832012">
                  <a:extLst>
                    <a:ext uri="{9D8B030D-6E8A-4147-A177-3AD203B41FA5}">
                      <a16:colId xmlns:a16="http://schemas.microsoft.com/office/drawing/2014/main" val="3992520755"/>
                    </a:ext>
                  </a:extLst>
                </a:gridCol>
                <a:gridCol w="5711788">
                  <a:extLst>
                    <a:ext uri="{9D8B030D-6E8A-4147-A177-3AD203B41FA5}">
                      <a16:colId xmlns:a16="http://schemas.microsoft.com/office/drawing/2014/main" val="3758111619"/>
                    </a:ext>
                  </a:extLst>
                </a:gridCol>
              </a:tblGrid>
              <a:tr h="227223">
                <a:tc>
                  <a:txBody>
                    <a:bodyPr/>
                    <a:lstStyle/>
                    <a:p>
                      <a:pPr algn="ctr" fontAlgn="ctr"/>
                      <a:r>
                        <a:rPr lang="en-US" sz="1300" b="1" i="0" u="none" strike="noStrike">
                          <a:solidFill>
                            <a:srgbClr val="FFFF00"/>
                          </a:solidFill>
                          <a:effectLst/>
                          <a:latin typeface="Calibri" panose="020F0502020204030204" pitchFamily="34" charset="0"/>
                        </a:rPr>
                        <a:t>Column name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300" b="1" i="0" u="none" strike="noStrike">
                          <a:solidFill>
                            <a:srgbClr val="FFFF00"/>
                          </a:solidFill>
                          <a:effectLst/>
                          <a:latin typeface="Calibri" panose="020F0502020204030204" pitchFamily="34" charset="0"/>
                        </a:rPr>
                        <a:t>Description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2134781298"/>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cmop_ind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CMOP indicator (Y / 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61005416"/>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mw_ind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Mail / Window indicator (Y / 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452183208"/>
                  </a:ext>
                </a:extLst>
              </a:tr>
              <a:tr h="227223">
                <a:tc>
                  <a:txBody>
                    <a:bodyPr/>
                    <a:lstStyle/>
                    <a:p>
                      <a:pPr algn="l" fontAlgn="ctr"/>
                      <a:r>
                        <a:rPr lang="en-US" sz="1300" b="1" i="0" u="none" strike="noStrike">
                          <a:solidFill>
                            <a:srgbClr val="000000"/>
                          </a:solidFill>
                          <a:effectLst/>
                          <a:latin typeface="Calibri" panose="020F0502020204030204" pitchFamily="34" charset="0"/>
                        </a:rPr>
                        <a:t>day_supply</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Days Supply - Number of days of dosing per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55110794"/>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dea_shf</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DEA, special handling</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5291484"/>
                  </a:ext>
                </a:extLst>
              </a:tr>
              <a:tr h="227223">
                <a:tc>
                  <a:txBody>
                    <a:bodyPr/>
                    <a:lstStyle/>
                    <a:p>
                      <a:pPr algn="l" fontAlgn="ctr"/>
                      <a:r>
                        <a:rPr lang="en-US" sz="1300" b="1" i="0" u="none" strike="noStrike">
                          <a:solidFill>
                            <a:srgbClr val="000000"/>
                          </a:solidFill>
                          <a:effectLst/>
                          <a:latin typeface="Calibri" panose="020F0502020204030204" pitchFamily="34" charset="0"/>
                        </a:rPr>
                        <a:t>dsp_unt</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 unit (e.g., TAB, CAP, ML, GM, EA, etc): qty of measure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0942261"/>
                  </a:ext>
                </a:extLst>
              </a:tr>
              <a:tr h="227223">
                <a:tc>
                  <a:txBody>
                    <a:bodyPr/>
                    <a:lstStyle/>
                    <a:p>
                      <a:pPr algn="l" fontAlgn="ctr"/>
                      <a:r>
                        <a:rPr lang="en-US" sz="1300" b="1" i="0" u="none" strike="noStrike">
                          <a:solidFill>
                            <a:srgbClr val="000000"/>
                          </a:solidFill>
                          <a:effectLst/>
                          <a:latin typeface="Calibri" panose="020F0502020204030204" pitchFamily="34" charset="0"/>
                        </a:rPr>
                        <a:t>disp_occur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 unit per dose (num of units per IV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356680858"/>
                  </a:ext>
                </a:extLst>
              </a:tr>
              <a:tr h="227223">
                <a:tc>
                  <a:txBody>
                    <a:bodyPr/>
                    <a:lstStyle/>
                    <a:p>
                      <a:pPr algn="l" fontAlgn="ctr"/>
                      <a:r>
                        <a:rPr lang="en-US" sz="1300" b="1" i="0" u="none" strike="noStrike">
                          <a:solidFill>
                            <a:srgbClr val="000000"/>
                          </a:solidFill>
                          <a:effectLst/>
                          <a:latin typeface="Calibri" panose="020F0502020204030204" pitchFamily="34" charset="0"/>
                        </a:rPr>
                        <a:t>disp </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Dispensed amount: Total dispensed amount for a unit dose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09655782"/>
                  </a:ext>
                </a:extLst>
              </a:tr>
              <a:tr h="227223">
                <a:tc>
                  <a:txBody>
                    <a:bodyPr/>
                    <a:lstStyle/>
                    <a:p>
                      <a:pPr algn="l" fontAlgn="ctr"/>
                      <a:r>
                        <a:rPr lang="en-US" sz="1300" b="1" i="0" u="none" strike="noStrike">
                          <a:solidFill>
                            <a:srgbClr val="000000"/>
                          </a:solidFill>
                          <a:effectLst/>
                          <a:latin typeface="Calibri" panose="020F0502020204030204" pitchFamily="34" charset="0"/>
                        </a:rPr>
                        <a:t>price_dsp</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Average cost per drug unit / Price per dispense unit (e.g., avg cost per mL/tab)</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99879809"/>
                  </a:ext>
                </a:extLst>
              </a:tr>
              <a:tr h="227223">
                <a:tc>
                  <a:txBody>
                    <a:bodyPr/>
                    <a:lstStyle/>
                    <a:p>
                      <a:pPr algn="l" fontAlgn="ctr"/>
                      <a:r>
                        <a:rPr lang="en-US" sz="1300" b="1" i="0" u="none" strike="noStrike">
                          <a:solidFill>
                            <a:srgbClr val="000000"/>
                          </a:solidFill>
                          <a:effectLst/>
                          <a:latin typeface="Calibri" panose="020F0502020204030204" pitchFamily="34" charset="0"/>
                        </a:rPr>
                        <a:t>tl_qty</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Total quantity of the drug, supply, or diagnostic dispensed for this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80912374"/>
                  </a:ext>
                </a:extLst>
              </a:tr>
              <a:tr h="227223">
                <a:tc>
                  <a:txBody>
                    <a:bodyPr/>
                    <a:lstStyle/>
                    <a:p>
                      <a:pPr algn="l" fontAlgn="ctr"/>
                      <a:r>
                        <a:rPr lang="en-US" sz="1300" b="1" i="0" u="none" strike="noStrike">
                          <a:solidFill>
                            <a:srgbClr val="000000"/>
                          </a:solidFill>
                          <a:effectLst/>
                          <a:latin typeface="Calibri" panose="020F0502020204030204" pitchFamily="34" charset="0"/>
                        </a:rPr>
                        <a:t>sig</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Dosing instructions (outpatient/inpatient)</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3741066"/>
                  </a:ext>
                </a:extLst>
              </a:tr>
              <a:tr h="227223">
                <a:tc>
                  <a:txBody>
                    <a:bodyPr/>
                    <a:lstStyle/>
                    <a:p>
                      <a:pPr algn="l" fontAlgn="ctr"/>
                      <a:r>
                        <a:rPr lang="en-US" sz="1300" b="1" i="0" u="none" strike="noStrike">
                          <a:solidFill>
                            <a:srgbClr val="000000"/>
                          </a:solidFill>
                          <a:effectLst/>
                          <a:latin typeface="Calibri" panose="020F0502020204030204" pitchFamily="34" charset="0"/>
                        </a:rPr>
                        <a:t>frp_date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Fill/Refill/Partial date (Process date of new fill, refill, or partial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07198522"/>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nrp_ind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New/Refill/Partial Fill indicator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516082104"/>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stn_name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Generic drug name assigned by the station (Prefer to use VA Product Name)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8738971"/>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va_product</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VA Product Name (standard naming convention for all drugs)</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10659656"/>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pat_icn</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Patient's Integration Control Number (ICN)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405521415"/>
                  </a:ext>
                </a:extLst>
              </a:tr>
              <a:tr h="227223">
                <a:tc>
                  <a:txBody>
                    <a:bodyPr/>
                    <a:lstStyle/>
                    <a:p>
                      <a:pPr algn="l" fontAlgn="ctr"/>
                      <a:r>
                        <a:rPr lang="en-US" sz="1300" b="1" i="0" u="none" strike="noStrike">
                          <a:solidFill>
                            <a:srgbClr val="000000"/>
                          </a:solidFill>
                          <a:effectLst/>
                          <a:latin typeface="Calibri" panose="020F0502020204030204" pitchFamily="34" charset="0"/>
                        </a:rPr>
                        <a:t>pat_ssn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Patient's SSN (scrambled)</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710882007"/>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pre_num</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Prescription number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96787502"/>
                  </a:ext>
                </a:extLst>
              </a:tr>
              <a:tr h="227223">
                <a:tc>
                  <a:txBody>
                    <a:bodyPr/>
                    <a:lstStyle/>
                    <a:p>
                      <a:pPr algn="l" fontAlgn="ctr"/>
                      <a:r>
                        <a:rPr lang="en-US" sz="1300" b="1" i="0" u="none" strike="noStrike">
                          <a:solidFill>
                            <a:srgbClr val="000000"/>
                          </a:solidFill>
                          <a:effectLst/>
                          <a:latin typeface="Calibri" panose="020F0502020204030204" pitchFamily="34" charset="0"/>
                        </a:rPr>
                        <a:t>prov_ien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Provider Local Internal Entry Number (IEN)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19440338"/>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rel_date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Release date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161303444"/>
                  </a:ext>
                </a:extLst>
              </a:tr>
              <a:tr h="227223">
                <a:tc>
                  <a:txBody>
                    <a:bodyPr/>
                    <a:lstStyle/>
                    <a:p>
                      <a:pPr algn="l" fontAlgn="ctr"/>
                      <a:r>
                        <a:rPr lang="en-US" sz="1300" b="1" i="0" u="none" strike="noStrike">
                          <a:solidFill>
                            <a:srgbClr val="000000"/>
                          </a:solidFill>
                          <a:effectLst/>
                          <a:latin typeface="Calibri" panose="020F0502020204030204" pitchFamily="34" charset="0"/>
                        </a:rPr>
                        <a:t>ud_order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Record number for the unit dose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252703775"/>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units_dose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Number of Dispense Units (tablets, capsules, etc.) to be dispensed in the unit dose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84656155"/>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va_class</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dirty="0">
                          <a:solidFill>
                            <a:srgbClr val="000000"/>
                          </a:solidFill>
                          <a:effectLst/>
                          <a:latin typeface="Calibri" panose="020F0502020204030204" pitchFamily="34" charset="0"/>
                        </a:rPr>
                        <a:t>VA Drug Class</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380493"/>
                  </a:ext>
                </a:extLst>
              </a:tr>
            </a:tbl>
          </a:graphicData>
        </a:graphic>
      </p:graphicFrame>
      <p:sp>
        <p:nvSpPr>
          <p:cNvPr id="9" name="Rectangle 8">
            <a:extLst>
              <a:ext uri="{FF2B5EF4-FFF2-40B4-BE49-F238E27FC236}">
                <a16:creationId xmlns:a16="http://schemas.microsoft.com/office/drawing/2014/main" id="{BF8CAA96-D71B-E14C-B408-E08F68E8E766}"/>
              </a:ext>
            </a:extLst>
          </p:cNvPr>
          <p:cNvSpPr/>
          <p:nvPr/>
        </p:nvSpPr>
        <p:spPr>
          <a:xfrm>
            <a:off x="457200" y="2743200"/>
            <a:ext cx="7620000" cy="457200"/>
          </a:xfrm>
          <a:prstGeom prst="rect">
            <a:avLst/>
          </a:prstGeom>
          <a:noFill/>
          <a:ln w="571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443FAA-A5AF-354C-AFA0-4CF6A1A7240C}"/>
              </a:ext>
            </a:extLst>
          </p:cNvPr>
          <p:cNvSpPr txBox="1"/>
          <p:nvPr/>
        </p:nvSpPr>
        <p:spPr>
          <a:xfrm>
            <a:off x="1371600" y="3784236"/>
            <a:ext cx="6324600" cy="1200329"/>
          </a:xfrm>
          <a:prstGeom prst="rect">
            <a:avLst/>
          </a:prstGeom>
          <a:solidFill>
            <a:schemeClr val="bg1"/>
          </a:solidFill>
        </p:spPr>
        <p:txBody>
          <a:bodyPr wrap="square" rtlCol="0">
            <a:spAutoFit/>
          </a:bodyPr>
          <a:lstStyle/>
          <a:p>
            <a:r>
              <a:rPr lang="en-US" b="1" dirty="0">
                <a:solidFill>
                  <a:srgbClr val="C00000"/>
                </a:solidFill>
              </a:rPr>
              <a:t>The Dispensed Amount multiplied by the Price Per Dispense Unit will equal the total cost of the drug dispensed from the Start Date of Order through the Stop Date of Order for a unit dose order.</a:t>
            </a:r>
          </a:p>
        </p:txBody>
      </p:sp>
    </p:spTree>
    <p:extLst>
      <p:ext uri="{BB962C8B-B14F-4D97-AF65-F5344CB8AC3E}">
        <p14:creationId xmlns:p14="http://schemas.microsoft.com/office/powerpoint/2010/main" val="399670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MCA PHA NDE</a:t>
            </a:r>
          </a:p>
        </p:txBody>
      </p:sp>
      <p:graphicFrame>
        <p:nvGraphicFramePr>
          <p:cNvPr id="7" name="Table 6">
            <a:extLst>
              <a:ext uri="{FF2B5EF4-FFF2-40B4-BE49-F238E27FC236}">
                <a16:creationId xmlns:a16="http://schemas.microsoft.com/office/drawing/2014/main" id="{97C99526-CA57-47B7-A3BE-11986E25405E}"/>
              </a:ext>
            </a:extLst>
          </p:cNvPr>
          <p:cNvGraphicFramePr>
            <a:graphicFrameLocks noGrp="1"/>
          </p:cNvGraphicFramePr>
          <p:nvPr/>
        </p:nvGraphicFramePr>
        <p:xfrm>
          <a:off x="609600" y="1143000"/>
          <a:ext cx="8153400" cy="5122164"/>
        </p:xfrm>
        <a:graphic>
          <a:graphicData uri="http://schemas.openxmlformats.org/drawingml/2006/table">
            <a:tbl>
              <a:tblPr/>
              <a:tblGrid>
                <a:gridCol w="2079001">
                  <a:extLst>
                    <a:ext uri="{9D8B030D-6E8A-4147-A177-3AD203B41FA5}">
                      <a16:colId xmlns:a16="http://schemas.microsoft.com/office/drawing/2014/main" val="425949438"/>
                    </a:ext>
                  </a:extLst>
                </a:gridCol>
                <a:gridCol w="1393744">
                  <a:extLst>
                    <a:ext uri="{9D8B030D-6E8A-4147-A177-3AD203B41FA5}">
                      <a16:colId xmlns:a16="http://schemas.microsoft.com/office/drawing/2014/main" val="743857026"/>
                    </a:ext>
                  </a:extLst>
                </a:gridCol>
                <a:gridCol w="4680655">
                  <a:extLst>
                    <a:ext uri="{9D8B030D-6E8A-4147-A177-3AD203B41FA5}">
                      <a16:colId xmlns:a16="http://schemas.microsoft.com/office/drawing/2014/main" val="4073129685"/>
                    </a:ext>
                  </a:extLst>
                </a:gridCol>
              </a:tblGrid>
              <a:tr h="330200">
                <a:tc>
                  <a:txBody>
                    <a:bodyPr/>
                    <a:lstStyle/>
                    <a:p>
                      <a:pPr algn="ctr" fontAlgn="ctr"/>
                      <a:r>
                        <a:rPr lang="en-US" sz="1600" b="1" i="0" u="none" strike="noStrike" dirty="0">
                          <a:solidFill>
                            <a:srgbClr val="FFFF00"/>
                          </a:solidFill>
                          <a:effectLst/>
                          <a:latin typeface="Arial" panose="020B0604020202020204" pitchFamily="34" charset="0"/>
                          <a:cs typeface="Arial" panose="020B0604020202020204" pitchFamily="34" charset="0"/>
                        </a:rPr>
                        <a:t>Elements</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600" b="1" i="0" u="none" strike="noStrike">
                          <a:solidFill>
                            <a:srgbClr val="FFFF00"/>
                          </a:solidFill>
                          <a:effectLst/>
                          <a:latin typeface="Arial" panose="020B0604020202020204" pitchFamily="34" charset="0"/>
                          <a:cs typeface="Arial" panose="020B0604020202020204" pitchFamily="34" charset="0"/>
                        </a:rPr>
                        <a:t>Column name</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600" b="1" i="0" u="none" strike="noStrike">
                          <a:solidFill>
                            <a:srgbClr val="FFFF00"/>
                          </a:solidFill>
                          <a:effectLst/>
                          <a:latin typeface="Arial" panose="020B0604020202020204" pitchFamily="34" charset="0"/>
                          <a:cs typeface="Arial" panose="020B0604020202020204" pitchFamily="34" charset="0"/>
                        </a:rPr>
                        <a:t>Description</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3534144548"/>
                  </a:ext>
                </a:extLst>
              </a:tr>
              <a:tr h="330200">
                <a:tc rowSpan="7">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Medication Characteristics</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day_supply</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Number of days supplied</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652910787"/>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drugdesc</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Drug description</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899530561"/>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fdrkey</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DSS feeder key</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307488530"/>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ip</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Intermediate product (IP) number</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099281603"/>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a:solidFill>
                            <a:srgbClr val="000000"/>
                          </a:solidFill>
                          <a:effectLst/>
                          <a:latin typeface="Arial" panose="020B0604020202020204" pitchFamily="34" charset="0"/>
                          <a:cs typeface="Arial" panose="020B0604020202020204" pitchFamily="34" charset="0"/>
                        </a:rPr>
                        <a:t>quantity</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Quantity of drug dispensed (total of all doses)</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958781866"/>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rxno</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Outpatient prescription order number</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797975177"/>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va_class</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VA Drug Classification of the drug</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560152502"/>
                  </a:ext>
                </a:extLst>
              </a:tr>
              <a:tr h="330200">
                <a:tc rowSpan="7">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Costs</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act_cost</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Cost of the drug (supply): FC and VC</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04525617"/>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dispcost</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Cost of dispensing drug (labor) + any mailing costs</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795984460"/>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fixdir</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Fixed direct costs assigned to the Pharmacy Service</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467238044"/>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fixind</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Fixed indirect cost allocated to the drug product</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04742035"/>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sprice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Contracted price (confidential--do not disclose)</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51075989"/>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a:solidFill>
                            <a:srgbClr val="000000"/>
                          </a:solidFill>
                          <a:effectLst/>
                          <a:latin typeface="Arial" panose="020B0604020202020204" pitchFamily="34" charset="0"/>
                          <a:cs typeface="Arial" panose="020B0604020202020204" pitchFamily="34" charset="0"/>
                        </a:rPr>
                        <a:t>var</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Variable direct cost (labor of avg min to fill RX)</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813655355"/>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vs_cost</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Variable supply cost (confidential--do not disclose)</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86079646"/>
                  </a:ext>
                </a:extLst>
              </a:tr>
            </a:tbl>
          </a:graphicData>
        </a:graphic>
      </p:graphicFrame>
      <p:sp>
        <p:nvSpPr>
          <p:cNvPr id="8" name="Rectangle 7">
            <a:extLst>
              <a:ext uri="{FF2B5EF4-FFF2-40B4-BE49-F238E27FC236}">
                <a16:creationId xmlns:a16="http://schemas.microsoft.com/office/drawing/2014/main" id="{4C119E6F-5160-4B5B-A420-9CB8609B0A9D}"/>
              </a:ext>
            </a:extLst>
          </p:cNvPr>
          <p:cNvSpPr/>
          <p:nvPr/>
        </p:nvSpPr>
        <p:spPr>
          <a:xfrm>
            <a:off x="2667000" y="3810000"/>
            <a:ext cx="6096000" cy="685800"/>
          </a:xfrm>
          <a:prstGeom prst="rect">
            <a:avLst/>
          </a:prstGeom>
          <a:noFill/>
          <a:ln w="571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829CE0-1C62-43B2-8E7D-FB62A0BB5651}"/>
              </a:ext>
            </a:extLst>
          </p:cNvPr>
          <p:cNvSpPr txBox="1"/>
          <p:nvPr/>
        </p:nvSpPr>
        <p:spPr>
          <a:xfrm>
            <a:off x="1066800" y="3810000"/>
            <a:ext cx="1676400" cy="1200329"/>
          </a:xfrm>
          <a:prstGeom prst="rect">
            <a:avLst/>
          </a:prstGeom>
          <a:noFill/>
        </p:spPr>
        <p:txBody>
          <a:bodyPr wrap="square" rtlCol="0">
            <a:spAutoFit/>
          </a:bodyPr>
          <a:lstStyle/>
          <a:p>
            <a:r>
              <a:rPr lang="en-US" b="1" dirty="0">
                <a:solidFill>
                  <a:srgbClr val="C00000"/>
                </a:solidFill>
              </a:rPr>
              <a:t>Actual Total Cost = </a:t>
            </a:r>
            <a:r>
              <a:rPr lang="en-US" b="1" dirty="0" err="1">
                <a:solidFill>
                  <a:srgbClr val="C00000"/>
                </a:solidFill>
              </a:rPr>
              <a:t>act_cost</a:t>
            </a:r>
            <a:r>
              <a:rPr lang="en-US" b="1" dirty="0">
                <a:solidFill>
                  <a:srgbClr val="C00000"/>
                </a:solidFill>
              </a:rPr>
              <a:t> + </a:t>
            </a:r>
            <a:r>
              <a:rPr lang="en-US" b="1" dirty="0" err="1">
                <a:solidFill>
                  <a:srgbClr val="C00000"/>
                </a:solidFill>
              </a:rPr>
              <a:t>dispcost</a:t>
            </a:r>
            <a:endParaRPr lang="en-US" b="1" dirty="0">
              <a:solidFill>
                <a:srgbClr val="C00000"/>
              </a:solidFill>
            </a:endParaRPr>
          </a:p>
        </p:txBody>
      </p:sp>
    </p:spTree>
    <p:extLst>
      <p:ext uri="{BB962C8B-B14F-4D97-AF65-F5344CB8AC3E}">
        <p14:creationId xmlns:p14="http://schemas.microsoft.com/office/powerpoint/2010/main" val="52444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Common Pharmacy Data Sources at the VA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447800"/>
            <a:ext cx="7696200" cy="2677656"/>
          </a:xfrm>
          <a:prstGeom prst="rect">
            <a:avLst/>
          </a:prstGeom>
          <a:noFill/>
        </p:spPr>
        <p:txBody>
          <a:bodyPr wrap="square" rtlCol="0">
            <a:spAutoFit/>
          </a:bodyPr>
          <a:lstStyle/>
          <a:p>
            <a:r>
              <a:rPr lang="en-US" sz="2800" b="1" dirty="0">
                <a:solidFill>
                  <a:srgbClr val="595959"/>
                </a:solidFill>
              </a:rPr>
              <a:t>VA Pharmacy Data can be located at:</a:t>
            </a:r>
            <a:endParaRPr lang="en-US" sz="2000" dirty="0">
              <a:solidFill>
                <a:srgbClr val="7F7F7F"/>
              </a:solidFill>
            </a:endParaRPr>
          </a:p>
          <a:p>
            <a:pPr marL="285750" indent="-285750">
              <a:spcBef>
                <a:spcPts val="1200"/>
              </a:spcBef>
              <a:buFont typeface="Arial" panose="020B0604020202020204" pitchFamily="34" charset="0"/>
              <a:buChar char="•"/>
            </a:pPr>
            <a:r>
              <a:rPr lang="en-US" sz="2000" dirty="0">
                <a:solidFill>
                  <a:srgbClr val="7F7F7F"/>
                </a:solidFill>
              </a:rPr>
              <a:t>Pharmacy Benefits Management (PBM)</a:t>
            </a:r>
          </a:p>
          <a:p>
            <a:pPr marL="285750" indent="-285750">
              <a:spcBef>
                <a:spcPts val="1200"/>
              </a:spcBef>
              <a:buFont typeface="Arial" panose="020B0604020202020204" pitchFamily="34" charset="0"/>
              <a:buChar char="•"/>
            </a:pPr>
            <a:r>
              <a:rPr lang="en-US" sz="2000" dirty="0">
                <a:solidFill>
                  <a:srgbClr val="7F7F7F"/>
                </a:solidFill>
              </a:rPr>
              <a:t>Managerial Cost Accounting (MCA) Pharmacy (PHA) National Data Extract (NDE)</a:t>
            </a:r>
          </a:p>
          <a:p>
            <a:pPr marL="285750" indent="-285750">
              <a:spcBef>
                <a:spcPts val="1200"/>
              </a:spcBef>
              <a:buFont typeface="Arial" panose="020B0604020202020204" pitchFamily="34" charset="0"/>
              <a:buChar char="•"/>
            </a:pPr>
            <a:r>
              <a:rPr lang="en-US" sz="2000" dirty="0">
                <a:solidFill>
                  <a:srgbClr val="7F7F7F"/>
                </a:solidFill>
              </a:rPr>
              <a:t>Corporate Data Warehouse (CDW)</a:t>
            </a:r>
          </a:p>
          <a:p>
            <a:pPr marL="285750" indent="-285750">
              <a:spcBef>
                <a:spcPts val="1200"/>
              </a:spcBef>
              <a:buFont typeface="Arial" panose="020B0604020202020204" pitchFamily="34" charset="0"/>
              <a:buChar char="•"/>
            </a:pPr>
            <a:r>
              <a:rPr lang="en-US" sz="2000" dirty="0">
                <a:solidFill>
                  <a:srgbClr val="7F7F7F"/>
                </a:solidFill>
              </a:rPr>
              <a:t>Observational Medical Outcomes Partnership (OMOP)</a:t>
            </a:r>
          </a:p>
        </p:txBody>
      </p:sp>
    </p:spTree>
    <p:extLst>
      <p:ext uri="{BB962C8B-B14F-4D97-AF65-F5344CB8AC3E}">
        <p14:creationId xmlns:p14="http://schemas.microsoft.com/office/powerpoint/2010/main" val="3643950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3641584-5A75-FF4B-A25F-6CB2B1A7BFED}"/>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Using Provider ID in MCA database</a:t>
            </a:r>
          </a:p>
        </p:txBody>
      </p:sp>
      <p:sp>
        <p:nvSpPr>
          <p:cNvPr id="8" name="TextBox 7">
            <a:extLst>
              <a:ext uri="{FF2B5EF4-FFF2-40B4-BE49-F238E27FC236}">
                <a16:creationId xmlns:a16="http://schemas.microsoft.com/office/drawing/2014/main" id="{9C49AF1D-FFC0-6849-B529-B1B4C264EADB}"/>
              </a:ext>
            </a:extLst>
          </p:cNvPr>
          <p:cNvSpPr txBox="1"/>
          <p:nvPr/>
        </p:nvSpPr>
        <p:spPr>
          <a:xfrm>
            <a:off x="228600" y="1600200"/>
            <a:ext cx="8050665" cy="923330"/>
          </a:xfrm>
          <a:prstGeom prst="rect">
            <a:avLst/>
          </a:prstGeom>
          <a:noFill/>
        </p:spPr>
        <p:txBody>
          <a:bodyPr wrap="none" rtlCol="0">
            <a:spAutoFit/>
          </a:bodyPr>
          <a:lstStyle/>
          <a:p>
            <a:r>
              <a:rPr lang="en-US" dirty="0"/>
              <a:t>Provider ID in the MCA data is based on the </a:t>
            </a:r>
            <a:r>
              <a:rPr lang="en-US" dirty="0" err="1"/>
              <a:t>ProviderIEN</a:t>
            </a:r>
            <a:endParaRPr lang="en-US" dirty="0"/>
          </a:p>
          <a:p>
            <a:r>
              <a:rPr lang="en-US" dirty="0"/>
              <a:t>ORD_PROV field value in MCA PHA is the </a:t>
            </a:r>
            <a:r>
              <a:rPr lang="en-US" dirty="0" err="1"/>
              <a:t>ProviderIEN</a:t>
            </a:r>
            <a:r>
              <a:rPr lang="en-US" dirty="0"/>
              <a:t> with a “2” prefix</a:t>
            </a:r>
          </a:p>
          <a:p>
            <a:r>
              <a:rPr lang="en-US" dirty="0"/>
              <a:t>To match the ordering provider with any of the CDW datasets, remove the “2”</a:t>
            </a:r>
          </a:p>
        </p:txBody>
      </p:sp>
    </p:spTree>
    <p:extLst>
      <p:ext uri="{BB962C8B-B14F-4D97-AF65-F5344CB8AC3E}">
        <p14:creationId xmlns:p14="http://schemas.microsoft.com/office/powerpoint/2010/main" val="516601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Data—BCMA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219200"/>
            <a:ext cx="5867400" cy="738664"/>
          </a:xfrm>
          <a:prstGeom prst="rect">
            <a:avLst/>
          </a:prstGeom>
          <a:noFill/>
        </p:spPr>
        <p:txBody>
          <a:bodyPr wrap="square" rtlCol="0">
            <a:spAutoFit/>
          </a:bodyPr>
          <a:lstStyle/>
          <a:p>
            <a:r>
              <a:rPr lang="en-US" sz="2400" b="1" dirty="0">
                <a:solidFill>
                  <a:schemeClr val="tx1">
                    <a:lumMod val="65000"/>
                    <a:lumOff val="35000"/>
                  </a:schemeClr>
                </a:solidFill>
              </a:rPr>
              <a:t>Dispended Drug</a:t>
            </a:r>
            <a:endParaRPr lang="en-US" sz="2000" b="1" dirty="0">
              <a:solidFill>
                <a:srgbClr val="7F7F7F"/>
              </a:solidFill>
            </a:endParaRPr>
          </a:p>
          <a:p>
            <a:r>
              <a:rPr lang="en-US" dirty="0">
                <a:solidFill>
                  <a:srgbClr val="7F7F7F"/>
                </a:solidFill>
              </a:rPr>
              <a:t>Selected </a:t>
            </a:r>
            <a:r>
              <a:rPr lang="en-US" dirty="0" err="1">
                <a:solidFill>
                  <a:srgbClr val="7F7F7F"/>
                </a:solidFill>
              </a:rPr>
              <a:t>BCMA.DispensedDrug</a:t>
            </a:r>
            <a:endParaRPr lang="en-US" dirty="0">
              <a:solidFill>
                <a:srgbClr val="7F7F7F"/>
              </a:solidFill>
            </a:endParaRPr>
          </a:p>
        </p:txBody>
      </p:sp>
      <p:pic>
        <p:nvPicPr>
          <p:cNvPr id="5" name="Picture 4">
            <a:extLst>
              <a:ext uri="{FF2B5EF4-FFF2-40B4-BE49-F238E27FC236}">
                <a16:creationId xmlns:a16="http://schemas.microsoft.com/office/drawing/2014/main" id="{F0C56310-74E6-674A-876A-AE661316B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86464"/>
            <a:ext cx="7404100" cy="4169131"/>
          </a:xfrm>
          <a:prstGeom prst="rect">
            <a:avLst/>
          </a:prstGeom>
        </p:spPr>
      </p:pic>
    </p:spTree>
    <p:extLst>
      <p:ext uri="{BB962C8B-B14F-4D97-AF65-F5344CB8AC3E}">
        <p14:creationId xmlns:p14="http://schemas.microsoft.com/office/powerpoint/2010/main" val="767804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Data—BCMA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219200"/>
            <a:ext cx="6248400" cy="738664"/>
          </a:xfrm>
          <a:prstGeom prst="rect">
            <a:avLst/>
          </a:prstGeom>
          <a:noFill/>
        </p:spPr>
        <p:txBody>
          <a:bodyPr wrap="square" rtlCol="0">
            <a:spAutoFit/>
          </a:bodyPr>
          <a:lstStyle/>
          <a:p>
            <a:r>
              <a:rPr lang="en-US" sz="2400" b="1" dirty="0">
                <a:solidFill>
                  <a:schemeClr val="tx1">
                    <a:lumMod val="65000"/>
                    <a:lumOff val="35000"/>
                  </a:schemeClr>
                </a:solidFill>
              </a:rPr>
              <a:t>Dispended Drug</a:t>
            </a:r>
            <a:endParaRPr lang="en-US" sz="2000" b="1" dirty="0">
              <a:solidFill>
                <a:srgbClr val="7F7F7F"/>
              </a:solidFill>
            </a:endParaRPr>
          </a:p>
          <a:p>
            <a:r>
              <a:rPr lang="en-US" dirty="0">
                <a:solidFill>
                  <a:srgbClr val="7F7F7F"/>
                </a:solidFill>
              </a:rPr>
              <a:t>Selected </a:t>
            </a:r>
            <a:r>
              <a:rPr lang="en-US" dirty="0" err="1">
                <a:solidFill>
                  <a:srgbClr val="7F7F7F"/>
                </a:solidFill>
              </a:rPr>
              <a:t>BCMA.DispensedDrug.BCMADispensedDrugSID</a:t>
            </a:r>
            <a:endParaRPr lang="en-US" dirty="0">
              <a:solidFill>
                <a:srgbClr val="7F7F7F"/>
              </a:solidFill>
            </a:endParaRPr>
          </a:p>
        </p:txBody>
      </p:sp>
      <p:pic>
        <p:nvPicPr>
          <p:cNvPr id="4" name="Picture 3">
            <a:extLst>
              <a:ext uri="{FF2B5EF4-FFF2-40B4-BE49-F238E27FC236}">
                <a16:creationId xmlns:a16="http://schemas.microsoft.com/office/drawing/2014/main" id="{1D219D5E-B799-414E-9E5C-DA5B6A267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03" y="2819400"/>
            <a:ext cx="8694116" cy="2119461"/>
          </a:xfrm>
          <a:prstGeom prst="rect">
            <a:avLst/>
          </a:prstGeom>
        </p:spPr>
      </p:pic>
    </p:spTree>
    <p:extLst>
      <p:ext uri="{BB962C8B-B14F-4D97-AF65-F5344CB8AC3E}">
        <p14:creationId xmlns:p14="http://schemas.microsoft.com/office/powerpoint/2010/main" val="2817477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Data—Outpatient </a:t>
            </a:r>
          </a:p>
        </p:txBody>
      </p:sp>
      <p:sp>
        <p:nvSpPr>
          <p:cNvPr id="6" name="TextBox 5">
            <a:extLst>
              <a:ext uri="{FF2B5EF4-FFF2-40B4-BE49-F238E27FC236}">
                <a16:creationId xmlns:a16="http://schemas.microsoft.com/office/drawing/2014/main" id="{16871060-275C-BB43-BDCC-BB0A3A7D732A}"/>
              </a:ext>
            </a:extLst>
          </p:cNvPr>
          <p:cNvSpPr txBox="1"/>
          <p:nvPr/>
        </p:nvSpPr>
        <p:spPr>
          <a:xfrm>
            <a:off x="177384" y="1116050"/>
            <a:ext cx="5867400" cy="769441"/>
          </a:xfrm>
          <a:prstGeom prst="rect">
            <a:avLst/>
          </a:prstGeom>
          <a:noFill/>
        </p:spPr>
        <p:txBody>
          <a:bodyPr wrap="square" rtlCol="0">
            <a:spAutoFit/>
          </a:bodyPr>
          <a:lstStyle/>
          <a:p>
            <a:r>
              <a:rPr lang="en-US" sz="2400" b="1" dirty="0">
                <a:solidFill>
                  <a:schemeClr val="tx1">
                    <a:lumMod val="65000"/>
                    <a:lumOff val="35000"/>
                  </a:schemeClr>
                </a:solidFill>
              </a:rPr>
              <a:t>Pharmacy Outpatient 3.0</a:t>
            </a:r>
          </a:p>
          <a:p>
            <a:r>
              <a:rPr lang="en-US" sz="2000" dirty="0" err="1">
                <a:solidFill>
                  <a:srgbClr val="7F7F7F"/>
                </a:solidFill>
              </a:rPr>
              <a:t>RxOut.RxOutPatFill</a:t>
            </a:r>
            <a:endParaRPr lang="en-US" sz="1600" dirty="0">
              <a:solidFill>
                <a:srgbClr val="7F7F7F"/>
              </a:solidFill>
            </a:endParaRPr>
          </a:p>
        </p:txBody>
      </p:sp>
      <p:pic>
        <p:nvPicPr>
          <p:cNvPr id="4" name="Picture 3">
            <a:extLst>
              <a:ext uri="{FF2B5EF4-FFF2-40B4-BE49-F238E27FC236}">
                <a16:creationId xmlns:a16="http://schemas.microsoft.com/office/drawing/2014/main" id="{D08912FB-F788-524D-8832-782F89DE3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85491"/>
            <a:ext cx="5871355" cy="4504626"/>
          </a:xfrm>
          <a:prstGeom prst="rect">
            <a:avLst/>
          </a:prstGeom>
        </p:spPr>
      </p:pic>
    </p:spTree>
    <p:extLst>
      <p:ext uri="{BB962C8B-B14F-4D97-AF65-F5344CB8AC3E}">
        <p14:creationId xmlns:p14="http://schemas.microsoft.com/office/powerpoint/2010/main" val="3105353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Data—Outpatient </a:t>
            </a:r>
          </a:p>
        </p:txBody>
      </p:sp>
      <p:sp>
        <p:nvSpPr>
          <p:cNvPr id="6" name="TextBox 5">
            <a:extLst>
              <a:ext uri="{FF2B5EF4-FFF2-40B4-BE49-F238E27FC236}">
                <a16:creationId xmlns:a16="http://schemas.microsoft.com/office/drawing/2014/main" id="{16871060-275C-BB43-BDCC-BB0A3A7D732A}"/>
              </a:ext>
            </a:extLst>
          </p:cNvPr>
          <p:cNvSpPr txBox="1"/>
          <p:nvPr/>
        </p:nvSpPr>
        <p:spPr>
          <a:xfrm>
            <a:off x="177384" y="1116050"/>
            <a:ext cx="5867400" cy="769441"/>
          </a:xfrm>
          <a:prstGeom prst="rect">
            <a:avLst/>
          </a:prstGeom>
          <a:noFill/>
        </p:spPr>
        <p:txBody>
          <a:bodyPr wrap="square" rtlCol="0">
            <a:spAutoFit/>
          </a:bodyPr>
          <a:lstStyle/>
          <a:p>
            <a:r>
              <a:rPr lang="en-US" sz="2400" b="1" dirty="0">
                <a:solidFill>
                  <a:schemeClr val="tx1">
                    <a:lumMod val="65000"/>
                    <a:lumOff val="35000"/>
                  </a:schemeClr>
                </a:solidFill>
              </a:rPr>
              <a:t>Pharmacy Outpatient 3.0</a:t>
            </a:r>
          </a:p>
          <a:p>
            <a:r>
              <a:rPr lang="en-US" sz="2000" dirty="0" err="1">
                <a:solidFill>
                  <a:srgbClr val="7F7F7F"/>
                </a:solidFill>
              </a:rPr>
              <a:t>RxOut.RxOutPatFill.DrugNameWithoutdose</a:t>
            </a:r>
            <a:endParaRPr lang="en-US" sz="1600" dirty="0">
              <a:solidFill>
                <a:srgbClr val="7F7F7F"/>
              </a:solidFill>
            </a:endParaRPr>
          </a:p>
        </p:txBody>
      </p:sp>
      <p:pic>
        <p:nvPicPr>
          <p:cNvPr id="5" name="Picture 4">
            <a:extLst>
              <a:ext uri="{FF2B5EF4-FFF2-40B4-BE49-F238E27FC236}">
                <a16:creationId xmlns:a16="http://schemas.microsoft.com/office/drawing/2014/main" id="{2909245C-0326-094D-9508-A75EA2D11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19400"/>
            <a:ext cx="8661105" cy="1905000"/>
          </a:xfrm>
          <a:prstGeom prst="rect">
            <a:avLst/>
          </a:prstGeom>
        </p:spPr>
      </p:pic>
    </p:spTree>
    <p:extLst>
      <p:ext uri="{BB962C8B-B14F-4D97-AF65-F5344CB8AC3E}">
        <p14:creationId xmlns:p14="http://schemas.microsoft.com/office/powerpoint/2010/main" val="285098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HERC resources</a:t>
            </a:r>
          </a:p>
        </p:txBody>
      </p:sp>
      <p:pic>
        <p:nvPicPr>
          <p:cNvPr id="4" name="Picture 3">
            <a:extLst>
              <a:ext uri="{FF2B5EF4-FFF2-40B4-BE49-F238E27FC236}">
                <a16:creationId xmlns:a16="http://schemas.microsoft.com/office/drawing/2014/main" id="{05EFAB10-0849-D819-8CBE-5B7FE8730D12}"/>
              </a:ext>
            </a:extLst>
          </p:cNvPr>
          <p:cNvPicPr>
            <a:picLocks noChangeAspect="1"/>
          </p:cNvPicPr>
          <p:nvPr/>
        </p:nvPicPr>
        <p:blipFill>
          <a:blip r:embed="rId2"/>
          <a:stretch>
            <a:fillRect/>
          </a:stretch>
        </p:blipFill>
        <p:spPr>
          <a:xfrm>
            <a:off x="983673" y="1014301"/>
            <a:ext cx="7319962" cy="5003911"/>
          </a:xfrm>
          <a:prstGeom prst="rect">
            <a:avLst/>
          </a:prstGeom>
        </p:spPr>
      </p:pic>
      <p:sp>
        <p:nvSpPr>
          <p:cNvPr id="8" name="TextBox 7">
            <a:extLst>
              <a:ext uri="{FF2B5EF4-FFF2-40B4-BE49-F238E27FC236}">
                <a16:creationId xmlns:a16="http://schemas.microsoft.com/office/drawing/2014/main" id="{8D58A6D7-978F-BD13-C964-DB2642EBF372}"/>
              </a:ext>
            </a:extLst>
          </p:cNvPr>
          <p:cNvSpPr txBox="1"/>
          <p:nvPr/>
        </p:nvSpPr>
        <p:spPr>
          <a:xfrm>
            <a:off x="228600" y="6011829"/>
            <a:ext cx="7734300" cy="646331"/>
          </a:xfrm>
          <a:prstGeom prst="rect">
            <a:avLst/>
          </a:prstGeom>
          <a:noFill/>
        </p:spPr>
        <p:txBody>
          <a:bodyPr wrap="square">
            <a:spAutoFit/>
          </a:bodyPr>
          <a:lstStyle/>
          <a:p>
            <a:r>
              <a:rPr lang="en-US" dirty="0">
                <a:hlinkClick r:id="rId3"/>
              </a:rPr>
              <a:t>https://www.herc.research.va.gov/include/page.asp?id=pharmacy</a:t>
            </a:r>
            <a:endParaRPr lang="en-US" dirty="0"/>
          </a:p>
          <a:p>
            <a:endParaRPr lang="en-US" dirty="0"/>
          </a:p>
        </p:txBody>
      </p:sp>
    </p:spTree>
    <p:extLst>
      <p:ext uri="{BB962C8B-B14F-4D97-AF65-F5344CB8AC3E}">
        <p14:creationId xmlns:p14="http://schemas.microsoft.com/office/powerpoint/2010/main" val="116891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Definitions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219200"/>
            <a:ext cx="7696200" cy="2923877"/>
          </a:xfrm>
          <a:prstGeom prst="rect">
            <a:avLst/>
          </a:prstGeom>
          <a:noFill/>
        </p:spPr>
        <p:txBody>
          <a:bodyPr wrap="square" rtlCol="0">
            <a:spAutoFit/>
          </a:bodyPr>
          <a:lstStyle/>
          <a:p>
            <a:pPr>
              <a:spcAft>
                <a:spcPts val="1800"/>
              </a:spcAft>
            </a:pPr>
            <a:r>
              <a:rPr lang="en-US" sz="2800" b="1" dirty="0">
                <a:solidFill>
                  <a:schemeClr val="tx1">
                    <a:lumMod val="65000"/>
                    <a:lumOff val="35000"/>
                  </a:schemeClr>
                </a:solidFill>
              </a:rPr>
              <a:t>Pharmacy Product</a:t>
            </a:r>
          </a:p>
          <a:p>
            <a:pPr marL="285750" indent="-285750">
              <a:spcAft>
                <a:spcPts val="1800"/>
              </a:spcAft>
              <a:buFont typeface="Arial" panose="020B0604020202020204" pitchFamily="34" charset="0"/>
              <a:buChar char="•"/>
            </a:pPr>
            <a:r>
              <a:rPr lang="en-US" sz="2000" dirty="0">
                <a:solidFill>
                  <a:srgbClr val="7F7F7F"/>
                </a:solidFill>
              </a:rPr>
              <a:t>Includes prescriptions, over the counter (OTC) medications, supplies issued by pharmacy</a:t>
            </a:r>
          </a:p>
          <a:p>
            <a:pPr marL="285750" indent="-285750">
              <a:spcAft>
                <a:spcPts val="1800"/>
              </a:spcAft>
              <a:buFont typeface="Arial" panose="020B0604020202020204" pitchFamily="34" charset="0"/>
              <a:buChar char="•"/>
            </a:pPr>
            <a:r>
              <a:rPr lang="en-US" sz="2000" dirty="0">
                <a:solidFill>
                  <a:srgbClr val="7F7F7F"/>
                </a:solidFill>
              </a:rPr>
              <a:t>All products dispensed or paid for by the VHA pharmacy</a:t>
            </a:r>
          </a:p>
          <a:p>
            <a:pPr>
              <a:spcAft>
                <a:spcPts val="1800"/>
              </a:spcAft>
            </a:pPr>
            <a:endParaRPr lang="en-US" dirty="0"/>
          </a:p>
          <a:p>
            <a:pPr>
              <a:spcAft>
                <a:spcPts val="1800"/>
              </a:spcAft>
            </a:pPr>
            <a:endParaRPr lang="en-US" dirty="0"/>
          </a:p>
        </p:txBody>
      </p:sp>
    </p:spTree>
    <p:extLst>
      <p:ext uri="{BB962C8B-B14F-4D97-AF65-F5344CB8AC3E}">
        <p14:creationId xmlns:p14="http://schemas.microsoft.com/office/powerpoint/2010/main" val="405650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Definitions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096089"/>
            <a:ext cx="8382000" cy="1985159"/>
          </a:xfrm>
          <a:prstGeom prst="rect">
            <a:avLst/>
          </a:prstGeom>
          <a:noFill/>
        </p:spPr>
        <p:txBody>
          <a:bodyPr wrap="square" rtlCol="0">
            <a:spAutoFit/>
          </a:bodyPr>
          <a:lstStyle/>
          <a:p>
            <a:pPr>
              <a:spcAft>
                <a:spcPts val="1800"/>
              </a:spcAft>
            </a:pPr>
            <a:r>
              <a:rPr lang="en-US" sz="2800" b="1" dirty="0">
                <a:solidFill>
                  <a:schemeClr val="tx1">
                    <a:lumMod val="65000"/>
                    <a:lumOff val="35000"/>
                  </a:schemeClr>
                </a:solidFill>
              </a:rPr>
              <a:t>Patient Identifiers</a:t>
            </a:r>
          </a:p>
          <a:p>
            <a:pPr marL="285750" indent="-285750">
              <a:spcAft>
                <a:spcPts val="0"/>
              </a:spcAft>
              <a:buFont typeface="Arial" panose="020B0604020202020204" pitchFamily="34" charset="0"/>
              <a:buChar char="•"/>
            </a:pPr>
            <a:r>
              <a:rPr lang="en-US" sz="2000" dirty="0" err="1">
                <a:solidFill>
                  <a:srgbClr val="7F7F7F"/>
                </a:solidFill>
              </a:rPr>
              <a:t>PatientICN</a:t>
            </a:r>
            <a:r>
              <a:rPr lang="en-US" sz="2000" dirty="0">
                <a:solidFill>
                  <a:srgbClr val="7F7F7F"/>
                </a:solidFill>
              </a:rPr>
              <a:t> – Patient Integration Control Number (Patient Identifier)</a:t>
            </a:r>
          </a:p>
          <a:p>
            <a:pPr marL="285750" indent="-285750">
              <a:spcAft>
                <a:spcPts val="0"/>
              </a:spcAft>
              <a:buFont typeface="Arial" panose="020B0604020202020204" pitchFamily="34" charset="0"/>
              <a:buChar char="•"/>
            </a:pPr>
            <a:r>
              <a:rPr lang="en-US" sz="2000" dirty="0" err="1">
                <a:solidFill>
                  <a:srgbClr val="7F7F7F"/>
                </a:solidFill>
              </a:rPr>
              <a:t>PatientSID</a:t>
            </a:r>
            <a:r>
              <a:rPr lang="en-US" sz="2000" dirty="0">
                <a:solidFill>
                  <a:srgbClr val="7F7F7F"/>
                </a:solidFill>
              </a:rPr>
              <a:t>– Patient Surrogate Identifier (Patient Record Identifier)</a:t>
            </a:r>
          </a:p>
          <a:p>
            <a:pPr marL="285750" indent="-285750">
              <a:spcAft>
                <a:spcPts val="0"/>
              </a:spcAft>
              <a:buFont typeface="Arial" panose="020B0604020202020204" pitchFamily="34" charset="0"/>
              <a:buChar char="•"/>
            </a:pPr>
            <a:r>
              <a:rPr lang="en-US" sz="2000" dirty="0">
                <a:solidFill>
                  <a:srgbClr val="7F7F7F"/>
                </a:solidFill>
              </a:rPr>
              <a:t>SSN – Social Security Number</a:t>
            </a:r>
          </a:p>
          <a:p>
            <a:pPr marL="285750" indent="-285750">
              <a:spcAft>
                <a:spcPts val="0"/>
              </a:spcAft>
              <a:buFont typeface="Arial" panose="020B0604020202020204" pitchFamily="34" charset="0"/>
              <a:buChar char="•"/>
            </a:pPr>
            <a:r>
              <a:rPr lang="en-US" sz="2000" dirty="0" err="1">
                <a:solidFill>
                  <a:srgbClr val="7F7F7F"/>
                </a:solidFill>
              </a:rPr>
              <a:t>ScrSSN</a:t>
            </a:r>
            <a:r>
              <a:rPr lang="en-US" sz="2000" dirty="0">
                <a:solidFill>
                  <a:srgbClr val="7F7F7F"/>
                </a:solidFill>
              </a:rPr>
              <a:t> – Scrambled SSN</a:t>
            </a:r>
          </a:p>
        </p:txBody>
      </p:sp>
      <p:sp>
        <p:nvSpPr>
          <p:cNvPr id="3" name="Rectangle 2">
            <a:extLst>
              <a:ext uri="{FF2B5EF4-FFF2-40B4-BE49-F238E27FC236}">
                <a16:creationId xmlns:a16="http://schemas.microsoft.com/office/drawing/2014/main" id="{2B7AC215-B9E0-A24D-9D08-285EF55A1BAE}"/>
              </a:ext>
            </a:extLst>
          </p:cNvPr>
          <p:cNvSpPr/>
          <p:nvPr/>
        </p:nvSpPr>
        <p:spPr>
          <a:xfrm>
            <a:off x="2157460" y="4785955"/>
            <a:ext cx="1676400" cy="58727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PatientICN</a:t>
            </a:r>
            <a:endParaRPr lang="en-US" dirty="0">
              <a:solidFill>
                <a:schemeClr val="tx1"/>
              </a:solidFill>
            </a:endParaRPr>
          </a:p>
        </p:txBody>
      </p:sp>
      <p:sp>
        <p:nvSpPr>
          <p:cNvPr id="6" name="Rectangle 5">
            <a:extLst>
              <a:ext uri="{FF2B5EF4-FFF2-40B4-BE49-F238E27FC236}">
                <a16:creationId xmlns:a16="http://schemas.microsoft.com/office/drawing/2014/main" id="{08288A20-7861-D54C-8456-37A5897B5DE9}"/>
              </a:ext>
            </a:extLst>
          </p:cNvPr>
          <p:cNvSpPr/>
          <p:nvPr/>
        </p:nvSpPr>
        <p:spPr>
          <a:xfrm>
            <a:off x="5815060" y="3970079"/>
            <a:ext cx="1676400" cy="58727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PatientSID</a:t>
            </a:r>
            <a:endParaRPr lang="en-US" dirty="0">
              <a:solidFill>
                <a:schemeClr val="tx1"/>
              </a:solidFill>
            </a:endParaRPr>
          </a:p>
        </p:txBody>
      </p:sp>
      <p:sp>
        <p:nvSpPr>
          <p:cNvPr id="7" name="Rectangle 6">
            <a:extLst>
              <a:ext uri="{FF2B5EF4-FFF2-40B4-BE49-F238E27FC236}">
                <a16:creationId xmlns:a16="http://schemas.microsoft.com/office/drawing/2014/main" id="{8555CC06-BB23-B94A-9D13-1F4129FA1F05}"/>
              </a:ext>
            </a:extLst>
          </p:cNvPr>
          <p:cNvSpPr/>
          <p:nvPr/>
        </p:nvSpPr>
        <p:spPr>
          <a:xfrm>
            <a:off x="5815060" y="4791070"/>
            <a:ext cx="1676400" cy="58727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PatientSID</a:t>
            </a:r>
            <a:endParaRPr lang="en-US" dirty="0">
              <a:solidFill>
                <a:schemeClr val="tx1"/>
              </a:solidFill>
            </a:endParaRPr>
          </a:p>
        </p:txBody>
      </p:sp>
      <p:sp>
        <p:nvSpPr>
          <p:cNvPr id="8" name="Rectangle 7">
            <a:extLst>
              <a:ext uri="{FF2B5EF4-FFF2-40B4-BE49-F238E27FC236}">
                <a16:creationId xmlns:a16="http://schemas.microsoft.com/office/drawing/2014/main" id="{77899DCD-8C97-2845-8B13-BBDB363AA3BD}"/>
              </a:ext>
            </a:extLst>
          </p:cNvPr>
          <p:cNvSpPr/>
          <p:nvPr/>
        </p:nvSpPr>
        <p:spPr>
          <a:xfrm>
            <a:off x="5787578" y="5612061"/>
            <a:ext cx="1676400" cy="58727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PatientSID</a:t>
            </a:r>
            <a:endParaRPr lang="en-US" dirty="0">
              <a:solidFill>
                <a:schemeClr val="tx1"/>
              </a:solidFill>
            </a:endParaRPr>
          </a:p>
        </p:txBody>
      </p:sp>
      <p:cxnSp>
        <p:nvCxnSpPr>
          <p:cNvPr id="14" name="Straight Arrow Connector 13">
            <a:extLst>
              <a:ext uri="{FF2B5EF4-FFF2-40B4-BE49-F238E27FC236}">
                <a16:creationId xmlns:a16="http://schemas.microsoft.com/office/drawing/2014/main" id="{E1D8FF1E-15E7-164F-B285-7550283EA4C6}"/>
              </a:ext>
            </a:extLst>
          </p:cNvPr>
          <p:cNvCxnSpPr>
            <a:stCxn id="3" idx="3"/>
            <a:endCxn id="7" idx="1"/>
          </p:cNvCxnSpPr>
          <p:nvPr/>
        </p:nvCxnSpPr>
        <p:spPr>
          <a:xfrm>
            <a:off x="3833860" y="5079593"/>
            <a:ext cx="1981200" cy="511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7E59C56-5E48-2049-88B3-4781D5E214F7}"/>
              </a:ext>
            </a:extLst>
          </p:cNvPr>
          <p:cNvCxnSpPr>
            <a:cxnSpLocks/>
            <a:stCxn id="3" idx="3"/>
            <a:endCxn id="8" idx="1"/>
          </p:cNvCxnSpPr>
          <p:nvPr/>
        </p:nvCxnSpPr>
        <p:spPr>
          <a:xfrm>
            <a:off x="3833860" y="5079593"/>
            <a:ext cx="1953718" cy="82610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4DE78B4-ADE2-4746-928F-6C6FE2ED7A4F}"/>
              </a:ext>
            </a:extLst>
          </p:cNvPr>
          <p:cNvCxnSpPr>
            <a:cxnSpLocks/>
            <a:stCxn id="3" idx="3"/>
            <a:endCxn id="6" idx="1"/>
          </p:cNvCxnSpPr>
          <p:nvPr/>
        </p:nvCxnSpPr>
        <p:spPr>
          <a:xfrm flipV="1">
            <a:off x="3833860" y="4263717"/>
            <a:ext cx="1981200" cy="81587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0A3AEB7-1E11-B84E-972E-9058B5AAD488}"/>
              </a:ext>
            </a:extLst>
          </p:cNvPr>
          <p:cNvSpPr txBox="1"/>
          <p:nvPr/>
        </p:nvSpPr>
        <p:spPr>
          <a:xfrm>
            <a:off x="3276600" y="3404413"/>
            <a:ext cx="3095719" cy="369332"/>
          </a:xfrm>
          <a:prstGeom prst="rect">
            <a:avLst/>
          </a:prstGeom>
          <a:noFill/>
        </p:spPr>
        <p:txBody>
          <a:bodyPr wrap="none" rtlCol="0">
            <a:spAutoFit/>
          </a:bodyPr>
          <a:lstStyle/>
          <a:p>
            <a:r>
              <a:rPr lang="en-US" dirty="0" err="1"/>
              <a:t>CDWwork.SPatient.SPatient</a:t>
            </a:r>
            <a:endParaRPr lang="en-US" dirty="0"/>
          </a:p>
        </p:txBody>
      </p:sp>
    </p:spTree>
    <p:extLst>
      <p:ext uri="{BB962C8B-B14F-4D97-AF65-F5344CB8AC3E}">
        <p14:creationId xmlns:p14="http://schemas.microsoft.com/office/powerpoint/2010/main" val="196872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p:txBody>
          <a:bodyPr/>
          <a:lstStyle/>
          <a:p>
            <a:r>
              <a:rPr lang="en-US" sz="2800" cap="none" dirty="0">
                <a:latin typeface="Helvetica" pitchFamily="2" charset="0"/>
              </a:rPr>
              <a:t>VA Pharmacy Benefits Management (PBM)</a:t>
            </a:r>
            <a:br>
              <a:rPr lang="en-US" sz="2800" cap="none" dirty="0">
                <a:latin typeface="Helvetica" pitchFamily="2" charset="0"/>
              </a:rPr>
            </a:br>
            <a:endParaRPr lang="en-US" sz="2800" cap="none" dirty="0">
              <a:latin typeface="Helvetica" pitchFamily="2" charset="0"/>
            </a:endParaRPr>
          </a:p>
        </p:txBody>
      </p:sp>
      <p:sp>
        <p:nvSpPr>
          <p:cNvPr id="8" name="Rectangle 7">
            <a:extLst>
              <a:ext uri="{FF2B5EF4-FFF2-40B4-BE49-F238E27FC236}">
                <a16:creationId xmlns:a16="http://schemas.microsoft.com/office/drawing/2014/main" id="{BC452921-EA86-7943-84B5-25247C6451E3}"/>
              </a:ext>
            </a:extLst>
          </p:cNvPr>
          <p:cNvSpPr/>
          <p:nvPr/>
        </p:nvSpPr>
        <p:spPr>
          <a:xfrm>
            <a:off x="228600" y="1166842"/>
            <a:ext cx="8229600" cy="4755148"/>
          </a:xfrm>
          <a:prstGeom prst="rect">
            <a:avLst/>
          </a:prstGeom>
        </p:spPr>
        <p:txBody>
          <a:bodyPr wrap="square">
            <a:spAutoFit/>
          </a:bodyPr>
          <a:lstStyle/>
          <a:p>
            <a:pPr>
              <a:spcAft>
                <a:spcPts val="1800"/>
              </a:spcAft>
            </a:pPr>
            <a:r>
              <a:rPr lang="en-US" sz="2800" b="1" dirty="0">
                <a:solidFill>
                  <a:srgbClr val="595959"/>
                </a:solidFill>
                <a:latin typeface="ArialMT"/>
              </a:rPr>
              <a:t>Pharmacy Benefits Management (PBM)</a:t>
            </a:r>
          </a:p>
          <a:p>
            <a:r>
              <a:rPr lang="en-US" sz="2000" dirty="0">
                <a:solidFill>
                  <a:srgbClr val="7F7F7F"/>
                </a:solidFill>
                <a:latin typeface="ArialMT"/>
              </a:rPr>
              <a:t>PBM Services is a program office aligned under the Office of Patient Care Services, which is comprised of senior pharmacy leaders with expertise in clinical pharmacy practice, prescription benefits management, VA regulations, and federal laws related to pharmacy operations. This program office works with the MAP and VPE committees to facilitate and coordinate the VANF process. </a:t>
            </a:r>
          </a:p>
          <a:p>
            <a:endParaRPr lang="en-US" sz="2000" dirty="0">
              <a:solidFill>
                <a:srgbClr val="7F7F7F"/>
              </a:solidFill>
              <a:latin typeface="ArialMT"/>
            </a:endParaRPr>
          </a:p>
          <a:p>
            <a:r>
              <a:rPr lang="en-US" sz="2000" dirty="0">
                <a:solidFill>
                  <a:srgbClr val="7F7F7F"/>
                </a:solidFill>
                <a:latin typeface="ArialMT"/>
              </a:rPr>
              <a:t>It is VHA policy that the formulary management process provides pharmaceutical and supply products of the highest quality and best value, while ensuring the portability and standardization of this benefit to all eligible Veterans. The VANF is the only drug formulary authorized for use in VHA and the use of VISN formularies or local drug formularies at individual VA medical facilities is prohibited. </a:t>
            </a:r>
            <a:endParaRPr lang="en-US" sz="2000" dirty="0">
              <a:solidFill>
                <a:srgbClr val="7F7F7F"/>
              </a:solidFill>
            </a:endParaRPr>
          </a:p>
        </p:txBody>
      </p:sp>
      <p:sp>
        <p:nvSpPr>
          <p:cNvPr id="3" name="Rectangle 2">
            <a:extLst>
              <a:ext uri="{FF2B5EF4-FFF2-40B4-BE49-F238E27FC236}">
                <a16:creationId xmlns:a16="http://schemas.microsoft.com/office/drawing/2014/main" id="{40332028-73F2-2242-8D7F-4240FD8F7116}"/>
              </a:ext>
            </a:extLst>
          </p:cNvPr>
          <p:cNvSpPr/>
          <p:nvPr/>
        </p:nvSpPr>
        <p:spPr>
          <a:xfrm>
            <a:off x="0" y="6535685"/>
            <a:ext cx="2093265" cy="307777"/>
          </a:xfrm>
          <a:prstGeom prst="rect">
            <a:avLst/>
          </a:prstGeom>
        </p:spPr>
        <p:txBody>
          <a:bodyPr wrap="none">
            <a:spAutoFit/>
          </a:bodyPr>
          <a:lstStyle/>
          <a:p>
            <a:r>
              <a:rPr lang="en-US" sz="1400" dirty="0">
                <a:solidFill>
                  <a:schemeClr val="bg1"/>
                </a:solidFill>
                <a:latin typeface="Helvetica" pitchFamily="2" charset="0"/>
              </a:rPr>
              <a:t>VHA Handbook 1108.08</a:t>
            </a:r>
            <a:endParaRPr lang="en-US" sz="1400" dirty="0">
              <a:solidFill>
                <a:schemeClr val="bg1"/>
              </a:solidFill>
            </a:endParaRPr>
          </a:p>
        </p:txBody>
      </p:sp>
    </p:spTree>
    <p:extLst>
      <p:ext uri="{BB962C8B-B14F-4D97-AF65-F5344CB8AC3E}">
        <p14:creationId xmlns:p14="http://schemas.microsoft.com/office/powerpoint/2010/main" val="27616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990600"/>
            <a:ext cx="5867400" cy="1015663"/>
          </a:xfrm>
          <a:prstGeom prst="rect">
            <a:avLst/>
          </a:prstGeom>
          <a:noFill/>
        </p:spPr>
        <p:txBody>
          <a:bodyPr wrap="square" rtlCol="0">
            <a:spAutoFit/>
          </a:bodyPr>
          <a:lstStyle/>
          <a:p>
            <a:r>
              <a:rPr lang="en-US" sz="2400" b="1" dirty="0">
                <a:solidFill>
                  <a:schemeClr val="tx1">
                    <a:lumMod val="65000"/>
                    <a:lumOff val="35000"/>
                  </a:schemeClr>
                </a:solidFill>
              </a:rPr>
              <a:t>VA PBM Pharmacy Data</a:t>
            </a:r>
          </a:p>
          <a:p>
            <a:endParaRPr lang="en-US" dirty="0"/>
          </a:p>
          <a:p>
            <a:endParaRPr lang="en-US" dirty="0"/>
          </a:p>
        </p:txBody>
      </p:sp>
      <p:pic>
        <p:nvPicPr>
          <p:cNvPr id="6" name="Picture 5">
            <a:extLst>
              <a:ext uri="{FF2B5EF4-FFF2-40B4-BE49-F238E27FC236}">
                <a16:creationId xmlns:a16="http://schemas.microsoft.com/office/drawing/2014/main" id="{B16F97A7-5BE7-445F-91C7-67A90FB72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63" y="2650331"/>
            <a:ext cx="1071562" cy="1071562"/>
          </a:xfrm>
          <a:prstGeom prst="rect">
            <a:avLst/>
          </a:prstGeom>
        </p:spPr>
      </p:pic>
      <p:pic>
        <p:nvPicPr>
          <p:cNvPr id="8" name="Picture 7">
            <a:extLst>
              <a:ext uri="{FF2B5EF4-FFF2-40B4-BE49-F238E27FC236}">
                <a16:creationId xmlns:a16="http://schemas.microsoft.com/office/drawing/2014/main" id="{67812781-6C18-4E9B-BAEB-E717AD0CAA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2514600"/>
            <a:ext cx="1600200" cy="1600200"/>
          </a:xfrm>
          <a:prstGeom prst="rect">
            <a:avLst/>
          </a:prstGeom>
        </p:spPr>
      </p:pic>
      <p:sp>
        <p:nvSpPr>
          <p:cNvPr id="9" name="TextBox 8">
            <a:extLst>
              <a:ext uri="{FF2B5EF4-FFF2-40B4-BE49-F238E27FC236}">
                <a16:creationId xmlns:a16="http://schemas.microsoft.com/office/drawing/2014/main" id="{982487E7-8051-4E52-B9C8-9D0A6C69C671}"/>
              </a:ext>
            </a:extLst>
          </p:cNvPr>
          <p:cNvSpPr txBox="1"/>
          <p:nvPr/>
        </p:nvSpPr>
        <p:spPr>
          <a:xfrm>
            <a:off x="485857" y="4143375"/>
            <a:ext cx="1537280" cy="523220"/>
          </a:xfrm>
          <a:prstGeom prst="rect">
            <a:avLst/>
          </a:prstGeom>
          <a:noFill/>
        </p:spPr>
        <p:txBody>
          <a:bodyPr wrap="none" rtlCol="0">
            <a:spAutoFit/>
          </a:bodyPr>
          <a:lstStyle/>
          <a:p>
            <a:r>
              <a:rPr lang="en-US" sz="1400" dirty="0" err="1"/>
              <a:t>VistA</a:t>
            </a:r>
            <a:r>
              <a:rPr lang="en-US" sz="1400" dirty="0"/>
              <a:t> File—Local</a:t>
            </a:r>
          </a:p>
          <a:p>
            <a:r>
              <a:rPr lang="en-US" sz="1400" dirty="0"/>
              <a:t>&gt;130 systems</a:t>
            </a:r>
          </a:p>
        </p:txBody>
      </p:sp>
      <p:sp>
        <p:nvSpPr>
          <p:cNvPr id="11" name="TextBox 10">
            <a:extLst>
              <a:ext uri="{FF2B5EF4-FFF2-40B4-BE49-F238E27FC236}">
                <a16:creationId xmlns:a16="http://schemas.microsoft.com/office/drawing/2014/main" id="{C0A261A8-DF16-4DFA-87F3-E9953E5F0E0C}"/>
              </a:ext>
            </a:extLst>
          </p:cNvPr>
          <p:cNvSpPr txBox="1"/>
          <p:nvPr/>
        </p:nvSpPr>
        <p:spPr>
          <a:xfrm>
            <a:off x="2715858" y="3989099"/>
            <a:ext cx="3126177" cy="1384995"/>
          </a:xfrm>
          <a:prstGeom prst="rect">
            <a:avLst/>
          </a:prstGeom>
          <a:noFill/>
        </p:spPr>
        <p:txBody>
          <a:bodyPr wrap="none" rtlCol="0">
            <a:spAutoFit/>
          </a:bodyPr>
          <a:lstStyle/>
          <a:p>
            <a:pPr algn="ctr"/>
            <a:r>
              <a:rPr lang="en-US" sz="1400" dirty="0"/>
              <a:t>CDW</a:t>
            </a:r>
          </a:p>
          <a:p>
            <a:pPr algn="ctr"/>
            <a:r>
              <a:rPr lang="en-US" sz="1400" dirty="0"/>
              <a:t>PBM Local Extracts:</a:t>
            </a:r>
          </a:p>
          <a:p>
            <a:pPr marL="1200150" lvl="2" indent="-285750">
              <a:buFont typeface="Arial" panose="020B0604020202020204" pitchFamily="34" charset="0"/>
              <a:buChar char="•"/>
            </a:pPr>
            <a:r>
              <a:rPr lang="en-US" sz="1400" dirty="0"/>
              <a:t>Prescription</a:t>
            </a:r>
          </a:p>
          <a:p>
            <a:pPr marL="1200150" lvl="2" indent="-285750">
              <a:buFont typeface="Arial" panose="020B0604020202020204" pitchFamily="34" charset="0"/>
              <a:buChar char="•"/>
            </a:pPr>
            <a:r>
              <a:rPr lang="en-US" sz="1400" dirty="0"/>
              <a:t>Unit Dose</a:t>
            </a:r>
          </a:p>
          <a:p>
            <a:pPr marL="1200150" lvl="2" indent="-285750">
              <a:buFont typeface="Arial" panose="020B0604020202020204" pitchFamily="34" charset="0"/>
              <a:buChar char="•"/>
            </a:pPr>
            <a:r>
              <a:rPr lang="en-US" sz="1400" dirty="0"/>
              <a:t>IV</a:t>
            </a:r>
          </a:p>
          <a:p>
            <a:pPr algn="ctr"/>
            <a:r>
              <a:rPr lang="en-US" sz="1400" dirty="0"/>
              <a:t>(PBM Database Extraction Software)</a:t>
            </a:r>
          </a:p>
        </p:txBody>
      </p:sp>
      <p:pic>
        <p:nvPicPr>
          <p:cNvPr id="12" name="Picture 11">
            <a:extLst>
              <a:ext uri="{FF2B5EF4-FFF2-40B4-BE49-F238E27FC236}">
                <a16:creationId xmlns:a16="http://schemas.microsoft.com/office/drawing/2014/main" id="{3F5646D0-4002-4052-BAB3-751805E1D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2712022"/>
            <a:ext cx="1071562" cy="1071562"/>
          </a:xfrm>
          <a:prstGeom prst="rect">
            <a:avLst/>
          </a:prstGeom>
        </p:spPr>
      </p:pic>
      <p:sp>
        <p:nvSpPr>
          <p:cNvPr id="13" name="TextBox 12">
            <a:extLst>
              <a:ext uri="{FF2B5EF4-FFF2-40B4-BE49-F238E27FC236}">
                <a16:creationId xmlns:a16="http://schemas.microsoft.com/office/drawing/2014/main" id="{984869F0-58E2-4792-B42C-262E98BBFA2B}"/>
              </a:ext>
            </a:extLst>
          </p:cNvPr>
          <p:cNvSpPr txBox="1"/>
          <p:nvPr/>
        </p:nvSpPr>
        <p:spPr>
          <a:xfrm>
            <a:off x="6705600" y="4151115"/>
            <a:ext cx="2215671" cy="307777"/>
          </a:xfrm>
          <a:prstGeom prst="rect">
            <a:avLst/>
          </a:prstGeom>
          <a:noFill/>
        </p:spPr>
        <p:txBody>
          <a:bodyPr wrap="none" rtlCol="0">
            <a:spAutoFit/>
          </a:bodyPr>
          <a:lstStyle/>
          <a:p>
            <a:r>
              <a:rPr lang="en-US" sz="1400" dirty="0"/>
              <a:t>PBM Database (National)</a:t>
            </a:r>
          </a:p>
        </p:txBody>
      </p:sp>
      <p:sp>
        <p:nvSpPr>
          <p:cNvPr id="10" name="Arrow: Right 9">
            <a:extLst>
              <a:ext uri="{FF2B5EF4-FFF2-40B4-BE49-F238E27FC236}">
                <a16:creationId xmlns:a16="http://schemas.microsoft.com/office/drawing/2014/main" id="{C16F6BAB-7D65-44AE-8983-4165DAA803C7}"/>
              </a:ext>
            </a:extLst>
          </p:cNvPr>
          <p:cNvSpPr/>
          <p:nvPr/>
        </p:nvSpPr>
        <p:spPr>
          <a:xfrm>
            <a:off x="2516981" y="3018234"/>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5E16313-A33F-4FA6-82E8-1029663C1113}"/>
              </a:ext>
            </a:extLst>
          </p:cNvPr>
          <p:cNvSpPr/>
          <p:nvPr/>
        </p:nvSpPr>
        <p:spPr>
          <a:xfrm>
            <a:off x="5503068" y="3009900"/>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CEF9E2-558A-4DFF-8504-D7FE02F5DA9E}"/>
              </a:ext>
            </a:extLst>
          </p:cNvPr>
          <p:cNvSpPr/>
          <p:nvPr/>
        </p:nvSpPr>
        <p:spPr>
          <a:xfrm>
            <a:off x="4953000" y="1890474"/>
            <a:ext cx="2057400" cy="954107"/>
          </a:xfrm>
          <a:prstGeom prst="rect">
            <a:avLst/>
          </a:prstGeom>
        </p:spPr>
        <p:txBody>
          <a:bodyPr wrap="square">
            <a:spAutoFit/>
          </a:bodyPr>
          <a:lstStyle/>
          <a:p>
            <a:r>
              <a:rPr lang="en-US" sz="1400" dirty="0"/>
              <a:t>Pharmacy Benefits Management (PBM) Strategic Health Group: Check data for quality</a:t>
            </a:r>
          </a:p>
        </p:txBody>
      </p:sp>
    </p:spTree>
    <p:extLst>
      <p:ext uri="{BB962C8B-B14F-4D97-AF65-F5344CB8AC3E}">
        <p14:creationId xmlns:p14="http://schemas.microsoft.com/office/powerpoint/2010/main" val="3911360558"/>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2_Office Theme</Template>
  <TotalTime>9172</TotalTime>
  <Words>2902</Words>
  <Application>Microsoft Office PowerPoint</Application>
  <PresentationFormat>On-screen Show (4:3)</PresentationFormat>
  <Paragraphs>447</Paragraphs>
  <Slides>44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Arial Nova</vt:lpstr>
      <vt:lpstr>ArialMT</vt:lpstr>
      <vt:lpstr>Calibri</vt:lpstr>
      <vt:lpstr>Georgia</vt:lpstr>
      <vt:lpstr>Helvetica</vt:lpstr>
      <vt:lpstr>Lucida Grande</vt:lpstr>
      <vt:lpstr>2_Office Theme</vt:lpstr>
      <vt:lpstr>VA Pharmacy Data HERC Data Bootcamp</vt:lpstr>
      <vt:lpstr>Disclosures and Disclaimers</vt:lpstr>
      <vt:lpstr>Objectives</vt:lpstr>
      <vt:lpstr>Common Pharmacy Data Sources at the VA</vt:lpstr>
      <vt:lpstr>HERC resources</vt:lpstr>
      <vt:lpstr>Definitions</vt:lpstr>
      <vt:lpstr>Definitions</vt:lpstr>
      <vt:lpstr>VA Pharmacy Benefits Management (PBM) </vt:lpstr>
      <vt:lpstr>VA PBM Pharmacy Data</vt:lpstr>
      <vt:lpstr>VA PBM Pharmacy Data</vt:lpstr>
      <vt:lpstr>VA PBM Pharmacy Data</vt:lpstr>
      <vt:lpstr>VA PBM Pharmacy Data</vt:lpstr>
      <vt:lpstr>VA PBM Pharmacy Data</vt:lpstr>
      <vt:lpstr>PowerPoint Presentation</vt:lpstr>
      <vt:lpstr>MCA PHA NDE</vt:lpstr>
      <vt:lpstr>MCA PHA NDE</vt:lpstr>
      <vt:lpstr>Additional Information about Pharmacy Cost</vt:lpstr>
      <vt:lpstr>Pharmacy Data Nuances</vt:lpstr>
      <vt:lpstr>PowerPoint Presentation</vt:lpstr>
      <vt:lpstr>VA CDW Pharmacy Data</vt:lpstr>
      <vt:lpstr>Microsoft SQL Server Management Studio</vt:lpstr>
      <vt:lpstr>Microsoft SQL Server Management Studio</vt:lpstr>
      <vt:lpstr>VA CDW Pharmacy Data—Metadata Report</vt:lpstr>
      <vt:lpstr>VA CDW Pharmacy Data—BCMA </vt:lpstr>
      <vt:lpstr>VA CDW Pharmacy Data—Outpatient </vt:lpstr>
      <vt:lpstr>VA CDW Pharmacy Data—NonVAMed </vt:lpstr>
      <vt:lpstr>VA CDW Pharmacy Data</vt:lpstr>
      <vt:lpstr>Observational Medical Outcomes Partnership (OMOP)</vt:lpstr>
      <vt:lpstr>Observational Medical Outcomes Partnership (OMOP)</vt:lpstr>
      <vt:lpstr>Observational Medical Outcomes Partnership (OMOP)</vt:lpstr>
      <vt:lpstr>Observational Medical Outcomes Partnership (OMOP)</vt:lpstr>
      <vt:lpstr>Summary</vt:lpstr>
      <vt:lpstr>Resources</vt:lpstr>
      <vt:lpstr>References</vt:lpstr>
      <vt:lpstr>PowerPoint Presentation</vt:lpstr>
      <vt:lpstr>PowerPoint Presentation</vt:lpstr>
      <vt:lpstr>VA PBM Pharmacy Data</vt:lpstr>
      <vt:lpstr>VA PBM Pharmacy Data</vt:lpstr>
      <vt:lpstr>MCA PHA NDE</vt:lpstr>
      <vt:lpstr>Using Provider ID in MCA database</vt:lpstr>
      <vt:lpstr>VA CDW Pharmacy Data—BCMA</vt:lpstr>
      <vt:lpstr>VA CDW Pharmacy Data—BCMA</vt:lpstr>
      <vt:lpstr>VA CDW Pharmacy Data—Outpatient </vt:lpstr>
      <vt:lpstr>VA CDW Pharmacy Data—Outpatient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Bounthavong</dc:creator>
  <cp:lastModifiedBy>Bounthavong, Mark</cp:lastModifiedBy>
  <cp:revision>809</cp:revision>
  <cp:lastPrinted>2011-02-11T18:27:31Z</cp:lastPrinted>
  <dcterms:created xsi:type="dcterms:W3CDTF">2018-10-21T22:35:43Z</dcterms:created>
  <dcterms:modified xsi:type="dcterms:W3CDTF">2023-10-26T14:18:37Z</dcterms:modified>
</cp:coreProperties>
</file>