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39" r:id="rId6"/>
    <p:sldMasterId id="2147483709" r:id="rId7"/>
  </p:sldMasterIdLst>
  <p:notesMasterIdLst>
    <p:notesMasterId r:id="rId24"/>
  </p:notesMasterIdLst>
  <p:handoutMasterIdLst>
    <p:handoutMasterId r:id="rId25"/>
  </p:handoutMasterIdLst>
  <p:sldIdLst>
    <p:sldId id="291" r:id="rId8"/>
    <p:sldId id="298" r:id="rId9"/>
    <p:sldId id="342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C92"/>
    <a:srgbClr val="13294B"/>
    <a:srgbClr val="13294A"/>
    <a:srgbClr val="007DBA"/>
    <a:srgbClr val="182B2B"/>
    <a:srgbClr val="005783"/>
    <a:srgbClr val="006A96"/>
    <a:srgbClr val="FC8900"/>
    <a:srgbClr val="F3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96405"/>
  </p:normalViewPr>
  <p:slideViewPr>
    <p:cSldViewPr snapToGrid="0" snapToObjects="1">
      <p:cViewPr varScale="1">
        <p:scale>
          <a:sx n="171" d="100"/>
          <a:sy n="171" d="100"/>
        </p:scale>
        <p:origin x="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1/10/25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1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4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180579"/>
            <a:ext cx="8518524" cy="8572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77" y="1187455"/>
            <a:ext cx="8518525" cy="3699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78" r:id="rId4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chemeClr val="tx2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atasciencetut.com/one-way-anova-example-in-r-quick-guide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33350" y="2082800"/>
            <a:ext cx="833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Multigroup 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33350" y="3060700"/>
            <a:ext cx="289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Friday, 10 January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– Post hoc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6234FF1-F7DB-BCF3-A92A-FEE28856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59" y="1093908"/>
            <a:ext cx="5434947" cy="55963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2FED13-296C-D48D-0CD4-56B52D4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2" y="1999815"/>
            <a:ext cx="5434947" cy="1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054747"/>
            <a:ext cx="68961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There was a difference in the average glucose level between age categories (F = 23.19;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= 2, 765; p &lt; 0.001)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In the post hoc test (Tukey), differences were reported between the “30 to 39 years” and “20 to 29 years” groups (p &lt; 0.001) and the “40 + years” and “20 to 29 years” groups (p &lt; 0.001)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conclusion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BAB7E04E-BC7C-1BB5-8C72-2B6A9BFE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7498"/>
              </p:ext>
            </p:extLst>
          </p:nvPr>
        </p:nvGraphicFramePr>
        <p:xfrm>
          <a:off x="401090" y="3372596"/>
          <a:ext cx="8211132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22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909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73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mean (SD)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113.7 (29.0)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125.3 (33.0)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131.1 (33.3)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 23.19 (df = 2, 765)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CD07A7F-0140-88B8-2030-23C50D412EAD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96313-A106-BBB6-CA9B-8F478AFFB52B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A1BC46-D19C-64EE-BDFD-08E28FF36805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BB601-8201-A58B-6B87-42FE468F1E8E}"/>
              </a:ext>
            </a:extLst>
          </p:cNvPr>
          <p:cNvSpPr txBox="1"/>
          <p:nvPr/>
        </p:nvSpPr>
        <p:spPr>
          <a:xfrm>
            <a:off x="4176698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0.180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FAB7499-C349-30E0-5D12-35CD7EFD5570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6E2D4-16B9-AA78-8F15-BFAA13495631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684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rank sum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5BC9CD4-7E33-E38F-21D9-DF28C33D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4" y="1220835"/>
            <a:ext cx="5583430" cy="120217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F604FA-CE20-C83A-5826-BCF49E5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38" y="3067609"/>
            <a:ext cx="5583430" cy="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– Post hoc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1DF41-4A59-45EC-44CA-2C18503B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1341377"/>
            <a:ext cx="6640018" cy="58588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2EB4E3E-4D0A-8237-B16B-4A4B65C6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7" y="2471625"/>
            <a:ext cx="5978126" cy="12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conclusion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49A2304-889E-1CB1-FE6A-D4230DE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25" y="1160179"/>
            <a:ext cx="6334143" cy="1774737"/>
          </a:xfrm>
          <a:prstGeom prst="rect">
            <a:avLst/>
          </a:prstGeom>
        </p:spPr>
      </p:pic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431245D-040F-1B31-FF68-B0D750FE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9508"/>
              </p:ext>
            </p:extLst>
          </p:nvPr>
        </p:nvGraphicFramePr>
        <p:xfrm>
          <a:off x="722596" y="3433611"/>
          <a:ext cx="7698807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06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138176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(min-max)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 (0-199)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 = 49.45 (df = 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B54CE3C-308D-15DB-D2E3-ED96FCE71CE0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481-6288-0B5D-4D5F-904D4906E7E2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98694F2-DCF0-90BA-1CE5-26C7B3F4660C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1D0AF-4F7B-25D3-66B6-1519EC890C7A}"/>
              </a:ext>
            </a:extLst>
          </p:cNvPr>
          <p:cNvSpPr txBox="1"/>
          <p:nvPr/>
        </p:nvSpPr>
        <p:spPr>
          <a:xfrm>
            <a:off x="4176699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0.054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DE5C0BA-6979-70FF-64EA-E7526DAA5511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4744-E7C3-BCAE-3768-252D77A9BD7D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01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ANOVA is used for continuous data that are parametric for multigroup comparisons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is used for continuous data that are non-parametric for multigroup comparisons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6576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250" y="194620"/>
            <a:ext cx="4194914" cy="1179464"/>
          </a:xfrm>
        </p:spPr>
        <p:txBody>
          <a:bodyPr/>
          <a:lstStyle/>
          <a:p>
            <a:r>
              <a:rPr lang="en-US" sz="2000" dirty="0">
                <a:latin typeface="Arial Nova" panose="020B0504020202020204" pitchFamily="34" charset="0"/>
              </a:rPr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A9CE9-E451-432E-9647-C02787B300B0}"/>
              </a:ext>
            </a:extLst>
          </p:cNvPr>
          <p:cNvSpPr txBox="1"/>
          <p:nvPr/>
        </p:nvSpPr>
        <p:spPr>
          <a:xfrm>
            <a:off x="95251" y="1416303"/>
            <a:ext cx="43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 on one-way ANOVA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642183-613E-4EEC-947A-6B2E403FC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76" b="9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2F3B4-557C-4CEF-A90C-E660F63DE006}"/>
              </a:ext>
            </a:extLst>
          </p:cNvPr>
          <p:cNvSpPr txBox="1"/>
          <p:nvPr/>
        </p:nvSpPr>
        <p:spPr>
          <a:xfrm>
            <a:off x="4718050" y="1530350"/>
            <a:ext cx="433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Multigroup comparisons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ANOVA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R x C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7ADB1-55B5-453B-973C-F54DBD827F6B}"/>
              </a:ext>
            </a:extLst>
          </p:cNvPr>
          <p:cNvSpPr/>
          <p:nvPr/>
        </p:nvSpPr>
        <p:spPr>
          <a:xfrm>
            <a:off x="4718050" y="139700"/>
            <a:ext cx="4330700" cy="1206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Nova" panose="020B0504020202020204" pitchFamily="34" charset="0"/>
              </a:rPr>
              <a:t>Outline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6AAF9B4-F4FB-442B-835F-95FD37F9DF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85" b="14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Three or more groups or categories; comparing the means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Analysis of Variance (ANOVA)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Parametric (“Normal”)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rank sum test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Non-parametric (“Non-normal”)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Multigroup comparisons</a:t>
            </a:r>
          </a:p>
        </p:txBody>
      </p:sp>
    </p:spTree>
    <p:extLst>
      <p:ext uri="{BB962C8B-B14F-4D97-AF65-F5344CB8AC3E}">
        <p14:creationId xmlns:p14="http://schemas.microsoft.com/office/powerpoint/2010/main" val="15723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Hypothesis: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H0: No difference in the means between the groups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Ha: There is a difference in the means between the groups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Is there a difference between the mean glucose levels across different age categories (20 to 29 years, 30 to 39 years, and 40+ years) in the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diabetes.data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</a:t>
            </a:r>
            <a:r>
              <a:rPr lang="en-US" dirty="0" err="1">
                <a:latin typeface="Arial Nova" panose="020B0504020202020204" pitchFamily="34" charset="0"/>
              </a:rPr>
              <a:t>anova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Creating categories in 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E2C9CD6-9141-A1E0-CB9F-5D6B74AA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1338033"/>
            <a:ext cx="7892086" cy="27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Histogram of glucose levels between age categories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0FE6829-58C9-B1B0-D4C4-7992FAF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69" y="1235179"/>
            <a:ext cx="5315772" cy="828803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AB8B81-2662-9074-91EA-59D3CEC5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5" y="2259944"/>
            <a:ext cx="8086195" cy="26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Box plots of glucose levels between age categories</a:t>
            </a: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B1D3D4-E24E-B182-2C34-7E97D9AF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60" y="1659221"/>
            <a:ext cx="4623881" cy="320680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95D3A8-8377-6F40-7654-927B8620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89" y="954352"/>
            <a:ext cx="5238257" cy="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Descriptive analyses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D9186F7-1353-A460-2C3F-A66ECE0B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01" y="1054297"/>
            <a:ext cx="5121875" cy="647482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9D388E-34E3-B850-4FC1-DCCB932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2" y="2265360"/>
            <a:ext cx="6769092" cy="1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CBD1A34-8043-FF00-7E46-D7002E14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1012488"/>
            <a:ext cx="6722542" cy="1427315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4A7BA-534C-BDBF-CDA5-59267547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6" y="2776121"/>
            <a:ext cx="6336361" cy="89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24B7D-E938-1A11-C0CE-C4A34F7D939D}"/>
              </a:ext>
            </a:extLst>
          </p:cNvPr>
          <p:cNvSpPr txBox="1"/>
          <p:nvPr/>
        </p:nvSpPr>
        <p:spPr>
          <a:xfrm>
            <a:off x="3646190" y="3845987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F = 23.19 (2, 765)</a:t>
            </a:r>
          </a:p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12522046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E1DD723-96A3-EC43-BAE4-12C16C79FD9B}"/>
    </a:ext>
  </a:extLst>
</a:theme>
</file>

<file path=ppt/theme/theme2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3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4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4495</TotalTime>
  <Words>430</Words>
  <Application>Microsoft Macintosh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</vt:lpstr>
      <vt:lpstr>calibri</vt:lpstr>
      <vt:lpstr>calibri</vt:lpstr>
      <vt:lpstr>Title Slides</vt:lpstr>
      <vt:lpstr>Section Slides</vt:lpstr>
      <vt:lpstr>Content Slides</vt:lpstr>
      <vt:lpstr>Closing Slides</vt:lpstr>
      <vt:lpstr>PowerPoint Presentation</vt:lpstr>
      <vt:lpstr>PowerPoint Presentation</vt:lpstr>
      <vt:lpstr>Multigroup comparisons</vt:lpstr>
      <vt:lpstr>One-way anova</vt:lpstr>
      <vt:lpstr>Creating categories in r</vt:lpstr>
      <vt:lpstr>Histogram of glucose levels between age categories</vt:lpstr>
      <vt:lpstr>Box plots of glucose levels between age categories</vt:lpstr>
      <vt:lpstr>Descriptive analyses</vt:lpstr>
      <vt:lpstr>One-way ANOVA</vt:lpstr>
      <vt:lpstr>One-way ANOVA – Post hoc test</vt:lpstr>
      <vt:lpstr>One-way ANOVA conclusion</vt:lpstr>
      <vt:lpstr>Kruskal-Wallis rank sum test</vt:lpstr>
      <vt:lpstr>Kruskal-Wallis – Post hoc test</vt:lpstr>
      <vt:lpstr>Kruskal-Wallis conclusion</vt:lpstr>
      <vt:lpstr>conclusions</vt:lpstr>
      <vt:lpstr>LINKS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Mark Bounthavong</cp:lastModifiedBy>
  <cp:revision>354</cp:revision>
  <cp:lastPrinted>2015-03-25T16:12:35Z</cp:lastPrinted>
  <dcterms:created xsi:type="dcterms:W3CDTF">2016-05-16T17:59:33Z</dcterms:created>
  <dcterms:modified xsi:type="dcterms:W3CDTF">2025-01-10T15:09:29Z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