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1" r:id="rId2"/>
    <p:sldId id="310" r:id="rId3"/>
    <p:sldId id="311" r:id="rId4"/>
    <p:sldId id="313" r:id="rId5"/>
    <p:sldId id="315" r:id="rId6"/>
    <p:sldId id="316" r:id="rId7"/>
    <p:sldId id="314" r:id="rId8"/>
    <p:sldId id="318" r:id="rId9"/>
    <p:sldId id="319" r:id="rId10"/>
    <p:sldId id="320" r:id="rId11"/>
    <p:sldId id="321" r:id="rId12"/>
    <p:sldId id="322" r:id="rId13"/>
    <p:sldId id="325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 autoAdjust="0"/>
    <p:restoredTop sz="95442" autoAdjust="0"/>
  </p:normalViewPr>
  <p:slideViewPr>
    <p:cSldViewPr snapToGrid="0">
      <p:cViewPr varScale="1">
        <p:scale>
          <a:sx n="122" d="100"/>
          <a:sy n="122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D508-5FC1-405D-9A43-685AD2283B5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474F-B7D2-45F0-91CD-0DCADE7B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2C1-104C-4F03-B13C-E6D0C3E7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F981-C645-45A9-9651-4BDEF0B2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C48C-5746-4F80-9C67-5B74DDF7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072E-B557-468A-8D27-22806A95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0378-5316-4FDE-96DB-BA26170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5FFC-32C8-4028-9D11-AD3C85AE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D4DDD-CC75-46E2-B2CD-BCE56416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DB57-D8EA-48FE-B2ED-C82D7694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9999-A1F1-45DA-8E91-45F9647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1137-7055-4534-8562-ECD3B80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4B3B-900C-4202-8992-02243FF1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18077-28C2-4058-AE7A-08FB87B9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22B5-365A-4D42-8C3E-B239F6B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1324-A051-4B3B-8462-04FF5105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E4FA-0577-491E-B193-116E0801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5762" y="1313971"/>
            <a:ext cx="11477324" cy="3534655"/>
          </a:xfrm>
        </p:spPr>
        <p:txBody>
          <a:bodyPr anchor="ctr" anchorCtr="1"/>
          <a:lstStyle>
            <a:lvl1pPr marL="0" indent="0" algn="ctr">
              <a:buNone/>
              <a:defRPr sz="1051"/>
            </a:lvl1pPr>
            <a:lvl2pPr marL="383826" indent="0">
              <a:buNone/>
              <a:defRPr sz="2325"/>
            </a:lvl2pPr>
            <a:lvl3pPr marL="767651" indent="0">
              <a:buNone/>
              <a:defRPr sz="2025"/>
            </a:lvl3pPr>
            <a:lvl4pPr marL="1151481" indent="0">
              <a:buNone/>
              <a:defRPr sz="1651"/>
            </a:lvl4pPr>
            <a:lvl5pPr marL="1535306" indent="0">
              <a:buNone/>
              <a:defRPr sz="1651"/>
            </a:lvl5pPr>
            <a:lvl6pPr marL="1919132" indent="0">
              <a:buNone/>
              <a:defRPr sz="1651"/>
            </a:lvl6pPr>
            <a:lvl7pPr marL="2302960" indent="0">
              <a:buNone/>
              <a:defRPr sz="1651"/>
            </a:lvl7pPr>
            <a:lvl8pPr marL="2686783" indent="0">
              <a:buNone/>
              <a:defRPr sz="1651"/>
            </a:lvl8pPr>
            <a:lvl9pPr marL="3070614" indent="0">
              <a:buNone/>
              <a:defRPr sz="1651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64758" y="250878"/>
            <a:ext cx="12007843" cy="811807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2600"/>
              </a:lnSpc>
              <a:defRPr sz="30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2" y="5099914"/>
            <a:ext cx="11477324" cy="1416148"/>
          </a:xfrm>
        </p:spPr>
        <p:txBody>
          <a:bodyPr lIns="0" tIns="0" rIns="0" bIns="0"/>
          <a:lstStyle>
            <a:lvl1pPr marL="342891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1pPr>
            <a:lvl2pPr marL="68571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2pPr>
            <a:lvl3pPr marL="1028550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3pPr>
            <a:lvl4pPr marL="137137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4pPr>
            <a:lvl5pPr marL="1714208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77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3" y="256328"/>
            <a:ext cx="1956816" cy="3840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4929" y="1983180"/>
            <a:ext cx="11431019" cy="1995456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3800"/>
              </a:lnSpc>
              <a:defRPr sz="44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929" y="4039763"/>
            <a:ext cx="11431019" cy="1953784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Calibri" charset="0"/>
              </a:defRPr>
            </a:lvl1pPr>
            <a:lvl2pPr marL="342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759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26D0-F7A0-4908-9720-CFF51CCE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74A7-9395-42AA-A333-53C95EF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F666-62D2-4E2F-ACAE-FE4A396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ABB2-2E38-4956-ACD0-C3AE8517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7E90-0E0D-49B7-B1F7-8725D8CA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12F-7D1F-4B50-A67E-4055CCEA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EF42-7261-4A94-AB81-F73055F0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1715-687A-45B4-81E2-46B1E8AC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436D-2C79-4B9D-BBFB-C42ECDB0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A1B2-2A6B-4EBB-BD5A-AE4A1CDE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F55-C7FF-4394-A1EA-DFBBF6C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440-FE2C-4E42-8293-DA060C9CB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F5F25-5031-49D2-B208-70F35B95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D3B6-EDE2-4314-9E16-61D52A9F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C5F8-8C2D-42F2-96B7-34A719F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C182-F9AE-439D-8132-74CF3E33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AB89-3045-4034-8051-07DEA341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94E62-6747-4D6A-89C7-51F63294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B2A7-701F-4C71-B778-AA033C36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0780E-62B3-409F-9F0B-B2B37EED9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2DCE-A08D-4A12-BED5-A49D787A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3A69E-3B99-4F21-AD3C-7DB57149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F899C-E335-4310-9F06-CC67828F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546B5-A97C-49F5-9376-B397BFE9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E19B-1059-4F9A-806A-DC0266E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C8984-7B3C-4CFA-8F53-5E7BB2A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64B7D-45AB-489D-AC21-FAC07D9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24F08-395E-49B9-8D58-57982FF6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D0AA-E78A-4D7C-A92A-DF51912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6F32F-7557-40D7-8019-F8F221F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EFAE-B14B-4407-A2C6-A4166167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A167-8AD3-489A-91D2-F00AA440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6E4-9C66-4D7B-8E0B-C6D4F5E0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AD6E-8C01-4613-9419-405BC0F1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F90A-5DA4-434A-9700-DFE336CC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6E57C-C35D-4335-BD9B-937432D8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B209-6BFF-4D1B-92F5-89808354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039-91F6-4CDE-A2ED-30A3BB9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22BD-C718-4616-9D63-45962BB9D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AF97-30FB-4DD9-9322-F151FBD8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3B911-F037-4A9E-8E97-9354CB6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D400-A0AA-4DCE-9E71-E7B41ED0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25BF-34E2-4F71-B3CA-AB065A0E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8E09D-9934-4496-80E3-2D8C0C56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6CB6-CC62-47C0-81D3-B18CF7B5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8ED3-CF63-4E39-ACDB-B504551D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77A4-9BBD-4F0C-9460-D2BF7593E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D878-CD1E-4819-8CAA-79D62C1C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246975" y="2485152"/>
            <a:ext cx="1111267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722F1-9B0A-D057-A328-DDD44B5ADE47}"/>
              </a:ext>
            </a:extLst>
          </p:cNvPr>
          <p:cNvSpPr txBox="1"/>
          <p:nvPr/>
        </p:nvSpPr>
        <p:spPr>
          <a:xfrm>
            <a:off x="246975" y="3721768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Friday, 14 March 2025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3617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 + 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/>
              <p:nvPr/>
            </p:nvSpPr>
            <p:spPr>
              <a:xfrm>
                <a:off x="2886980" y="3372064"/>
                <a:ext cx="64180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80" y="3372064"/>
                <a:ext cx="641803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1131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Pregnancy associated with Glucose level controlling for Age?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1-unit change in Pregnancy significantly associated with Glucose level controlling for Age?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854903" y="4603055"/>
                <a:ext cx="95381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𝑃𝑟𝑒𝑔𝑛𝑎𝑛𝑐𝑦</m:t>
                          </m:r>
                        </m:e>
                      </m:d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03" y="4603055"/>
                <a:ext cx="953812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22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Pregnancy and Glucose level controlling for Age</a:t>
            </a:r>
          </a:p>
        </p:txBody>
      </p:sp>
    </p:spTree>
    <p:extLst>
      <p:ext uri="{BB962C8B-B14F-4D97-AF65-F5344CB8AC3E}">
        <p14:creationId xmlns:p14="http://schemas.microsoft.com/office/powerpoint/2010/main" val="41837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3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38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 + 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41E53-C46A-44BA-8B88-0F518427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1" y="1394131"/>
            <a:ext cx="6541162" cy="3697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9CFB7-D5FC-44B6-ADC9-B7B7561C6D91}"/>
                  </a:ext>
                </a:extLst>
              </p:cNvPr>
              <p:cNvSpPr txBox="1"/>
              <p:nvPr/>
            </p:nvSpPr>
            <p:spPr>
              <a:xfrm>
                <a:off x="8917928" y="2736502"/>
                <a:ext cx="292515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=102.01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=−7.47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0.76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9CFB7-D5FC-44B6-ADC9-B7B7561C6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28" y="2736502"/>
                <a:ext cx="2925157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5FD52E-2488-4A3E-B07A-CD2D507D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11" y="5251745"/>
            <a:ext cx="5337738" cy="10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 + 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44494-4FEB-4709-AB85-0251DB1825A9}"/>
              </a:ext>
            </a:extLst>
          </p:cNvPr>
          <p:cNvSpPr txBox="1"/>
          <p:nvPr/>
        </p:nvSpPr>
        <p:spPr>
          <a:xfrm>
            <a:off x="582329" y="4505133"/>
            <a:ext cx="1012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linear regression model, Subjects who experienced pregnancy had, on average, a 7.47-point reduction in glucose levels (95% CI: -13.80, -1.15) compared to subject without pregnancy controlling for 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2A718-917C-45FB-9FA4-5C8DDB09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6" y="1272942"/>
            <a:ext cx="5345696" cy="3021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285AF-567D-4555-9575-3294A4927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49" y="1661523"/>
            <a:ext cx="3971429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1A6D3-80DC-502F-F211-05E1841F5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91B64-EC79-5B86-6224-5D9F48A74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 + 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0B154-5E40-5874-AE95-6017A32E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6" y="1272942"/>
            <a:ext cx="5345696" cy="3021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3D0D20-451C-A34E-6837-D2842A522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50" y="1294654"/>
            <a:ext cx="3971429" cy="790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1A739A-6093-DE71-A396-46F1A2858793}"/>
                  </a:ext>
                </a:extLst>
              </p:cNvPr>
              <p:cNvSpPr txBox="1"/>
              <p:nvPr/>
            </p:nvSpPr>
            <p:spPr>
              <a:xfrm>
                <a:off x="854903" y="4603055"/>
                <a:ext cx="95381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𝑃𝑟𝑒𝑔𝑛𝑎𝑛𝑐𝑦</m:t>
                          </m:r>
                        </m:e>
                      </m:d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1A739A-6093-DE71-A396-46F1A2858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03" y="4603055"/>
                <a:ext cx="9538124" cy="553998"/>
              </a:xfrm>
              <a:prstGeom prst="rect">
                <a:avLst/>
              </a:prstGeom>
              <a:blipFill>
                <a:blip r:embed="rId4"/>
                <a:stretch>
                  <a:fillRect l="-665" t="-66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8FF3C-DAB7-CE13-18F7-5AE1D7C56BA1}"/>
                  </a:ext>
                </a:extLst>
              </p:cNvPr>
              <p:cNvSpPr txBox="1"/>
              <p:nvPr/>
            </p:nvSpPr>
            <p:spPr>
              <a:xfrm>
                <a:off x="933731" y="5308059"/>
                <a:ext cx="99218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=102.01+(−7.47)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(0.76)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8FF3C-DAB7-CE13-18F7-5AE1D7C5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31" y="5308059"/>
                <a:ext cx="9921883" cy="553998"/>
              </a:xfrm>
              <a:prstGeom prst="rect">
                <a:avLst/>
              </a:prstGeom>
              <a:blipFill>
                <a:blip r:embed="rId5"/>
                <a:stretch>
                  <a:fillRect l="-639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F8E9A-A190-2F9F-C089-3AAE0DB31C6B}"/>
                  </a:ext>
                </a:extLst>
              </p:cNvPr>
              <p:cNvSpPr txBox="1"/>
              <p:nvPr/>
            </p:nvSpPr>
            <p:spPr>
              <a:xfrm>
                <a:off x="848771" y="5992369"/>
                <a:ext cx="100918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=102.01+(−7.47)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(0.76)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F8E9A-A190-2F9F-C089-3AAE0DB3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1" y="5992369"/>
                <a:ext cx="10091801" cy="553998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77B7350-5985-F49A-1075-52D62A29F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50" y="2146906"/>
            <a:ext cx="2792361" cy="214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9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246975" y="2485152"/>
            <a:ext cx="1111267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0648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7194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258091" y="1428846"/>
            <a:ext cx="1137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 is a continuous data type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is normal (parametric)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data is independent and identically distributed (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i.i.d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B955FA-EAB1-46BD-9826-223128DE44EF}"/>
                  </a:ext>
                </a:extLst>
              </p:cNvPr>
              <p:cNvSpPr txBox="1"/>
              <p:nvPr/>
            </p:nvSpPr>
            <p:spPr>
              <a:xfrm>
                <a:off x="3470597" y="3952755"/>
                <a:ext cx="47371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B955FA-EAB1-46BD-9826-223128DE4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97" y="3952755"/>
                <a:ext cx="473713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2D6E2AD2-F2CD-48FA-938C-B203739AC5BD}"/>
              </a:ext>
            </a:extLst>
          </p:cNvPr>
          <p:cNvSpPr/>
          <p:nvPr/>
        </p:nvSpPr>
        <p:spPr>
          <a:xfrm rot="5400000">
            <a:off x="4029983" y="4228989"/>
            <a:ext cx="452387" cy="1397904"/>
          </a:xfrm>
          <a:prstGeom prst="rightBrace">
            <a:avLst>
              <a:gd name="adj1" fmla="val 77252"/>
              <a:gd name="adj2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CD098-EB45-45EB-AD11-2C2170836282}"/>
              </a:ext>
            </a:extLst>
          </p:cNvPr>
          <p:cNvSpPr txBox="1"/>
          <p:nvPr/>
        </p:nvSpPr>
        <p:spPr>
          <a:xfrm>
            <a:off x="2725308" y="5262501"/>
            <a:ext cx="306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value of Y given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56CFFF-BCA1-4D0E-89E7-0BD1C372AAFE}"/>
              </a:ext>
            </a:extLst>
          </p:cNvPr>
          <p:cNvSpPr txBox="1"/>
          <p:nvPr/>
        </p:nvSpPr>
        <p:spPr>
          <a:xfrm>
            <a:off x="5147446" y="3006492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Y-intercept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5AD40-C7EA-4001-A817-EC871C881858}"/>
              </a:ext>
            </a:extLst>
          </p:cNvPr>
          <p:cNvSpPr txBox="1"/>
          <p:nvPr/>
        </p:nvSpPr>
        <p:spPr>
          <a:xfrm>
            <a:off x="4256176" y="5891170"/>
            <a:ext cx="501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Y associated with 1-unit change in 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62CBC-2CAC-48E6-B8E5-0EB2A89E31A1}"/>
              </a:ext>
            </a:extLst>
          </p:cNvPr>
          <p:cNvCxnSpPr>
            <a:stCxn id="13" idx="2"/>
          </p:cNvCxnSpPr>
          <p:nvPr/>
        </p:nvCxnSpPr>
        <p:spPr>
          <a:xfrm>
            <a:off x="5787044" y="3375824"/>
            <a:ext cx="0" cy="57693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A61640-153A-4AFB-AE69-A027A229C610}"/>
              </a:ext>
            </a:extLst>
          </p:cNvPr>
          <p:cNvCxnSpPr>
            <a:cxnSpLocks/>
          </p:cNvCxnSpPr>
          <p:nvPr/>
        </p:nvCxnSpPr>
        <p:spPr>
          <a:xfrm>
            <a:off x="6738341" y="4573388"/>
            <a:ext cx="0" cy="1307454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C080FD-6647-4D3A-B899-BD995FC65ED3}"/>
              </a:ext>
            </a:extLst>
          </p:cNvPr>
          <p:cNvSpPr txBox="1"/>
          <p:nvPr/>
        </p:nvSpPr>
        <p:spPr>
          <a:xfrm>
            <a:off x="7491786" y="30633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term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1B5041-512D-4419-8669-3247C2489B3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103492" y="3432693"/>
            <a:ext cx="0" cy="571227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  <p:bldP spid="13" grpId="0"/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7517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(2)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660C68-187B-42E5-99F0-B9DAF6383CB5}"/>
              </a:ext>
            </a:extLst>
          </p:cNvPr>
          <p:cNvCxnSpPr/>
          <p:nvPr/>
        </p:nvCxnSpPr>
        <p:spPr>
          <a:xfrm>
            <a:off x="3843487" y="1812431"/>
            <a:ext cx="0" cy="3715352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B78AAB-57D1-4C7D-BBF3-9F465EEB9BD7}"/>
              </a:ext>
            </a:extLst>
          </p:cNvPr>
          <p:cNvCxnSpPr>
            <a:cxnSpLocks/>
          </p:cNvCxnSpPr>
          <p:nvPr/>
        </p:nvCxnSpPr>
        <p:spPr>
          <a:xfrm flipH="1">
            <a:off x="3824237" y="5518158"/>
            <a:ext cx="5526505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E855E-5150-4C4B-8229-36A94FE7B260}"/>
              </a:ext>
            </a:extLst>
          </p:cNvPr>
          <p:cNvSpPr txBox="1"/>
          <p:nvPr/>
        </p:nvSpPr>
        <p:spPr>
          <a:xfrm>
            <a:off x="3614097" y="122765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08E25-93E0-47D8-9043-FC466A52E4DE}"/>
              </a:ext>
            </a:extLst>
          </p:cNvPr>
          <p:cNvSpPr txBox="1"/>
          <p:nvPr/>
        </p:nvSpPr>
        <p:spPr>
          <a:xfrm>
            <a:off x="9369992" y="522577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1C1DA5-3207-4541-95D3-B3ED84DAAB97}"/>
              </a:ext>
            </a:extLst>
          </p:cNvPr>
          <p:cNvSpPr/>
          <p:nvPr/>
        </p:nvSpPr>
        <p:spPr>
          <a:xfrm>
            <a:off x="4228497" y="4440128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E0593-31EE-494D-B16F-6344FAD5AACF}"/>
              </a:ext>
            </a:extLst>
          </p:cNvPr>
          <p:cNvSpPr/>
          <p:nvPr/>
        </p:nvSpPr>
        <p:spPr>
          <a:xfrm>
            <a:off x="4842106" y="4363928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BBFEA4-7A5B-43FB-A969-4A1BC1491B8D}"/>
              </a:ext>
            </a:extLst>
          </p:cNvPr>
          <p:cNvSpPr/>
          <p:nvPr/>
        </p:nvSpPr>
        <p:spPr>
          <a:xfrm>
            <a:off x="4613506" y="3788915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250E89-820C-48E8-AAFF-95D12A2FBF57}"/>
              </a:ext>
            </a:extLst>
          </p:cNvPr>
          <p:cNvSpPr/>
          <p:nvPr/>
        </p:nvSpPr>
        <p:spPr>
          <a:xfrm>
            <a:off x="5295297" y="3788915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5FBAF0-EDE2-4B56-91E2-74E7EFD08868}"/>
              </a:ext>
            </a:extLst>
          </p:cNvPr>
          <p:cNvSpPr/>
          <p:nvPr/>
        </p:nvSpPr>
        <p:spPr>
          <a:xfrm>
            <a:off x="5523897" y="3027638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ADAEAA-FF09-4B6E-B210-A1DBDBF11072}"/>
              </a:ext>
            </a:extLst>
          </p:cNvPr>
          <p:cNvSpPr/>
          <p:nvPr/>
        </p:nvSpPr>
        <p:spPr>
          <a:xfrm>
            <a:off x="6015387" y="2498833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6A7529-B97A-4C2B-9BD0-4CD13D7609BC}"/>
              </a:ext>
            </a:extLst>
          </p:cNvPr>
          <p:cNvSpPr/>
          <p:nvPr/>
        </p:nvSpPr>
        <p:spPr>
          <a:xfrm>
            <a:off x="6492440" y="3027638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2B1739-7D9B-4452-A294-E7C0C85C7B8C}"/>
              </a:ext>
            </a:extLst>
          </p:cNvPr>
          <p:cNvSpPr/>
          <p:nvPr/>
        </p:nvSpPr>
        <p:spPr>
          <a:xfrm>
            <a:off x="6747508" y="2376259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AAD8EB-209C-47D9-8113-1C2BEC878B82}"/>
              </a:ext>
            </a:extLst>
          </p:cNvPr>
          <p:cNvSpPr/>
          <p:nvPr/>
        </p:nvSpPr>
        <p:spPr>
          <a:xfrm>
            <a:off x="7333885" y="1937352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B18843-7CB8-441B-BF8D-A1DA9C3B66B1}"/>
              </a:ext>
            </a:extLst>
          </p:cNvPr>
          <p:cNvCxnSpPr>
            <a:cxnSpLocks/>
          </p:cNvCxnSpPr>
          <p:nvPr/>
        </p:nvCxnSpPr>
        <p:spPr>
          <a:xfrm flipV="1">
            <a:off x="3845893" y="1718585"/>
            <a:ext cx="3920490" cy="338328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B40728-5378-45D0-B609-D7DBE327179C}"/>
              </a:ext>
            </a:extLst>
          </p:cNvPr>
          <p:cNvSpPr txBox="1"/>
          <p:nvPr/>
        </p:nvSpPr>
        <p:spPr>
          <a:xfrm>
            <a:off x="1451610" y="4917199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Y-intercept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519189-7042-42FB-B930-2D1B35BCC45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30806" y="5101865"/>
            <a:ext cx="1093431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/>
              <p:nvPr/>
            </p:nvSpPr>
            <p:spPr>
              <a:xfrm>
                <a:off x="672670" y="6083238"/>
                <a:ext cx="31515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70" y="6083238"/>
                <a:ext cx="3151567" cy="369332"/>
              </a:xfrm>
              <a:prstGeom prst="rect">
                <a:avLst/>
              </a:prstGeom>
              <a:blipFill>
                <a:blip r:embed="rId2"/>
                <a:stretch>
                  <a:fillRect l="-1741" r="-77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C269FE-5CD1-47E9-AAD3-C3F233276DEF}"/>
              </a:ext>
            </a:extLst>
          </p:cNvPr>
          <p:cNvSpPr txBox="1"/>
          <p:nvPr/>
        </p:nvSpPr>
        <p:spPr>
          <a:xfrm>
            <a:off x="7562485" y="13022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7977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1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996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/>
              <p:nvPr/>
            </p:nvSpPr>
            <p:spPr>
              <a:xfrm>
                <a:off x="3197792" y="3525889"/>
                <a:ext cx="47371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92" y="3525889"/>
                <a:ext cx="473713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7980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Age associated with Glucose level?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1-unit change in Age significantly associated with Glucose level?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958564" y="4752709"/>
                <a:ext cx="97611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𝐺𝑙𝑢𝑐𝑜𝑠𝑒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64" y="4752709"/>
                <a:ext cx="97611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52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Age and Glucose level</a:t>
            </a:r>
          </a:p>
        </p:txBody>
      </p:sp>
    </p:spTree>
    <p:extLst>
      <p:ext uri="{BB962C8B-B14F-4D97-AF65-F5344CB8AC3E}">
        <p14:creationId xmlns:p14="http://schemas.microsoft.com/office/powerpoint/2010/main" val="39263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6534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8807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Age associated with Glucose level?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a 1-unit change in Age significantly associated with the Glucose level?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2355564" y="2886000"/>
                <a:ext cx="55562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(19)+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4" y="2886000"/>
                <a:ext cx="55562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52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Age and Glucose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/>
              <p:nvPr/>
            </p:nvSpPr>
            <p:spPr>
              <a:xfrm>
                <a:off x="2355564" y="3749104"/>
                <a:ext cx="55562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(15)+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4" y="3749104"/>
                <a:ext cx="555626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056D2-7504-4E1E-B326-7B2A03830479}"/>
                  </a:ext>
                </a:extLst>
              </p:cNvPr>
              <p:cNvSpPr txBox="1"/>
              <p:nvPr/>
            </p:nvSpPr>
            <p:spPr>
              <a:xfrm>
                <a:off x="2419221" y="4815499"/>
                <a:ext cx="6102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19−15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19−15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056D2-7504-4E1E-B326-7B2A0383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1" y="4815499"/>
                <a:ext cx="610244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740B8-5BCC-413E-ABD6-B8F25E401BDC}"/>
              </a:ext>
            </a:extLst>
          </p:cNvPr>
          <p:cNvCxnSpPr/>
          <p:nvPr/>
        </p:nvCxnSpPr>
        <p:spPr>
          <a:xfrm>
            <a:off x="1917700" y="4559300"/>
            <a:ext cx="69977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545541" y="1548240"/>
                <a:ext cx="43225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(19)+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1" y="1548240"/>
                <a:ext cx="432259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/>
              <p:nvPr/>
            </p:nvSpPr>
            <p:spPr>
              <a:xfrm>
                <a:off x="545541" y="2059994"/>
                <a:ext cx="43225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(15)+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1" y="2059994"/>
                <a:ext cx="43225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57D7E32-1BCC-4E0B-AD0E-F118312BE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317" y="1455016"/>
            <a:ext cx="5410790" cy="87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56CA6-3E5F-44FD-A7FE-103241EC9A83}"/>
                  </a:ext>
                </a:extLst>
              </p:cNvPr>
              <p:cNvSpPr txBox="1"/>
              <p:nvPr/>
            </p:nvSpPr>
            <p:spPr>
              <a:xfrm>
                <a:off x="6399317" y="2471026"/>
                <a:ext cx="217879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=97.08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56CA6-3E5F-44FD-A7FE-103241EC9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317" y="2471026"/>
                <a:ext cx="2178794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04C98-BA23-492F-A196-94AF86CE44E6}"/>
                  </a:ext>
                </a:extLst>
              </p:cNvPr>
              <p:cNvSpPr txBox="1"/>
              <p:nvPr/>
            </p:nvSpPr>
            <p:spPr>
              <a:xfrm>
                <a:off x="723900" y="4216709"/>
                <a:ext cx="4464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=97.08+0.72(19)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04C98-BA23-492F-A196-94AF86CE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16709"/>
                <a:ext cx="446423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ED1B3-8F48-4D72-BF56-957824DC4572}"/>
                  </a:ext>
                </a:extLst>
              </p:cNvPr>
              <p:cNvSpPr txBox="1"/>
              <p:nvPr/>
            </p:nvSpPr>
            <p:spPr>
              <a:xfrm>
                <a:off x="909721" y="4775570"/>
                <a:ext cx="4278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110.76=97.08+0.72(19)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ED1B3-8F48-4D72-BF56-957824DC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21" y="4775570"/>
                <a:ext cx="427841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2899B7-F60E-4A95-BAEC-B7667C48E140}"/>
                  </a:ext>
                </a:extLst>
              </p:cNvPr>
              <p:cNvSpPr txBox="1"/>
              <p:nvPr/>
            </p:nvSpPr>
            <p:spPr>
              <a:xfrm>
                <a:off x="6539272" y="4216709"/>
                <a:ext cx="4464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=97.08+0.72(15)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2899B7-F60E-4A95-BAEC-B7667C48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272" y="4216709"/>
                <a:ext cx="446423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6B5EF6-EA18-49AE-84EE-5F8E7D41B274}"/>
                  </a:ext>
                </a:extLst>
              </p:cNvPr>
              <p:cNvSpPr txBox="1"/>
              <p:nvPr/>
            </p:nvSpPr>
            <p:spPr>
              <a:xfrm>
                <a:off x="6725092" y="4742262"/>
                <a:ext cx="4278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107.88=97.08+0.72(15)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6B5EF6-EA18-49AE-84EE-5F8E7D41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2" y="4742262"/>
                <a:ext cx="427841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BB2A0-EC8A-4D45-9F2E-8B83A0DBFDF4}"/>
                  </a:ext>
                </a:extLst>
              </p:cNvPr>
              <p:cNvSpPr txBox="1"/>
              <p:nvPr/>
            </p:nvSpPr>
            <p:spPr>
              <a:xfrm>
                <a:off x="4165984" y="5477829"/>
                <a:ext cx="3860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110.78 −107.88=2.88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BB2A0-EC8A-4D45-9F2E-8B83A0DBF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84" y="5477829"/>
                <a:ext cx="386003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AC00-D703-45A0-B8FD-4DB699262608}"/>
                  </a:ext>
                </a:extLst>
              </p:cNvPr>
              <p:cNvSpPr txBox="1"/>
              <p:nvPr/>
            </p:nvSpPr>
            <p:spPr>
              <a:xfrm>
                <a:off x="492470" y="2792826"/>
                <a:ext cx="4748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19−15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19−15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AC00-D703-45A0-B8FD-4DB69926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0" y="2792826"/>
                <a:ext cx="474873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C8A535-0ACD-46BF-8688-0ECF28515DF0}"/>
              </a:ext>
            </a:extLst>
          </p:cNvPr>
          <p:cNvCxnSpPr>
            <a:cxnSpLocks/>
          </p:cNvCxnSpPr>
          <p:nvPr/>
        </p:nvCxnSpPr>
        <p:spPr>
          <a:xfrm>
            <a:off x="545541" y="2639488"/>
            <a:ext cx="4642594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88B176-3550-4086-A4BB-50EE2C6B1D11}"/>
              </a:ext>
            </a:extLst>
          </p:cNvPr>
          <p:cNvSpPr txBox="1"/>
          <p:nvPr/>
        </p:nvSpPr>
        <p:spPr>
          <a:xfrm>
            <a:off x="1175722" y="3768577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 for 19-year 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39F4A-928D-48DA-93A6-F14C58C6BDD7}"/>
              </a:ext>
            </a:extLst>
          </p:cNvPr>
          <p:cNvSpPr txBox="1"/>
          <p:nvPr/>
        </p:nvSpPr>
        <p:spPr>
          <a:xfrm>
            <a:off x="7084004" y="3809584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 for 15-year 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3330B9-A93F-40B5-8FFC-205F550B1B95}"/>
                  </a:ext>
                </a:extLst>
              </p:cNvPr>
              <p:cNvSpPr txBox="1"/>
              <p:nvPr/>
            </p:nvSpPr>
            <p:spPr>
              <a:xfrm>
                <a:off x="3179862" y="6083902"/>
                <a:ext cx="58322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𝐺𝑙𝑢𝑐𝑜𝑠𝑒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19−15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0.72∗4=2.88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3330B9-A93F-40B5-8FFC-205F550B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62" y="6083902"/>
                <a:ext cx="583227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3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1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790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/>
              <p:nvPr/>
            </p:nvSpPr>
            <p:spPr>
              <a:xfrm>
                <a:off x="3197792" y="3525889"/>
                <a:ext cx="47371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92" y="3525889"/>
                <a:ext cx="473713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8763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Pregnancy associated with Glucose level?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1-unit change in Pregnancy significantly associated with Glucose level?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1233983" y="4607933"/>
                <a:ext cx="8455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𝐺𝑙𝑢𝑐𝑜𝑠𝑒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𝑃𝑟𝑒𝑔𝑛𝑎𝑛𝑐𝑦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𝑃𝑟𝑒𝑔𝑛𝑎𝑛𝑐𝑦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83" y="4607933"/>
                <a:ext cx="8455199" cy="369332"/>
              </a:xfrm>
              <a:prstGeom prst="rect">
                <a:avLst/>
              </a:prstGeom>
              <a:blipFill>
                <a:blip r:embed="rId3"/>
                <a:stretch>
                  <a:fillRect l="-36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22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Pregnancy and Glucose level</a:t>
            </a:r>
          </a:p>
        </p:txBody>
      </p:sp>
    </p:spTree>
    <p:extLst>
      <p:ext uri="{BB962C8B-B14F-4D97-AF65-F5344CB8AC3E}">
        <p14:creationId xmlns:p14="http://schemas.microsoft.com/office/powerpoint/2010/main" val="7893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3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6534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910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Pregnancy [0,1] associated with Glucose level?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a 1-unit change in Pregnancy significantly associated with </a:t>
            </a:r>
            <a:r>
              <a:rPr lang="en-US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2355564" y="2886000"/>
                <a:ext cx="53013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4" y="2886000"/>
                <a:ext cx="530138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71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Glucose and Pregnancy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/>
              <p:nvPr/>
            </p:nvSpPr>
            <p:spPr>
              <a:xfrm>
                <a:off x="2355564" y="3749104"/>
                <a:ext cx="53013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4" y="3749104"/>
                <a:ext cx="530138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056D2-7504-4E1E-B326-7B2A03830479}"/>
                  </a:ext>
                </a:extLst>
              </p:cNvPr>
              <p:cNvSpPr txBox="1"/>
              <p:nvPr/>
            </p:nvSpPr>
            <p:spPr>
              <a:xfrm>
                <a:off x="2419221" y="4815499"/>
                <a:ext cx="52127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1−0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(1−0)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056D2-7504-4E1E-B326-7B2A0383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1" y="4815499"/>
                <a:ext cx="521270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740B8-5BCC-413E-ABD6-B8F25E401BDC}"/>
              </a:ext>
            </a:extLst>
          </p:cNvPr>
          <p:cNvCxnSpPr/>
          <p:nvPr/>
        </p:nvCxnSpPr>
        <p:spPr>
          <a:xfrm>
            <a:off x="1917700" y="4559300"/>
            <a:ext cx="69977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BDA60-7359-4F44-A2C9-78507BDB5519}"/>
                  </a:ext>
                </a:extLst>
              </p:cNvPr>
              <p:cNvSpPr txBox="1"/>
              <p:nvPr/>
            </p:nvSpPr>
            <p:spPr>
              <a:xfrm>
                <a:off x="3022670" y="5673098"/>
                <a:ext cx="39671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BDA60-7359-4F44-A2C9-78507BDB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70" y="5673098"/>
                <a:ext cx="39671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97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6543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545541" y="1548240"/>
                <a:ext cx="4123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1" y="1548240"/>
                <a:ext cx="41238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/>
              <p:nvPr/>
            </p:nvSpPr>
            <p:spPr>
              <a:xfrm>
                <a:off x="545541" y="2059994"/>
                <a:ext cx="4123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1" y="2059994"/>
                <a:ext cx="41238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56CA6-3E5F-44FD-A7FE-103241EC9A83}"/>
                  </a:ext>
                </a:extLst>
              </p:cNvPr>
              <p:cNvSpPr txBox="1"/>
              <p:nvPr/>
            </p:nvSpPr>
            <p:spPr>
              <a:xfrm>
                <a:off x="6399317" y="2471026"/>
                <a:ext cx="217879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=123.00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=−2.46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56CA6-3E5F-44FD-A7FE-103241EC9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317" y="2471026"/>
                <a:ext cx="217879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04C98-BA23-492F-A196-94AF86CE44E6}"/>
                  </a:ext>
                </a:extLst>
              </p:cNvPr>
              <p:cNvSpPr txBox="1"/>
              <p:nvPr/>
            </p:nvSpPr>
            <p:spPr>
              <a:xfrm>
                <a:off x="723900" y="4216709"/>
                <a:ext cx="4464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=123.00−2.46(1)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04C98-BA23-492F-A196-94AF86CE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16709"/>
                <a:ext cx="44642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ED1B3-8F48-4D72-BF56-957824DC4572}"/>
                  </a:ext>
                </a:extLst>
              </p:cNvPr>
              <p:cNvSpPr txBox="1"/>
              <p:nvPr/>
            </p:nvSpPr>
            <p:spPr>
              <a:xfrm>
                <a:off x="909721" y="4775570"/>
                <a:ext cx="4278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120.54=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123.00−2.46(1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ED1B3-8F48-4D72-BF56-957824DC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21" y="4775570"/>
                <a:ext cx="427841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2899B7-F60E-4A95-BAEC-B7667C48E140}"/>
                  </a:ext>
                </a:extLst>
              </p:cNvPr>
              <p:cNvSpPr txBox="1"/>
              <p:nvPr/>
            </p:nvSpPr>
            <p:spPr>
              <a:xfrm>
                <a:off x="6539272" y="4216709"/>
                <a:ext cx="4464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=123.00−2.46(0)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2899B7-F60E-4A95-BAEC-B7667C48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272" y="4216709"/>
                <a:ext cx="446423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6B5EF6-EA18-49AE-84EE-5F8E7D41B274}"/>
                  </a:ext>
                </a:extLst>
              </p:cNvPr>
              <p:cNvSpPr txBox="1"/>
              <p:nvPr/>
            </p:nvSpPr>
            <p:spPr>
              <a:xfrm>
                <a:off x="6725092" y="4742262"/>
                <a:ext cx="2684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23.00=123.00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6B5EF6-EA18-49AE-84EE-5F8E7D41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2" y="4742262"/>
                <a:ext cx="268419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BB2A0-EC8A-4D45-9F2E-8B83A0DBFDF4}"/>
                  </a:ext>
                </a:extLst>
              </p:cNvPr>
              <p:cNvSpPr txBox="1"/>
              <p:nvPr/>
            </p:nvSpPr>
            <p:spPr>
              <a:xfrm>
                <a:off x="4165984" y="5477829"/>
                <a:ext cx="37586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120.54 −123.00=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-2.46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BB2A0-EC8A-4D45-9F2E-8B83A0DBF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84" y="5477829"/>
                <a:ext cx="3758658" cy="430887"/>
              </a:xfrm>
              <a:prstGeom prst="rect">
                <a:avLst/>
              </a:prstGeom>
              <a:blipFill>
                <a:blip r:embed="rId9"/>
                <a:stretch>
                  <a:fillRect t="-24286" r="-45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AC00-D703-45A0-B8FD-4DB699262608}"/>
                  </a:ext>
                </a:extLst>
              </p:cNvPr>
              <p:cNvSpPr txBox="1"/>
              <p:nvPr/>
            </p:nvSpPr>
            <p:spPr>
              <a:xfrm>
                <a:off x="492470" y="2792826"/>
                <a:ext cx="30855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AC00-D703-45A0-B8FD-4DB69926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0" y="2792826"/>
                <a:ext cx="308558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C8A535-0ACD-46BF-8688-0ECF28515DF0}"/>
              </a:ext>
            </a:extLst>
          </p:cNvPr>
          <p:cNvCxnSpPr>
            <a:cxnSpLocks/>
          </p:cNvCxnSpPr>
          <p:nvPr/>
        </p:nvCxnSpPr>
        <p:spPr>
          <a:xfrm>
            <a:off x="545541" y="2639488"/>
            <a:ext cx="4642594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88B176-3550-4086-A4BB-50EE2C6B1D11}"/>
              </a:ext>
            </a:extLst>
          </p:cNvPr>
          <p:cNvSpPr txBox="1"/>
          <p:nvPr/>
        </p:nvSpPr>
        <p:spPr>
          <a:xfrm>
            <a:off x="545541" y="3760289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 for subjects with pregnancy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39F4A-928D-48DA-93A6-F14C58C6BDD7}"/>
              </a:ext>
            </a:extLst>
          </p:cNvPr>
          <p:cNvSpPr txBox="1"/>
          <p:nvPr/>
        </p:nvSpPr>
        <p:spPr>
          <a:xfrm>
            <a:off x="6363270" y="3809584"/>
            <a:ext cx="5256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 for subjects without pregnancy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3330B9-A93F-40B5-8FFC-205F550B1B95}"/>
                  </a:ext>
                </a:extLst>
              </p:cNvPr>
              <p:cNvSpPr txBox="1"/>
              <p:nvPr/>
            </p:nvSpPr>
            <p:spPr>
              <a:xfrm>
                <a:off x="3179862" y="6068384"/>
                <a:ext cx="58322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𝐺𝑙𝑢𝑐𝑜𝑠𝑒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−2.46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3330B9-A93F-40B5-8FFC-205F550B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62" y="6068384"/>
                <a:ext cx="583227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5C9259-3761-4D3F-AD39-BE79BC2E1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3318" y="1422252"/>
            <a:ext cx="5877640" cy="8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2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1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683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Nova</vt:lpstr>
      <vt:lpstr>Calibri</vt:lpstr>
      <vt:lpstr>Calibri</vt:lpstr>
      <vt:lpstr>Calibri Light</vt:lpstr>
      <vt:lpstr>Cambria Math</vt:lpstr>
      <vt:lpstr>Office Theme</vt:lpstr>
      <vt:lpstr>PowerPoint Presentation</vt:lpstr>
      <vt:lpstr>Linear regression (1)</vt:lpstr>
      <vt:lpstr>Linear regression (2)</vt:lpstr>
      <vt:lpstr>Linear regression (Glucose ~ Age)</vt:lpstr>
      <vt:lpstr>Linear regression (Glucose ~ Age)</vt:lpstr>
      <vt:lpstr>Linear regression (Glucose ~ Age)</vt:lpstr>
      <vt:lpstr>Linear regression (Glucose ~ Pregnancy)</vt:lpstr>
      <vt:lpstr>Linear regression (Glucose ~ Pregnancy)</vt:lpstr>
      <vt:lpstr>Linear regression (Glucose ~ Pregnancy)</vt:lpstr>
      <vt:lpstr>Linear regression (Glucose ~ Pregnancy + Age)</vt:lpstr>
      <vt:lpstr>Linear regression (Glucose ~ Pregnancy + Age)</vt:lpstr>
      <vt:lpstr>Linear regression (Glucose ~ Pregnancy + Age)</vt:lpstr>
      <vt:lpstr>Linear regression (Glucose ~ Pregnancy + Age)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Bounthavong</dc:creator>
  <cp:lastModifiedBy>Mark Bounthavong</cp:lastModifiedBy>
  <cp:revision>193</cp:revision>
  <dcterms:created xsi:type="dcterms:W3CDTF">2020-04-06T19:37:59Z</dcterms:created>
  <dcterms:modified xsi:type="dcterms:W3CDTF">2025-03-14T15:52:35Z</dcterms:modified>
</cp:coreProperties>
</file>