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1" r:id="rId2"/>
    <p:sldId id="330" r:id="rId3"/>
    <p:sldId id="331" r:id="rId4"/>
    <p:sldId id="310" r:id="rId5"/>
    <p:sldId id="332" r:id="rId6"/>
    <p:sldId id="334" r:id="rId7"/>
    <p:sldId id="335" r:id="rId8"/>
    <p:sldId id="333" r:id="rId9"/>
    <p:sldId id="32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2" autoAdjust="0"/>
    <p:restoredTop sz="95442" autoAdjust="0"/>
  </p:normalViewPr>
  <p:slideViewPr>
    <p:cSldViewPr snapToGrid="0">
      <p:cViewPr varScale="1">
        <p:scale>
          <a:sx n="122" d="100"/>
          <a:sy n="122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4D508-5FC1-405D-9A43-685AD2283B5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3474F-B7D2-45F0-91CD-0DCADE7B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3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72C1-104C-4F03-B13C-E6D0C3E73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DF981-C645-45A9-9651-4BDEF0B2C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CC48C-5746-4F80-9C67-5B74DDF7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072E-B557-468A-8D27-22806A95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E0378-5316-4FDE-96DB-BA26170A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7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5FFC-32C8-4028-9D11-AD3C85AE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D4DDD-CC75-46E2-B2CD-BCE564160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2DB57-D8EA-48FE-B2ED-C82D7694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9999-A1F1-45DA-8E91-45F96473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11137-7055-4534-8562-ECD3B80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9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A4B3B-900C-4202-8992-02243FF1A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18077-28C2-4058-AE7A-08FB87B9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922B5-365A-4D42-8C3E-B239F6B6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F1324-A051-4B3B-8462-04FF5105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E4FA-0577-491E-B193-116E0801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38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5762" y="1313971"/>
            <a:ext cx="11477324" cy="3534655"/>
          </a:xfrm>
        </p:spPr>
        <p:txBody>
          <a:bodyPr anchor="ctr" anchorCtr="1"/>
          <a:lstStyle>
            <a:lvl1pPr marL="0" indent="0" algn="ctr">
              <a:buNone/>
              <a:defRPr sz="1051"/>
            </a:lvl1pPr>
            <a:lvl2pPr marL="383826" indent="0">
              <a:buNone/>
              <a:defRPr sz="2325"/>
            </a:lvl2pPr>
            <a:lvl3pPr marL="767651" indent="0">
              <a:buNone/>
              <a:defRPr sz="2025"/>
            </a:lvl3pPr>
            <a:lvl4pPr marL="1151481" indent="0">
              <a:buNone/>
              <a:defRPr sz="1651"/>
            </a:lvl4pPr>
            <a:lvl5pPr marL="1535306" indent="0">
              <a:buNone/>
              <a:defRPr sz="1651"/>
            </a:lvl5pPr>
            <a:lvl6pPr marL="1919132" indent="0">
              <a:buNone/>
              <a:defRPr sz="1651"/>
            </a:lvl6pPr>
            <a:lvl7pPr marL="2302960" indent="0">
              <a:buNone/>
              <a:defRPr sz="1651"/>
            </a:lvl7pPr>
            <a:lvl8pPr marL="2686783" indent="0">
              <a:buNone/>
              <a:defRPr sz="1651"/>
            </a:lvl8pPr>
            <a:lvl9pPr marL="3070614" indent="0">
              <a:buNone/>
              <a:defRPr sz="1651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64758" y="250878"/>
            <a:ext cx="12007843" cy="811807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2600"/>
              </a:lnSpc>
              <a:defRPr sz="300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2" y="5099914"/>
            <a:ext cx="11477324" cy="1416148"/>
          </a:xfrm>
        </p:spPr>
        <p:txBody>
          <a:bodyPr lIns="0" tIns="0" rIns="0" bIns="0"/>
          <a:lstStyle>
            <a:lvl1pPr marL="342891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1pPr>
            <a:lvl2pPr marL="685719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2pPr>
            <a:lvl3pPr marL="1028550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3pPr>
            <a:lvl4pPr marL="1371379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4pPr>
            <a:lvl5pPr marL="1714208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772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43" y="256328"/>
            <a:ext cx="1956816" cy="38404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84929" y="1983180"/>
            <a:ext cx="11431019" cy="1995456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3800"/>
              </a:lnSpc>
              <a:defRPr sz="44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929" y="4039763"/>
            <a:ext cx="11431019" cy="1953784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  <a:latin typeface="Calibri" charset="0"/>
              </a:defRPr>
            </a:lvl1pPr>
            <a:lvl2pPr marL="342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0208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26D0-F7A0-4908-9720-CFF51CCE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74A7-9395-42AA-A333-53C95EF20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F666-62D2-4E2F-ACAE-FE4A396A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ABB2-2E38-4956-ACD0-C3AE8517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7E90-0E0D-49B7-B1F7-8725D8CA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4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812F-7D1F-4B50-A67E-4055CCEA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5EF42-7261-4A94-AB81-F73055F08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1715-687A-45B4-81E2-46B1E8AC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B436D-2C79-4B9D-BBFB-C42ECDB0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EA1B2-2A6B-4EBB-BD5A-AE4A1CDE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BF55-C7FF-4394-A1EA-DFBBF6CD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4440-FE2C-4E42-8293-DA060C9CB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F5F25-5031-49D2-B208-70F35B950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2D3B6-EDE2-4314-9E16-61D52A9F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3/21/25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6C5F8-8C2D-42F2-96B7-34A719FD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4C182-F9AE-439D-8132-74CF3E33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0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AB89-3045-4034-8051-07DEA341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94E62-6747-4D6A-89C7-51F632943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CB2A7-701F-4C71-B778-AA033C365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0780E-62B3-409F-9F0B-B2B37EED9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D2DCE-A08D-4A12-BED5-A49D787AD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3A69E-3B99-4F21-AD3C-7DB57149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3/21/25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F899C-E335-4310-9F06-CC67828F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546B5-A97C-49F5-9376-B397BFE9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E19B-1059-4F9A-806A-DC0266E6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C8984-7B3C-4CFA-8F53-5E7BB2A5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3/21/25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64B7D-45AB-489D-AC21-FAC07D9E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24F08-395E-49B9-8D58-57982FF6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1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AD0AA-E78A-4D7C-A92A-DF519129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3/21/25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6F32F-7557-40D7-8019-F8F221F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FEFAE-B14B-4407-A2C6-A4166167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9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A167-8AD3-489A-91D2-F00AA440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E6E4-9C66-4D7B-8E0B-C6D4F5E0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AD6E-8C01-4613-9419-405BC0F1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DF90A-5DA4-434A-9700-DFE336CC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3/21/25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6E57C-C35D-4335-BD9B-937432D8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AB209-6BFF-4D1B-92F5-89808354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7039-91F6-4CDE-A2ED-30A3BB9A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622BD-C718-4616-9D63-45962BB9D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BAF97-30FB-4DD9-9322-F151FBD81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3B911-F037-4A9E-8E97-9354CB66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3/21/25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7D400-A0AA-4DCE-9E71-E7B41ED0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E25BF-34E2-4F71-B3CA-AB065A0E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0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8E09D-9934-4496-80E3-2D8C0C56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86CB6-CC62-47C0-81D3-B18CF7B5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8ED3-CF63-4E39-ACDB-B504551DE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3E6F5-3DFE-4F12-811A-09DFE479C447}" type="datetimeFigureOut">
              <a:rPr lang="en-US" smtClean="0"/>
              <a:t>3/21/25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577A4-9BBD-4F0C-9460-D2BF7593E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D878-CD1E-4819-8CAA-79D62C1CB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8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mbounthavong/logistic_regression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27FE5A-EB29-4531-B8C4-B9567B0E34C3}"/>
              </a:ext>
            </a:extLst>
          </p:cNvPr>
          <p:cNvSpPr txBox="1"/>
          <p:nvPr/>
        </p:nvSpPr>
        <p:spPr>
          <a:xfrm>
            <a:off x="228601" y="2972496"/>
            <a:ext cx="11112679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97AA77-BDBD-4B08-5B71-79E48CEFACEE}"/>
              </a:ext>
            </a:extLst>
          </p:cNvPr>
          <p:cNvSpPr txBox="1"/>
          <p:nvPr/>
        </p:nvSpPr>
        <p:spPr>
          <a:xfrm>
            <a:off x="228601" y="4203032"/>
            <a:ext cx="425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</a:rPr>
              <a:t>Friday, 21 March 2025</a:t>
            </a:r>
          </a:p>
        </p:txBody>
      </p:sp>
    </p:spTree>
    <p:extLst>
      <p:ext uri="{BB962C8B-B14F-4D97-AF65-F5344CB8AC3E}">
        <p14:creationId xmlns:p14="http://schemas.microsoft.com/office/powerpoint/2010/main" val="304704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" y="250878"/>
            <a:ext cx="11843085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Odds ratio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0C8F90B-EB89-43FE-9445-BE13D51F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32435"/>
              </p:ext>
            </p:extLst>
          </p:nvPr>
        </p:nvGraphicFramePr>
        <p:xfrm>
          <a:off x="1927591" y="2397704"/>
          <a:ext cx="7726548" cy="2602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516">
                  <a:extLst>
                    <a:ext uri="{9D8B030D-6E8A-4147-A177-3AD203B41FA5}">
                      <a16:colId xmlns:a16="http://schemas.microsoft.com/office/drawing/2014/main" val="2928544360"/>
                    </a:ext>
                  </a:extLst>
                </a:gridCol>
                <a:gridCol w="2575516">
                  <a:extLst>
                    <a:ext uri="{9D8B030D-6E8A-4147-A177-3AD203B41FA5}">
                      <a16:colId xmlns:a16="http://schemas.microsoft.com/office/drawing/2014/main" val="3022968274"/>
                    </a:ext>
                  </a:extLst>
                </a:gridCol>
                <a:gridCol w="2575516">
                  <a:extLst>
                    <a:ext uri="{9D8B030D-6E8A-4147-A177-3AD203B41FA5}">
                      <a16:colId xmlns:a16="http://schemas.microsoft.com/office/drawing/2014/main" val="1157630020"/>
                    </a:ext>
                  </a:extLst>
                </a:gridCol>
              </a:tblGrid>
              <a:tr h="867611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 =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525750"/>
                  </a:ext>
                </a:extLst>
              </a:tr>
              <a:tr h="86761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Exposure =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658688"/>
                  </a:ext>
                </a:extLst>
              </a:tr>
              <a:tr h="86761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Exposure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17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8ED06-C7FB-465E-9A2F-82556131278E}"/>
                  </a:ext>
                </a:extLst>
              </p:cNvPr>
              <p:cNvSpPr txBox="1"/>
              <p:nvPr/>
            </p:nvSpPr>
            <p:spPr>
              <a:xfrm>
                <a:off x="4208779" y="5298920"/>
                <a:ext cx="2114361" cy="93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8ED06-C7FB-465E-9A2F-825561312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779" y="5298920"/>
                <a:ext cx="2114361" cy="9353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B0F9A87-640B-4C8E-B26B-A4A3FD5811AF}"/>
              </a:ext>
            </a:extLst>
          </p:cNvPr>
          <p:cNvSpPr txBox="1"/>
          <p:nvPr/>
        </p:nvSpPr>
        <p:spPr>
          <a:xfrm>
            <a:off x="2134258" y="1637656"/>
            <a:ext cx="4468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the chi square test</a:t>
            </a:r>
          </a:p>
        </p:txBody>
      </p:sp>
    </p:spTree>
    <p:extLst>
      <p:ext uri="{BB962C8B-B14F-4D97-AF65-F5344CB8AC3E}">
        <p14:creationId xmlns:p14="http://schemas.microsoft.com/office/powerpoint/2010/main" val="83396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" y="250878"/>
            <a:ext cx="11843085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F9A87-640B-4C8E-B26B-A4A3FD5811AF}"/>
              </a:ext>
            </a:extLst>
          </p:cNvPr>
          <p:cNvSpPr txBox="1"/>
          <p:nvPr/>
        </p:nvSpPr>
        <p:spPr>
          <a:xfrm>
            <a:off x="420961" y="1499362"/>
            <a:ext cx="1061083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is a process of modeling the probability of a discrete outcome given an input variable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is used for classification problems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uses a logit function to model a binary outcome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continuous or categorical predictors; can adjust for multiple predictors</a:t>
            </a:r>
          </a:p>
        </p:txBody>
      </p:sp>
    </p:spTree>
    <p:extLst>
      <p:ext uri="{BB962C8B-B14F-4D97-AF65-F5344CB8AC3E}">
        <p14:creationId xmlns:p14="http://schemas.microsoft.com/office/powerpoint/2010/main" val="363748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878"/>
            <a:ext cx="11843085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regression – structure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DBE1-E9EC-45E3-B539-56F02B574A8E}"/>
              </a:ext>
            </a:extLst>
          </p:cNvPr>
          <p:cNvSpPr txBox="1"/>
          <p:nvPr/>
        </p:nvSpPr>
        <p:spPr>
          <a:xfrm>
            <a:off x="258091" y="1428846"/>
            <a:ext cx="11372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variable is a binary data type</a:t>
            </a:r>
          </a:p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 are independent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each other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multicollinearity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Linearity of independent variables and log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B955FA-EAB1-46BD-9826-223128DE44EF}"/>
                  </a:ext>
                </a:extLst>
              </p:cNvPr>
              <p:cNvSpPr txBox="1"/>
              <p:nvPr/>
            </p:nvSpPr>
            <p:spPr>
              <a:xfrm>
                <a:off x="342482" y="3781674"/>
                <a:ext cx="11158119" cy="1244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])=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B955FA-EAB1-46BD-9826-223128DE4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2" y="3781674"/>
                <a:ext cx="11158119" cy="12448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2D6E2AD2-F2CD-48FA-938C-B203739AC5BD}"/>
              </a:ext>
            </a:extLst>
          </p:cNvPr>
          <p:cNvSpPr/>
          <p:nvPr/>
        </p:nvSpPr>
        <p:spPr>
          <a:xfrm rot="5400000">
            <a:off x="2153057" y="4504009"/>
            <a:ext cx="452387" cy="1397904"/>
          </a:xfrm>
          <a:prstGeom prst="rightBrace">
            <a:avLst>
              <a:gd name="adj1" fmla="val 77252"/>
              <a:gd name="adj2" fmla="val 50000"/>
            </a:avLst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CD098-EB45-45EB-AD11-2C2170836282}"/>
              </a:ext>
            </a:extLst>
          </p:cNvPr>
          <p:cNvSpPr txBox="1"/>
          <p:nvPr/>
        </p:nvSpPr>
        <p:spPr>
          <a:xfrm>
            <a:off x="895239" y="5681615"/>
            <a:ext cx="306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value of Y given 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56CFFF-BCA1-4D0E-89E7-0BD1C372AAFE}"/>
              </a:ext>
            </a:extLst>
          </p:cNvPr>
          <p:cNvSpPr txBox="1"/>
          <p:nvPr/>
        </p:nvSpPr>
        <p:spPr>
          <a:xfrm>
            <a:off x="8420035" y="3134612"/>
            <a:ext cx="12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Y-intercept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5AD40-C7EA-4001-A817-EC871C881858}"/>
              </a:ext>
            </a:extLst>
          </p:cNvPr>
          <p:cNvSpPr txBox="1"/>
          <p:nvPr/>
        </p:nvSpPr>
        <p:spPr>
          <a:xfrm>
            <a:off x="8932806" y="5866281"/>
            <a:ext cx="2567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in Y associated with 1-unit change in 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762CBC-2CAC-48E6-B8E5-0EB2A89E31A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59633" y="3503944"/>
            <a:ext cx="0" cy="576931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A61640-153A-4AFB-AE69-A027A229C610}"/>
              </a:ext>
            </a:extLst>
          </p:cNvPr>
          <p:cNvCxnSpPr>
            <a:cxnSpLocks/>
          </p:cNvCxnSpPr>
          <p:nvPr/>
        </p:nvCxnSpPr>
        <p:spPr>
          <a:xfrm>
            <a:off x="9982055" y="4743493"/>
            <a:ext cx="0" cy="1122788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C080FD-6647-4D3A-B899-BD995FC65ED3}"/>
              </a:ext>
            </a:extLst>
          </p:cNvPr>
          <p:cNvSpPr txBox="1"/>
          <p:nvPr/>
        </p:nvSpPr>
        <p:spPr>
          <a:xfrm>
            <a:off x="10485243" y="316898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term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1B5041-512D-4419-8669-3247C2489B31}"/>
              </a:ext>
            </a:extLst>
          </p:cNvPr>
          <p:cNvCxnSpPr>
            <a:cxnSpLocks/>
          </p:cNvCxnSpPr>
          <p:nvPr/>
        </p:nvCxnSpPr>
        <p:spPr>
          <a:xfrm>
            <a:off x="11270203" y="3664289"/>
            <a:ext cx="0" cy="571227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FD55A-1730-4474-9FA2-7C36356E9972}"/>
              </a:ext>
            </a:extLst>
          </p:cNvPr>
          <p:cNvCxnSpPr/>
          <p:nvPr/>
        </p:nvCxnSpPr>
        <p:spPr>
          <a:xfrm>
            <a:off x="5227174" y="3538316"/>
            <a:ext cx="0" cy="576931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A451A8-29A6-411D-94D8-CB147EC5155F}"/>
              </a:ext>
            </a:extLst>
          </p:cNvPr>
          <p:cNvSpPr txBox="1"/>
          <p:nvPr/>
        </p:nvSpPr>
        <p:spPr>
          <a:xfrm>
            <a:off x="4036464" y="3134612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an event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AA09CAD-5A8A-406F-9194-F5D2F770604B}"/>
              </a:ext>
            </a:extLst>
          </p:cNvPr>
          <p:cNvSpPr/>
          <p:nvPr/>
        </p:nvSpPr>
        <p:spPr>
          <a:xfrm rot="5400000">
            <a:off x="6926358" y="4496912"/>
            <a:ext cx="452387" cy="1800618"/>
          </a:xfrm>
          <a:prstGeom prst="rightBrace">
            <a:avLst>
              <a:gd name="adj1" fmla="val 77252"/>
              <a:gd name="adj2" fmla="val 50000"/>
            </a:avLst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29766C-8DEF-4A6C-B5E8-D9EC078C11BB}"/>
              </a:ext>
            </a:extLst>
          </p:cNvPr>
          <p:cNvSpPr txBox="1"/>
          <p:nvPr/>
        </p:nvSpPr>
        <p:spPr>
          <a:xfrm>
            <a:off x="6084146" y="5681615"/>
            <a:ext cx="232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odds of an event or logit</a:t>
            </a:r>
          </a:p>
        </p:txBody>
      </p:sp>
    </p:spTree>
    <p:extLst>
      <p:ext uri="{BB962C8B-B14F-4D97-AF65-F5344CB8AC3E}">
        <p14:creationId xmlns:p14="http://schemas.microsoft.com/office/powerpoint/2010/main" val="138089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/>
      <p:bldP spid="13" grpId="0"/>
      <p:bldP spid="15" grpId="0"/>
      <p:bldP spid="20" grpId="0"/>
      <p:bldP spid="16" grpId="0"/>
      <p:bldP spid="19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" y="250878"/>
            <a:ext cx="11843085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association of x to 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F9A87-640B-4C8E-B26B-A4A3FD5811AF}"/>
              </a:ext>
            </a:extLst>
          </p:cNvPr>
          <p:cNvSpPr txBox="1"/>
          <p:nvPr/>
        </p:nvSpPr>
        <p:spPr>
          <a:xfrm>
            <a:off x="420961" y="1499362"/>
            <a:ext cx="106108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answers the question: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probability of an event (Y) happening due to an input from X?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odds of an event (Y) happening due to an input from X?</a:t>
            </a:r>
          </a:p>
        </p:txBody>
      </p:sp>
    </p:spTree>
    <p:extLst>
      <p:ext uri="{BB962C8B-B14F-4D97-AF65-F5344CB8AC3E}">
        <p14:creationId xmlns:p14="http://schemas.microsoft.com/office/powerpoint/2010/main" val="335180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" y="250878"/>
            <a:ext cx="11843085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Motivating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F9A87-640B-4C8E-B26B-A4A3FD5811AF}"/>
              </a:ext>
            </a:extLst>
          </p:cNvPr>
          <p:cNvSpPr txBox="1"/>
          <p:nvPr/>
        </p:nvSpPr>
        <p:spPr>
          <a:xfrm>
            <a:off x="352107" y="1514439"/>
            <a:ext cx="10610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there an association between age and history of pregnancy?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9A4063-FF15-40B1-AB79-6C400E6F4720}"/>
                  </a:ext>
                </a:extLst>
              </p:cNvPr>
              <p:cNvSpPr txBox="1"/>
              <p:nvPr/>
            </p:nvSpPr>
            <p:spPr>
              <a:xfrm>
                <a:off x="352107" y="3709549"/>
                <a:ext cx="11158119" cy="1244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])=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9A4063-FF15-40B1-AB79-6C400E6F4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07" y="3709549"/>
                <a:ext cx="11158119" cy="12448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4FB270-25B1-45CE-95FC-3D0B48EE4B65}"/>
              </a:ext>
            </a:extLst>
          </p:cNvPr>
          <p:cNvCxnSpPr/>
          <p:nvPr/>
        </p:nvCxnSpPr>
        <p:spPr>
          <a:xfrm>
            <a:off x="5227174" y="3466192"/>
            <a:ext cx="0" cy="576931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D6CC64-AC13-4348-8040-BEFE43DE4EAB}"/>
              </a:ext>
            </a:extLst>
          </p:cNvPr>
          <p:cNvSpPr txBox="1"/>
          <p:nvPr/>
        </p:nvSpPr>
        <p:spPr>
          <a:xfrm>
            <a:off x="4373348" y="2554938"/>
            <a:ext cx="2059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having a history of pregnancy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8A99A-FA1A-4C2D-B1D9-2E3E10580308}"/>
              </a:ext>
            </a:extLst>
          </p:cNvPr>
          <p:cNvSpPr txBox="1"/>
          <p:nvPr/>
        </p:nvSpPr>
        <p:spPr>
          <a:xfrm>
            <a:off x="8932806" y="5462020"/>
            <a:ext cx="2567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in Y associated with 1-unit change in 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26F27-15B3-48A2-9CC8-F03513253815}"/>
              </a:ext>
            </a:extLst>
          </p:cNvPr>
          <p:cNvCxnSpPr>
            <a:cxnSpLocks/>
          </p:cNvCxnSpPr>
          <p:nvPr/>
        </p:nvCxnSpPr>
        <p:spPr>
          <a:xfrm>
            <a:off x="9982055" y="4677878"/>
            <a:ext cx="0" cy="784142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6FF9B7-5CBB-4B45-9BB9-45887D1C5F24}"/>
              </a:ext>
            </a:extLst>
          </p:cNvPr>
          <p:cNvCxnSpPr>
            <a:cxnSpLocks/>
          </p:cNvCxnSpPr>
          <p:nvPr/>
        </p:nvCxnSpPr>
        <p:spPr>
          <a:xfrm>
            <a:off x="10480965" y="3258981"/>
            <a:ext cx="0" cy="784142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8BB880-D10B-4EA1-A966-60E1B457B830}"/>
              </a:ext>
            </a:extLst>
          </p:cNvPr>
          <p:cNvSpPr txBox="1"/>
          <p:nvPr/>
        </p:nvSpPr>
        <p:spPr>
          <a:xfrm>
            <a:off x="9815139" y="2840073"/>
            <a:ext cx="168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(years)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C8E8438-3176-4E6D-BEBD-DC6DA6B48702}"/>
              </a:ext>
            </a:extLst>
          </p:cNvPr>
          <p:cNvSpPr/>
          <p:nvPr/>
        </p:nvSpPr>
        <p:spPr>
          <a:xfrm rot="5400000">
            <a:off x="7188067" y="4335518"/>
            <a:ext cx="452387" cy="1800618"/>
          </a:xfrm>
          <a:prstGeom prst="rightBrace">
            <a:avLst>
              <a:gd name="adj1" fmla="val 77252"/>
              <a:gd name="adj2" fmla="val 50000"/>
            </a:avLst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B2A729-EEA9-4F81-B1FB-9F756B568676}"/>
              </a:ext>
            </a:extLst>
          </p:cNvPr>
          <p:cNvSpPr txBox="1"/>
          <p:nvPr/>
        </p:nvSpPr>
        <p:spPr>
          <a:xfrm>
            <a:off x="6345855" y="5520221"/>
            <a:ext cx="232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odds of having a history of pregnancy</a:t>
            </a:r>
          </a:p>
        </p:txBody>
      </p:sp>
    </p:spTree>
    <p:extLst>
      <p:ext uri="{BB962C8B-B14F-4D97-AF65-F5344CB8AC3E}">
        <p14:creationId xmlns:p14="http://schemas.microsoft.com/office/powerpoint/2010/main" val="80465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1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" y="250878"/>
            <a:ext cx="11843085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of results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D17B9DC-A250-417C-9C96-8A826E365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74685"/>
              </p:ext>
            </p:extLst>
          </p:nvPr>
        </p:nvGraphicFramePr>
        <p:xfrm>
          <a:off x="1556484" y="2480109"/>
          <a:ext cx="9219933" cy="329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311">
                  <a:extLst>
                    <a:ext uri="{9D8B030D-6E8A-4147-A177-3AD203B41FA5}">
                      <a16:colId xmlns:a16="http://schemas.microsoft.com/office/drawing/2014/main" val="2284621247"/>
                    </a:ext>
                  </a:extLst>
                </a:gridCol>
                <a:gridCol w="3073311">
                  <a:extLst>
                    <a:ext uri="{9D8B030D-6E8A-4147-A177-3AD203B41FA5}">
                      <a16:colId xmlns:a16="http://schemas.microsoft.com/office/drawing/2014/main" val="3759928300"/>
                    </a:ext>
                  </a:extLst>
                </a:gridCol>
                <a:gridCol w="3073311">
                  <a:extLst>
                    <a:ext uri="{9D8B030D-6E8A-4147-A177-3AD203B41FA5}">
                      <a16:colId xmlns:a16="http://schemas.microsoft.com/office/drawing/2014/main" val="3662736838"/>
                    </a:ext>
                  </a:extLst>
                </a:gridCol>
              </a:tblGrid>
              <a:tr h="970302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Variables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Model 1 (crude)</a:t>
                      </a:r>
                      <a:b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 (95% CI)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Model 2</a:t>
                      </a:r>
                      <a:b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 (95% CI)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5059263"/>
                  </a:ext>
                </a:extLst>
              </a:tr>
              <a:tr h="581187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1.07 (1.05, 1.10)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1.09 (1.06,1.12)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826787"/>
                  </a:ext>
                </a:extLst>
              </a:tr>
              <a:tr h="581187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BMI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---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 (0.92, 0.98)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6737369"/>
                  </a:ext>
                </a:extLst>
              </a:tr>
              <a:tr h="581187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Glucose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---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 (0.99, 1.00)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0569389"/>
                  </a:ext>
                </a:extLst>
              </a:tr>
              <a:tr h="581187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Skin Thickness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---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1.01 (0.99, 1.02)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367665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E8F1BF5-F97E-4A6B-8D66-1023D7647532}"/>
              </a:ext>
            </a:extLst>
          </p:cNvPr>
          <p:cNvSpPr txBox="1"/>
          <p:nvPr/>
        </p:nvSpPr>
        <p:spPr>
          <a:xfrm>
            <a:off x="1556484" y="1697238"/>
            <a:ext cx="92199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2. Results of logistic regression models (dependent variable = history of pregnancy).</a:t>
            </a:r>
          </a:p>
        </p:txBody>
      </p:sp>
    </p:spTree>
    <p:extLst>
      <p:ext uri="{BB962C8B-B14F-4D97-AF65-F5344CB8AC3E}">
        <p14:creationId xmlns:p14="http://schemas.microsoft.com/office/powerpoint/2010/main" val="66335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" y="250878"/>
            <a:ext cx="11843085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F9A87-640B-4C8E-B26B-A4A3FD5811AF}"/>
              </a:ext>
            </a:extLst>
          </p:cNvPr>
          <p:cNvSpPr txBox="1"/>
          <p:nvPr/>
        </p:nvSpPr>
        <p:spPr>
          <a:xfrm>
            <a:off x="420961" y="1499362"/>
            <a:ext cx="10610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examples</a:t>
            </a:r>
          </a:p>
        </p:txBody>
      </p:sp>
    </p:spTree>
    <p:extLst>
      <p:ext uri="{BB962C8B-B14F-4D97-AF65-F5344CB8AC3E}">
        <p14:creationId xmlns:p14="http://schemas.microsoft.com/office/powerpoint/2010/main" val="378756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27FE5A-EB29-4531-B8C4-B9567B0E34C3}"/>
              </a:ext>
            </a:extLst>
          </p:cNvPr>
          <p:cNvSpPr txBox="1"/>
          <p:nvPr/>
        </p:nvSpPr>
        <p:spPr>
          <a:xfrm>
            <a:off x="228601" y="2972496"/>
            <a:ext cx="11112679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62747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355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Nova</vt:lpstr>
      <vt:lpstr>calibri</vt:lpstr>
      <vt:lpstr>calibri</vt:lpstr>
      <vt:lpstr>Calibri Light</vt:lpstr>
      <vt:lpstr>Cambria Math</vt:lpstr>
      <vt:lpstr>Office Theme</vt:lpstr>
      <vt:lpstr>PowerPoint Presentation</vt:lpstr>
      <vt:lpstr>Odds ratio</vt:lpstr>
      <vt:lpstr>Logistic regression</vt:lpstr>
      <vt:lpstr>Logistic regression – structure </vt:lpstr>
      <vt:lpstr>What is the association of x to y?</vt:lpstr>
      <vt:lpstr>Motivating example</vt:lpstr>
      <vt:lpstr>Presentation of results</vt:lpstr>
      <vt:lpstr>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Bounthavong</dc:creator>
  <cp:lastModifiedBy>Mark Bounthavong</cp:lastModifiedBy>
  <cp:revision>242</cp:revision>
  <dcterms:created xsi:type="dcterms:W3CDTF">2020-04-06T19:37:59Z</dcterms:created>
  <dcterms:modified xsi:type="dcterms:W3CDTF">2025-03-21T14:16:20Z</dcterms:modified>
</cp:coreProperties>
</file>