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755" r:id="rId5"/>
    <p:sldMasterId id="2147483739" r:id="rId6"/>
    <p:sldMasterId id="2147483709" r:id="rId7"/>
  </p:sldMasterIdLst>
  <p:notesMasterIdLst>
    <p:notesMasterId r:id="rId27"/>
  </p:notesMasterIdLst>
  <p:handoutMasterIdLst>
    <p:handoutMasterId r:id="rId28"/>
  </p:handoutMasterIdLst>
  <p:sldIdLst>
    <p:sldId id="291" r:id="rId8"/>
    <p:sldId id="298" r:id="rId9"/>
    <p:sldId id="342" r:id="rId10"/>
    <p:sldId id="336" r:id="rId11"/>
    <p:sldId id="337" r:id="rId12"/>
    <p:sldId id="338" r:id="rId13"/>
    <p:sldId id="339" r:id="rId14"/>
    <p:sldId id="340" r:id="rId15"/>
    <p:sldId id="341" r:id="rId16"/>
    <p:sldId id="343" r:id="rId17"/>
    <p:sldId id="344" r:id="rId18"/>
    <p:sldId id="345" r:id="rId19"/>
    <p:sldId id="346" r:id="rId20"/>
    <p:sldId id="347" r:id="rId21"/>
    <p:sldId id="349" r:id="rId22"/>
    <p:sldId id="350" r:id="rId23"/>
    <p:sldId id="351" r:id="rId24"/>
    <p:sldId id="348" r:id="rId25"/>
    <p:sldId id="279" r:id="rId26"/>
  </p:sldIdLst>
  <p:sldSz cx="9144000" cy="5143500" type="screen16x9"/>
  <p:notesSz cx="6858000" cy="9144000"/>
  <p:defaultTextStyle>
    <a:defPPr>
      <a:defRPr lang="en-US"/>
    </a:defPPr>
    <a:lvl1pPr marL="0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66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399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33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6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6C92"/>
    <a:srgbClr val="13294B"/>
    <a:srgbClr val="13294A"/>
    <a:srgbClr val="007DBA"/>
    <a:srgbClr val="182B2B"/>
    <a:srgbClr val="005783"/>
    <a:srgbClr val="006A96"/>
    <a:srgbClr val="FC8900"/>
    <a:srgbClr val="F3E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50" autoAdjust="0"/>
    <p:restoredTop sz="96405"/>
  </p:normalViewPr>
  <p:slideViewPr>
    <p:cSldViewPr snapToGrid="0" snapToObjects="1">
      <p:cViewPr varScale="1">
        <p:scale>
          <a:sx n="153" d="100"/>
          <a:sy n="153" d="100"/>
        </p:scale>
        <p:origin x="872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napToObjects="1" showGuides="1">
      <p:cViewPr varScale="1">
        <p:scale>
          <a:sx n="116" d="100"/>
          <a:sy n="116" d="100"/>
        </p:scale>
        <p:origin x="1206" y="1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BE038-4255-6241-B9FC-03AB87A0C6F7}" type="datetimeFigureOut">
              <a:rPr lang="en-US" smtClean="0">
                <a:latin typeface="Arial"/>
              </a:rPr>
              <a:t>1/16/25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969C6-0B9F-7544-A0A0-9856DF52523E}" type="slidenum">
              <a:rPr lang="en-US" smtClean="0">
                <a:latin typeface="Arial"/>
              </a:rPr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07711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/>
              </a:defRPr>
            </a:lvl1pPr>
          </a:lstStyle>
          <a:p>
            <a:fld id="{D0B6771E-1346-9143-B102-CAB35990CCFA}" type="datetimeFigureOut">
              <a:rPr lang="en-US" smtClean="0"/>
              <a:pPr/>
              <a:t>1/16/25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/>
              </a:defRPr>
            </a:lvl1pPr>
          </a:lstStyle>
          <a:p>
            <a:fld id="{88157673-C51A-5A4F-A267-2EF8B0C08C0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86943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1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266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399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533" algn="l" defTabSz="457133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56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798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932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065" algn="l" defTabSz="457133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5979" y="2071596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93529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658806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2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rgbClr val="006C92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832876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39265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" y="2"/>
            <a:ext cx="4570833" cy="5142075"/>
          </a:xfrm>
          <a:blipFill rotWithShape="1">
            <a:blip r:embed="rId3"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869706" y="194620"/>
            <a:ext cx="4376661" cy="1179464"/>
          </a:xfrm>
          <a:solidFill>
            <a:schemeClr val="bg1"/>
          </a:solidFill>
        </p:spPr>
        <p:txBody>
          <a:bodyPr lIns="182880" tIns="182880" rIns="27432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048410" y="1504150"/>
            <a:ext cx="376658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6764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rgbClr val="006C92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1981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6411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4573168" y="2"/>
            <a:ext cx="4570833" cy="5142075"/>
          </a:xfrm>
          <a:blipFill dpi="0" rotWithShape="1">
            <a:blip r:embed="rId3"/>
            <a:srcRect/>
            <a:stretch>
              <a:fillRect/>
            </a:stretch>
          </a:blipFill>
        </p:spPr>
        <p:txBody>
          <a:bodyPr tIns="451805" anchor="ctr" anchorCtr="0">
            <a:noAutofit/>
          </a:bodyPr>
          <a:lstStyle>
            <a:lvl1pPr marL="0" indent="0" algn="ctr">
              <a:buNone/>
              <a:defRPr sz="731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Arial"/>
              </a:defRPr>
            </a:lvl1pPr>
          </a:lstStyle>
          <a:p>
            <a:r>
              <a:rPr lang="en-US" dirty="0"/>
              <a:t>Drag picture to placeholder or click icon to add</a:t>
            </a:r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-86497" y="194620"/>
            <a:ext cx="4376661" cy="1179464"/>
          </a:xfrm>
          <a:solidFill>
            <a:schemeClr val="bg1"/>
          </a:solidFill>
        </p:spPr>
        <p:txBody>
          <a:bodyPr lIns="457200" tIns="182880" rIns="182880" bIns="182880" anchor="ctr" anchorCtr="0">
            <a:noAutofit/>
          </a:bodyPr>
          <a:lstStyle>
            <a:lvl1pPr algn="l">
              <a:lnSpc>
                <a:spcPts val="2250"/>
              </a:lnSpc>
              <a:defRPr sz="2400" b="1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65760" y="1504150"/>
            <a:ext cx="3924404" cy="3417474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977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47871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63742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7500" y="1014293"/>
            <a:ext cx="4760913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1" hasCustomPrompt="1"/>
          </p:nvPr>
        </p:nvSpPr>
        <p:spPr>
          <a:xfrm>
            <a:off x="5293894" y="1014293"/>
            <a:ext cx="3588420" cy="3872753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81010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8558619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14293"/>
            <a:ext cx="4733107" cy="3872753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14293"/>
            <a:ext cx="3588420" cy="3872753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333333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3676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+Content+PhotoLef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149207" y="1025819"/>
            <a:ext cx="4700588" cy="3863822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346509" y="1025818"/>
            <a:ext cx="3588420" cy="3861227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132925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rgbClr val="006C92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</a:t>
            </a:r>
            <a:r>
              <a:rPr lang="en-US"/>
              <a:t>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rgbClr val="006C9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70221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13294A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0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1pPr>
            <a:lvl2pPr marL="25712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2pPr>
            <a:lvl3pPr marL="514257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3pPr>
            <a:lvl4pPr marL="771385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4pPr>
            <a:lvl5pPr marL="1028513" indent="0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rgbClr val="0C68AC"/>
              </a:buClr>
              <a:buNone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783383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274321" y="985478"/>
            <a:ext cx="8607993" cy="2650991"/>
          </a:xfrm>
        </p:spPr>
        <p:txBody>
          <a:bodyPr anchor="ctr" anchorCtr="1"/>
          <a:lstStyle>
            <a:lvl1pPr marL="0" indent="0" algn="ctr">
              <a:buNone/>
              <a:defRPr sz="788"/>
            </a:lvl1pPr>
            <a:lvl2pPr marL="287877" indent="0">
              <a:buNone/>
              <a:defRPr sz="1744"/>
            </a:lvl2pPr>
            <a:lvl3pPr marL="575753" indent="0">
              <a:buNone/>
              <a:defRPr sz="1519"/>
            </a:lvl3pPr>
            <a:lvl4pPr marL="863632" indent="0">
              <a:buNone/>
              <a:defRPr sz="1238"/>
            </a:lvl4pPr>
            <a:lvl5pPr marL="1151508" indent="0">
              <a:buNone/>
              <a:defRPr sz="1238"/>
            </a:lvl5pPr>
            <a:lvl6pPr marL="1439385" indent="0">
              <a:buNone/>
              <a:defRPr sz="1238"/>
            </a:lvl6pPr>
            <a:lvl7pPr marL="1727263" indent="0">
              <a:buNone/>
              <a:defRPr sz="1238"/>
            </a:lvl7pPr>
            <a:lvl8pPr marL="2015138" indent="0">
              <a:buNone/>
              <a:defRPr sz="1238"/>
            </a:lvl8pPr>
            <a:lvl9pPr marL="2303018" indent="0">
              <a:buNone/>
              <a:defRPr sz="1238"/>
            </a:lvl9pPr>
          </a:lstStyle>
          <a:p>
            <a:r>
              <a:rPr lang="en-US" dirty="0"/>
              <a:t>Drag picture to placeholder </a:t>
            </a:r>
            <a:br>
              <a:rPr lang="en-US" dirty="0"/>
            </a:br>
            <a:r>
              <a:rPr lang="en-US" dirty="0"/>
              <a:t>or click icon to add</a:t>
            </a:r>
            <a:br>
              <a:rPr lang="en-US" dirty="0"/>
            </a:br>
            <a:r>
              <a:rPr lang="en-US" dirty="0"/>
              <a:t>(150 DPI </a:t>
            </a:r>
            <a:r>
              <a:rPr lang="en-US" dirty="0" err="1"/>
              <a:t>PNG</a:t>
            </a:r>
            <a:r>
              <a:rPr lang="en-US" dirty="0"/>
              <a:t> file recommended)</a:t>
            </a:r>
          </a:p>
        </p:txBody>
      </p:sp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>
          <a:xfrm>
            <a:off x="-123568" y="188158"/>
            <a:ext cx="9005882" cy="608855"/>
          </a:xfrm>
          <a:solidFill>
            <a:schemeClr val="bg1"/>
          </a:solidFill>
        </p:spPr>
        <p:txBody>
          <a:bodyPr lIns="457200" tIns="0" rIns="0" bIns="0" anchor="ctr" anchorCtr="0">
            <a:noAutofit/>
          </a:bodyPr>
          <a:lstStyle>
            <a:lvl1pPr algn="l">
              <a:lnSpc>
                <a:spcPts val="1950"/>
              </a:lnSpc>
              <a:defRPr sz="225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/>
              <a:t>Click to Add Title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1" hasCustomPrompt="1"/>
          </p:nvPr>
        </p:nvSpPr>
        <p:spPr>
          <a:xfrm>
            <a:off x="274321" y="3824935"/>
            <a:ext cx="8607993" cy="1062111"/>
          </a:xfrm>
        </p:spPr>
        <p:txBody>
          <a:bodyPr lIns="0" tIns="0" rIns="0" bIns="0"/>
          <a:lstStyle>
            <a:lvl1pPr marL="257175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1pPr>
            <a:lvl2pPr marL="51430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2pPr>
            <a:lvl3pPr marL="771432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3pPr>
            <a:lvl4pPr marL="1028560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4pPr>
            <a:lvl5pPr marL="1285688" indent="-257175">
              <a:lnSpc>
                <a:spcPts val="1350"/>
              </a:lnSpc>
              <a:spcBef>
                <a:spcPts val="450"/>
              </a:spcBef>
              <a:spcAft>
                <a:spcPts val="900"/>
              </a:spcAft>
              <a:buClr>
                <a:schemeClr val="bg1"/>
              </a:buClr>
              <a:buFont typeface="Arial" charset="0"/>
              <a:buChar char="•"/>
              <a:defRPr sz="15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38276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37600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-Contact-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006C92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03330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5880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24249" y="807547"/>
            <a:ext cx="8520073" cy="4085262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lnSpc>
                <a:spcPts val="1500"/>
              </a:lnSpc>
              <a:spcBef>
                <a:spcPts val="278"/>
              </a:spcBef>
              <a:buFontTx/>
              <a:buNone/>
              <a:defRPr sz="1500" baseline="0">
                <a:solidFill>
                  <a:srgbClr val="FFFFFF"/>
                </a:solidFill>
                <a:latin typeface="Calibri" charset="0"/>
                <a:cs typeface="Arial"/>
              </a:defRPr>
            </a:lvl1pPr>
            <a:lvl2pPr>
              <a:defRPr>
                <a:solidFill>
                  <a:schemeClr val="bg2"/>
                </a:solidFill>
                <a:latin typeface="+mn-lt"/>
              </a:defRPr>
            </a:lvl2pPr>
            <a:lvl3pPr>
              <a:defRPr>
                <a:solidFill>
                  <a:schemeClr val="bg2"/>
                </a:solidFill>
                <a:latin typeface="+mn-lt"/>
              </a:defRPr>
            </a:lvl3pPr>
            <a:lvl4pPr>
              <a:defRPr>
                <a:solidFill>
                  <a:schemeClr val="bg2"/>
                </a:solidFill>
                <a:latin typeface="+mn-lt"/>
              </a:defRPr>
            </a:lvl4pPr>
            <a:lvl5pPr>
              <a:defRPr>
                <a:solidFill>
                  <a:schemeClr val="bg2"/>
                </a:solidFill>
                <a:latin typeface="+mn-lt"/>
              </a:defRPr>
            </a:lvl5pPr>
          </a:lstStyle>
          <a:p>
            <a:pPr lvl="0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7031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3141363"/>
            <a:ext cx="8573264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4353529"/>
            <a:ext cx="8573264" cy="562332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  <a:latin typeface="+mj-lt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408" y="2075688"/>
            <a:ext cx="4892040" cy="96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1812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0360" y="2322746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68788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solidFill>
          <a:srgbClr val="182B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2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solidFill>
          <a:srgbClr val="006A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434" y="2321433"/>
            <a:ext cx="3424428" cy="672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54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6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006C92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006C92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65502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95533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 - White+Seal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697" y="1487385"/>
            <a:ext cx="8573264" cy="1496592"/>
          </a:xfrm>
        </p:spPr>
        <p:txBody>
          <a:bodyPr lIns="0" tIns="0" rIns="0" bIns="0" anchor="b" anchorCtr="1">
            <a:noAutofit/>
          </a:bodyPr>
          <a:lstStyle>
            <a:lvl1pPr algn="ctr">
              <a:lnSpc>
                <a:spcPts val="2850"/>
              </a:lnSpc>
              <a:defRPr sz="3300" b="1" cap="all" baseline="0">
                <a:solidFill>
                  <a:srgbClr val="FFFFFF"/>
                </a:solidFill>
                <a:latin typeface="calibri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697" y="3029822"/>
            <a:ext cx="8573264" cy="1465338"/>
          </a:xfrm>
        </p:spPr>
        <p:txBody>
          <a:bodyPr lIns="0" tIns="0" rIns="0" bIns="0" anchor="t" anchorCtr="1">
            <a:noAutofit/>
          </a:bodyPr>
          <a:lstStyle>
            <a:lvl1pPr marL="0" indent="0" algn="ctr">
              <a:lnSpc>
                <a:spcPts val="1350"/>
              </a:lnSpc>
              <a:spcBef>
                <a:spcPts val="0"/>
              </a:spcBef>
              <a:buNone/>
              <a:defRPr sz="1500" baseline="0">
                <a:solidFill>
                  <a:srgbClr val="FFFFFF"/>
                </a:solidFill>
                <a:latin typeface="Calibri" charset="0"/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757" y="192246"/>
            <a:ext cx="1467612" cy="288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77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lide-Whi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291" y="4715328"/>
            <a:ext cx="1530858" cy="291592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006C9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006C92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365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6056" y="4718304"/>
            <a:ext cx="1530858" cy="29159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ctrTitle" hasCustomPrompt="1"/>
          </p:nvPr>
        </p:nvSpPr>
        <p:spPr>
          <a:xfrm>
            <a:off x="288702" y="1383672"/>
            <a:ext cx="8548212" cy="1102519"/>
          </a:xfrm>
        </p:spPr>
        <p:txBody>
          <a:bodyPr lIns="0" tIns="0" rIns="0" bIns="0" anchor="b" anchorCtr="0">
            <a:noAutofit/>
          </a:bodyPr>
          <a:lstStyle>
            <a:lvl1pPr algn="l">
              <a:lnSpc>
                <a:spcPts val="2250"/>
              </a:lnSpc>
              <a:defRPr sz="27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288702" y="2595839"/>
            <a:ext cx="8548212" cy="1714904"/>
          </a:xfrm>
        </p:spPr>
        <p:txBody>
          <a:bodyPr lIns="0" tIns="0" rIns="0" bIns="0">
            <a:noAutofit/>
          </a:bodyPr>
          <a:lstStyle>
            <a:lvl1pPr marL="0" indent="0" algn="l">
              <a:lnSpc>
                <a:spcPts val="1350"/>
              </a:lnSpc>
              <a:buNone/>
              <a:defRPr sz="1500" baseline="0">
                <a:solidFill>
                  <a:srgbClr val="FFFFFF"/>
                </a:solidFill>
              </a:defRPr>
            </a:lvl1pPr>
            <a:lvl2pPr marL="2571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2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3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5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27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7998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0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59233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5" Type="http://schemas.openxmlformats.org/officeDocument/2006/relationships/slideLayout" Target="../slideLayouts/slideLayout31.xml"/><Relationship Id="rId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180579"/>
            <a:ext cx="8518524" cy="857250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77" y="1187455"/>
            <a:ext cx="8518525" cy="369959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54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0" r:id="rId1"/>
    <p:sldLayoutId id="2147483762" r:id="rId2"/>
    <p:sldLayoutId id="2147483763" r:id="rId3"/>
    <p:sldLayoutId id="2147483778" r:id="rId4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chemeClr val="tx2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5967" y="205979"/>
            <a:ext cx="8229600" cy="857250"/>
          </a:xfrm>
          <a:prstGeom prst="rect">
            <a:avLst/>
          </a:prstGeom>
        </p:spPr>
        <p:txBody>
          <a:bodyPr vert="horz" lIns="91430" tIns="0" rIns="91430" bIns="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5967" y="1200155"/>
            <a:ext cx="8229600" cy="3692654"/>
          </a:xfrm>
          <a:prstGeom prst="rect">
            <a:avLst/>
          </a:prstGeom>
        </p:spPr>
        <p:txBody>
          <a:bodyPr vert="horz" lIns="91430" tIns="45715" rIns="91430" bIns="45715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60428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31" r:id="rId4"/>
    <p:sldLayoutId id="2147483758" r:id="rId5"/>
    <p:sldLayoutId id="2147483759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856" kern="1200" baseline="0">
          <a:solidFill>
            <a:schemeClr val="tx1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spcBef>
          <a:spcPct val="20000"/>
        </a:spcBef>
        <a:buFont typeface="Arial"/>
        <a:buChar char="•"/>
        <a:defRPr sz="900" kern="1200" baseline="0">
          <a:solidFill>
            <a:schemeClr val="tx1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spcBef>
          <a:spcPct val="20000"/>
        </a:spcBef>
        <a:buFont typeface="Arial"/>
        <a:buChar char="•"/>
        <a:defRPr sz="844" kern="1200" baseline="0">
          <a:solidFill>
            <a:schemeClr val="tx1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spcBef>
          <a:spcPct val="20000"/>
        </a:spcBef>
        <a:buFont typeface="Arial"/>
        <a:buChar char="•"/>
        <a:defRPr sz="731" kern="1200" baseline="0">
          <a:solidFill>
            <a:schemeClr val="tx1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spcBef>
          <a:spcPct val="20000"/>
        </a:spcBef>
        <a:buFont typeface="Arial"/>
        <a:buChar char="•"/>
        <a:defRPr sz="675" kern="1200" baseline="0">
          <a:solidFill>
            <a:schemeClr val="tx1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1371" y="114300"/>
            <a:ext cx="8528424" cy="685800"/>
          </a:xfrm>
          <a:prstGeom prst="rect">
            <a:avLst/>
          </a:prstGeom>
        </p:spPr>
        <p:txBody>
          <a:bodyPr vert="horz" lIns="0" tIns="0" rIns="91430" bIns="0" rtlCol="0" anchor="b" anchorCtr="0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371" y="1218031"/>
            <a:ext cx="8518524" cy="367477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0923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56" r:id="rId2"/>
    <p:sldLayoutId id="2147483757" r:id="rId3"/>
    <p:sldLayoutId id="2147483768" r:id="rId4"/>
    <p:sldLayoutId id="2147483770" r:id="rId5"/>
    <p:sldLayoutId id="2147483769" r:id="rId6"/>
    <p:sldLayoutId id="214748374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1" r:id="rId13"/>
    <p:sldLayoutId id="2147483772" r:id="rId14"/>
    <p:sldLayoutId id="2147483767" r:id="rId15"/>
    <p:sldLayoutId id="2147483747" r:id="rId16"/>
  </p:sldLayoutIdLst>
  <p:hf hdr="0" dt="0"/>
  <p:txStyles>
    <p:titleStyle>
      <a:lvl1pPr algn="l" defTabSz="257129" rtl="0" eaLnBrk="1" latinLnBrk="0" hangingPunct="1">
        <a:lnSpc>
          <a:spcPts val="1688"/>
        </a:lnSpc>
        <a:spcBef>
          <a:spcPct val="0"/>
        </a:spcBef>
        <a:buNone/>
        <a:defRPr sz="1575" kern="1200" baseline="0">
          <a:solidFill>
            <a:srgbClr val="007DB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ts val="1350"/>
        </a:lnSpc>
        <a:spcBef>
          <a:spcPts val="450"/>
        </a:spcBef>
        <a:spcAft>
          <a:spcPts val="900"/>
        </a:spcAft>
        <a:buFont typeface="Arial"/>
        <a:buChar char="•"/>
        <a:defRPr sz="1500" kern="1200" baseline="0">
          <a:solidFill>
            <a:srgbClr val="006C92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5568" userDrawn="1">
          <p15:clr>
            <a:srgbClr val="F26B43"/>
          </p15:clr>
        </p15:guide>
        <p15:guide id="5" orient="horz" pos="468" userDrawn="1">
          <p15:clr>
            <a:srgbClr val="F26B43"/>
          </p15:clr>
        </p15:guide>
        <p15:guide id="7" orient="horz" pos="756" userDrawn="1">
          <p15:clr>
            <a:srgbClr val="F26B43"/>
          </p15:clr>
        </p15:guide>
        <p15:guide id="8" orient="horz" pos="3078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317510" y="173013"/>
            <a:ext cx="8518525" cy="857250"/>
          </a:xfrm>
          <a:prstGeom prst="rect">
            <a:avLst/>
          </a:prstGeom>
        </p:spPr>
        <p:txBody>
          <a:bodyPr vert="horz" lIns="0" tIns="45715" rIns="0" bIns="45715" rtlCol="0" anchor="ctr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"/>
          </p:nvPr>
        </p:nvSpPr>
        <p:spPr>
          <a:xfrm>
            <a:off x="317500" y="1164692"/>
            <a:ext cx="8518524" cy="3394472"/>
          </a:xfrm>
          <a:prstGeom prst="rect">
            <a:avLst/>
          </a:prstGeom>
        </p:spPr>
        <p:txBody>
          <a:bodyPr vert="horz" lIns="0" tIns="45715" rIns="0" bIns="45715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7639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52" r:id="rId2"/>
    <p:sldLayoutId id="2147483753" r:id="rId3"/>
    <p:sldLayoutId id="2147483750" r:id="rId4"/>
    <p:sldLayoutId id="2147483754" r:id="rId5"/>
    <p:sldLayoutId id="2147483751" r:id="rId6"/>
  </p:sldLayoutIdLst>
  <p:hf hdr="0" dt="0"/>
  <p:txStyles>
    <p:titleStyle>
      <a:lvl1pPr algn="l" defTabSz="257129" rtl="0" eaLnBrk="1" latinLnBrk="0" hangingPunct="1">
        <a:spcBef>
          <a:spcPct val="0"/>
        </a:spcBef>
        <a:buNone/>
        <a:defRPr sz="1350" kern="1200" baseline="0">
          <a:solidFill>
            <a:srgbClr val="101D3A"/>
          </a:solidFill>
          <a:latin typeface="calibri" charset="0"/>
          <a:ea typeface="+mj-ea"/>
          <a:cs typeface="+mj-cs"/>
        </a:defRPr>
      </a:lvl1pPr>
    </p:titleStyle>
    <p:bodyStyle>
      <a:lvl1pPr marL="192846" indent="-19284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1pPr>
      <a:lvl2pPr marL="417833" indent="-160706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900" kern="1200" baseline="0">
          <a:solidFill>
            <a:srgbClr val="101D3A"/>
          </a:solidFill>
          <a:latin typeface="Calibri" charset="0"/>
          <a:ea typeface="+mn-ea"/>
          <a:cs typeface="+mn-cs"/>
        </a:defRPr>
      </a:lvl2pPr>
      <a:lvl3pPr marL="642822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844" kern="1200" baseline="0">
          <a:solidFill>
            <a:srgbClr val="101D3A"/>
          </a:solidFill>
          <a:latin typeface="Calibri" charset="0"/>
          <a:ea typeface="+mn-ea"/>
          <a:cs typeface="+mn-cs"/>
        </a:defRPr>
      </a:lvl3pPr>
      <a:lvl4pPr marL="899950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731" kern="1200" baseline="0">
          <a:solidFill>
            <a:srgbClr val="101D3A"/>
          </a:solidFill>
          <a:latin typeface="Calibri" charset="0"/>
          <a:ea typeface="+mn-ea"/>
          <a:cs typeface="+mn-cs"/>
        </a:defRPr>
      </a:lvl4pPr>
      <a:lvl5pPr marL="1157078" indent="-128565" algn="l" defTabSz="257129" rtl="0" eaLnBrk="1" latinLnBrk="0" hangingPunct="1">
        <a:lnSpc>
          <a:spcPct val="90000"/>
        </a:lnSpc>
        <a:spcBef>
          <a:spcPts val="338"/>
        </a:spcBef>
        <a:spcAft>
          <a:spcPts val="450"/>
        </a:spcAft>
        <a:buFont typeface="Arial"/>
        <a:buChar char="•"/>
        <a:defRPr sz="675" kern="1200" baseline="0">
          <a:solidFill>
            <a:srgbClr val="101D3A"/>
          </a:solidFill>
          <a:latin typeface="Calibri" charset="0"/>
          <a:ea typeface="+mn-ea"/>
          <a:cs typeface="+mn-cs"/>
        </a:defRPr>
      </a:lvl5pPr>
      <a:lvl6pPr marL="1414207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335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464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592" indent="-128565" algn="l" defTabSz="257129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2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25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386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514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642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2770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799899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027" algn="l" defTabSz="257129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datasciencetut.com/one-way-anova-example-in-r-quick-guide/" TargetMode="External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E27FE5A-EB29-4531-B8C4-B9567B0E34C3}"/>
              </a:ext>
            </a:extLst>
          </p:cNvPr>
          <p:cNvSpPr txBox="1"/>
          <p:nvPr/>
        </p:nvSpPr>
        <p:spPr>
          <a:xfrm>
            <a:off x="133350" y="2082800"/>
            <a:ext cx="83345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Multigroup comparisons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D8A4AA-3894-40D9-9CEF-25914016CA9E}"/>
              </a:ext>
            </a:extLst>
          </p:cNvPr>
          <p:cNvSpPr txBox="1"/>
          <p:nvPr/>
        </p:nvSpPr>
        <p:spPr>
          <a:xfrm>
            <a:off x="133350" y="3060700"/>
            <a:ext cx="28928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Friday, 16 January 2025</a:t>
            </a:r>
          </a:p>
        </p:txBody>
      </p:sp>
    </p:spTree>
    <p:extLst>
      <p:ext uri="{BB962C8B-B14F-4D97-AF65-F5344CB8AC3E}">
        <p14:creationId xmlns:p14="http://schemas.microsoft.com/office/powerpoint/2010/main" val="3047042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– Post hoc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6234FF1-F7DB-BCF3-A92A-FEE288568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959" y="1093908"/>
            <a:ext cx="5434947" cy="559638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732FED13-296C-D48D-0CD4-56B52D4FE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2" y="1999815"/>
            <a:ext cx="5434947" cy="151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10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054747"/>
            <a:ext cx="6896100" cy="1908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There was a difference in the average glucose level between age categories (F = 23.19; </a:t>
            </a:r>
            <a:r>
              <a:rPr lang="en-US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df</a:t>
            </a: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 = 2, 765; p &lt; 0.001)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In the post hoc test (Tukey), differences were reported between the “30 to 39 years” and “20 to 29 years” groups (p &lt; 0.001) and the “40 + years” and “20 to 29 years” groups (p &lt; 0.001)</a:t>
            </a:r>
          </a:p>
          <a:p>
            <a:pPr marL="0" indent="0">
              <a:spcAft>
                <a:spcPts val="600"/>
              </a:spcAft>
              <a:buNone/>
            </a:pPr>
            <a:endParaRPr lang="en-US" sz="16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 conclusion</a:t>
            </a:r>
          </a:p>
        </p:txBody>
      </p:sp>
      <p:graphicFrame>
        <p:nvGraphicFramePr>
          <p:cNvPr id="2" name="Table 9">
            <a:extLst>
              <a:ext uri="{FF2B5EF4-FFF2-40B4-BE49-F238E27FC236}">
                <a16:creationId xmlns:a16="http://schemas.microsoft.com/office/drawing/2014/main" id="{BAB7E04E-BC7C-1BB5-8C72-2B6A9BFE42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0747498"/>
              </p:ext>
            </p:extLst>
          </p:nvPr>
        </p:nvGraphicFramePr>
        <p:xfrm>
          <a:off x="401090" y="3372596"/>
          <a:ext cx="8211132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8522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368522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9091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7363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mean (SD)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113.7 (29.0)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125.3 (33.0)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131.1 (33.3)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 = 23.19 (df = 2, 765)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3" name="Right Brace 2">
            <a:extLst>
              <a:ext uri="{FF2B5EF4-FFF2-40B4-BE49-F238E27FC236}">
                <a16:creationId xmlns:a16="http://schemas.microsoft.com/office/drawing/2014/main" id="{ECD07A7F-0140-88B8-2030-23C50D412EAD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2196313-A106-BBB6-CA9B-8F478AFFB52B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DAA1BC46-D19C-64EE-BDFD-08E28FF36805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BB601-8201-A58B-6B87-42FE468F1E8E}"/>
              </a:ext>
            </a:extLst>
          </p:cNvPr>
          <p:cNvSpPr txBox="1"/>
          <p:nvPr/>
        </p:nvSpPr>
        <p:spPr>
          <a:xfrm>
            <a:off x="4176698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0.180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FAB7499-C349-30E0-5D12-35CD7EFD5570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B6E2D4-16B9-AA78-8F15-BFAA13495631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68428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rank sum test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15BC9CD4-7E33-E38F-21D9-DF28C33DC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74" y="1220835"/>
            <a:ext cx="5583430" cy="120217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D9F604FA-CE20-C83A-5826-BCF49E572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38" y="3067609"/>
            <a:ext cx="5583430" cy="74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99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– Post hoc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91DF41-4A59-45EC-44CA-2C18503B3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74" y="1341377"/>
            <a:ext cx="6640018" cy="585884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92EB4E3E-4D0A-8237-B16B-4A4B65C6C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057" y="2471625"/>
            <a:ext cx="5978126" cy="1241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6956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Kruskal-Wallis conclusion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49A2304-889E-1CB1-FE6A-D4230DE3C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625" y="1160179"/>
            <a:ext cx="6334143" cy="1774737"/>
          </a:xfrm>
          <a:prstGeom prst="rect">
            <a:avLst/>
          </a:prstGeom>
        </p:spPr>
      </p:pic>
      <p:graphicFrame>
        <p:nvGraphicFramePr>
          <p:cNvPr id="3" name="Table 9">
            <a:extLst>
              <a:ext uri="{FF2B5EF4-FFF2-40B4-BE49-F238E27FC236}">
                <a16:creationId xmlns:a16="http://schemas.microsoft.com/office/drawing/2014/main" id="{1431245D-040F-1B31-FF68-B0D750FEEB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0639508"/>
              </p:ext>
            </p:extLst>
          </p:nvPr>
        </p:nvGraphicFramePr>
        <p:xfrm>
          <a:off x="722596" y="3433611"/>
          <a:ext cx="7698807" cy="800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4106">
                  <a:extLst>
                    <a:ext uri="{9D8B030D-6E8A-4147-A177-3AD203B41FA5}">
                      <a16:colId xmlns:a16="http://schemas.microsoft.com/office/drawing/2014/main" val="3359448736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763284645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687961593"/>
                    </a:ext>
                  </a:extLst>
                </a:gridCol>
                <a:gridCol w="1274106">
                  <a:extLst>
                    <a:ext uri="{9D8B030D-6E8A-4147-A177-3AD203B41FA5}">
                      <a16:colId xmlns:a16="http://schemas.microsoft.com/office/drawing/2014/main" val="1841227136"/>
                    </a:ext>
                  </a:extLst>
                </a:gridCol>
                <a:gridCol w="1464207">
                  <a:extLst>
                    <a:ext uri="{9D8B030D-6E8A-4147-A177-3AD203B41FA5}">
                      <a16:colId xmlns:a16="http://schemas.microsoft.com/office/drawing/2014/main" val="3833509640"/>
                    </a:ext>
                  </a:extLst>
                </a:gridCol>
                <a:gridCol w="1138176">
                  <a:extLst>
                    <a:ext uri="{9D8B030D-6E8A-4147-A177-3AD203B41FA5}">
                      <a16:colId xmlns:a16="http://schemas.microsoft.com/office/drawing/2014/main" val="1844178330"/>
                    </a:ext>
                  </a:extLst>
                </a:gridCol>
              </a:tblGrid>
              <a:tr h="35815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 to 29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395)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 to 39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165)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 +  years</a:t>
                      </a:r>
                    </a:p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(N = 207)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 stat (df)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4511258"/>
                  </a:ext>
                </a:extLst>
              </a:tr>
              <a:tr h="2507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Glucose (mg/dL), </a:t>
                      </a:r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median (min-max)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109 (0-199)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122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129 (0-197)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X2 = 49.45 (df = 2)</a:t>
                      </a:r>
                      <a:endParaRPr 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&lt;0.001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12169"/>
                  </a:ext>
                </a:extLst>
              </a:tr>
            </a:tbl>
          </a:graphicData>
        </a:graphic>
      </p:graphicFrame>
      <p:sp>
        <p:nvSpPr>
          <p:cNvPr id="5" name="Right Brace 4">
            <a:extLst>
              <a:ext uri="{FF2B5EF4-FFF2-40B4-BE49-F238E27FC236}">
                <a16:creationId xmlns:a16="http://schemas.microsoft.com/office/drawing/2014/main" id="{DB54CE3C-308D-15DB-D2E3-ED96FCE71CE0}"/>
              </a:ext>
            </a:extLst>
          </p:cNvPr>
          <p:cNvSpPr/>
          <p:nvPr/>
        </p:nvSpPr>
        <p:spPr>
          <a:xfrm rot="5400000">
            <a:off x="2986796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762481-6288-0B5D-4D5F-904D4906E7E2}"/>
              </a:ext>
            </a:extLst>
          </p:cNvPr>
          <p:cNvSpPr txBox="1"/>
          <p:nvPr/>
        </p:nvSpPr>
        <p:spPr>
          <a:xfrm>
            <a:off x="2674182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998694F2-DCF0-90BA-1CE5-26C7B3F4660C}"/>
              </a:ext>
            </a:extLst>
          </p:cNvPr>
          <p:cNvSpPr/>
          <p:nvPr/>
        </p:nvSpPr>
        <p:spPr>
          <a:xfrm rot="5400000">
            <a:off x="4489314" y="3650304"/>
            <a:ext cx="165371" cy="1366736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51D0AF-4F7B-25D3-66B6-1519EC890C7A}"/>
              </a:ext>
            </a:extLst>
          </p:cNvPr>
          <p:cNvSpPr txBox="1"/>
          <p:nvPr/>
        </p:nvSpPr>
        <p:spPr>
          <a:xfrm>
            <a:off x="4176699" y="4416358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= 0.054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9DE5C0BA-6979-70FF-64EA-E7526DAA5511}"/>
              </a:ext>
            </a:extLst>
          </p:cNvPr>
          <p:cNvSpPr/>
          <p:nvPr/>
        </p:nvSpPr>
        <p:spPr>
          <a:xfrm rot="5400000">
            <a:off x="3738053" y="3301712"/>
            <a:ext cx="165373" cy="2869254"/>
          </a:xfrm>
          <a:prstGeom prst="rightBrace">
            <a:avLst>
              <a:gd name="adj1" fmla="val 78161"/>
              <a:gd name="adj2" fmla="val 50000"/>
            </a:avLst>
          </a:prstGeom>
          <a:ln w="19050">
            <a:solidFill>
              <a:srgbClr val="FFFFF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 Nova" panose="020B05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064744-E7C3-BCAE-3768-252D77A9BD7D}"/>
              </a:ext>
            </a:extLst>
          </p:cNvPr>
          <p:cNvSpPr txBox="1"/>
          <p:nvPr/>
        </p:nvSpPr>
        <p:spPr>
          <a:xfrm>
            <a:off x="3425438" y="4794710"/>
            <a:ext cx="79060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2801818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C39E7-483B-0464-6EE9-9BD918AD2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D0AC8ACB-DF8C-B533-6259-E0B1607C263B}"/>
              </a:ext>
            </a:extLst>
          </p:cNvPr>
          <p:cNvSpPr txBox="1"/>
          <p:nvPr/>
        </p:nvSpPr>
        <p:spPr>
          <a:xfrm>
            <a:off x="304800" y="1158508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Row versus columns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FDB558D6-BECD-FFEB-1E21-C0231EDD8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B1189B1-52C5-3DD7-6C18-80B89A511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296302"/>
              </p:ext>
            </p:extLst>
          </p:nvPr>
        </p:nvGraphicFramePr>
        <p:xfrm>
          <a:off x="395052" y="2010082"/>
          <a:ext cx="7901050" cy="2080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0210">
                  <a:extLst>
                    <a:ext uri="{9D8B030D-6E8A-4147-A177-3AD203B41FA5}">
                      <a16:colId xmlns:a16="http://schemas.microsoft.com/office/drawing/2014/main" val="3394098848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3074355115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1218639213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3123911379"/>
                    </a:ext>
                  </a:extLst>
                </a:gridCol>
                <a:gridCol w="1580210">
                  <a:extLst>
                    <a:ext uri="{9D8B030D-6E8A-4147-A177-3AD203B41FA5}">
                      <a16:colId xmlns:a16="http://schemas.microsoft.com/office/drawing/2014/main" val="1151783437"/>
                    </a:ext>
                  </a:extLst>
                </a:gridCol>
              </a:tblGrid>
              <a:tr h="40379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(20-29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(30-39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Age</a:t>
                      </a:r>
                    </a:p>
                    <a:p>
                      <a:pPr algn="ctr"/>
                      <a:r>
                        <a:rPr lang="en-US" dirty="0"/>
                        <a:t>(40+ years)</a:t>
                      </a:r>
                    </a:p>
                    <a:p>
                      <a:pPr algn="ctr"/>
                      <a:r>
                        <a:rPr lang="en-US" dirty="0"/>
                        <a:t>N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Chi2 (</a:t>
                      </a:r>
                      <a:r>
                        <a:rPr lang="en-US" dirty="0" err="1"/>
                        <a:t>df</a:t>
                      </a:r>
                      <a:r>
                        <a:rPr lang="en-US" dirty="0"/>
                        <a:t>)</a:t>
                      </a:r>
                    </a:p>
                    <a:p>
                      <a:pPr algn="ctr"/>
                      <a:r>
                        <a:rPr lang="en-US" dirty="0"/>
                        <a:t>P-value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653297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&lt;28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135 (34.1%)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39 (23.6%)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 (24.2%)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Chi2 = 15.82 (6)</a:t>
                      </a:r>
                    </a:p>
                    <a:p>
                      <a:pPr algn="ctr"/>
                      <a:r>
                        <a:rPr lang="en-US" dirty="0"/>
                        <a:t>P = 0.015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57857996"/>
                  </a:ext>
                </a:extLst>
              </a:tr>
              <a:tr h="40379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 to &lt; 32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 (18.9%)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 (24.2%)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(16.4%)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39847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 to &lt; 37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96 (24.2%)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52 (31.5%)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69 (33.3%)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5530563"/>
                  </a:ext>
                </a:extLst>
              </a:tr>
              <a:tr h="3741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 + kg / m2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 (22.7%)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34 (19.1%)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54 (26.1%)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6518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303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87771-80A8-9BC0-527C-03704D27A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2EE0C2E1-7694-E68D-0A09-94EB57255ECA}"/>
              </a:ext>
            </a:extLst>
          </p:cNvPr>
          <p:cNvSpPr txBox="1"/>
          <p:nvPr/>
        </p:nvSpPr>
        <p:spPr>
          <a:xfrm>
            <a:off x="321426" y="930533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Create BMI and Age categories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4F2A848F-488A-4E21-6029-B96734BE2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 in r</a:t>
            </a:r>
          </a:p>
        </p:txBody>
      </p:sp>
      <p:pic>
        <p:nvPicPr>
          <p:cNvPr id="5" name="Picture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37F503E3-FE08-F6BC-8BCD-197C8FCB37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3" y="1330643"/>
            <a:ext cx="5365866" cy="1708052"/>
          </a:xfrm>
          <a:prstGeom prst="rect">
            <a:avLst/>
          </a:prstGeom>
        </p:spPr>
      </p:pic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864A52A-E9B9-4315-3F27-38C41E288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3" y="3120710"/>
            <a:ext cx="5365866" cy="193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141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3DADB6-4C04-BC2C-4F59-8A00529AF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65B2A93-9961-DE3C-1E2C-755AD1D56DD5}"/>
              </a:ext>
            </a:extLst>
          </p:cNvPr>
          <p:cNvSpPr txBox="1"/>
          <p:nvPr/>
        </p:nvSpPr>
        <p:spPr>
          <a:xfrm>
            <a:off x="321426" y="930533"/>
            <a:ext cx="68961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CrossTable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()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C91886C6-56B3-82B3-A066-6FF39BC73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R x C analysis in r</a:t>
            </a:r>
          </a:p>
        </p:txBody>
      </p:sp>
      <p:pic>
        <p:nvPicPr>
          <p:cNvPr id="3" name="Picture 2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BDD7F8BE-D17C-0AAB-AD88-32A8FA999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1464163"/>
            <a:ext cx="3985375" cy="86481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67FF10C-8F2D-9C32-3A3E-A6010D376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745" y="930533"/>
            <a:ext cx="4051539" cy="391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66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400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ANOVA is used for continuous data that are parametric for multigroup comparisons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is used for continuous data that are non-parametric for multigroup comparisons</a:t>
            </a:r>
            <a:endParaRPr lang="en-US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865761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95250" y="194620"/>
            <a:ext cx="4194914" cy="1179464"/>
          </a:xfrm>
        </p:spPr>
        <p:txBody>
          <a:bodyPr/>
          <a:lstStyle/>
          <a:p>
            <a:r>
              <a:rPr lang="en-US" sz="2000" dirty="0">
                <a:latin typeface="Arial Nova" panose="020B0504020202020204" pitchFamily="34" charset="0"/>
              </a:rPr>
              <a:t>LINKS AND RESOURCES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3A9CE9-E451-432E-9647-C02787B300B0}"/>
              </a:ext>
            </a:extLst>
          </p:cNvPr>
          <p:cNvSpPr txBox="1"/>
          <p:nvPr/>
        </p:nvSpPr>
        <p:spPr>
          <a:xfrm>
            <a:off x="95251" y="1416303"/>
            <a:ext cx="4399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600" dirty="0">
                <a:solidFill>
                  <a:schemeClr val="bg1"/>
                </a:solidFill>
                <a:latin typeface="Arial Nova" panose="020B05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 tutorial on one-way ANOVA</a:t>
            </a:r>
            <a:endParaRPr lang="en-US" sz="1600" dirty="0">
              <a:solidFill>
                <a:schemeClr val="bg1"/>
              </a:solidFill>
              <a:latin typeface="Arial Nova" panose="020B0504020202020204" pitchFamily="34" charset="0"/>
            </a:endParaRP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5642183-613E-4EEC-947A-6B2E403FCA02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t="976" b="976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5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2F3B4-557C-4CEF-A90C-E660F63DE006}"/>
              </a:ext>
            </a:extLst>
          </p:cNvPr>
          <p:cNvSpPr txBox="1"/>
          <p:nvPr/>
        </p:nvSpPr>
        <p:spPr>
          <a:xfrm>
            <a:off x="4718050" y="1530350"/>
            <a:ext cx="433070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Multigroup comparisons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ANOVA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R x C analysis</a:t>
            </a:r>
          </a:p>
          <a:p>
            <a:pPr>
              <a:spcAft>
                <a:spcPts val="1200"/>
              </a:spcAft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Examples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57ADB1-55B5-453B-973C-F54DBD827F6B}"/>
              </a:ext>
            </a:extLst>
          </p:cNvPr>
          <p:cNvSpPr/>
          <p:nvPr/>
        </p:nvSpPr>
        <p:spPr>
          <a:xfrm>
            <a:off x="4718050" y="139700"/>
            <a:ext cx="4330700" cy="1206500"/>
          </a:xfrm>
          <a:prstGeom prst="rect">
            <a:avLst/>
          </a:prstGeom>
          <a:solidFill>
            <a:schemeClr val="bg1"/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 Nova" panose="020B0504020202020204" pitchFamily="34" charset="0"/>
              </a:rPr>
              <a:t>Outline</a:t>
            </a:r>
          </a:p>
        </p:txBody>
      </p:sp>
      <p:pic>
        <p:nvPicPr>
          <p:cNvPr id="3" name="Picture Placeholder 2">
            <a:extLst>
              <a:ext uri="{FF2B5EF4-FFF2-40B4-BE49-F238E27FC236}">
                <a16:creationId xmlns:a16="http://schemas.microsoft.com/office/drawing/2014/main" id="{96AAF9B4-F4FB-442B-835F-95FD37F9DF2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485" b="1485"/>
          <a:stretch>
            <a:fillRect/>
          </a:stretch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81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Three or more groups or categories; comparing the means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One-way Analysis of Variance (ANOVA)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Parametric (“Normal”)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Kruskal-Wallis rank sum test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Non-parametric (“Non-normal”)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Multigroup comparisons</a:t>
            </a:r>
          </a:p>
        </p:txBody>
      </p:sp>
    </p:spTree>
    <p:extLst>
      <p:ext uri="{BB962C8B-B14F-4D97-AF65-F5344CB8AC3E}">
        <p14:creationId xmlns:p14="http://schemas.microsoft.com/office/powerpoint/2010/main" val="157235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D344654-4C7E-0408-39E5-4E141FAA1923}"/>
              </a:ext>
            </a:extLst>
          </p:cNvPr>
          <p:cNvSpPr txBox="1"/>
          <p:nvPr/>
        </p:nvSpPr>
        <p:spPr>
          <a:xfrm>
            <a:off x="304800" y="1158508"/>
            <a:ext cx="6896100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Hypothesis: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H0: No difference in the means between the groups</a:t>
            </a:r>
          </a:p>
          <a:p>
            <a:pPr marL="400050" lvl="1" indent="0">
              <a:buNone/>
            </a:pPr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Ha: There is a difference in the means between the groups</a:t>
            </a:r>
          </a:p>
          <a:p>
            <a:pPr marL="0" indent="0">
              <a:buNone/>
            </a:pPr>
            <a:endParaRPr lang="en-US" sz="2000" dirty="0">
              <a:solidFill>
                <a:schemeClr val="bg1"/>
              </a:solidFill>
              <a:latin typeface="Arial Nova" panose="020B05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Research question: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Is there a difference between the mean glucose levels across different age categories (20 to 29 years, 30 to 39 years, and 40+ years) in the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diabetes.data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dataframe</a:t>
            </a:r>
            <a:r>
              <a:rPr lang="en-US" sz="2000" dirty="0">
                <a:solidFill>
                  <a:schemeClr val="bg1"/>
                </a:solidFill>
                <a:latin typeface="Arial Nova" panose="020B05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</a:t>
            </a:r>
            <a:r>
              <a:rPr lang="en-US" dirty="0" err="1">
                <a:latin typeface="Arial Nova" panose="020B0504020202020204" pitchFamily="34" charset="0"/>
              </a:rPr>
              <a:t>anova</a:t>
            </a:r>
            <a:endParaRPr lang="en-US" dirty="0">
              <a:latin typeface="Arial Nova" panose="020B05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0208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Creating categories in r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BE2C9CD6-9141-A1E0-CB9F-5D6B74AAF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502" y="1338033"/>
            <a:ext cx="7892086" cy="27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4553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Histogram of glucose levels between age categories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A0FE6829-58C9-B1B0-D4C4-7992FAF2E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269" y="1235179"/>
            <a:ext cx="5315772" cy="828803"/>
          </a:xfrm>
          <a:prstGeom prst="rect">
            <a:avLst/>
          </a:prstGeom>
        </p:spPr>
      </p:pic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55AB8B81-2662-9074-91EA-59D3CEC5C0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625" y="2259944"/>
            <a:ext cx="8086195" cy="2695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3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000" dirty="0">
                <a:latin typeface="Arial Nova" panose="020B0504020202020204" pitchFamily="34" charset="0"/>
              </a:rPr>
              <a:t>Box plots of glucose levels between age categories</a:t>
            </a:r>
          </a:p>
        </p:txBody>
      </p:sp>
      <p:pic>
        <p:nvPicPr>
          <p:cNvPr id="2" name="Picture 1" descr="Chart, box and whisker chart&#10;&#10;Description automatically generated">
            <a:extLst>
              <a:ext uri="{FF2B5EF4-FFF2-40B4-BE49-F238E27FC236}">
                <a16:creationId xmlns:a16="http://schemas.microsoft.com/office/drawing/2014/main" id="{35B1D3D4-E24E-B182-2C34-7E97D9AF1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560" y="1659221"/>
            <a:ext cx="4623881" cy="3206806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5B95D3A8-8377-6F40-7654-927B8620C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889" y="954352"/>
            <a:ext cx="5238257" cy="621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189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Descriptive analyses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4D9186F7-1353-A460-2C3F-A66ECE0BCB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01" y="1054297"/>
            <a:ext cx="5121875" cy="647482"/>
          </a:xfrm>
          <a:prstGeom prst="rect">
            <a:avLst/>
          </a:prstGeom>
        </p:spPr>
      </p:pic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F9D388E-34E3-B850-4FC1-DCCB9323A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392" y="2265360"/>
            <a:ext cx="6769092" cy="1896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31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2">
            <a:extLst>
              <a:ext uri="{FF2B5EF4-FFF2-40B4-BE49-F238E27FC236}">
                <a16:creationId xmlns:a16="http://schemas.microsoft.com/office/drawing/2014/main" id="{016C92CA-00CD-0C40-E9FD-466EDCA92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100" y="188158"/>
            <a:ext cx="8717214" cy="60885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>
                <a:latin typeface="Arial Nova" panose="020B0504020202020204" pitchFamily="34" charset="0"/>
              </a:rPr>
              <a:t>One-way ANOVA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CBD1A34-8043-FF00-7E46-D7002E14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846" y="1012488"/>
            <a:ext cx="6722542" cy="1427315"/>
          </a:xfrm>
          <a:prstGeom prst="rect">
            <a:avLst/>
          </a:prstGeom>
        </p:spPr>
      </p:pic>
      <p:pic>
        <p:nvPicPr>
          <p:cNvPr id="3" name="Picture 2" descr="Text&#10;&#10;Description automatically generated with medium confidence">
            <a:extLst>
              <a:ext uri="{FF2B5EF4-FFF2-40B4-BE49-F238E27FC236}">
                <a16:creationId xmlns:a16="http://schemas.microsoft.com/office/drawing/2014/main" id="{92A4A7BA-534C-BDBF-CDA5-592675478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846" y="2776121"/>
            <a:ext cx="6336361" cy="8932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024B7D-E938-1A11-C0CE-C4A34F7D939D}"/>
              </a:ext>
            </a:extLst>
          </p:cNvPr>
          <p:cNvSpPr txBox="1"/>
          <p:nvPr/>
        </p:nvSpPr>
        <p:spPr>
          <a:xfrm>
            <a:off x="3646190" y="3845987"/>
            <a:ext cx="20249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F = 23.19 (2, 765)</a:t>
            </a:r>
          </a:p>
          <a:p>
            <a:r>
              <a:rPr lang="en-US" dirty="0">
                <a:solidFill>
                  <a:schemeClr val="bg1"/>
                </a:solidFill>
                <a:latin typeface="Arial Nova" panose="020B0504020202020204" pitchFamily="34" charset="0"/>
              </a:rPr>
              <a:t>P &lt; 0.001</a:t>
            </a:r>
          </a:p>
        </p:txBody>
      </p:sp>
    </p:spTree>
    <p:extLst>
      <p:ext uri="{BB962C8B-B14F-4D97-AF65-F5344CB8AC3E}">
        <p14:creationId xmlns:p14="http://schemas.microsoft.com/office/powerpoint/2010/main" val="1252204693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Calibri-Cambria">
      <a:majorFont>
        <a:latin typeface="Calibri" panose="020F0502020204030204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E1DD723-96A3-EC43-BAE4-12C16C79FD9B}"/>
    </a:ext>
  </a:extLst>
</a:theme>
</file>

<file path=ppt/theme/theme2.xml><?xml version="1.0" encoding="utf-8"?>
<a:theme xmlns:a="http://schemas.openxmlformats.org/drawingml/2006/main" name="Section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C3C87989-F9C7-F540-B8B8-EF7C3FAE362D}"/>
    </a:ext>
  </a:extLst>
</a:theme>
</file>

<file path=ppt/theme/theme3.xml><?xml version="1.0" encoding="utf-8"?>
<a:theme xmlns:a="http://schemas.openxmlformats.org/drawingml/2006/main" name="Content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D1FA57BC-5BD4-D841-879B-304073B8C059}"/>
    </a:ext>
  </a:extLst>
</a:theme>
</file>

<file path=ppt/theme/theme4.xml><?xml version="1.0" encoding="utf-8"?>
<a:theme xmlns:a="http://schemas.openxmlformats.org/drawingml/2006/main" name="Closing Slides">
  <a:themeElements>
    <a:clrScheme name="UC San Diego Health">
      <a:dk1>
        <a:srgbClr val="464749"/>
      </a:dk1>
      <a:lt1>
        <a:srgbClr val="FFFFFF"/>
      </a:lt1>
      <a:dk2>
        <a:srgbClr val="101D3A"/>
      </a:dk2>
      <a:lt2>
        <a:srgbClr val="FFFFFF"/>
      </a:lt2>
      <a:accent1>
        <a:srgbClr val="0C68AC"/>
      </a:accent1>
      <a:accent2>
        <a:srgbClr val="15A599"/>
      </a:accent2>
      <a:accent3>
        <a:srgbClr val="0C636E"/>
      </a:accent3>
      <a:accent4>
        <a:srgbClr val="443D82"/>
      </a:accent4>
      <a:accent5>
        <a:srgbClr val="671943"/>
      </a:accent5>
      <a:accent6>
        <a:srgbClr val="A7B306"/>
      </a:accent6>
      <a:hlink>
        <a:srgbClr val="AA0023"/>
      </a:hlink>
      <a:folHlink>
        <a:srgbClr val="0C68AC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UCSDHealth-16x9" id="{6D9D32FB-35C8-1345-8EFA-FDD3A2A06C29}" vid="{8A1976B6-3092-9542-A19D-BACDE20306AC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AE8EF9B5484074A9AD6AE3ECE890B10" ma:contentTypeVersion="1" ma:contentTypeDescription="Create a new document." ma:contentTypeScope="" ma:versionID="e3ebee926d0fba3772ddfd6cf3762369">
  <xsd:schema xmlns:xsd="http://www.w3.org/2001/XMLSchema" xmlns:xs="http://www.w3.org/2001/XMLSchema" xmlns:p="http://schemas.microsoft.com/office/2006/metadata/properties" xmlns:ns1="http://schemas.microsoft.com/sharepoint/v3" targetNamespace="http://schemas.microsoft.com/office/2006/metadata/properties" ma:root="true" ma:fieldsID="a447206dab0015f8b9f8924535193e8c" ns1:_="">
    <xsd:import namespace="http://schemas.microsoft.com/sharepoint/v3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" ma:hidden="true" ma:internalName="PublishingExpirationDat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ublishingExpirationDate xmlns="http://schemas.microsoft.com/sharepoint/v3" xsi:nil="true"/>
    <PublishingStartDate xmlns="http://schemas.microsoft.com/sharepoint/v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F971539-B776-48D0-B41E-084723CFE5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E3C980-C590-44A7-B970-BBC4E6ABA5C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845859A-C588-4588-AB1B-0F629E367C9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UCSDHealth-PPT-16x9</Template>
  <TotalTime>4509</TotalTime>
  <Words>564</Words>
  <Application>Microsoft Macintosh PowerPoint</Application>
  <PresentationFormat>On-screen Show (16:9)</PresentationFormat>
  <Paragraphs>110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Nova</vt:lpstr>
      <vt:lpstr>Calibri</vt:lpstr>
      <vt:lpstr>Calibri</vt:lpstr>
      <vt:lpstr>Title Slides</vt:lpstr>
      <vt:lpstr>Section Slides</vt:lpstr>
      <vt:lpstr>Content Slides</vt:lpstr>
      <vt:lpstr>Closing Slides</vt:lpstr>
      <vt:lpstr>PowerPoint Presentation</vt:lpstr>
      <vt:lpstr>PowerPoint Presentation</vt:lpstr>
      <vt:lpstr>Multigroup comparisons</vt:lpstr>
      <vt:lpstr>One-way anova</vt:lpstr>
      <vt:lpstr>Creating categories in r</vt:lpstr>
      <vt:lpstr>Histogram of glucose levels between age categories</vt:lpstr>
      <vt:lpstr>Box plots of glucose levels between age categories</vt:lpstr>
      <vt:lpstr>Descriptive analyses</vt:lpstr>
      <vt:lpstr>One-way ANOVA</vt:lpstr>
      <vt:lpstr>One-way ANOVA – Post hoc test</vt:lpstr>
      <vt:lpstr>One-way ANOVA conclusion</vt:lpstr>
      <vt:lpstr>Kruskal-Wallis rank sum test</vt:lpstr>
      <vt:lpstr>Kruskal-Wallis – Post hoc test</vt:lpstr>
      <vt:lpstr>Kruskal-Wallis conclusion</vt:lpstr>
      <vt:lpstr>R x C analysis</vt:lpstr>
      <vt:lpstr>R x C analysis in r</vt:lpstr>
      <vt:lpstr>R x C analysis in r</vt:lpstr>
      <vt:lpstr>conclusions</vt:lpstr>
      <vt:lpstr>LINKS AND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Slide. Arial 40pt</dc:title>
  <dc:creator>Toombs, Monica</dc:creator>
  <cp:lastModifiedBy>Mark Bounthavong</cp:lastModifiedBy>
  <cp:revision>364</cp:revision>
  <cp:lastPrinted>2015-03-25T16:12:35Z</cp:lastPrinted>
  <dcterms:created xsi:type="dcterms:W3CDTF">2016-05-16T17:59:33Z</dcterms:created>
  <dcterms:modified xsi:type="dcterms:W3CDTF">2025-01-17T04:37:23Z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0x010100FAE8EF9B5484074A9AD6AE3ECE890B10</vt:lpwstr>
  </property>
</Properties>
</file>