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5" r:id="rId5"/>
    <p:sldMasterId id="2147483739" r:id="rId6"/>
    <p:sldMasterId id="2147483709" r:id="rId7"/>
  </p:sldMasterIdLst>
  <p:notesMasterIdLst>
    <p:notesMasterId r:id="rId27"/>
  </p:notesMasterIdLst>
  <p:handoutMasterIdLst>
    <p:handoutMasterId r:id="rId28"/>
  </p:handoutMasterIdLst>
  <p:sldIdLst>
    <p:sldId id="291" r:id="rId8"/>
    <p:sldId id="298" r:id="rId9"/>
    <p:sldId id="342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4" r:id="rId18"/>
    <p:sldId id="345" r:id="rId19"/>
    <p:sldId id="346" r:id="rId20"/>
    <p:sldId id="347" r:id="rId21"/>
    <p:sldId id="349" r:id="rId22"/>
    <p:sldId id="350" r:id="rId23"/>
    <p:sldId id="351" r:id="rId24"/>
    <p:sldId id="348" r:id="rId25"/>
    <p:sldId id="279" r:id="rId26"/>
  </p:sldIdLst>
  <p:sldSz cx="9144000" cy="5143500" type="screen16x9"/>
  <p:notesSz cx="6858000" cy="91440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C92"/>
    <a:srgbClr val="13294B"/>
    <a:srgbClr val="13294A"/>
    <a:srgbClr val="007DBA"/>
    <a:srgbClr val="182B2B"/>
    <a:srgbClr val="005783"/>
    <a:srgbClr val="006A96"/>
    <a:srgbClr val="FC8900"/>
    <a:srgbClr val="F3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5" autoAdjust="0"/>
    <p:restoredTop sz="96405"/>
  </p:normalViewPr>
  <p:slideViewPr>
    <p:cSldViewPr snapToGrid="0" snapToObjects="1">
      <p:cViewPr varScale="1">
        <p:scale>
          <a:sx n="149" d="100"/>
          <a:sy n="149" d="100"/>
        </p:scale>
        <p:origin x="720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120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E038-4255-6241-B9FC-03AB87A0C6F7}" type="datetimeFigureOut">
              <a:rPr lang="en-US" smtClean="0">
                <a:latin typeface="Arial"/>
              </a:rPr>
              <a:t>1/17/25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69C6-0B9F-7544-A0A0-9856DF52523E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77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D0B6771E-1346-9143-B102-CAB35990CCFA}" type="datetimeFigureOut">
              <a:rPr lang="en-US" smtClean="0"/>
              <a:pPr/>
              <a:t>1/17/25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8157673-C51A-5A4F-A267-2EF8B0C0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1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266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399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5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56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79" y="2071596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9352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880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rgbClr val="006C92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28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92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rotWithShape="1">
            <a:blip r:embed="rId3"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6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rgbClr val="006C92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981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41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78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4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01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5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14293"/>
            <a:ext cx="4733107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33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6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92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0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27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6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Contact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006C92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3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8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1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2322746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54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006C92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006C92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655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9553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1" y="4715328"/>
            <a:ext cx="1530858" cy="2915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6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92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180579"/>
            <a:ext cx="8518524" cy="8572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77" y="1187455"/>
            <a:ext cx="8518525" cy="36995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5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78" r:id="rId4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chemeClr val="tx2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205979"/>
            <a:ext cx="8229600" cy="857250"/>
          </a:xfrm>
          <a:prstGeom prst="rect">
            <a:avLst/>
          </a:prstGeom>
        </p:spPr>
        <p:txBody>
          <a:bodyPr vert="horz" lIns="91430" tIns="0" rIns="9143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67" y="1200155"/>
            <a:ext cx="8229600" cy="369265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31" r:id="rId4"/>
    <p:sldLayoutId id="2147483758" r:id="rId5"/>
    <p:sldLayoutId id="2147483759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856" kern="1200" baseline="0">
          <a:solidFill>
            <a:schemeClr val="tx1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1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1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1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71" y="114300"/>
            <a:ext cx="8528424" cy="685800"/>
          </a:xfrm>
          <a:prstGeom prst="rect">
            <a:avLst/>
          </a:prstGeom>
        </p:spPr>
        <p:txBody>
          <a:bodyPr vert="horz" lIns="0" tIns="0" rIns="9143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71" y="1218031"/>
            <a:ext cx="8518524" cy="3674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9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6" r:id="rId2"/>
    <p:sldLayoutId id="2147483757" r:id="rId3"/>
    <p:sldLayoutId id="2147483768" r:id="rId4"/>
    <p:sldLayoutId id="2147483770" r:id="rId5"/>
    <p:sldLayoutId id="2147483769" r:id="rId6"/>
    <p:sldLayoutId id="214748374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1" r:id="rId13"/>
    <p:sldLayoutId id="2147483772" r:id="rId14"/>
    <p:sldLayoutId id="2147483767" r:id="rId15"/>
    <p:sldLayoutId id="2147483747" r:id="rId16"/>
  </p:sldLayoutIdLst>
  <p:hf hdr="0" dt="0"/>
  <p:txStyles>
    <p:titleStyle>
      <a:lvl1pPr algn="l" defTabSz="257129" rtl="0" eaLnBrk="1" latinLnBrk="0" hangingPunct="1">
        <a:lnSpc>
          <a:spcPts val="1688"/>
        </a:lnSpc>
        <a:spcBef>
          <a:spcPct val="0"/>
        </a:spcBef>
        <a:buNone/>
        <a:defRPr sz="1575" kern="1200" baseline="0">
          <a:solidFill>
            <a:srgbClr val="007DB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5568" userDrawn="1">
          <p15:clr>
            <a:srgbClr val="F26B43"/>
          </p15:clr>
        </p15:guide>
        <p15:guide id="5" orient="horz" pos="468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307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7510" y="173013"/>
            <a:ext cx="8518525" cy="857250"/>
          </a:xfrm>
          <a:prstGeom prst="rect">
            <a:avLst/>
          </a:prstGeom>
        </p:spPr>
        <p:txBody>
          <a:bodyPr vert="horz" lIns="0" tIns="45715" rIns="0" bIns="45715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7500" y="1164692"/>
            <a:ext cx="8518524" cy="3394472"/>
          </a:xfrm>
          <a:prstGeom prst="rect">
            <a:avLst/>
          </a:prstGeom>
        </p:spPr>
        <p:txBody>
          <a:bodyPr vert="horz" lIns="0" tIns="45715" rIns="0" bIns="45715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6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52" r:id="rId2"/>
    <p:sldLayoutId id="2147483753" r:id="rId3"/>
    <p:sldLayoutId id="2147483750" r:id="rId4"/>
    <p:sldLayoutId id="2147483754" r:id="rId5"/>
    <p:sldLayoutId id="2147483751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rgbClr val="101D3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844" kern="1200" baseline="0">
          <a:solidFill>
            <a:srgbClr val="101D3A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731" kern="1200" baseline="0">
          <a:solidFill>
            <a:srgbClr val="101D3A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675" kern="1200" baseline="0">
          <a:solidFill>
            <a:srgbClr val="101D3A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atasciencetut.com/one-way-anova-example-in-r-quick-guide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133350" y="2082800"/>
            <a:ext cx="833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Multigroup comparisons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133350" y="3060700"/>
            <a:ext cx="289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Friday, 16 January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– Post hoc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6234FF1-F7DB-BCF3-A92A-FEE28856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59" y="1093908"/>
            <a:ext cx="5434947" cy="55963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32FED13-296C-D48D-0CD4-56B52D4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2" y="1999815"/>
            <a:ext cx="5434947" cy="15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054747"/>
            <a:ext cx="68961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There was a difference in the average glucose level between age categories (F = 23.19; </a:t>
            </a:r>
            <a:r>
              <a:rPr lang="en-US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= 2, 765; p &lt; 0.001)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In the post hoc test (Tukey), differences were reported between the “30 to 39 years” and “20 to 29 years” groups (p &lt; 0.001) and the “40 + years” and “20 to 29 years” groups (p &lt; 0.001)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conclusion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BAB7E04E-BC7C-1BB5-8C72-2B6A9BFE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47498"/>
              </p:ext>
            </p:extLst>
          </p:nvPr>
        </p:nvGraphicFramePr>
        <p:xfrm>
          <a:off x="401090" y="3372596"/>
          <a:ext cx="8211132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22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909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736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mean (SD)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113.7 (29.0)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125.3 (33.0)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131.1 (33.3)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 23.19 (df = 2, 765)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CD07A7F-0140-88B8-2030-23C50D412EAD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96313-A106-BBB6-CA9B-8F478AFFB52B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AA1BC46-D19C-64EE-BDFD-08E28FF36805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BB601-8201-A58B-6B87-42FE468F1E8E}"/>
              </a:ext>
            </a:extLst>
          </p:cNvPr>
          <p:cNvSpPr txBox="1"/>
          <p:nvPr/>
        </p:nvSpPr>
        <p:spPr>
          <a:xfrm>
            <a:off x="4176698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0.180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FAB7499-C349-30E0-5D12-35CD7EFD5570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6E2D4-16B9-AA78-8F15-BFAA13495631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684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rank sum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5BC9CD4-7E33-E38F-21D9-DF28C33D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74" y="1220835"/>
            <a:ext cx="5583430" cy="120217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F604FA-CE20-C83A-5826-BCF49E5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38" y="3067609"/>
            <a:ext cx="5583430" cy="7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– Post hoc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91DF41-4A59-45EC-44CA-2C18503B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4" y="1341377"/>
            <a:ext cx="6640018" cy="58588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2EB4E3E-4D0A-8237-B16B-4A4B65C6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7" y="2471625"/>
            <a:ext cx="5978126" cy="12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conclusion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49A2304-889E-1CB1-FE6A-D4230DE3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25" y="1160179"/>
            <a:ext cx="6334143" cy="1774737"/>
          </a:xfrm>
          <a:prstGeom prst="rect">
            <a:avLst/>
          </a:prstGeom>
        </p:spPr>
      </p:pic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431245D-040F-1B31-FF68-B0D750FE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39508"/>
              </p:ext>
            </p:extLst>
          </p:nvPr>
        </p:nvGraphicFramePr>
        <p:xfrm>
          <a:off x="722596" y="3433611"/>
          <a:ext cx="7698807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06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464207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138176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(min-max)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 (0-199)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 = 49.45 (df = 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DB54CE3C-308D-15DB-D2E3-ED96FCE71CE0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62481-6288-0B5D-4D5F-904D4906E7E2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98694F2-DCF0-90BA-1CE5-26C7B3F4660C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1D0AF-4F7B-25D3-66B6-1519EC890C7A}"/>
              </a:ext>
            </a:extLst>
          </p:cNvPr>
          <p:cNvSpPr txBox="1"/>
          <p:nvPr/>
        </p:nvSpPr>
        <p:spPr>
          <a:xfrm>
            <a:off x="4176699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0.054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DE5C0BA-6979-70FF-64EA-E7526DAA5511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4744-E7C3-BCAE-3768-252D77A9BD7D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018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C39E7-483B-0464-6EE9-9BD918AD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AC8ACB-DF8C-B533-6259-E0B1607C263B}"/>
              </a:ext>
            </a:extLst>
          </p:cNvPr>
          <p:cNvSpPr txBox="1"/>
          <p:nvPr/>
        </p:nvSpPr>
        <p:spPr>
          <a:xfrm>
            <a:off x="304800" y="1158508"/>
            <a:ext cx="689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Row versus columns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DB558D6-BECD-FFEB-1E21-C0231EDD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R x C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1189B1-52C5-3DD7-6C18-80B89A511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95013"/>
              </p:ext>
            </p:extLst>
          </p:nvPr>
        </p:nvGraphicFramePr>
        <p:xfrm>
          <a:off x="395052" y="2010082"/>
          <a:ext cx="7901050" cy="208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10">
                  <a:extLst>
                    <a:ext uri="{9D8B030D-6E8A-4147-A177-3AD203B41FA5}">
                      <a16:colId xmlns:a16="http://schemas.microsoft.com/office/drawing/2014/main" val="3394098848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3074355115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1218639213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3123911379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1151783437"/>
                    </a:ext>
                  </a:extLst>
                </a:gridCol>
              </a:tblGrid>
              <a:tr h="403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 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(20-29 years)</a:t>
                      </a:r>
                    </a:p>
                    <a:p>
                      <a:pPr algn="ctr"/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(30-39 years)</a:t>
                      </a:r>
                    </a:p>
                    <a:p>
                      <a:pPr algn="ctr"/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(40+ years)</a:t>
                      </a:r>
                    </a:p>
                    <a:p>
                      <a:pPr algn="ctr"/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Chi2 (</a:t>
                      </a:r>
                      <a:r>
                        <a:rPr lang="en-US" dirty="0" err="1"/>
                        <a:t>df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653297"/>
                  </a:ext>
                </a:extLst>
              </a:tr>
              <a:tr h="374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&lt;28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 (34.1%)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 (23.6%)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(24.2%)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Chi2 = 15.82 (6)</a:t>
                      </a:r>
                    </a:p>
                    <a:p>
                      <a:pPr algn="ctr"/>
                      <a:r>
                        <a:rPr lang="en-US" dirty="0"/>
                        <a:t>P = 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857996"/>
                  </a:ext>
                </a:extLst>
              </a:tr>
              <a:tr h="403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to &lt; 32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(18.9%)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(24.2%)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(16.4%)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9847"/>
                  </a:ext>
                </a:extLst>
              </a:tr>
              <a:tr h="374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to &lt; 37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(24.2%)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 (31.5%)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 (33.3%)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530563"/>
                  </a:ext>
                </a:extLst>
              </a:tr>
              <a:tr h="374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(22.7%)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(19.1%)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 (26.1%)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51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0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7771-80A8-9BC0-527C-03704D27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E0C2E1-7694-E68D-0A09-94EB57255ECA}"/>
              </a:ext>
            </a:extLst>
          </p:cNvPr>
          <p:cNvSpPr txBox="1"/>
          <p:nvPr/>
        </p:nvSpPr>
        <p:spPr>
          <a:xfrm>
            <a:off x="321426" y="930533"/>
            <a:ext cx="689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Create BMI and Age categories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F2A848F-488A-4E21-6029-B96734BE2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R x C analysis in r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7F503E3-FE08-F6BC-8BCD-197C8FCB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330643"/>
            <a:ext cx="5365866" cy="1708052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864A52A-E9B9-4315-3F27-38C41E28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3120710"/>
            <a:ext cx="5365866" cy="19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ADB6-4C04-BC2C-4F59-8A00529A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5B2A93-9961-DE3C-1E2C-755AD1D56DD5}"/>
              </a:ext>
            </a:extLst>
          </p:cNvPr>
          <p:cNvSpPr txBox="1"/>
          <p:nvPr/>
        </p:nvSpPr>
        <p:spPr>
          <a:xfrm>
            <a:off x="321426" y="930533"/>
            <a:ext cx="689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CrossTable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91886C6-56B3-82B3-A066-6FF39BC7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R x C analysis in r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BDD7F8BE-D17C-0AAB-AD88-32A8FA99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464163"/>
            <a:ext cx="3985375" cy="86481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7FF10C-8F2D-9C32-3A3E-A6010D37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5" y="930533"/>
            <a:ext cx="4051539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ANOVA is used for continuous data that are parametric for multigroup comparisons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is used for continuous data that are non-parametric for multigroup comparisons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 x C analysis allows you to make comparisons with three or more categories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6576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250" y="194620"/>
            <a:ext cx="4194914" cy="1179464"/>
          </a:xfrm>
        </p:spPr>
        <p:txBody>
          <a:bodyPr/>
          <a:lstStyle/>
          <a:p>
            <a:r>
              <a:rPr lang="en-US" sz="2000" dirty="0">
                <a:latin typeface="Arial Nova" panose="020B0504020202020204" pitchFamily="34" charset="0"/>
              </a:rPr>
              <a:t>LINKS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A9CE9-E451-432E-9647-C02787B300B0}"/>
              </a:ext>
            </a:extLst>
          </p:cNvPr>
          <p:cNvSpPr txBox="1"/>
          <p:nvPr/>
        </p:nvSpPr>
        <p:spPr>
          <a:xfrm>
            <a:off x="95251" y="1416303"/>
            <a:ext cx="439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tutorial on one-way ANOVA</a:t>
            </a:r>
            <a:endParaRPr lang="en-US" sz="1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5642183-613E-4EEC-947A-6B2E403FCA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76" b="97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2F3B4-557C-4CEF-A90C-E660F63DE006}"/>
              </a:ext>
            </a:extLst>
          </p:cNvPr>
          <p:cNvSpPr txBox="1"/>
          <p:nvPr/>
        </p:nvSpPr>
        <p:spPr>
          <a:xfrm>
            <a:off x="4718050" y="1530350"/>
            <a:ext cx="433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Multigroup comparisons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ANOVA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R x C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7ADB1-55B5-453B-973C-F54DBD827F6B}"/>
              </a:ext>
            </a:extLst>
          </p:cNvPr>
          <p:cNvSpPr/>
          <p:nvPr/>
        </p:nvSpPr>
        <p:spPr>
          <a:xfrm>
            <a:off x="4718050" y="139700"/>
            <a:ext cx="4330700" cy="1206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Nova" panose="020B0504020202020204" pitchFamily="34" charset="0"/>
              </a:rPr>
              <a:t>Outline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6AAF9B4-F4FB-442B-835F-95FD37F9DF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85" b="148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Three or more groups or categories; comparing the means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Analysis of Variance (ANOVA)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Parametric (“Normal”)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rank sum test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Non-parametric (“Non-normal”)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Multigroup comparisons</a:t>
            </a:r>
          </a:p>
        </p:txBody>
      </p:sp>
    </p:spTree>
    <p:extLst>
      <p:ext uri="{BB962C8B-B14F-4D97-AF65-F5344CB8AC3E}">
        <p14:creationId xmlns:p14="http://schemas.microsoft.com/office/powerpoint/2010/main" val="157235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Hypothesis: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H0: No difference in the means between the groups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Ha: There is a difference in the means between the groups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Research question: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Is there a difference between the mean glucose levels across different age categories (20 to 29 years, 30 to 39 years, and 40+ years) in the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diabetes.data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</a:t>
            </a:r>
            <a:r>
              <a:rPr lang="en-US" dirty="0" err="1">
                <a:latin typeface="Arial Nova" panose="020B0504020202020204" pitchFamily="34" charset="0"/>
              </a:rPr>
              <a:t>anova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0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Creating categories in r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E2C9CD6-9141-A1E0-CB9F-5D6B74AA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2" y="1338033"/>
            <a:ext cx="7892086" cy="27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Histogram of glucose levels between age categories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0FE6829-58C9-B1B0-D4C4-7992FAF2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69" y="1235179"/>
            <a:ext cx="5315772" cy="828803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5AB8B81-2662-9074-91EA-59D3CEC5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5" y="2259944"/>
            <a:ext cx="8086195" cy="26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Box plots of glucose levels between age categories</a:t>
            </a:r>
          </a:p>
        </p:txBody>
      </p:sp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B1D3D4-E24E-B182-2C34-7E97D9AF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60" y="1659221"/>
            <a:ext cx="4623881" cy="320680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B95D3A8-8377-6F40-7654-927B8620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89" y="954352"/>
            <a:ext cx="5238257" cy="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Descriptive analyses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D9186F7-1353-A460-2C3F-A66ECE0B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01" y="1054297"/>
            <a:ext cx="5121875" cy="647482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9D388E-34E3-B850-4FC1-DCCB9323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2" y="2265360"/>
            <a:ext cx="6769092" cy="1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CBD1A34-8043-FF00-7E46-D7002E14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6" y="1012488"/>
            <a:ext cx="6722542" cy="1427315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A4A7BA-534C-BDBF-CDA5-59267547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6" y="2776121"/>
            <a:ext cx="6336361" cy="89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24B7D-E938-1A11-C0CE-C4A34F7D939D}"/>
              </a:ext>
            </a:extLst>
          </p:cNvPr>
          <p:cNvSpPr txBox="1"/>
          <p:nvPr/>
        </p:nvSpPr>
        <p:spPr>
          <a:xfrm>
            <a:off x="3646190" y="3845987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F = 23.19 (2, 765)</a:t>
            </a:r>
          </a:p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12522046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E1DD723-96A3-EC43-BAE4-12C16C79FD9B}"/>
    </a:ext>
  </a:extLst>
</a:theme>
</file>

<file path=ppt/theme/theme2.xml><?xml version="1.0" encoding="utf-8"?>
<a:theme xmlns:a="http://schemas.openxmlformats.org/drawingml/2006/main" name="Section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C3C87989-F9C7-F540-B8B8-EF7C3FAE362D}"/>
    </a:ext>
  </a:extLst>
</a:theme>
</file>

<file path=ppt/theme/theme3.xml><?xml version="1.0" encoding="utf-8"?>
<a:theme xmlns:a="http://schemas.openxmlformats.org/drawingml/2006/main" name="Content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D1FA57BC-5BD4-D841-879B-304073B8C059}"/>
    </a:ext>
  </a:extLst>
</a:theme>
</file>

<file path=ppt/theme/theme4.xml><?xml version="1.0" encoding="utf-8"?>
<a:theme xmlns:a="http://schemas.openxmlformats.org/drawingml/2006/main" name="Closing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A1976B6-3092-9542-A19D-BACDE20306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EF9B5484074A9AD6AE3ECE890B10" ma:contentTypeVersion="1" ma:contentTypeDescription="Create a new document." ma:contentTypeScope="" ma:versionID="e3ebee926d0fba3772ddfd6cf376236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E3C980-C590-44A7-B970-BBC4E6ABA5C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F971539-B776-48D0-B41E-084723CFE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45859A-C588-4588-AB1B-0F629E367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UCSDHealth-PPT-16x9</Template>
  <TotalTime>4519</TotalTime>
  <Words>580</Words>
  <Application>Microsoft Macintosh PowerPoint</Application>
  <PresentationFormat>On-screen Show (16:9)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Nova</vt:lpstr>
      <vt:lpstr>calibri</vt:lpstr>
      <vt:lpstr>calibri</vt:lpstr>
      <vt:lpstr>Title Slides</vt:lpstr>
      <vt:lpstr>Section Slides</vt:lpstr>
      <vt:lpstr>Content Slides</vt:lpstr>
      <vt:lpstr>Closing Slides</vt:lpstr>
      <vt:lpstr>PowerPoint Presentation</vt:lpstr>
      <vt:lpstr>PowerPoint Presentation</vt:lpstr>
      <vt:lpstr>Multigroup comparisons</vt:lpstr>
      <vt:lpstr>One-way anova</vt:lpstr>
      <vt:lpstr>Creating categories in r</vt:lpstr>
      <vt:lpstr>Histogram of glucose levels between age categories</vt:lpstr>
      <vt:lpstr>Box plots of glucose levels between age categories</vt:lpstr>
      <vt:lpstr>Descriptive analyses</vt:lpstr>
      <vt:lpstr>One-way ANOVA</vt:lpstr>
      <vt:lpstr>One-way ANOVA – Post hoc test</vt:lpstr>
      <vt:lpstr>One-way ANOVA conclusion</vt:lpstr>
      <vt:lpstr>Kruskal-Wallis rank sum test</vt:lpstr>
      <vt:lpstr>Kruskal-Wallis – Post hoc test</vt:lpstr>
      <vt:lpstr>Kruskal-Wallis conclusion</vt:lpstr>
      <vt:lpstr>R x C analysis</vt:lpstr>
      <vt:lpstr>R x C analysis in r</vt:lpstr>
      <vt:lpstr>R x C analysis in r</vt:lpstr>
      <vt:lpstr>conclusions</vt:lpstr>
      <vt:lpstr>LINKS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Slide. Arial 40pt</dc:title>
  <dc:creator>Toombs, Monica</dc:creator>
  <cp:lastModifiedBy>Mark Bounthavong</cp:lastModifiedBy>
  <cp:revision>366</cp:revision>
  <cp:lastPrinted>2015-03-25T16:12:35Z</cp:lastPrinted>
  <dcterms:created xsi:type="dcterms:W3CDTF">2016-05-16T17:59:33Z</dcterms:created>
  <dcterms:modified xsi:type="dcterms:W3CDTF">2025-01-17T16:39:06Z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0x010100FAE8EF9B5484074A9AD6AE3ECE890B10</vt:lpwstr>
  </property>
</Properties>
</file>