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5" r:id="rId5"/>
  </p:sldMasterIdLst>
  <p:notesMasterIdLst>
    <p:notesMasterId r:id="rId17"/>
  </p:notesMasterIdLst>
  <p:handoutMasterIdLst>
    <p:handoutMasterId r:id="rId18"/>
  </p:handoutMasterIdLst>
  <p:sldIdLst>
    <p:sldId id="276" r:id="rId6"/>
    <p:sldId id="301" r:id="rId7"/>
    <p:sldId id="485" r:id="rId8"/>
    <p:sldId id="483" r:id="rId9"/>
    <p:sldId id="339" r:id="rId10"/>
    <p:sldId id="340" r:id="rId11"/>
    <p:sldId id="488" r:id="rId12"/>
    <p:sldId id="296" r:id="rId13"/>
    <p:sldId id="305" r:id="rId14"/>
    <p:sldId id="306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1F0299-D0C2-973E-8B59-D430FDAFB7AF}" v="16" dt="2022-11-01T23:32:08.072"/>
    <p1510:client id="{80B38B05-70C7-0E37-F817-E51AF688C062}" v="3" dt="2022-11-11T13:38:11.326"/>
    <p1510:client id="{85A752C6-DB6A-A89F-8354-C1B290B1D689}" v="4" dt="2022-11-02T13:01:01.220"/>
    <p1510:client id="{FC956625-3430-4AA0-8F9D-3B24E1F5FFEB}" v="10" dt="2022-09-24T16:41:14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1" autoAdjust="0"/>
    <p:restoredTop sz="76907"/>
  </p:normalViewPr>
  <p:slideViewPr>
    <p:cSldViewPr>
      <p:cViewPr varScale="1">
        <p:scale>
          <a:sx n="86" d="100"/>
          <a:sy n="86" d="100"/>
        </p:scale>
        <p:origin x="240" y="344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Hi my name is Michelle and I am the MATLAB Ambassador for Western. </a:t>
            </a:r>
          </a:p>
          <a:p>
            <a:r>
              <a:rPr lang="en-US" dirty="0"/>
              <a:t>- Today I’ll give you a brief overview of MATLAB and then you will all have a chance to complete a MATLAB Onramp and win some fun prizes.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If you don’t already know what MATLAB is, it is a programming platform designed for engineers and scientists. </a:t>
            </a:r>
          </a:p>
          <a:p>
            <a:r>
              <a:rPr lang="en-US" dirty="0"/>
              <a:t>- MATLAB can be used for analyzing data, developing algorithms, and creating models.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49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 is used in over 20 industries, from aerospace and automotive, to biotech, energy production, financial services, medical devices, and railway systems.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about the companies that use MATLAB? Let’s take a look at some of the key companies that use MATLAB and see if you recognize any.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73B8C3-A209-4A55-9261-22C2A02B31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503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4 million engineers &amp; scientists worldwide use MATLAB &amp; Simulink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 software is used at over 100,000 businesses, governments, and universities around the world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all of the top automotive and aerospace companies worldwide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Knowing MATLAB is important when looking for jobs in many industries and at top companies like Google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73B8C3-A209-4A55-9261-22C2A02B31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82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dirty="0"/>
              <a:t>Here is another example of how MATLAB is used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time, in an Aerospace company</a:t>
            </a:r>
          </a:p>
          <a:p>
            <a:pPr marL="171450" indent="-171450">
              <a:buFontTx/>
              <a:buChar char="-"/>
            </a:pPr>
            <a:r>
              <a:rPr lang="en-US" dirty="0"/>
              <a:t>BAE systems used MATLAB to quickly design the autopilot system for a UAV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59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Today you will be doing the MATLAB Onramp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a quick crash course in MATLAB which takes 2 hours or less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With hands on exercises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31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first step is to setup a MathWorks account tied to your UWO login</a:t>
            </a:r>
          </a:p>
          <a:p>
            <a:pPr marL="171450" indent="-171450">
              <a:buFontTx/>
              <a:buChar char="-"/>
            </a:pPr>
            <a:r>
              <a:rPr lang="en-US" dirty="0"/>
              <a:t>After this, you can run the MATLAB Onramp from the second URL online or </a:t>
            </a:r>
          </a:p>
          <a:p>
            <a:pPr marL="0" indent="0">
              <a:buFontTx/>
              <a:buNone/>
            </a:pPr>
            <a:r>
              <a:rPr lang="en-US" dirty="0"/>
              <a:t>    from your installed version of MATLAB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8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We have prizes for those who get more than half way through the </a:t>
            </a:r>
            <a:r>
              <a:rPr lang="en-US" dirty="0" err="1"/>
              <a:t>OnRamp</a:t>
            </a:r>
            <a:r>
              <a:rPr lang="en-US" dirty="0"/>
              <a:t> in the hour here</a:t>
            </a:r>
          </a:p>
          <a:p>
            <a:pPr marL="171450" indent="-171450">
              <a:buFontTx/>
              <a:buChar char="-"/>
            </a:pPr>
            <a:r>
              <a:rPr lang="en-US" dirty="0"/>
              <a:t>Also, you MUST follow us on Instagram to receive a prize!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Come up and show me your laptop at the end of the event to get your prize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those online – email me a screenshot of your browser showing the % done,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your name – at the end of the event. I will send out details of a place and time to meet me for your prizes.)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My email address is </a:t>
            </a:r>
            <a:r>
              <a:rPr lang="en-US" dirty="0" err="1"/>
              <a:t>mbourdo@uwo.ca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5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2021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785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85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085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3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3741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7969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8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2020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01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4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academia.html?s_tid=gn_acad" TargetMode="External"/><Relationship Id="rId2" Type="http://schemas.openxmlformats.org/officeDocument/2006/relationships/hyperlink" Target="https://www.mathworks.com/matlabcentr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hworks.com/matlabcentral/cody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iff"/><Relationship Id="rId13" Type="http://schemas.openxmlformats.org/officeDocument/2006/relationships/image" Target="../media/image20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5" Type="http://schemas.openxmlformats.org/officeDocument/2006/relationships/image" Target="../media/image2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Relationship Id="rId1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company/user_stories/bae-systems-controls-develops-autopilot-for-unmanned-aerial-vehicle.html?by=compan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academia/tah-portal/western-university-964054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hyperlink" Target="https://matlabacademy.mathworks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282" y="1752600"/>
            <a:ext cx="5791200" cy="838200"/>
          </a:xfrm>
        </p:spPr>
        <p:txBody>
          <a:bodyPr/>
          <a:lstStyle/>
          <a:p>
            <a:r>
              <a:rPr lang="en-US" sz="2800" dirty="0">
                <a:latin typeface="Times New Roman"/>
                <a:cs typeface="Times New Roman"/>
              </a:rPr>
              <a:t>University of Western Ontario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>
                <a:latin typeface="Times New Roman"/>
                <a:cs typeface="Times New Roman"/>
              </a:rPr>
              <a:t>and MathWorks present:</a:t>
            </a:r>
            <a:br>
              <a:rPr lang="en-US" sz="4400" dirty="0"/>
            </a:br>
            <a:br>
              <a:rPr lang="en-US" sz="4400" dirty="0"/>
            </a:b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476" y="1066801"/>
            <a:ext cx="2554683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017" y="3496094"/>
            <a:ext cx="2133600" cy="21336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F95C13F-19A7-471D-A610-3A6486CD7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698723"/>
            <a:ext cx="10287000" cy="97093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ONRAMP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3BC21-D0FC-5E2F-9D63-7D6594448379}"/>
              </a:ext>
            </a:extLst>
          </p:cNvPr>
          <p:cNvSpPr txBox="1"/>
          <p:nvPr/>
        </p:nvSpPr>
        <p:spPr>
          <a:xfrm>
            <a:off x="838200" y="552312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Michelle Bourdon</a:t>
            </a:r>
          </a:p>
          <a:p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mbourdo@uwo.ca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93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82CA-CD16-4F11-BB05-F520F186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FA6E-61F2-4399-A7CD-BC15D4F93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3535" indent="-343535"/>
            <a:r>
              <a:rPr lang="en-US" dirty="0"/>
              <a:t>MATLAB Central</a:t>
            </a:r>
            <a:endParaRPr lang="en-US"/>
          </a:p>
          <a:p>
            <a:pPr marL="744220" lvl="1" indent="-286385"/>
            <a:r>
              <a:rPr lang="en-US" dirty="0">
                <a:hlinkClick r:id="rId2"/>
              </a:rPr>
              <a:t>https://www.mathworks.com/matlabcentral/</a:t>
            </a:r>
            <a:r>
              <a:rPr lang="en-US" dirty="0"/>
              <a:t> </a:t>
            </a:r>
          </a:p>
          <a:p>
            <a:pPr marL="343535" indent="-343535"/>
            <a:r>
              <a:rPr lang="en-US" dirty="0"/>
              <a:t>Mathworks Academia</a:t>
            </a:r>
          </a:p>
          <a:p>
            <a:pPr marL="744220" lvl="1" indent="-286385"/>
            <a:r>
              <a:rPr lang="en-US" dirty="0">
                <a:hlinkClick r:id="rId3"/>
              </a:rPr>
              <a:t>https://www.mathworks.com/academia.html?s_tid=gn_acad</a:t>
            </a:r>
          </a:p>
          <a:p>
            <a:pPr marL="343535" indent="-343535">
              <a:lnSpc>
                <a:spcPct val="104999"/>
              </a:lnSpc>
            </a:pPr>
            <a:r>
              <a:rPr dirty="0"/>
              <a:t>Cody Problems</a:t>
            </a:r>
          </a:p>
          <a:p>
            <a:pPr marL="744220" lvl="1" indent="-286385">
              <a:lnSpc>
                <a:spcPct val="104999"/>
              </a:lnSpc>
            </a:pPr>
            <a:r>
              <a:rPr lang="en-US" dirty="0">
                <a:hlinkClick r:id="rId4"/>
              </a:rPr>
              <a:t>https://www.mathworks.com/matlabcentral/cody/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1387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05000"/>
            <a:ext cx="4648200" cy="40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0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A4C3-E031-4C8A-9CA5-5A392941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MATLAB?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0730-1949-495F-AA9A-8C7E87649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00200"/>
            <a:ext cx="5867398" cy="4648200"/>
          </a:xfrm>
        </p:spPr>
        <p:txBody>
          <a:bodyPr/>
          <a:lstStyle/>
          <a:p>
            <a:r>
              <a:rPr lang="en-US" dirty="0"/>
              <a:t>Programming platform designed specifically for engineers and scientists </a:t>
            </a:r>
          </a:p>
          <a:p>
            <a:pPr lvl="1"/>
            <a:r>
              <a:rPr lang="en-US" dirty="0"/>
              <a:t>Matrix-based language</a:t>
            </a:r>
          </a:p>
          <a:p>
            <a:pPr lvl="1"/>
            <a:r>
              <a:rPr lang="en-US" dirty="0"/>
              <a:t>Allowing the most natural expression of computational mathematics</a:t>
            </a:r>
          </a:p>
          <a:p>
            <a:pPr>
              <a:spcBef>
                <a:spcPts val="1200"/>
              </a:spcBef>
            </a:pPr>
            <a:r>
              <a:rPr lang="en-US" dirty="0"/>
              <a:t>Using MATLAB, you can:</a:t>
            </a:r>
          </a:p>
          <a:p>
            <a:pPr lvl="1"/>
            <a:r>
              <a:rPr lang="en-US" dirty="0"/>
              <a:t>Analyze data</a:t>
            </a:r>
          </a:p>
          <a:p>
            <a:pPr lvl="1"/>
            <a:r>
              <a:rPr lang="en-US" dirty="0"/>
              <a:t>Develop algorithms</a:t>
            </a:r>
          </a:p>
          <a:p>
            <a:pPr lvl="1"/>
            <a:r>
              <a:rPr lang="en-US" dirty="0"/>
              <a:t>Create models and applications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825CD-0A1C-4E20-ADA9-BD6D76627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206" y="3127374"/>
            <a:ext cx="5728594" cy="2376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79C1AF-7772-4714-8AF2-BDC85EA17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953" y="1676400"/>
            <a:ext cx="2548349" cy="1450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861A0F-ABB9-4378-A332-AA174AFC6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302" y="1682378"/>
            <a:ext cx="2005758" cy="1615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80D943-EB15-4F90-A41C-2CADCA56C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7406" y="2490168"/>
            <a:ext cx="2110603" cy="18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1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23ABFB-468A-4255-957A-4B558052CA51}"/>
              </a:ext>
            </a:extLst>
          </p:cNvPr>
          <p:cNvGraphicFramePr>
            <a:graphicFrameLocks noGrp="1"/>
          </p:cNvGraphicFramePr>
          <p:nvPr/>
        </p:nvGraphicFramePr>
        <p:xfrm>
          <a:off x="0" y="1005839"/>
          <a:ext cx="12192000" cy="537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9921838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4053172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8701851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594024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54349824"/>
                    </a:ext>
                  </a:extLst>
                </a:gridCol>
              </a:tblGrid>
              <a:tr h="179106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Aerospace and Defense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Automotive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Biological Sciences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Biotech and Pharmaceutical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Communications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560317"/>
                  </a:ext>
                </a:extLst>
              </a:tr>
              <a:tr h="1791063">
                <a:tc>
                  <a:txBody>
                    <a:bodyPr/>
                    <a:lstStyle/>
                    <a:p>
                      <a:pPr marL="0" marR="0" lvl="0" indent="0" algn="ctr" defTabSz="916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Electronics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Energy Production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Financial Services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Industrial Machinery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Medical Devices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30818"/>
                  </a:ext>
                </a:extLst>
              </a:tr>
              <a:tr h="1791063">
                <a:tc>
                  <a:txBody>
                    <a:bodyPr/>
                    <a:lstStyle/>
                    <a:p>
                      <a:pPr marL="0" marR="0" lvl="0" indent="0" algn="ctr" defTabSz="916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Metals, Materials, Mining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Neuroscience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Railway Systems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Semiconductors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Software and Internet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181234"/>
                  </a:ext>
                </a:extLst>
              </a:tr>
            </a:tbl>
          </a:graphicData>
        </a:graphic>
      </p:graphicFrame>
      <p:pic>
        <p:nvPicPr>
          <p:cNvPr id="1026" name="Picture 2" descr="https://www.mathworks.com/content/mathworks/www/en/solutions/industrial-automation-machinery/process-automation-systems-industrial-controls/_jcr_content/mainParsys/column_0/1/column_0/2/thumbnail.img.jpg/1481295320875.jpg">
            <a:extLst>
              <a:ext uri="{FF2B5EF4-FFF2-40B4-BE49-F238E27FC236}">
                <a16:creationId xmlns:a16="http://schemas.microsoft.com/office/drawing/2014/main" id="{2FE24124-47EC-4C9C-89D8-81B85B11B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5555"/>
          <a:stretch/>
        </p:blipFill>
        <p:spPr bwMode="auto">
          <a:xfrm>
            <a:off x="7569654" y="3032759"/>
            <a:ext cx="192024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D815E1-E3C9-42CC-8A02-313374C5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4B87"/>
                </a:solidFill>
              </a:rPr>
              <a:t>Key</a:t>
            </a:r>
            <a:r>
              <a:rPr lang="en-US" dirty="0"/>
              <a:t> </a:t>
            </a:r>
            <a:r>
              <a:rPr lang="en-US" dirty="0">
                <a:solidFill>
                  <a:srgbClr val="004B87"/>
                </a:solidFill>
              </a:rPr>
              <a:t>Industries that use MATLAB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75EB0-D066-4326-99F0-001CAC206C7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4" t="651" r="74" b="1630"/>
          <a:stretch/>
        </p:blipFill>
        <p:spPr>
          <a:xfrm>
            <a:off x="269937" y="1243675"/>
            <a:ext cx="1920240" cy="1280160"/>
          </a:xfrm>
          <a:prstGeom prst="rect">
            <a:avLst/>
          </a:prstGeom>
        </p:spPr>
      </p:pic>
      <p:pic>
        <p:nvPicPr>
          <p:cNvPr id="8" name="Picture 7" descr="http://www.subaru-global.com/ebrochure/Forester/2018my/HUEN/mobile/assets/images/eyesight/eyesight_01.jpg">
            <a:extLst>
              <a:ext uri="{FF2B5EF4-FFF2-40B4-BE49-F238E27FC236}">
                <a16:creationId xmlns:a16="http://schemas.microsoft.com/office/drawing/2014/main" id="{6A0D8F8B-4A20-4BD9-978D-C309ADFE5A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6" r="8906" b="9249"/>
          <a:stretch/>
        </p:blipFill>
        <p:spPr bwMode="auto">
          <a:xfrm>
            <a:off x="2699657" y="1243675"/>
            <a:ext cx="192024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DC3DF-5123-428C-ADA6-D12DF6536F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81" b="11985"/>
          <a:stretch/>
        </p:blipFill>
        <p:spPr>
          <a:xfrm>
            <a:off x="269937" y="3032759"/>
            <a:ext cx="1920240" cy="1280160"/>
          </a:xfrm>
          <a:prstGeom prst="rect">
            <a:avLst/>
          </a:prstGeom>
        </p:spPr>
      </p:pic>
      <p:pic>
        <p:nvPicPr>
          <p:cNvPr id="11" name="Picture 2" descr="Image result for site:mathworks.com carnegie">
            <a:extLst>
              <a:ext uri="{FF2B5EF4-FFF2-40B4-BE49-F238E27FC236}">
                <a16:creationId xmlns:a16="http://schemas.microsoft.com/office/drawing/2014/main" id="{3B95945B-79EC-4C9C-81F9-0FEB5289B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" r="7813"/>
          <a:stretch/>
        </p:blipFill>
        <p:spPr bwMode="auto">
          <a:xfrm>
            <a:off x="2699657" y="3032759"/>
            <a:ext cx="192024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198FF2-D760-49D8-853C-E0484692B8C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935" t="781" r="935" b="9787"/>
          <a:stretch/>
        </p:blipFill>
        <p:spPr>
          <a:xfrm>
            <a:off x="7569654" y="4837700"/>
            <a:ext cx="1920240" cy="1280160"/>
          </a:xfrm>
          <a:prstGeom prst="rect">
            <a:avLst/>
          </a:prstGeom>
        </p:spPr>
      </p:pic>
      <p:pic>
        <p:nvPicPr>
          <p:cNvPr id="5122" name="Picture 2" descr="Image result for financial trader screens">
            <a:extLst>
              <a:ext uri="{FF2B5EF4-FFF2-40B4-BE49-F238E27FC236}">
                <a16:creationId xmlns:a16="http://schemas.microsoft.com/office/drawing/2014/main" id="{12E538C1-21C5-48E1-9AD4-C41786978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 bwMode="auto">
          <a:xfrm>
            <a:off x="5129377" y="3032759"/>
            <a:ext cx="192024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mathworks.com/content/mathworks/www/en/solutions/biological-sciences/jcr:content/mainParsys/column_0/1/feature_0/items/item_1.adapt.full.medium.jpg/1521698247146.jpg">
            <a:extLst>
              <a:ext uri="{FF2B5EF4-FFF2-40B4-BE49-F238E27FC236}">
                <a16:creationId xmlns:a16="http://schemas.microsoft.com/office/drawing/2014/main" id="{45D85A3F-0E97-4E20-B5CD-C1D92526A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-371" r="32667" b="371"/>
          <a:stretch/>
        </p:blipFill>
        <p:spPr bwMode="auto">
          <a:xfrm>
            <a:off x="5129377" y="1243675"/>
            <a:ext cx="192024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">
            <a:extLst>
              <a:ext uri="{FF2B5EF4-FFF2-40B4-BE49-F238E27FC236}">
                <a16:creationId xmlns:a16="http://schemas.microsoft.com/office/drawing/2014/main" id="{56C9D2E6-1FA6-46E9-8B9B-28481FE89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 bwMode="auto">
          <a:xfrm>
            <a:off x="7569654" y="1243675"/>
            <a:ext cx="192024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www.mathworks.com/content/mathworks/www/en/solutions/jcr:content/mainParsys/column_1/1/columns_copy/3/panel_copy/headerImage.adapt.full.medium.jpg/1527777987704.jpg">
            <a:extLst>
              <a:ext uri="{FF2B5EF4-FFF2-40B4-BE49-F238E27FC236}">
                <a16:creationId xmlns:a16="http://schemas.microsoft.com/office/drawing/2014/main" id="{0D638840-59DF-4E6B-A35B-B8A74A701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" t="287" r="15121" b="-287"/>
          <a:stretch/>
        </p:blipFill>
        <p:spPr bwMode="auto">
          <a:xfrm>
            <a:off x="10023679" y="3032759"/>
            <a:ext cx="192024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offshore drilling rig">
            <a:extLst>
              <a:ext uri="{FF2B5EF4-FFF2-40B4-BE49-F238E27FC236}">
                <a16:creationId xmlns:a16="http://schemas.microsoft.com/office/drawing/2014/main" id="{91315E67-D0E0-4AB8-A0D7-1E984DBB2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4" r="7734"/>
          <a:stretch/>
        </p:blipFill>
        <p:spPr bwMode="auto">
          <a:xfrm>
            <a:off x="269937" y="4837700"/>
            <a:ext cx="192024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Brain mapping">
            <a:extLst>
              <a:ext uri="{FF2B5EF4-FFF2-40B4-BE49-F238E27FC236}">
                <a16:creationId xmlns:a16="http://schemas.microsoft.com/office/drawing/2014/main" id="{9311DE12-044E-4D34-A98A-746F05DA5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" r="7813"/>
          <a:stretch/>
        </p:blipFill>
        <p:spPr bwMode="auto">
          <a:xfrm>
            <a:off x="2699657" y="4837700"/>
            <a:ext cx="192024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mage result for site:mathworks.com railway">
            <a:extLst>
              <a:ext uri="{FF2B5EF4-FFF2-40B4-BE49-F238E27FC236}">
                <a16:creationId xmlns:a16="http://schemas.microsoft.com/office/drawing/2014/main" id="{B68A72DC-3D7F-4C66-9728-63BD0FB2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" t="20381" r="24689" b="13072"/>
          <a:stretch/>
        </p:blipFill>
        <p:spPr bwMode="auto">
          <a:xfrm>
            <a:off x="5129377" y="4837700"/>
            <a:ext cx="192024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Image result for site:mathworks.com communications">
            <a:extLst>
              <a:ext uri="{FF2B5EF4-FFF2-40B4-BE49-F238E27FC236}">
                <a16:creationId xmlns:a16="http://schemas.microsoft.com/office/drawing/2014/main" id="{7983170E-ABE9-4BFF-B843-1349B3F68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" r="31"/>
          <a:stretch/>
        </p:blipFill>
        <p:spPr bwMode="auto">
          <a:xfrm>
            <a:off x="10023679" y="1243675"/>
            <a:ext cx="192024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4CE1D7-02FB-439B-A55A-A61FD4B8F227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" b="66"/>
          <a:stretch/>
        </p:blipFill>
        <p:spPr>
          <a:xfrm>
            <a:off x="10023679" y="4837700"/>
            <a:ext cx="192024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1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companies that use MATLAB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AE226F-1F5A-487A-B415-D6593950D082}"/>
              </a:ext>
            </a:extLst>
          </p:cNvPr>
          <p:cNvGrpSpPr/>
          <p:nvPr/>
        </p:nvGrpSpPr>
        <p:grpSpPr>
          <a:xfrm>
            <a:off x="6899625" y="4367758"/>
            <a:ext cx="2612374" cy="2425003"/>
            <a:chOff x="8422602" y="4401790"/>
            <a:chExt cx="2612374" cy="24250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CE8FF7-6474-434A-B65E-6C1416D686F4}"/>
                </a:ext>
              </a:extLst>
            </p:cNvPr>
            <p:cNvSpPr txBox="1"/>
            <p:nvPr/>
          </p:nvSpPr>
          <p:spPr>
            <a:xfrm>
              <a:off x="8422602" y="6488239"/>
              <a:ext cx="25490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36569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OICA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636569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: 2017 World Motor Vehicle Production</a:t>
              </a:r>
              <a:b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636569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</a:b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636569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PwC: Aerospace and Defense 2018 Year in Review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CFC926-5F96-477B-81C5-1BB3A87BDE78}"/>
                </a:ext>
              </a:extLst>
            </p:cNvPr>
            <p:cNvGrpSpPr/>
            <p:nvPr/>
          </p:nvGrpSpPr>
          <p:grpSpPr>
            <a:xfrm>
              <a:off x="8474656" y="4401790"/>
              <a:ext cx="2560320" cy="2020610"/>
              <a:chOff x="8672478" y="3848128"/>
              <a:chExt cx="2560320" cy="202061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65EA6F1-AD71-4331-93F6-4D7CC0F0368C}"/>
                  </a:ext>
                </a:extLst>
              </p:cNvPr>
              <p:cNvSpPr/>
              <p:nvPr/>
            </p:nvSpPr>
            <p:spPr>
              <a:xfrm>
                <a:off x="8672478" y="4945408"/>
                <a:ext cx="2560320" cy="923330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400"/>
                  </a:spcAft>
                  <a:buClrTx/>
                  <a:buSzTx/>
                  <a:buFontTx/>
                  <a:buNone/>
                  <a:tabLst>
                    <a:tab pos="1544638" algn="l"/>
                  </a:tabLst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568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All of the top 10</a:t>
                </a:r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568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568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automotive and </a:t>
                </a:r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568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568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aerospace companies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568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pic>
            <p:nvPicPr>
              <p:cNvPr id="39" name="Graphic 26">
                <a:extLst>
                  <a:ext uri="{FF2B5EF4-FFF2-40B4-BE49-F238E27FC236}">
                    <a16:creationId xmlns:a16="http://schemas.microsoft.com/office/drawing/2014/main" id="{1F6CC9EE-98ED-4BA9-BC54-B3E3C71AC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3906" y="3848128"/>
                <a:ext cx="731520" cy="731520"/>
              </a:xfrm>
              <a:prstGeom prst="rect">
                <a:avLst/>
              </a:prstGeom>
            </p:spPr>
          </p:pic>
          <p:pic>
            <p:nvPicPr>
              <p:cNvPr id="40" name="Graphic 26">
                <a:extLst>
                  <a:ext uri="{FF2B5EF4-FFF2-40B4-BE49-F238E27FC236}">
                    <a16:creationId xmlns:a16="http://schemas.microsoft.com/office/drawing/2014/main" id="{90137E19-52AF-4CF7-B8AB-8C501A9C0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5466" y="4213888"/>
                <a:ext cx="731520" cy="731520"/>
              </a:xfrm>
              <a:prstGeom prst="rect">
                <a:avLst/>
              </a:prstGeom>
            </p:spPr>
          </p:pic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6C1BE9B-ADB0-4F08-BBCA-4FDA482CCC7D}"/>
              </a:ext>
            </a:extLst>
          </p:cNvPr>
          <p:cNvGrpSpPr/>
          <p:nvPr/>
        </p:nvGrpSpPr>
        <p:grpSpPr>
          <a:xfrm>
            <a:off x="6723341" y="2118528"/>
            <a:ext cx="2743200" cy="2416002"/>
            <a:chOff x="301414" y="4008572"/>
            <a:chExt cx="2743200" cy="241600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813B3F9-389A-4CE5-A2BB-752D3B7D5F6B}"/>
                </a:ext>
              </a:extLst>
            </p:cNvPr>
            <p:cNvSpPr/>
            <p:nvPr/>
          </p:nvSpPr>
          <p:spPr>
            <a:xfrm>
              <a:off x="301414" y="5080616"/>
              <a:ext cx="2743200" cy="134395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Tx/>
                <a:buNone/>
                <a:tabLst>
                  <a:tab pos="1544638" algn="l"/>
                </a:tabLst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2568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100,000+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Tx/>
                <a:buNone/>
                <a:tabLst>
                  <a:tab pos="1544638" algn="l"/>
                </a:tabLst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2568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businesses, governments, and universities</a:t>
              </a:r>
            </a:p>
          </p:txBody>
        </p:sp>
        <p:pic>
          <p:nvPicPr>
            <p:cNvPr id="44" name="Graphic 43" descr="City">
              <a:extLst>
                <a:ext uri="{FF2B5EF4-FFF2-40B4-BE49-F238E27FC236}">
                  <a16:creationId xmlns:a16="http://schemas.microsoft.com/office/drawing/2014/main" id="{3AC068C0-5B25-4264-A184-99F398F6E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5794" y="4008572"/>
              <a:ext cx="1234440" cy="123444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91E800B-9C59-4C47-B5CB-404CD169F55C}"/>
              </a:ext>
            </a:extLst>
          </p:cNvPr>
          <p:cNvGrpSpPr/>
          <p:nvPr/>
        </p:nvGrpSpPr>
        <p:grpSpPr>
          <a:xfrm>
            <a:off x="6972063" y="268655"/>
            <a:ext cx="2245756" cy="1911581"/>
            <a:chOff x="1151504" y="4236133"/>
            <a:chExt cx="2560320" cy="191462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67CE7E5-C5BC-42FF-8360-9785B5DA2A29}"/>
                </a:ext>
              </a:extLst>
            </p:cNvPr>
            <p:cNvSpPr/>
            <p:nvPr/>
          </p:nvSpPr>
          <p:spPr>
            <a:xfrm>
              <a:off x="1151504" y="5365929"/>
              <a:ext cx="2560320" cy="78483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3569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 million+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2568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users in 185 countries</a:t>
              </a:r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792CB07F-DC54-441A-B39E-2D62A2416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86508" y="4236133"/>
              <a:ext cx="1307592" cy="1307592"/>
            </a:xfrm>
            <a:prstGeom prst="rect">
              <a:avLst/>
            </a:prstGeom>
          </p:spPr>
        </p:pic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185C4-C522-4A20-85F2-3DBBFB91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00200"/>
            <a:ext cx="7010398" cy="4648200"/>
          </a:xfrm>
        </p:spPr>
        <p:txBody>
          <a:bodyPr numCol="2"/>
          <a:lstStyle/>
          <a:p>
            <a:pPr lvl="0"/>
            <a:r>
              <a:rPr lang="en-US" sz="2000" dirty="0"/>
              <a:t>Amazon</a:t>
            </a:r>
          </a:p>
          <a:p>
            <a:pPr lvl="0"/>
            <a:r>
              <a:rPr lang="en-US" sz="2000" dirty="0"/>
              <a:t>Apple</a:t>
            </a:r>
          </a:p>
          <a:p>
            <a:r>
              <a:rPr lang="en-US" sz="2000" dirty="0"/>
              <a:t>AT4 wireless</a:t>
            </a:r>
          </a:p>
          <a:p>
            <a:pPr lvl="0"/>
            <a:r>
              <a:rPr lang="en-US" sz="2000" dirty="0"/>
              <a:t>BAE Systems</a:t>
            </a:r>
          </a:p>
          <a:p>
            <a:r>
              <a:rPr lang="en-US" sz="2000" dirty="0"/>
              <a:t>Bank of England/PRA</a:t>
            </a:r>
          </a:p>
          <a:p>
            <a:r>
              <a:rPr lang="en-US" sz="2000" dirty="0"/>
              <a:t>BMW</a:t>
            </a:r>
          </a:p>
          <a:p>
            <a:r>
              <a:rPr lang="en-US" sz="2000" dirty="0"/>
              <a:t>Boeing</a:t>
            </a:r>
          </a:p>
          <a:p>
            <a:pPr lvl="0"/>
            <a:r>
              <a:rPr lang="en-US" sz="2000" dirty="0"/>
              <a:t>Facebook</a:t>
            </a:r>
          </a:p>
          <a:p>
            <a:r>
              <a:rPr lang="en-US" sz="2000" dirty="0"/>
              <a:t>Ford Motor Company</a:t>
            </a:r>
          </a:p>
          <a:p>
            <a:pPr lvl="0"/>
            <a:r>
              <a:rPr lang="en-US" sz="2000" dirty="0"/>
              <a:t>Genentech</a:t>
            </a:r>
          </a:p>
          <a:p>
            <a:r>
              <a:rPr lang="en-US" sz="2000" dirty="0"/>
              <a:t>Google</a:t>
            </a:r>
          </a:p>
          <a:p>
            <a:r>
              <a:rPr lang="en-US" sz="2000" dirty="0"/>
              <a:t>Huawei</a:t>
            </a:r>
          </a:p>
          <a:p>
            <a:r>
              <a:rPr lang="en-US" sz="2000" dirty="0"/>
              <a:t>Hydro-Québec</a:t>
            </a:r>
          </a:p>
          <a:p>
            <a:r>
              <a:rPr lang="en-US" sz="2000" dirty="0"/>
              <a:t>Intel</a:t>
            </a:r>
          </a:p>
          <a:p>
            <a:r>
              <a:rPr lang="en-US" sz="2000" dirty="0"/>
              <a:t>Johnson &amp; Johnson</a:t>
            </a:r>
          </a:p>
          <a:p>
            <a:r>
              <a:rPr lang="en-US" sz="2000" dirty="0"/>
              <a:t>JP Morgan</a:t>
            </a:r>
          </a:p>
          <a:p>
            <a:r>
              <a:rPr lang="en-US" sz="2000" dirty="0"/>
              <a:t>NASA</a:t>
            </a:r>
          </a:p>
          <a:p>
            <a:r>
              <a:rPr lang="en-US" sz="2000" dirty="0"/>
              <a:t>Nokia</a:t>
            </a:r>
          </a:p>
          <a:p>
            <a:r>
              <a:rPr lang="en-US" sz="2000" dirty="0"/>
              <a:t>Qualcomm</a:t>
            </a:r>
          </a:p>
          <a:p>
            <a:pPr lvl="0"/>
            <a:r>
              <a:rPr lang="en-US" sz="2000" dirty="0"/>
              <a:t>Samsung</a:t>
            </a:r>
          </a:p>
          <a:p>
            <a:pPr lvl="0"/>
            <a:r>
              <a:rPr lang="en-US" sz="2000" dirty="0"/>
              <a:t>Siemens</a:t>
            </a:r>
          </a:p>
          <a:p>
            <a:r>
              <a:rPr lang="en-US" sz="2000" dirty="0"/>
              <a:t>Tetra Pak</a:t>
            </a:r>
          </a:p>
          <a:p>
            <a:r>
              <a:rPr lang="en-US" sz="2000" dirty="0"/>
              <a:t>Texas Instruments</a:t>
            </a:r>
          </a:p>
          <a:p>
            <a:r>
              <a:rPr lang="en-US" sz="2000" dirty="0"/>
              <a:t>Toyota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A4CC8E9-AD51-4405-B4F4-097883DC0788}"/>
              </a:ext>
            </a:extLst>
          </p:cNvPr>
          <p:cNvSpPr/>
          <p:nvPr/>
        </p:nvSpPr>
        <p:spPr>
          <a:xfrm>
            <a:off x="9448721" y="1874828"/>
            <a:ext cx="2670212" cy="1949139"/>
          </a:xfrm>
          <a:prstGeom prst="wedgeRoundRectCallout">
            <a:avLst>
              <a:gd name="adj1" fmla="val -53304"/>
              <a:gd name="adj2" fmla="val 10495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“If you want to work at Google, make sure you can use MATLAB”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Jonathan Rosenburg,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former Google Senior Vice President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3656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Business Insider 2014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1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57200"/>
            <a:ext cx="7695809" cy="990600"/>
          </a:xfrm>
        </p:spPr>
        <p:txBody>
          <a:bodyPr/>
          <a:lstStyle/>
          <a:p>
            <a:r>
              <a:rPr lang="en-US" sz="2667" b="0" dirty="0"/>
              <a:t>How do companies use MATLAB?</a:t>
            </a:r>
            <a:br>
              <a:rPr lang="en-US" sz="2667" b="0" dirty="0"/>
            </a:br>
            <a:r>
              <a:rPr lang="en-US" sz="1800" i="1" dirty="0"/>
              <a:t>BAE Systems - Develops Autopilot for Unmanned Aerial Vehicle (UAV) - Aerospace</a:t>
            </a:r>
            <a:br>
              <a:rPr lang="en-US" b="0" dirty="0">
                <a:solidFill>
                  <a:schemeClr val="tx1"/>
                </a:solidFill>
              </a:rPr>
            </a:br>
            <a:br>
              <a:rPr lang="en-US" sz="2667" b="0" dirty="0">
                <a:solidFill>
                  <a:schemeClr val="tx1"/>
                </a:solidFill>
              </a:rPr>
            </a:br>
            <a:br>
              <a:rPr lang="en-US" sz="2667" b="0" dirty="0">
                <a:solidFill>
                  <a:schemeClr val="tx1"/>
                </a:solidFill>
              </a:rPr>
            </a:br>
            <a:br>
              <a:rPr lang="en-US" sz="2667" b="0" dirty="0">
                <a:solidFill>
                  <a:schemeClr val="tx1"/>
                </a:solidFill>
              </a:rPr>
            </a:br>
            <a:endParaRPr lang="en-US" sz="2667" b="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600200"/>
            <a:ext cx="7821836" cy="4648200"/>
          </a:xfrm>
        </p:spPr>
        <p:txBody>
          <a:bodyPr vert="horz" lIns="121920" tIns="60960" rIns="121920" bIns="60960" rtlCol="0" anchor="t">
            <a:noAutofit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sz="2133" b="1" dirty="0">
                <a:solidFill>
                  <a:srgbClr val="125687"/>
                </a:solidFill>
                <a:latin typeface="Arial"/>
                <a:cs typeface="+mn-cs"/>
              </a:rPr>
              <a:t>Challenge</a:t>
            </a:r>
          </a:p>
          <a:p>
            <a:pPr marL="0" indent="0">
              <a:buNone/>
            </a:pPr>
            <a:r>
              <a:rPr lang="en-US" sz="1867" dirty="0"/>
              <a:t>Enable teams working in separate locations to design </a:t>
            </a:r>
            <a:br>
              <a:rPr lang="en-US" sz="1867" dirty="0"/>
            </a:br>
            <a:r>
              <a:rPr lang="en-US" sz="1867" dirty="0"/>
              <a:t>a sophisticated UAV autopilot system quickly and inexpensively</a:t>
            </a:r>
          </a:p>
          <a:p>
            <a:pPr marL="0" indent="0">
              <a:spcBef>
                <a:spcPts val="864"/>
              </a:spcBef>
              <a:buClr>
                <a:srgbClr val="215083"/>
              </a:buClr>
              <a:buSzTx/>
              <a:buNone/>
            </a:pPr>
            <a:r>
              <a:rPr lang="EN-US" sz="2133" b="1" dirty="0">
                <a:solidFill>
                  <a:srgbClr val="125687"/>
                </a:solidFill>
                <a:latin typeface="Arial"/>
                <a:cs typeface="+mn-cs"/>
              </a:rPr>
              <a:t>Solution</a:t>
            </a:r>
          </a:p>
          <a:p>
            <a:pPr marL="0" indent="0">
              <a:spcBef>
                <a:spcPts val="240"/>
              </a:spcBef>
              <a:buClrTx/>
              <a:buSzTx/>
              <a:buNone/>
            </a:pPr>
            <a:r>
              <a:rPr lang="en-US" sz="1867" dirty="0"/>
              <a:t>Use MathWorks tools, modify existing software designs with Model-Based Design, and automatically generate embedded control code</a:t>
            </a:r>
          </a:p>
          <a:p>
            <a:pPr marL="0" indent="0">
              <a:spcBef>
                <a:spcPts val="864"/>
              </a:spcBef>
              <a:buClr>
                <a:srgbClr val="215083"/>
              </a:buClr>
              <a:buSzTx/>
              <a:buNone/>
            </a:pPr>
            <a:r>
              <a:rPr lang="EN-US" sz="2133" b="1" dirty="0">
                <a:solidFill>
                  <a:srgbClr val="125687"/>
                </a:solidFill>
                <a:latin typeface="Arial"/>
                <a:cs typeface="+mn-cs"/>
              </a:rPr>
              <a:t>Results</a:t>
            </a:r>
          </a:p>
          <a:p>
            <a:pPr marL="452955" lvl="1" indent="-300559">
              <a:lnSpc>
                <a:spcPct val="100000"/>
              </a:lnSpc>
              <a:spcBef>
                <a:spcPts val="240"/>
              </a:spcBef>
              <a:buClr>
                <a:srgbClr val="125687"/>
              </a:buClr>
              <a:buFont typeface="Wingdings" pitchFamily="2" charset="2"/>
              <a:buChar char="§"/>
            </a:pPr>
            <a:r>
              <a:rPr lang="en-US" sz="1867" dirty="0"/>
              <a:t>Design and rework costs substantially reduced</a:t>
            </a:r>
          </a:p>
          <a:p>
            <a:pPr marL="452955" lvl="1" indent="-300559">
              <a:lnSpc>
                <a:spcPct val="100000"/>
              </a:lnSpc>
              <a:spcBef>
                <a:spcPts val="240"/>
              </a:spcBef>
              <a:buClr>
                <a:srgbClr val="125687"/>
              </a:buClr>
              <a:buFont typeface="Wingdings" pitchFamily="2" charset="2"/>
              <a:buChar char="§"/>
            </a:pPr>
            <a:r>
              <a:rPr lang="en-US" sz="1867" dirty="0"/>
              <a:t>Testing cycle time minimized</a:t>
            </a:r>
          </a:p>
          <a:p>
            <a:pPr marL="452955" lvl="1" indent="-300559">
              <a:lnSpc>
                <a:spcPct val="100000"/>
              </a:lnSpc>
              <a:spcBef>
                <a:spcPts val="240"/>
              </a:spcBef>
              <a:buClr>
                <a:srgbClr val="125687"/>
              </a:buClr>
              <a:buFont typeface="Wingdings" pitchFamily="2" charset="2"/>
              <a:buChar char="§"/>
            </a:pPr>
            <a:r>
              <a:rPr lang="en-US" sz="1867" dirty="0"/>
              <a:t>Coding errors and manual documentation </a:t>
            </a:r>
            <a:br>
              <a:rPr lang="en-US" sz="1867" dirty="0"/>
            </a:br>
            <a:r>
              <a:rPr lang="en-US" sz="1867" dirty="0"/>
              <a:t>work minimized</a:t>
            </a:r>
          </a:p>
          <a:p>
            <a:pPr marL="452955" lvl="1" indent="-300559">
              <a:lnSpc>
                <a:spcPct val="100000"/>
              </a:lnSpc>
              <a:spcBef>
                <a:spcPts val="240"/>
              </a:spcBef>
              <a:buClr>
                <a:srgbClr val="125687"/>
              </a:buClr>
              <a:buFont typeface="Wingdings" pitchFamily="2" charset="2"/>
              <a:buChar char="§"/>
            </a:pPr>
            <a:endParaRPr lang="en-US" sz="1867" dirty="0"/>
          </a:p>
          <a:p>
            <a:pPr marL="452955" lvl="1" indent="-300559">
              <a:lnSpc>
                <a:spcPct val="100000"/>
              </a:lnSpc>
              <a:spcBef>
                <a:spcPts val="240"/>
              </a:spcBef>
              <a:buClr>
                <a:srgbClr val="125687"/>
              </a:buClr>
              <a:buFont typeface="Wingdings" pitchFamily="2" charset="2"/>
              <a:buChar char="§"/>
            </a:pPr>
            <a:endParaRPr lang="en-US" sz="1867" dirty="0"/>
          </a:p>
          <a:p>
            <a:pPr marL="452955" lvl="1" indent="-300559">
              <a:lnSpc>
                <a:spcPct val="100000"/>
              </a:lnSpc>
              <a:spcBef>
                <a:spcPts val="240"/>
              </a:spcBef>
              <a:buClr>
                <a:srgbClr val="125687"/>
              </a:buClr>
              <a:buFont typeface="Wingdings" pitchFamily="2" charset="2"/>
              <a:buChar char="§"/>
            </a:pPr>
            <a:endParaRPr lang="en-US" sz="1867" dirty="0"/>
          </a:p>
          <a:p>
            <a:pPr marL="452955" lvl="1" indent="-300559">
              <a:lnSpc>
                <a:spcPct val="100000"/>
              </a:lnSpc>
              <a:spcBef>
                <a:spcPts val="240"/>
              </a:spcBef>
              <a:buClr>
                <a:srgbClr val="125687"/>
              </a:buClr>
              <a:buFont typeface="Wingdings" pitchFamily="2" charset="2"/>
              <a:buChar char="§"/>
            </a:pPr>
            <a:endParaRPr lang="en-US" sz="1867" dirty="0"/>
          </a:p>
          <a:p>
            <a:pPr marL="452955" lvl="1" indent="-300559">
              <a:lnSpc>
                <a:spcPct val="100000"/>
              </a:lnSpc>
              <a:spcBef>
                <a:spcPts val="240"/>
              </a:spcBef>
              <a:buClr>
                <a:srgbClr val="125687"/>
              </a:buClr>
              <a:buFont typeface="Wingdings" pitchFamily="2" charset="2"/>
              <a:buChar char="§"/>
            </a:pPr>
            <a:endParaRPr lang="en-US" sz="1867" dirty="0">
              <a:solidFill>
                <a:prstClr val="black"/>
              </a:solidFill>
              <a:latin typeface="Arial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4600" y="4800600"/>
            <a:ext cx="5535759" cy="12357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1467" i="1" dirty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“MATLAB and Simulink greatly reduced development cycle time and cut system software design and testing costs by 50%.”</a:t>
            </a:r>
          </a:p>
          <a:p>
            <a:pPr>
              <a:lnSpc>
                <a:spcPct val="130000"/>
              </a:lnSpc>
              <a:defRPr/>
            </a:pPr>
            <a:r>
              <a:rPr lang="en-US" sz="1467" i="1" dirty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- </a:t>
            </a:r>
            <a:r>
              <a:rPr lang="nb-NO" sz="1467" i="1" dirty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Feng Liang, BAE Systems Controls</a:t>
            </a:r>
          </a:p>
          <a:p>
            <a:pPr>
              <a:lnSpc>
                <a:spcPct val="130000"/>
              </a:lnSpc>
              <a:defRPr/>
            </a:pPr>
            <a:endParaRPr lang="en-US" sz="1467" i="1" dirty="0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101600" y="6453506"/>
            <a:ext cx="1693333" cy="29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spAutoFit/>
          </a:bodyPr>
          <a:lstStyle/>
          <a:p>
            <a:r>
              <a:rPr lang="EN-US" sz="1333" dirty="0">
                <a:hlinkClick r:id="rId3"/>
              </a:rPr>
              <a:t>Link to user story</a:t>
            </a:r>
            <a:endParaRPr lang="EN-US" sz="1333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8B4ED96-9585-4097-BC21-D5097C075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534" y="-33813"/>
            <a:ext cx="65" cy="4740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36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/>
            <a:endParaRPr lang="en-US" altLang="en-US" sz="2400" dirty="0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674FF72D-A2BD-4A8F-B44A-CDF66DB590D9}"/>
              </a:ext>
            </a:extLst>
          </p:cNvPr>
          <p:cNvGrpSpPr>
            <a:grpSpLocks/>
          </p:cNvGrpSpPr>
          <p:nvPr/>
        </p:nvGrpSpPr>
        <p:grpSpPr bwMode="auto">
          <a:xfrm>
            <a:off x="9191327" y="1354395"/>
            <a:ext cx="2379663" cy="2522537"/>
            <a:chOff x="3954" y="569"/>
            <a:chExt cx="1499" cy="1589"/>
          </a:xfrm>
        </p:grpSpPr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2A0046EA-1EA8-4FF3-96B9-57981FD24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" y="1714"/>
              <a:ext cx="1492" cy="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91440" rIns="0" bIns="0">
              <a:spAutoFit/>
            </a:bodyPr>
            <a:lstStyle/>
            <a:p>
              <a:pPr eaLnBrk="0" hangingPunct="0"/>
              <a:r>
                <a:rPr lang="en-US" sz="1000" b="1" dirty="0">
                  <a:solidFill>
                    <a:schemeClr val="tx2"/>
                  </a:solidFill>
                </a:rPr>
                <a:t>An Eagle 150 unmanned aerial vehicle flight. </a:t>
              </a:r>
            </a:p>
            <a:p>
              <a:pPr eaLnBrk="0" hangingPunct="0">
                <a:spcBef>
                  <a:spcPct val="25000"/>
                </a:spcBef>
              </a:pPr>
              <a:r>
                <a:rPr lang="en-US" sz="900" dirty="0">
                  <a:solidFill>
                    <a:schemeClr val="tx2"/>
                  </a:solidFill>
                </a:rPr>
                <a:t>(Image courtesy of Composites Technology Research Malaysia.)</a:t>
              </a:r>
            </a:p>
          </p:txBody>
        </p:sp>
        <p:pic>
          <p:nvPicPr>
            <p:cNvPr id="12" name="Picture 4" descr="6">
              <a:extLst>
                <a:ext uri="{FF2B5EF4-FFF2-40B4-BE49-F238E27FC236}">
                  <a16:creationId xmlns:a16="http://schemas.microsoft.com/office/drawing/2014/main" id="{3E8516CF-697A-46A2-9517-652AB3BD91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3954" y="569"/>
              <a:ext cx="1499" cy="1165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0236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201351-2EB8-4203-93B8-92C04323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MATLAB Onramp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855069-C12A-44DC-8C39-B776477E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524000"/>
            <a:ext cx="5867398" cy="46482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3535" indent="-343535"/>
            <a:r>
              <a:rPr lang="en-US" dirty="0"/>
              <a:t>Learn the basics of MATLAB in 2 hours, at no cost</a:t>
            </a:r>
          </a:p>
          <a:p>
            <a:pPr marL="343535" indent="-343535"/>
            <a:r>
              <a:rPr lang="en-US" dirty="0"/>
              <a:t>Hands-on exercises with feedback</a:t>
            </a:r>
          </a:p>
          <a:p>
            <a:pPr marL="343535" indent="-343535"/>
            <a:r>
              <a:rPr lang="en-US" dirty="0"/>
              <a:t>Topics include:</a:t>
            </a:r>
          </a:p>
          <a:p>
            <a:pPr marL="744220" lvl="1" indent="-286385"/>
            <a:r>
              <a:rPr lang="en-US" dirty="0"/>
              <a:t>MATLAB commands</a:t>
            </a:r>
          </a:p>
          <a:p>
            <a:pPr marL="744220" lvl="1" indent="-286385"/>
            <a:r>
              <a:rPr lang="en-US" dirty="0"/>
              <a:t>Importing and manipulating data</a:t>
            </a:r>
          </a:p>
          <a:p>
            <a:pPr marL="744220" lvl="1" indent="-286385"/>
            <a:r>
              <a:rPr lang="en-US" dirty="0"/>
              <a:t>Creating and annotating plots</a:t>
            </a:r>
          </a:p>
          <a:p>
            <a:pPr marL="744220" lvl="1" indent="-286385"/>
            <a:r>
              <a:rPr lang="en-US" dirty="0"/>
              <a:t>Scripts and basic programming constructs</a:t>
            </a:r>
          </a:p>
        </p:txBody>
      </p:sp>
      <p:pic>
        <p:nvPicPr>
          <p:cNvPr id="1026" name="Picture 2" descr="C:\Users\ebyrne\AppData\Local\Temp\SNAGHTMLfb2e1dc.PNG">
            <a:extLst>
              <a:ext uri="{FF2B5EF4-FFF2-40B4-BE49-F238E27FC236}">
                <a16:creationId xmlns:a16="http://schemas.microsoft.com/office/drawing/2014/main" id="{5F4B821B-25B4-47F1-9AA2-8422CBC93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676" y="1550677"/>
            <a:ext cx="3624324" cy="203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byrne\AppData\Local\Temp\SNAGHTMLfc22df0.PNG">
            <a:extLst>
              <a:ext uri="{FF2B5EF4-FFF2-40B4-BE49-F238E27FC236}">
                <a16:creationId xmlns:a16="http://schemas.microsoft.com/office/drawing/2014/main" id="{5718E3F4-E6E2-4DC9-94C3-41A7A8733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786966"/>
            <a:ext cx="1752600" cy="172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99C8785-35AD-49D4-8D70-29F5536D691D}"/>
              </a:ext>
            </a:extLst>
          </p:cNvPr>
          <p:cNvGrpSpPr/>
          <p:nvPr/>
        </p:nvGrpSpPr>
        <p:grpSpPr>
          <a:xfrm>
            <a:off x="6977268" y="3844138"/>
            <a:ext cx="4833732" cy="2861462"/>
            <a:chOff x="6553200" y="3810000"/>
            <a:chExt cx="4833732" cy="2861462"/>
          </a:xfrm>
        </p:grpSpPr>
        <p:pic>
          <p:nvPicPr>
            <p:cNvPr id="1032" name="Picture 8" descr="C:\Users\ebyrne\AppData\Local\Temp\SNAGHTMLfca91e3.PNG">
              <a:extLst>
                <a:ext uri="{FF2B5EF4-FFF2-40B4-BE49-F238E27FC236}">
                  <a16:creationId xmlns:a16="http://schemas.microsoft.com/office/drawing/2014/main" id="{7A0F38F6-5D31-4B7D-BFFA-F04117434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2132" y="3810000"/>
              <a:ext cx="4114800" cy="1242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A306D5-EB31-44EA-B9D2-5FB0B8763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3200" y="4972730"/>
              <a:ext cx="4293496" cy="16987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D9C4-7573-4494-925A-3BB4D80C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CA5-AAB4-4118-B7AA-EF8162CF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00200"/>
            <a:ext cx="7543798" cy="4648200"/>
          </a:xfrm>
        </p:spPr>
        <p:txBody>
          <a:bodyPr/>
          <a:lstStyle/>
          <a:p>
            <a:r>
              <a:rPr lang="en-US" sz="2800" dirty="0"/>
              <a:t>Create your UWO - MathWorks Account</a:t>
            </a:r>
          </a:p>
          <a:p>
            <a:pPr marL="407988" indent="-400050">
              <a:buNone/>
            </a:pPr>
            <a:r>
              <a:rPr lang="en-US" sz="1800" dirty="0"/>
              <a:t>     </a:t>
            </a:r>
            <a:r>
              <a:rPr lang="en-US" sz="1800" dirty="0">
                <a:hlinkClick r:id="rId3"/>
              </a:rPr>
              <a:t>https://www.mathworks.com/academia/tah-portal/western-university-964054.html</a:t>
            </a:r>
            <a:endParaRPr lang="en-US" sz="1800" dirty="0"/>
          </a:p>
          <a:p>
            <a:pPr marL="407988" indent="-400050">
              <a:buNone/>
            </a:pPr>
            <a:endParaRPr lang="en-US" sz="2800" dirty="0"/>
          </a:p>
          <a:p>
            <a:r>
              <a:rPr lang="en-US" sz="2800" dirty="0"/>
              <a:t>Go to MATLAB Onramp </a:t>
            </a:r>
            <a:r>
              <a:rPr lang="en-US" sz="2800" dirty="0">
                <a:hlinkClick r:id="rId4"/>
              </a:rPr>
              <a:t>https://matlabacademy.mathworks.com/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Launch MATLAB Onramp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A3DAC-4616-47F1-A3DE-0E65AE9B0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054" y="1480899"/>
            <a:ext cx="3124200" cy="389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4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1FD0-2F9C-4F9E-9141-182623E9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886691"/>
            <a:ext cx="10769600" cy="990600"/>
          </a:xfrm>
        </p:spPr>
        <p:txBody>
          <a:bodyPr/>
          <a:lstStyle/>
          <a:p>
            <a:r>
              <a:rPr lang="en-US" dirty="0"/>
              <a:t>Prizes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4404-136F-49AD-BA7E-BB35D571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1295400"/>
          </a:xfrm>
        </p:spPr>
        <p:txBody>
          <a:bodyPr/>
          <a:lstStyle/>
          <a:p>
            <a:r>
              <a:rPr lang="en-US" dirty="0"/>
              <a:t>Complete at least 60% of MATLAB Onramp to be eligible for any prize</a:t>
            </a:r>
          </a:p>
          <a:p>
            <a:pPr lvl="1"/>
            <a:r>
              <a:rPr lang="en-US" dirty="0"/>
              <a:t>Bring your laptop when you come to collect the prize</a:t>
            </a:r>
          </a:p>
          <a:p>
            <a:pPr marL="458340" lvl="1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67A36E-45EB-4348-B4E6-156A3B3295F8}"/>
              </a:ext>
            </a:extLst>
          </p:cNvPr>
          <p:cNvSpPr txBox="1">
            <a:spLocks/>
          </p:cNvSpPr>
          <p:nvPr/>
        </p:nvSpPr>
        <p:spPr>
          <a:xfrm>
            <a:off x="609602" y="39624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6680" rtl="0" eaLnBrk="1" latinLnBrk="0" hangingPunct="1">
              <a:spcBef>
                <a:spcPct val="0"/>
              </a:spcBef>
              <a:buNone/>
              <a:defRPr sz="2800" b="0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Follow us on Instagram!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8E7FB7-24B4-4D6C-B2F9-3F4560F4B1C0}"/>
              </a:ext>
            </a:extLst>
          </p:cNvPr>
          <p:cNvSpPr txBox="1">
            <a:spLocks/>
          </p:cNvSpPr>
          <p:nvPr/>
        </p:nvSpPr>
        <p:spPr>
          <a:xfrm>
            <a:off x="609602" y="4876800"/>
            <a:ext cx="10769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458340" lvl="1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87208A-DAB1-456C-A03E-BA988AB92A90}"/>
              </a:ext>
            </a:extLst>
          </p:cNvPr>
          <p:cNvSpPr txBox="1">
            <a:spLocks/>
          </p:cNvSpPr>
          <p:nvPr/>
        </p:nvSpPr>
        <p:spPr>
          <a:xfrm>
            <a:off x="637311" y="4724400"/>
            <a:ext cx="107696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535" indent="-343535"/>
            <a:r>
              <a:rPr lang="en-US" dirty="0">
                <a:latin typeface="Arial"/>
                <a:cs typeface="Arial"/>
              </a:rPr>
              <a:t>@UWOMATLAB</a:t>
            </a:r>
            <a:endParaRPr lang="en-US" dirty="0">
              <a:highlight>
                <a:srgbClr val="FFFF00"/>
              </a:highlight>
              <a:latin typeface="Arial"/>
              <a:cs typeface="Arial"/>
            </a:endParaRPr>
          </a:p>
          <a:p>
            <a:pPr marL="457835" lvl="1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9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763F-A80D-4E5A-B997-5F3894B2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Course Offerings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05C5-9175-4DB3-8790-8A772CC8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courses are free for students enrolled to a university with a MATLAB Academic Online Training Suite (MAOTS) license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MATLAB Programming Techniques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MATLAB for Data Processing and Visualization</a:t>
            </a:r>
          </a:p>
          <a:p>
            <a:pPr>
              <a:lnSpc>
                <a:spcPct val="150000"/>
              </a:lnSpc>
            </a:pPr>
            <a:r>
              <a:rPr lang="en-US" dirty="0"/>
              <a:t>Solving Ordinary Differential Equations with MATLAB</a:t>
            </a:r>
          </a:p>
          <a:p>
            <a:pPr lvl="0">
              <a:lnSpc>
                <a:spcPct val="150000"/>
              </a:lnSpc>
            </a:pPr>
            <a:endParaRPr lang="en-US" dirty="0">
              <a:hlinkClick r:id="" action="ppaction://noaction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hlinkClick r:id="" action="ppaction://noaction"/>
              </a:rPr>
              <a:t>https://matlabacademy.mathworks.com/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65044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athWorks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.potx" id="{D8CD38A7-49AC-457A-B792-A74F6E822325}" vid="{BC70CAB4-EEB0-4CFA-8FCC-01EBC7AB3645}"/>
    </a:ext>
  </a:extLst>
</a:theme>
</file>

<file path=ppt/theme/theme2.xml><?xml version="1.0" encoding="utf-8"?>
<a:theme xmlns:a="http://schemas.openxmlformats.org/drawingml/2006/main" name="1_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9" id="{8CB18E25-FDCF-FE47-B60E-1BE218BED890}" vid="{B0147505-00DB-FE41-B045-7DC51E0995A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ber xmlns="b7b985a6-5614-4791-8283-b6a0b2c6681f" xsi:nil="true"/>
    <TaxCatchAll xmlns="bbb466d9-fd0a-40ba-89cb-77eb15c2a30a" xsi:nil="true"/>
    <lcf76f155ced4ddcb4097134ff3c332f xmlns="b7b985a6-5614-4791-8283-b6a0b2c6681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D2B3B9BAE8849942648134EEE717D" ma:contentTypeVersion="19" ma:contentTypeDescription="Create a new document." ma:contentTypeScope="" ma:versionID="0b2169f706a508700fef9241676e3ea8">
  <xsd:schema xmlns:xsd="http://www.w3.org/2001/XMLSchema" xmlns:xs="http://www.w3.org/2001/XMLSchema" xmlns:p="http://schemas.microsoft.com/office/2006/metadata/properties" xmlns:ns2="b7b985a6-5614-4791-8283-b6a0b2c6681f" xmlns:ns3="bbb466d9-fd0a-40ba-89cb-77eb15c2a30a" targetNamespace="http://schemas.microsoft.com/office/2006/metadata/properties" ma:root="true" ma:fieldsID="2aed7e1be17d92fb8f5041bc9f24a1f7" ns2:_="" ns3:_="">
    <xsd:import namespace="b7b985a6-5614-4791-8283-b6a0b2c6681f"/>
    <xsd:import namespace="bbb466d9-fd0a-40ba-89cb-77eb15c2a30a"/>
    <xsd:element name="properties">
      <xsd:complexType>
        <xsd:sequence>
          <xsd:element name="documentManagement">
            <xsd:complexType>
              <xsd:all>
                <xsd:element ref="ns2:Numbe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85a6-5614-4791-8283-b6a0b2c6681f" elementFormDefault="qualified">
    <xsd:import namespace="http://schemas.microsoft.com/office/2006/documentManagement/types"/>
    <xsd:import namespace="http://schemas.microsoft.com/office/infopath/2007/PartnerControls"/>
    <xsd:element name="Number" ma:index="8" nillable="true" ma:displayName="Number" ma:internalName="Number">
      <xsd:simpleType>
        <xsd:restriction base="dms:Number"/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c2fbcc8-9673-4dab-87c4-578ccfafc1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466d9-fd0a-40ba-89cb-77eb15c2a30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6" nillable="true" ma:displayName="Taxonomy Catch All Column" ma:hidden="true" ma:list="{f023a373-7af4-4bfd-83ce-25f1d0f63536}" ma:internalName="TaxCatchAll" ma:showField="CatchAllData" ma:web="bbb466d9-fd0a-40ba-89cb-77eb15c2a3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B851B7-D313-4E85-A1E0-5976CFE11EC3}">
  <ds:schemaRefs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bbb466d9-fd0a-40ba-89cb-77eb15c2a30a"/>
    <ds:schemaRef ds:uri="b7b985a6-5614-4791-8283-b6a0b2c6681f"/>
  </ds:schemaRefs>
</ds:datastoreItem>
</file>

<file path=customXml/itemProps2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8D2984-F3E6-4931-A499-AEC187BE81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985a6-5614-4791-8283-b6a0b2c6681f"/>
    <ds:schemaRef ds:uri="bbb466d9-fd0a-40ba-89cb-77eb15c2a3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130</TotalTime>
  <Words>929</Words>
  <Application>Microsoft Macintosh PowerPoint</Application>
  <PresentationFormat>Widescreen</PresentationFormat>
  <Paragraphs>150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MW_Public_widescreen</vt:lpstr>
      <vt:lpstr>1_MW_Public_widescreen</vt:lpstr>
      <vt:lpstr>University of Western Ontario and MathWorks present:  </vt:lpstr>
      <vt:lpstr>What is MATLAB?</vt:lpstr>
      <vt:lpstr>Key Industries that use MATLAB</vt:lpstr>
      <vt:lpstr>A few companies that use MATLAB</vt:lpstr>
      <vt:lpstr>How do companies use MATLAB? BAE Systems - Develops Autopilot for Unmanned Aerial Vehicle (UAV) - Aerospace    </vt:lpstr>
      <vt:lpstr>MATLAB Onramp</vt:lpstr>
      <vt:lpstr>TO DO</vt:lpstr>
      <vt:lpstr>Prizes</vt:lpstr>
      <vt:lpstr>Other Course Offerings</vt:lpstr>
      <vt:lpstr>Additional 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HPRC and MathWorks Present:  MATLAB Onramp</dc:title>
  <dc:subject/>
  <dc:creator>Owen Paul</dc:creator>
  <cp:keywords>Version 21.0</cp:keywords>
  <dc:description/>
  <cp:lastModifiedBy>Michelle Elise Bourdon</cp:lastModifiedBy>
  <cp:revision>76</cp:revision>
  <dcterms:created xsi:type="dcterms:W3CDTF">2021-02-12T15:43:50Z</dcterms:created>
  <dcterms:modified xsi:type="dcterms:W3CDTF">2023-11-08T21:15:24Z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0x0101005CED2B3B9BAE8849942648134EEE717D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MediaServiceImageTags">
    <vt:lpwstr/>
  </property>
</Properties>
</file>