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FEE848D-16D8-4AC8-9E0A-B5CA3D7C62D1}"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2BCE0-07C0-455B-9FED-31E3ED6FC73D}" type="slidenum">
              <a:rPr lang="en-US" smtClean="0"/>
              <a:t>‹#›</a:t>
            </a:fld>
            <a:endParaRPr lang="en-US"/>
          </a:p>
        </p:txBody>
      </p:sp>
    </p:spTree>
    <p:extLst>
      <p:ext uri="{BB962C8B-B14F-4D97-AF65-F5344CB8AC3E}">
        <p14:creationId xmlns:p14="http://schemas.microsoft.com/office/powerpoint/2010/main" val="424712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FEE848D-16D8-4AC8-9E0A-B5CA3D7C62D1}"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2BCE0-07C0-455B-9FED-31E3ED6FC73D}" type="slidenum">
              <a:rPr lang="en-US" smtClean="0"/>
              <a:t>‹#›</a:t>
            </a:fld>
            <a:endParaRPr lang="en-US"/>
          </a:p>
        </p:txBody>
      </p:sp>
    </p:spTree>
    <p:extLst>
      <p:ext uri="{BB962C8B-B14F-4D97-AF65-F5344CB8AC3E}">
        <p14:creationId xmlns:p14="http://schemas.microsoft.com/office/powerpoint/2010/main" val="29555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FEE848D-16D8-4AC8-9E0A-B5CA3D7C62D1}"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2BCE0-07C0-455B-9FED-31E3ED6FC73D}" type="slidenum">
              <a:rPr lang="en-US" smtClean="0"/>
              <a:t>‹#›</a:t>
            </a:fld>
            <a:endParaRPr lang="en-US"/>
          </a:p>
        </p:txBody>
      </p:sp>
    </p:spTree>
    <p:extLst>
      <p:ext uri="{BB962C8B-B14F-4D97-AF65-F5344CB8AC3E}">
        <p14:creationId xmlns:p14="http://schemas.microsoft.com/office/powerpoint/2010/main" val="3695115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329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in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7993" y="1132688"/>
            <a:ext cx="3312252" cy="2269935"/>
          </a:xfrm>
          <a:prstGeom prst="rect">
            <a:avLst/>
          </a:prstGeom>
          <a:ln>
            <a:solidFill>
              <a:schemeClr val="bg1">
                <a:lumMod val="50000"/>
              </a:schemeClr>
            </a:solidFill>
          </a:ln>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9227" y="2283228"/>
            <a:ext cx="2652200" cy="2693213"/>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857993" y="4034285"/>
            <a:ext cx="3312252" cy="2269935"/>
          </a:xfrm>
          <a:prstGeom prst="rect">
            <a:avLst/>
          </a:prstGeom>
          <a:ln>
            <a:solidFill>
              <a:schemeClr val="bg1">
                <a:lumMod val="50000"/>
              </a:schemeClr>
            </a:solidFill>
          </a:ln>
        </p:spPr>
      </p:pic>
      <p:sp>
        <p:nvSpPr>
          <p:cNvPr id="6" name="Rectangle 5"/>
          <p:cNvSpPr/>
          <p:nvPr userDrawn="1"/>
        </p:nvSpPr>
        <p:spPr>
          <a:xfrm>
            <a:off x="0" y="-106473"/>
            <a:ext cx="73440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Automated JD Form 2017</a:t>
            </a:r>
          </a:p>
        </p:txBody>
      </p:sp>
      <p:sp>
        <p:nvSpPr>
          <p:cNvPr id="7" name="Rectangle 6"/>
          <p:cNvSpPr/>
          <p:nvPr userDrawn="1"/>
        </p:nvSpPr>
        <p:spPr>
          <a:xfrm>
            <a:off x="35168" y="668419"/>
            <a:ext cx="2509277" cy="475655"/>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Michael Bowser</a:t>
            </a:r>
          </a:p>
        </p:txBody>
      </p:sp>
    </p:spTree>
    <p:extLst>
      <p:ext uri="{BB962C8B-B14F-4D97-AF65-F5344CB8AC3E}">
        <p14:creationId xmlns:p14="http://schemas.microsoft.com/office/powerpoint/2010/main" val="165495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FEE848D-16D8-4AC8-9E0A-B5CA3D7C62D1}"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2BCE0-07C0-455B-9FED-31E3ED6FC73D}" type="slidenum">
              <a:rPr lang="en-US" smtClean="0"/>
              <a:t>‹#›</a:t>
            </a:fld>
            <a:endParaRPr lang="en-US"/>
          </a:p>
        </p:txBody>
      </p:sp>
    </p:spTree>
    <p:extLst>
      <p:ext uri="{BB962C8B-B14F-4D97-AF65-F5344CB8AC3E}">
        <p14:creationId xmlns:p14="http://schemas.microsoft.com/office/powerpoint/2010/main" val="324662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EE848D-16D8-4AC8-9E0A-B5CA3D7C62D1}"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2BCE0-07C0-455B-9FED-31E3ED6FC73D}" type="slidenum">
              <a:rPr lang="en-US" smtClean="0"/>
              <a:t>‹#›</a:t>
            </a:fld>
            <a:endParaRPr lang="en-US"/>
          </a:p>
        </p:txBody>
      </p:sp>
    </p:spTree>
    <p:extLst>
      <p:ext uri="{BB962C8B-B14F-4D97-AF65-F5344CB8AC3E}">
        <p14:creationId xmlns:p14="http://schemas.microsoft.com/office/powerpoint/2010/main" val="121557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DFEE848D-16D8-4AC8-9E0A-B5CA3D7C62D1}"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2BCE0-07C0-455B-9FED-31E3ED6FC73D}" type="slidenum">
              <a:rPr lang="en-US" smtClean="0"/>
              <a:t>‹#›</a:t>
            </a:fld>
            <a:endParaRPr lang="en-US"/>
          </a:p>
        </p:txBody>
      </p:sp>
    </p:spTree>
    <p:extLst>
      <p:ext uri="{BB962C8B-B14F-4D97-AF65-F5344CB8AC3E}">
        <p14:creationId xmlns:p14="http://schemas.microsoft.com/office/powerpoint/2010/main" val="210494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DFEE848D-16D8-4AC8-9E0A-B5CA3D7C62D1}" type="datetimeFigureOut">
              <a:rPr lang="en-US" smtClean="0"/>
              <a:t>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2BCE0-07C0-455B-9FED-31E3ED6FC73D}" type="slidenum">
              <a:rPr lang="en-US" smtClean="0"/>
              <a:t>‹#›</a:t>
            </a:fld>
            <a:endParaRPr lang="en-US"/>
          </a:p>
        </p:txBody>
      </p:sp>
    </p:spTree>
    <p:extLst>
      <p:ext uri="{BB962C8B-B14F-4D97-AF65-F5344CB8AC3E}">
        <p14:creationId xmlns:p14="http://schemas.microsoft.com/office/powerpoint/2010/main" val="233865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FEE848D-16D8-4AC8-9E0A-B5CA3D7C62D1}" type="datetimeFigureOut">
              <a:rPr lang="en-US" smtClean="0"/>
              <a:t>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2BCE0-07C0-455B-9FED-31E3ED6FC73D}" type="slidenum">
              <a:rPr lang="en-US" smtClean="0"/>
              <a:t>‹#›</a:t>
            </a:fld>
            <a:endParaRPr lang="en-US"/>
          </a:p>
        </p:txBody>
      </p:sp>
    </p:spTree>
    <p:extLst>
      <p:ext uri="{BB962C8B-B14F-4D97-AF65-F5344CB8AC3E}">
        <p14:creationId xmlns:p14="http://schemas.microsoft.com/office/powerpoint/2010/main" val="200128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E848D-16D8-4AC8-9E0A-B5CA3D7C62D1}" type="datetimeFigureOut">
              <a:rPr lang="en-US" smtClean="0"/>
              <a:t>2/28/2017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02BCE0-07C0-455B-9FED-31E3ED6FC73D}" type="slidenum">
              <a:rPr lang="en-US" smtClean="0"/>
              <a:t>‹#›</a:t>
            </a:fld>
            <a:endParaRPr lang="en-US"/>
          </a:p>
        </p:txBody>
      </p:sp>
    </p:spTree>
    <p:extLst>
      <p:ext uri="{BB962C8B-B14F-4D97-AF65-F5344CB8AC3E}">
        <p14:creationId xmlns:p14="http://schemas.microsoft.com/office/powerpoint/2010/main" val="526405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EE848D-16D8-4AC8-9E0A-B5CA3D7C62D1}"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2BCE0-07C0-455B-9FED-31E3ED6FC73D}" type="slidenum">
              <a:rPr lang="en-US" smtClean="0"/>
              <a:t>‹#›</a:t>
            </a:fld>
            <a:endParaRPr lang="en-US"/>
          </a:p>
        </p:txBody>
      </p:sp>
    </p:spTree>
    <p:extLst>
      <p:ext uri="{BB962C8B-B14F-4D97-AF65-F5344CB8AC3E}">
        <p14:creationId xmlns:p14="http://schemas.microsoft.com/office/powerpoint/2010/main" val="388449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EE848D-16D8-4AC8-9E0A-B5CA3D7C62D1}"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2BCE0-07C0-455B-9FED-31E3ED6FC73D}" type="slidenum">
              <a:rPr lang="en-US" smtClean="0"/>
              <a:t>‹#›</a:t>
            </a:fld>
            <a:endParaRPr lang="en-US"/>
          </a:p>
        </p:txBody>
      </p:sp>
    </p:spTree>
    <p:extLst>
      <p:ext uri="{BB962C8B-B14F-4D97-AF65-F5344CB8AC3E}">
        <p14:creationId xmlns:p14="http://schemas.microsoft.com/office/powerpoint/2010/main" val="243865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E848D-16D8-4AC8-9E0A-B5CA3D7C62D1}" type="datetimeFigureOut">
              <a:rPr lang="en-US" smtClean="0"/>
              <a:t>2/28/2017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2BCE0-07C0-455B-9FED-31E3ED6FC73D}" type="slidenum">
              <a:rPr lang="en-US" smtClean="0"/>
              <a:t>‹#›</a:t>
            </a:fld>
            <a:endParaRPr lang="en-US"/>
          </a:p>
        </p:txBody>
      </p:sp>
    </p:spTree>
    <p:extLst>
      <p:ext uri="{BB962C8B-B14F-4D97-AF65-F5344CB8AC3E}">
        <p14:creationId xmlns:p14="http://schemas.microsoft.com/office/powerpoint/2010/main" val="3105160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75891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p:nvPr/>
        </p:nvCxnSpPr>
        <p:spPr>
          <a:xfrm>
            <a:off x="4369777" y="3675185"/>
            <a:ext cx="2479431" cy="5890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4264269" y="2294792"/>
            <a:ext cx="2584939" cy="7649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H="1">
            <a:off x="3297115" y="4413738"/>
            <a:ext cx="8793" cy="2382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rot="20602852">
            <a:off x="5341630" y="1867808"/>
            <a:ext cx="5357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a:t>
            </a:r>
          </a:p>
        </p:txBody>
      </p:sp>
      <p:sp>
        <p:nvSpPr>
          <p:cNvPr id="19" name="Rectangle 18"/>
          <p:cNvSpPr/>
          <p:nvPr/>
        </p:nvSpPr>
        <p:spPr>
          <a:xfrm rot="846090">
            <a:off x="5476444" y="3213518"/>
            <a:ext cx="53572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rot="16200000">
            <a:off x="2698074" y="5328070"/>
            <a:ext cx="53572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1" name="Rectangle 20"/>
          <p:cNvSpPr/>
          <p:nvPr/>
        </p:nvSpPr>
        <p:spPr>
          <a:xfrm rot="16200000">
            <a:off x="2999343" y="5651234"/>
            <a:ext cx="856517"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See Page 3</a:t>
            </a:r>
          </a:p>
        </p:txBody>
      </p:sp>
      <p:sp>
        <p:nvSpPr>
          <p:cNvPr id="22" name="Rectangle 21"/>
          <p:cNvSpPr/>
          <p:nvPr/>
        </p:nvSpPr>
        <p:spPr>
          <a:xfrm rot="16200000">
            <a:off x="1128011" y="4192812"/>
            <a:ext cx="1439817" cy="230832"/>
          </a:xfrm>
          <a:prstGeom prst="rect">
            <a:avLst/>
          </a:prstGeom>
          <a:noFill/>
        </p:spPr>
        <p:txBody>
          <a:bodyPr wrap="none" lIns="91440" tIns="45720" rIns="91440" bIns="45720">
            <a:spAutoFit/>
          </a:bodyPr>
          <a:lstStyle/>
          <a:p>
            <a:pPr algn="ctr"/>
            <a:r>
              <a:rPr lang="en-US" sz="900" dirty="0">
                <a:ln w="0"/>
                <a:effectLst>
                  <a:outerShdw blurRad="38100" dist="19050" dir="2700000" algn="tl" rotWithShape="0">
                    <a:schemeClr val="dk1">
                      <a:alpha val="40000"/>
                    </a:schemeClr>
                  </a:outerShdw>
                </a:effectLst>
              </a:rPr>
              <a:t>Source: </a:t>
            </a:r>
            <a:r>
              <a:rPr lang="en-US" sz="900" dirty="0" err="1">
                <a:ln w="0"/>
                <a:effectLst>
                  <a:outerShdw blurRad="38100" dist="19050" dir="2700000" algn="tl" rotWithShape="0">
                    <a:schemeClr val="dk1">
                      <a:alpha val="40000"/>
                    </a:schemeClr>
                  </a:outerShdw>
                </a:effectLst>
              </a:rPr>
              <a:t>Balsamiq</a:t>
            </a:r>
            <a:r>
              <a:rPr lang="en-US" sz="900" dirty="0">
                <a:ln w="0"/>
                <a:effectLst>
                  <a:outerShdw blurRad="38100" dist="19050" dir="2700000" algn="tl" rotWithShape="0">
                    <a:schemeClr val="dk1">
                      <a:alpha val="40000"/>
                    </a:schemeClr>
                  </a:outerShdw>
                </a:effectLst>
              </a:rPr>
              <a:t> Mockups</a:t>
            </a:r>
            <a:endParaRPr lang="en-US" sz="9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66981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5754" y="1090384"/>
            <a:ext cx="9117623" cy="1200329"/>
          </a:xfrm>
          <a:prstGeom prst="rect">
            <a:avLst/>
          </a:prstGeom>
          <a:noFill/>
        </p:spPr>
        <p:txBody>
          <a:bodyPr wrap="square" rtlCol="0">
            <a:spAutoFit/>
          </a:bodyPr>
          <a:lstStyle/>
          <a:p>
            <a:r>
              <a:rPr lang="en-US" dirty="0"/>
              <a:t>The user will select a shapefile containing the project boundary of the site by clicking the “Select Site Boundary” button . This project boundary is required to be either a shapefile or feature class of the polygon type. The add-data dialog box will allow the user to navigate to the dataset using the ESRI specific file selector as opposed to a windows file selector. </a:t>
            </a:r>
          </a:p>
        </p:txBody>
      </p:sp>
      <p:sp>
        <p:nvSpPr>
          <p:cNvPr id="3" name="Rectangle 2"/>
          <p:cNvSpPr/>
          <p:nvPr/>
        </p:nvSpPr>
        <p:spPr>
          <a:xfrm>
            <a:off x="525754" y="167054"/>
            <a:ext cx="194373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Step 1</a:t>
            </a:r>
          </a:p>
        </p:txBody>
      </p:sp>
      <p:sp>
        <p:nvSpPr>
          <p:cNvPr id="4" name="Rectangle 3"/>
          <p:cNvSpPr/>
          <p:nvPr/>
        </p:nvSpPr>
        <p:spPr>
          <a:xfrm>
            <a:off x="525753" y="2377745"/>
            <a:ext cx="194373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Step 2</a:t>
            </a:r>
          </a:p>
        </p:txBody>
      </p:sp>
      <p:sp>
        <p:nvSpPr>
          <p:cNvPr id="5" name="TextBox 4"/>
          <p:cNvSpPr txBox="1"/>
          <p:nvPr/>
        </p:nvSpPr>
        <p:spPr>
          <a:xfrm>
            <a:off x="525753" y="3388107"/>
            <a:ext cx="9117623" cy="1200329"/>
          </a:xfrm>
          <a:prstGeom prst="rect">
            <a:avLst/>
          </a:prstGeom>
          <a:noFill/>
        </p:spPr>
        <p:txBody>
          <a:bodyPr wrap="square" rtlCol="0">
            <a:spAutoFit/>
          </a:bodyPr>
          <a:lstStyle/>
          <a:p>
            <a:r>
              <a:rPr lang="en-US" dirty="0"/>
              <a:t>The user will now select the folder where the final JD form will be saved. This will be accomplished by clicking the “JD Form Save Location” button and opening the folder selection dialog box. After selecting the save destination, the folder will be used as the final workspace for all JD info.</a:t>
            </a:r>
          </a:p>
        </p:txBody>
      </p:sp>
      <p:sp>
        <p:nvSpPr>
          <p:cNvPr id="6" name="Rectangle 5"/>
          <p:cNvSpPr/>
          <p:nvPr/>
        </p:nvSpPr>
        <p:spPr>
          <a:xfrm>
            <a:off x="525753" y="4588436"/>
            <a:ext cx="194373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Step 3</a:t>
            </a:r>
          </a:p>
        </p:txBody>
      </p:sp>
      <p:sp>
        <p:nvSpPr>
          <p:cNvPr id="7" name="TextBox 6"/>
          <p:cNvSpPr txBox="1"/>
          <p:nvPr/>
        </p:nvSpPr>
        <p:spPr>
          <a:xfrm>
            <a:off x="525752" y="5511766"/>
            <a:ext cx="9117623" cy="1200329"/>
          </a:xfrm>
          <a:prstGeom prst="rect">
            <a:avLst/>
          </a:prstGeom>
          <a:noFill/>
        </p:spPr>
        <p:txBody>
          <a:bodyPr wrap="square" rtlCol="0">
            <a:spAutoFit/>
          </a:bodyPr>
          <a:lstStyle/>
          <a:p>
            <a:r>
              <a:rPr lang="en-US" dirty="0"/>
              <a:t>After both of the previous steps have been completed the user can then click the “Create JD Form” button to create the final Microsoft Word document with all geographic data completed. Please see the next page to view the JD Form and the fields that will be automated. The automated fields reside in Section C, which is mostly background information.</a:t>
            </a:r>
          </a:p>
        </p:txBody>
      </p:sp>
    </p:spTree>
    <p:extLst>
      <p:ext uri="{BB962C8B-B14F-4D97-AF65-F5344CB8AC3E}">
        <p14:creationId xmlns:p14="http://schemas.microsoft.com/office/powerpoint/2010/main" val="168105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657434" y="2544877"/>
            <a:ext cx="184730" cy="323165"/>
          </a:xfrm>
          <a:prstGeom prst="rect">
            <a:avLst/>
          </a:prstGeom>
          <a:noFill/>
        </p:spPr>
        <p:txBody>
          <a:bodyPr wrap="none" lIns="91440" tIns="45720" rIns="91440" bIns="45720">
            <a:spAutoFit/>
          </a:bodyPr>
          <a:lstStyle/>
          <a:p>
            <a:pPr algn="ctr"/>
            <a:endParaRPr lang="en-US" sz="1500" b="0" cap="none" spc="0" dirty="0">
              <a:ln w="0"/>
              <a:solidFill>
                <a:srgbClr val="FF0000"/>
              </a:solidFill>
              <a:effectLst>
                <a:outerShdw blurRad="38100" dist="25400" dir="5400000" algn="ctr" rotWithShape="0">
                  <a:srgbClr val="6E747A">
                    <a:alpha val="43000"/>
                  </a:srgbClr>
                </a:outerShdw>
              </a:effectLst>
            </a:endParaRPr>
          </a:p>
        </p:txBody>
      </p:sp>
      <p:grpSp>
        <p:nvGrpSpPr>
          <p:cNvPr id="30" name="Group 29"/>
          <p:cNvGrpSpPr/>
          <p:nvPr/>
        </p:nvGrpSpPr>
        <p:grpSpPr>
          <a:xfrm>
            <a:off x="54439" y="160604"/>
            <a:ext cx="7951641" cy="5244516"/>
            <a:chOff x="54439" y="59004"/>
            <a:chExt cx="8604923" cy="4454314"/>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39" y="59004"/>
              <a:ext cx="8604923" cy="4454314"/>
            </a:xfrm>
            <a:prstGeom prst="rect">
              <a:avLst/>
            </a:prstGeom>
          </p:spPr>
        </p:pic>
        <p:sp>
          <p:nvSpPr>
            <p:cNvPr id="19" name="Rectangle 18"/>
            <p:cNvSpPr/>
            <p:nvPr/>
          </p:nvSpPr>
          <p:spPr>
            <a:xfrm>
              <a:off x="1069084" y="2230896"/>
              <a:ext cx="282450" cy="323165"/>
            </a:xfrm>
            <a:prstGeom prst="rect">
              <a:avLst/>
            </a:prstGeom>
            <a:noFill/>
          </p:spPr>
          <p:txBody>
            <a:bodyPr wrap="none" lIns="91440" tIns="45720" rIns="91440" bIns="45720">
              <a:spAutoFit/>
            </a:bodyPr>
            <a:lstStyle/>
            <a:p>
              <a:pPr algn="ctr"/>
              <a:r>
                <a:rPr lang="en-US" sz="1500" b="0" cap="none" spc="0" dirty="0">
                  <a:ln w="0"/>
                  <a:solidFill>
                    <a:srgbClr val="FF0000"/>
                  </a:solidFill>
                  <a:effectLst>
                    <a:outerShdw blurRad="38100" dist="25400" dir="5400000" algn="ctr" rotWithShape="0">
                      <a:srgbClr val="6E747A">
                        <a:alpha val="43000"/>
                      </a:srgbClr>
                    </a:outerShdw>
                  </a:effectLst>
                </a:rPr>
                <a:t>1</a:t>
              </a:r>
            </a:p>
          </p:txBody>
        </p:sp>
        <p:sp>
          <p:nvSpPr>
            <p:cNvPr id="20" name="Rectangle 19"/>
            <p:cNvSpPr/>
            <p:nvPr/>
          </p:nvSpPr>
          <p:spPr>
            <a:xfrm>
              <a:off x="3408424" y="2230895"/>
              <a:ext cx="282450" cy="323165"/>
            </a:xfrm>
            <a:prstGeom prst="rect">
              <a:avLst/>
            </a:prstGeom>
            <a:noFill/>
          </p:spPr>
          <p:txBody>
            <a:bodyPr wrap="none" lIns="91440" tIns="45720" rIns="91440" bIns="45720">
              <a:spAutoFit/>
            </a:bodyPr>
            <a:lstStyle/>
            <a:p>
              <a:pPr algn="ctr"/>
              <a:r>
                <a:rPr lang="en-US" sz="1500" b="0" cap="none" spc="0" dirty="0">
                  <a:ln w="0"/>
                  <a:solidFill>
                    <a:srgbClr val="FF0000"/>
                  </a:solidFill>
                  <a:effectLst>
                    <a:outerShdw blurRad="38100" dist="25400" dir="5400000" algn="ctr" rotWithShape="0">
                      <a:srgbClr val="6E747A">
                        <a:alpha val="43000"/>
                      </a:srgbClr>
                    </a:outerShdw>
                  </a:effectLst>
                </a:rPr>
                <a:t>2</a:t>
              </a:r>
            </a:p>
          </p:txBody>
        </p:sp>
        <p:sp>
          <p:nvSpPr>
            <p:cNvPr id="21" name="Rectangle 20"/>
            <p:cNvSpPr/>
            <p:nvPr/>
          </p:nvSpPr>
          <p:spPr>
            <a:xfrm>
              <a:off x="4456174" y="2392477"/>
              <a:ext cx="282450" cy="323165"/>
            </a:xfrm>
            <a:prstGeom prst="rect">
              <a:avLst/>
            </a:prstGeom>
            <a:noFill/>
          </p:spPr>
          <p:txBody>
            <a:bodyPr wrap="none" lIns="91440" tIns="45720" rIns="91440" bIns="45720">
              <a:spAutoFit/>
            </a:bodyPr>
            <a:lstStyle/>
            <a:p>
              <a:pPr algn="ctr"/>
              <a:r>
                <a:rPr lang="en-US" sz="1500" dirty="0">
                  <a:ln w="0"/>
                  <a:solidFill>
                    <a:srgbClr val="FF0000"/>
                  </a:solidFill>
                  <a:effectLst>
                    <a:outerShdw blurRad="38100" dist="25400" dir="5400000" algn="ctr" rotWithShape="0">
                      <a:srgbClr val="6E747A">
                        <a:alpha val="43000"/>
                      </a:srgbClr>
                    </a:outerShdw>
                  </a:effectLst>
                </a:rPr>
                <a:t>3</a:t>
              </a:r>
              <a:endParaRPr lang="en-US" sz="1500" b="0" cap="none" spc="0" dirty="0">
                <a:ln w="0"/>
                <a:solidFill>
                  <a:srgbClr val="FF0000"/>
                </a:solidFill>
                <a:effectLst>
                  <a:outerShdw blurRad="38100" dist="25400" dir="5400000" algn="ctr" rotWithShape="0">
                    <a:srgbClr val="6E747A">
                      <a:alpha val="43000"/>
                    </a:srgbClr>
                  </a:outerShdw>
                </a:effectLst>
              </a:endParaRPr>
            </a:p>
          </p:txBody>
        </p:sp>
        <p:sp>
          <p:nvSpPr>
            <p:cNvPr id="22" name="Rectangle 21"/>
            <p:cNvSpPr/>
            <p:nvPr/>
          </p:nvSpPr>
          <p:spPr>
            <a:xfrm>
              <a:off x="5793484" y="2392476"/>
              <a:ext cx="282450" cy="323165"/>
            </a:xfrm>
            <a:prstGeom prst="rect">
              <a:avLst/>
            </a:prstGeom>
            <a:noFill/>
          </p:spPr>
          <p:txBody>
            <a:bodyPr wrap="none" lIns="91440" tIns="45720" rIns="91440" bIns="45720">
              <a:spAutoFit/>
            </a:bodyPr>
            <a:lstStyle/>
            <a:p>
              <a:pPr algn="ctr"/>
              <a:r>
                <a:rPr lang="en-US" sz="1500" dirty="0">
                  <a:ln w="0"/>
                  <a:solidFill>
                    <a:srgbClr val="FF0000"/>
                  </a:solidFill>
                  <a:effectLst>
                    <a:outerShdw blurRad="38100" dist="25400" dir="5400000" algn="ctr" rotWithShape="0">
                      <a:srgbClr val="6E747A">
                        <a:alpha val="43000"/>
                      </a:srgbClr>
                    </a:outerShdw>
                  </a:effectLst>
                </a:rPr>
                <a:t>4</a:t>
              </a:r>
              <a:endParaRPr lang="en-US" sz="1500" b="0" cap="none" spc="0" dirty="0">
                <a:ln w="0"/>
                <a:solidFill>
                  <a:srgbClr val="FF0000"/>
                </a:solidFill>
                <a:effectLst>
                  <a:outerShdw blurRad="38100" dist="25400" dir="5400000" algn="ctr" rotWithShape="0">
                    <a:srgbClr val="6E747A">
                      <a:alpha val="43000"/>
                    </a:srgbClr>
                  </a:outerShdw>
                </a:effectLst>
              </a:endParaRPr>
            </a:p>
          </p:txBody>
        </p:sp>
        <p:sp>
          <p:nvSpPr>
            <p:cNvPr id="23" name="Rectangle 22"/>
            <p:cNvSpPr/>
            <p:nvPr/>
          </p:nvSpPr>
          <p:spPr>
            <a:xfrm>
              <a:off x="4215675" y="2554058"/>
              <a:ext cx="282450" cy="323165"/>
            </a:xfrm>
            <a:prstGeom prst="rect">
              <a:avLst/>
            </a:prstGeom>
            <a:noFill/>
          </p:spPr>
          <p:txBody>
            <a:bodyPr wrap="none" lIns="91440" tIns="45720" rIns="91440" bIns="45720">
              <a:spAutoFit/>
            </a:bodyPr>
            <a:lstStyle/>
            <a:p>
              <a:pPr algn="ctr"/>
              <a:r>
                <a:rPr lang="en-US" sz="1500" b="0" cap="none" spc="0" dirty="0">
                  <a:ln w="0"/>
                  <a:solidFill>
                    <a:srgbClr val="FF0000"/>
                  </a:solidFill>
                  <a:effectLst>
                    <a:outerShdw blurRad="38100" dist="25400" dir="5400000" algn="ctr" rotWithShape="0">
                      <a:srgbClr val="6E747A">
                        <a:alpha val="43000"/>
                      </a:srgbClr>
                    </a:outerShdw>
                  </a:effectLst>
                </a:rPr>
                <a:t>5</a:t>
              </a:r>
            </a:p>
          </p:txBody>
        </p:sp>
        <p:sp>
          <p:nvSpPr>
            <p:cNvPr id="24" name="Rectangle 23"/>
            <p:cNvSpPr/>
            <p:nvPr/>
          </p:nvSpPr>
          <p:spPr>
            <a:xfrm>
              <a:off x="2299714" y="2715640"/>
              <a:ext cx="282450" cy="323165"/>
            </a:xfrm>
            <a:prstGeom prst="rect">
              <a:avLst/>
            </a:prstGeom>
            <a:noFill/>
          </p:spPr>
          <p:txBody>
            <a:bodyPr wrap="none" lIns="91440" tIns="45720" rIns="91440" bIns="45720">
              <a:spAutoFit/>
            </a:bodyPr>
            <a:lstStyle/>
            <a:p>
              <a:pPr algn="ctr"/>
              <a:r>
                <a:rPr lang="en-US" sz="1500" dirty="0">
                  <a:ln w="0"/>
                  <a:solidFill>
                    <a:srgbClr val="FF0000"/>
                  </a:solidFill>
                  <a:effectLst>
                    <a:outerShdw blurRad="38100" dist="25400" dir="5400000" algn="ctr" rotWithShape="0">
                      <a:srgbClr val="6E747A">
                        <a:alpha val="43000"/>
                      </a:srgbClr>
                    </a:outerShdw>
                  </a:effectLst>
                </a:rPr>
                <a:t>6</a:t>
              </a:r>
              <a:endParaRPr lang="en-US" sz="1500" b="0" cap="none" spc="0" dirty="0">
                <a:ln w="0"/>
                <a:solidFill>
                  <a:srgbClr val="FF0000"/>
                </a:solidFill>
                <a:effectLst>
                  <a:outerShdw blurRad="38100" dist="25400" dir="5400000" algn="ctr" rotWithShape="0">
                    <a:srgbClr val="6E747A">
                      <a:alpha val="43000"/>
                    </a:srgbClr>
                  </a:outerShdw>
                </a:effectLst>
              </a:endParaRPr>
            </a:p>
          </p:txBody>
        </p:sp>
        <p:sp>
          <p:nvSpPr>
            <p:cNvPr id="25" name="Rectangle 24"/>
            <p:cNvSpPr/>
            <p:nvPr/>
          </p:nvSpPr>
          <p:spPr>
            <a:xfrm>
              <a:off x="5785774" y="2906827"/>
              <a:ext cx="282450" cy="323165"/>
            </a:xfrm>
            <a:prstGeom prst="rect">
              <a:avLst/>
            </a:prstGeom>
            <a:noFill/>
          </p:spPr>
          <p:txBody>
            <a:bodyPr wrap="none" lIns="91440" tIns="45720" rIns="91440" bIns="45720">
              <a:spAutoFit/>
            </a:bodyPr>
            <a:lstStyle/>
            <a:p>
              <a:pPr algn="ctr"/>
              <a:r>
                <a:rPr lang="en-US" sz="1500" dirty="0">
                  <a:ln w="0"/>
                  <a:solidFill>
                    <a:srgbClr val="FF0000"/>
                  </a:solidFill>
                  <a:effectLst>
                    <a:outerShdw blurRad="38100" dist="25400" dir="5400000" algn="ctr" rotWithShape="0">
                      <a:srgbClr val="6E747A">
                        <a:alpha val="43000"/>
                      </a:srgbClr>
                    </a:outerShdw>
                  </a:effectLst>
                </a:rPr>
                <a:t>7</a:t>
              </a:r>
              <a:endParaRPr lang="en-US" sz="1500" b="0" cap="none" spc="0" dirty="0">
                <a:ln w="0"/>
                <a:solidFill>
                  <a:srgbClr val="FF0000"/>
                </a:solidFill>
                <a:effectLst>
                  <a:outerShdw blurRad="38100" dist="25400" dir="5400000" algn="ctr" rotWithShape="0">
                    <a:srgbClr val="6E747A">
                      <a:alpha val="43000"/>
                    </a:srgbClr>
                  </a:outerShdw>
                </a:effectLst>
              </a:endParaRPr>
            </a:p>
          </p:txBody>
        </p:sp>
        <p:sp>
          <p:nvSpPr>
            <p:cNvPr id="27" name="Rectangle 26"/>
            <p:cNvSpPr/>
            <p:nvPr/>
          </p:nvSpPr>
          <p:spPr>
            <a:xfrm>
              <a:off x="3690874" y="3068409"/>
              <a:ext cx="282450" cy="323165"/>
            </a:xfrm>
            <a:prstGeom prst="rect">
              <a:avLst/>
            </a:prstGeom>
            <a:noFill/>
          </p:spPr>
          <p:txBody>
            <a:bodyPr wrap="none" lIns="91440" tIns="45720" rIns="91440" bIns="45720">
              <a:spAutoFit/>
            </a:bodyPr>
            <a:lstStyle/>
            <a:p>
              <a:pPr algn="ctr"/>
              <a:r>
                <a:rPr lang="en-US" sz="1500" dirty="0">
                  <a:ln w="0"/>
                  <a:solidFill>
                    <a:srgbClr val="FF0000"/>
                  </a:solidFill>
                  <a:effectLst>
                    <a:outerShdw blurRad="38100" dist="25400" dir="5400000" algn="ctr" rotWithShape="0">
                      <a:srgbClr val="6E747A">
                        <a:alpha val="43000"/>
                      </a:srgbClr>
                    </a:outerShdw>
                  </a:effectLst>
                </a:rPr>
                <a:t>8</a:t>
              </a:r>
              <a:endParaRPr lang="en-US" sz="1500" b="0" cap="none" spc="0" dirty="0">
                <a:ln w="0"/>
                <a:solidFill>
                  <a:srgbClr val="FF0000"/>
                </a:solidFill>
                <a:effectLst>
                  <a:outerShdw blurRad="38100" dist="25400" dir="5400000" algn="ctr" rotWithShape="0">
                    <a:srgbClr val="6E747A">
                      <a:alpha val="43000"/>
                    </a:srgbClr>
                  </a:outerShdw>
                </a:effectLst>
              </a:endParaRPr>
            </a:p>
          </p:txBody>
        </p:sp>
      </p:grpSp>
      <p:sp>
        <p:nvSpPr>
          <p:cNvPr id="28" name="TextBox 27"/>
          <p:cNvSpPr txBox="1"/>
          <p:nvPr/>
        </p:nvSpPr>
        <p:spPr>
          <a:xfrm>
            <a:off x="8476482" y="416560"/>
            <a:ext cx="3180080" cy="477054"/>
          </a:xfrm>
          <a:prstGeom prst="rect">
            <a:avLst/>
          </a:prstGeom>
          <a:noFill/>
        </p:spPr>
        <p:txBody>
          <a:bodyPr wrap="square" rtlCol="0">
            <a:spAutoFit/>
          </a:bodyPr>
          <a:lstStyle/>
          <a:p>
            <a:pPr algn="ctr"/>
            <a:r>
              <a:rPr lang="en-US" sz="2500" b="1" dirty="0"/>
              <a:t>Parameters</a:t>
            </a:r>
          </a:p>
        </p:txBody>
      </p:sp>
      <p:sp>
        <p:nvSpPr>
          <p:cNvPr id="29" name="TextBox 28"/>
          <p:cNvSpPr txBox="1"/>
          <p:nvPr/>
        </p:nvSpPr>
        <p:spPr>
          <a:xfrm>
            <a:off x="8170834" y="852417"/>
            <a:ext cx="3834803" cy="5078313"/>
          </a:xfrm>
          <a:prstGeom prst="rect">
            <a:avLst/>
          </a:prstGeom>
          <a:noFill/>
        </p:spPr>
        <p:txBody>
          <a:bodyPr wrap="square" rtlCol="0">
            <a:spAutoFit/>
          </a:bodyPr>
          <a:lstStyle/>
          <a:p>
            <a:r>
              <a:rPr lang="en-US" b="1" dirty="0"/>
              <a:t>Parameter 1: </a:t>
            </a:r>
            <a:r>
              <a:rPr lang="en-US" dirty="0"/>
              <a:t>State in which the project resides</a:t>
            </a:r>
          </a:p>
          <a:p>
            <a:r>
              <a:rPr lang="en-US" b="1" dirty="0"/>
              <a:t>Parameter 2: </a:t>
            </a:r>
            <a:r>
              <a:rPr lang="en-US" dirty="0"/>
              <a:t>County in which the project resides</a:t>
            </a:r>
          </a:p>
          <a:p>
            <a:r>
              <a:rPr lang="en-US" b="1" dirty="0"/>
              <a:t>Parameter 3: </a:t>
            </a:r>
            <a:r>
              <a:rPr lang="en-US" dirty="0"/>
              <a:t>Latitude of center point of project</a:t>
            </a:r>
          </a:p>
          <a:p>
            <a:r>
              <a:rPr lang="en-US" b="1" dirty="0"/>
              <a:t>Parameter 4: </a:t>
            </a:r>
            <a:r>
              <a:rPr lang="en-US" dirty="0"/>
              <a:t>Longitude of center point of project</a:t>
            </a:r>
          </a:p>
          <a:p>
            <a:r>
              <a:rPr lang="en-US" b="1" dirty="0"/>
              <a:t>Parameter 5: </a:t>
            </a:r>
            <a:r>
              <a:rPr lang="en-US" dirty="0"/>
              <a:t>UTM coordinates of center point of project</a:t>
            </a:r>
          </a:p>
          <a:p>
            <a:r>
              <a:rPr lang="en-US" b="1" dirty="0"/>
              <a:t>Parameter 6: </a:t>
            </a:r>
            <a:r>
              <a:rPr lang="en-US" dirty="0"/>
              <a:t>Name of nearest waterbody to site</a:t>
            </a:r>
          </a:p>
          <a:p>
            <a:r>
              <a:rPr lang="en-US" b="1" dirty="0"/>
              <a:t>Parameter 7: </a:t>
            </a:r>
            <a:r>
              <a:rPr lang="en-US" dirty="0"/>
              <a:t>Name of nearest traditionally navigable waterway (TNW)</a:t>
            </a:r>
          </a:p>
          <a:p>
            <a:r>
              <a:rPr lang="en-US" b="1" dirty="0"/>
              <a:t>Parameter 8: </a:t>
            </a:r>
            <a:r>
              <a:rPr lang="en-US" dirty="0"/>
              <a:t>Name of watershed boundary (HUC)</a:t>
            </a:r>
            <a:endParaRPr lang="en-US" b="1" dirty="0"/>
          </a:p>
          <a:p>
            <a:endParaRPr lang="en-US" dirty="0"/>
          </a:p>
        </p:txBody>
      </p:sp>
      <p:cxnSp>
        <p:nvCxnSpPr>
          <p:cNvPr id="32" name="Straight Connector 31"/>
          <p:cNvCxnSpPr>
            <a:cxnSpLocks/>
          </p:cNvCxnSpPr>
          <p:nvPr/>
        </p:nvCxnSpPr>
        <p:spPr>
          <a:xfrm>
            <a:off x="7924800" y="294640"/>
            <a:ext cx="10160" cy="58826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917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294</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Calibri</vt:lpstr>
      <vt:lpstr>Calibri Light</vt:lpstr>
      <vt:lpstr>Office Theme</vt:lpstr>
      <vt:lpstr>Storyboard Layouts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Bowser, Mike</dc:creator>
  <cp:lastModifiedBy>Bowser, Mike</cp:lastModifiedBy>
  <cp:revision>10</cp:revision>
  <dcterms:created xsi:type="dcterms:W3CDTF">2017-03-01T02:02:36Z</dcterms:created>
  <dcterms:modified xsi:type="dcterms:W3CDTF">2017-03-01T03:57:29Z</dcterms:modified>
</cp:coreProperties>
</file>